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Motor Insurance Claims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Dataset Details</a:t>
            </a:r>
            <a:endParaRPr lang="en-IN" sz="3200" dirty="0"/>
          </a:p>
        </p:txBody>
      </p:sp>
      <p:sp>
        <p:nvSpPr>
          <p:cNvPr id="3" name="Content Placeholder 2"/>
          <p:cNvSpPr>
            <a:spLocks noGrp="1"/>
          </p:cNvSpPr>
          <p:nvPr>
            <p:ph idx="1"/>
          </p:nvPr>
        </p:nvSpPr>
        <p:spPr/>
        <p:txBody>
          <a:bodyPr>
            <a:normAutofit/>
          </a:bodyPr>
          <a:lstStyle/>
          <a:p>
            <a:r>
              <a:rPr lang="en-IN" sz="2400" dirty="0" err="1" smtClean="0"/>
              <a:t>AutoClaim</a:t>
            </a:r>
            <a:r>
              <a:rPr lang="en-IN" sz="2400" dirty="0" smtClean="0"/>
              <a:t> (</a:t>
            </a:r>
            <a:r>
              <a:rPr lang="en-IN" sz="2400" dirty="0" err="1" smtClean="0"/>
              <a:t>cplm</a:t>
            </a:r>
            <a:r>
              <a:rPr lang="en-IN" sz="2400" dirty="0" smtClean="0"/>
              <a:t> package for R)</a:t>
            </a:r>
          </a:p>
          <a:p>
            <a:r>
              <a:rPr lang="en-IN" sz="2400" dirty="0" smtClean="0"/>
              <a:t>Vehicle details, Customer family details and characteristics, and type of city (rural/urban) are provided</a:t>
            </a:r>
          </a:p>
          <a:p>
            <a:r>
              <a:rPr lang="en-IN" sz="2400" dirty="0" smtClean="0"/>
              <a:t>Number of claims in past 5 years, and current claim amount are provided.</a:t>
            </a:r>
          </a:p>
          <a:p>
            <a:r>
              <a:rPr lang="en-IN" sz="2400" dirty="0" smtClean="0"/>
              <a:t>Information not given: Insurance Premium, Reason for claim, Repairing Agency details</a:t>
            </a:r>
            <a:endParaRPr lang="en-IN" sz="2400" dirty="0"/>
          </a:p>
        </p:txBody>
      </p:sp>
    </p:spTree>
    <p:extLst>
      <p:ext uri="{BB962C8B-B14F-4D97-AF65-F5344CB8AC3E}">
        <p14:creationId xmlns:p14="http://schemas.microsoft.com/office/powerpoint/2010/main" val="381144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Prediction of Claims in Current Insurance Period</a:t>
            </a:r>
            <a:endParaRPr lang="en-IN" sz="3200" dirty="0"/>
          </a:p>
        </p:txBody>
      </p:sp>
      <p:sp>
        <p:nvSpPr>
          <p:cNvPr id="3" name="Content Placeholder 2"/>
          <p:cNvSpPr>
            <a:spLocks noGrp="1"/>
          </p:cNvSpPr>
          <p:nvPr>
            <p:ph idx="1"/>
          </p:nvPr>
        </p:nvSpPr>
        <p:spPr/>
        <p:txBody>
          <a:bodyPr>
            <a:normAutofit/>
          </a:bodyPr>
          <a:lstStyle/>
          <a:p>
            <a:r>
              <a:rPr lang="en-IN" sz="2400" dirty="0" smtClean="0"/>
              <a:t>Logistic Regression model was applied, considering customer’s past trends and behaviour in terms of number of tickets, age, distance to work, etc.</a:t>
            </a:r>
            <a:endParaRPr lang="en-IN" sz="2400" dirty="0"/>
          </a:p>
          <a:p>
            <a:r>
              <a:rPr lang="en-IN" sz="2400" dirty="0" smtClean="0"/>
              <a:t>Confusion Matrix:</a:t>
            </a:r>
          </a:p>
          <a:p>
            <a:pPr marL="0" indent="0">
              <a:buNone/>
            </a:pPr>
            <a:endParaRPr lang="en-IN" sz="2400" dirty="0" smtClean="0"/>
          </a:p>
          <a:p>
            <a:pPr marL="0" indent="0">
              <a:buNone/>
            </a:pPr>
            <a:endParaRPr lang="en-IN" sz="2400" dirty="0"/>
          </a:p>
          <a:p>
            <a:pPr marL="0" indent="0">
              <a:buNone/>
            </a:pPr>
            <a:endParaRPr lang="en-IN" sz="2400" dirty="0" smtClean="0"/>
          </a:p>
          <a:p>
            <a:pPr marL="0" indent="0">
              <a:buNone/>
            </a:pPr>
            <a:r>
              <a:rPr lang="en-IN" sz="2400" dirty="0" smtClean="0"/>
              <a:t>     Total </a:t>
            </a:r>
            <a:r>
              <a:rPr lang="en-IN" sz="2400" dirty="0"/>
              <a:t>Amount Claimed= 8,109,517</a:t>
            </a:r>
            <a:r>
              <a:rPr lang="en-IN" sz="2400" dirty="0" smtClean="0"/>
              <a:t>$</a:t>
            </a:r>
          </a:p>
          <a:p>
            <a:pPr marL="0" indent="0">
              <a:buNone/>
            </a:pPr>
            <a:r>
              <a:rPr lang="en-IN" sz="2400" dirty="0" smtClean="0"/>
              <a:t>     Total Claim </a:t>
            </a:r>
            <a:r>
              <a:rPr lang="en-IN" sz="2400" dirty="0"/>
              <a:t>Amount Predicted= 6,002,260</a:t>
            </a:r>
            <a:r>
              <a:rPr lang="en-IN" sz="2400" dirty="0" smtClean="0"/>
              <a:t>$</a:t>
            </a:r>
          </a:p>
          <a:p>
            <a:pPr marL="0" indent="0">
              <a:buNone/>
            </a:pPr>
            <a:r>
              <a:rPr lang="en-IN" sz="2400" dirty="0" smtClean="0"/>
              <a:t>     Percentage of Claim Amount Captured= 75%</a:t>
            </a:r>
            <a:endParaRPr lang="en-IN" sz="2400" dirty="0"/>
          </a:p>
          <a:p>
            <a:pPr marL="0" indent="0">
              <a:buNone/>
            </a:pP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17982294"/>
              </p:ext>
            </p:extLst>
          </p:nvPr>
        </p:nvGraphicFramePr>
        <p:xfrm>
          <a:off x="1219200" y="3306921"/>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2394585"/>
                    </a:ext>
                  </a:extLst>
                </a:gridCol>
                <a:gridCol w="2032000">
                  <a:extLst>
                    <a:ext uri="{9D8B030D-6E8A-4147-A177-3AD203B41FA5}">
                      <a16:colId xmlns:a16="http://schemas.microsoft.com/office/drawing/2014/main" val="2744039806"/>
                    </a:ext>
                  </a:extLst>
                </a:gridCol>
                <a:gridCol w="2032000">
                  <a:extLst>
                    <a:ext uri="{9D8B030D-6E8A-4147-A177-3AD203B41FA5}">
                      <a16:colId xmlns:a16="http://schemas.microsoft.com/office/drawing/2014/main" val="2356945768"/>
                    </a:ext>
                  </a:extLst>
                </a:gridCol>
              </a:tblGrid>
              <a:tr h="370840">
                <a:tc>
                  <a:txBody>
                    <a:bodyPr/>
                    <a:lstStyle/>
                    <a:p>
                      <a:r>
                        <a:rPr lang="en-IN" dirty="0" smtClean="0"/>
                        <a:t>Prediction\Actual</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extLst>
                  <a:ext uri="{0D108BD9-81ED-4DB2-BD59-A6C34878D82A}">
                    <a16:rowId xmlns:a16="http://schemas.microsoft.com/office/drawing/2014/main" val="2191960611"/>
                  </a:ext>
                </a:extLst>
              </a:tr>
              <a:tr h="370840">
                <a:tc>
                  <a:txBody>
                    <a:bodyPr/>
                    <a:lstStyle/>
                    <a:p>
                      <a:r>
                        <a:rPr lang="en-IN" dirty="0" smtClean="0"/>
                        <a:t>No</a:t>
                      </a:r>
                      <a:endParaRPr lang="en-IN" dirty="0"/>
                    </a:p>
                  </a:txBody>
                  <a:tcPr/>
                </a:tc>
                <a:tc>
                  <a:txBody>
                    <a:bodyPr/>
                    <a:lstStyle/>
                    <a:p>
                      <a:r>
                        <a:rPr lang="en-IN" dirty="0" smtClean="0"/>
                        <a:t>2644</a:t>
                      </a:r>
                      <a:endParaRPr lang="en-IN" dirty="0"/>
                    </a:p>
                  </a:txBody>
                  <a:tcPr/>
                </a:tc>
                <a:tc>
                  <a:txBody>
                    <a:bodyPr/>
                    <a:lstStyle/>
                    <a:p>
                      <a:r>
                        <a:rPr lang="en-IN" dirty="0" smtClean="0"/>
                        <a:t>349</a:t>
                      </a:r>
                      <a:endParaRPr lang="en-IN" dirty="0"/>
                    </a:p>
                  </a:txBody>
                  <a:tcPr/>
                </a:tc>
                <a:extLst>
                  <a:ext uri="{0D108BD9-81ED-4DB2-BD59-A6C34878D82A}">
                    <a16:rowId xmlns:a16="http://schemas.microsoft.com/office/drawing/2014/main" val="2352998849"/>
                  </a:ext>
                </a:extLst>
              </a:tr>
              <a:tr h="370840">
                <a:tc>
                  <a:txBody>
                    <a:bodyPr/>
                    <a:lstStyle/>
                    <a:p>
                      <a:r>
                        <a:rPr lang="en-IN" dirty="0" smtClean="0"/>
                        <a:t>Yes</a:t>
                      </a:r>
                      <a:endParaRPr lang="en-IN" dirty="0"/>
                    </a:p>
                  </a:txBody>
                  <a:tcPr/>
                </a:tc>
                <a:tc>
                  <a:txBody>
                    <a:bodyPr/>
                    <a:lstStyle/>
                    <a:p>
                      <a:r>
                        <a:rPr lang="en-IN" dirty="0" smtClean="0"/>
                        <a:t>1134</a:t>
                      </a:r>
                      <a:endParaRPr lang="en-IN" dirty="0"/>
                    </a:p>
                  </a:txBody>
                  <a:tcPr/>
                </a:tc>
                <a:tc>
                  <a:txBody>
                    <a:bodyPr/>
                    <a:lstStyle/>
                    <a:p>
                      <a:r>
                        <a:rPr lang="en-IN" dirty="0" smtClean="0"/>
                        <a:t>1021</a:t>
                      </a:r>
                      <a:endParaRPr lang="en-IN" dirty="0"/>
                    </a:p>
                  </a:txBody>
                  <a:tcPr/>
                </a:tc>
                <a:extLst>
                  <a:ext uri="{0D108BD9-81ED-4DB2-BD59-A6C34878D82A}">
                    <a16:rowId xmlns:a16="http://schemas.microsoft.com/office/drawing/2014/main" val="1317291071"/>
                  </a:ext>
                </a:extLst>
              </a:tr>
            </a:tbl>
          </a:graphicData>
        </a:graphic>
      </p:graphicFrame>
    </p:spTree>
    <p:extLst>
      <p:ext uri="{BB962C8B-B14F-4D97-AF65-F5344CB8AC3E}">
        <p14:creationId xmlns:p14="http://schemas.microsoft.com/office/powerpoint/2010/main" val="37654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Problem Statement</a:t>
            </a:r>
            <a:endParaRPr lang="en-US" sz="3200" dirty="0"/>
          </a:p>
        </p:txBody>
      </p:sp>
      <p:sp>
        <p:nvSpPr>
          <p:cNvPr id="3" name="Content Placeholder 2"/>
          <p:cNvSpPr>
            <a:spLocks noGrp="1"/>
          </p:cNvSpPr>
          <p:nvPr>
            <p:ph idx="1"/>
          </p:nvPr>
        </p:nvSpPr>
        <p:spPr/>
        <p:txBody>
          <a:bodyPr/>
          <a:lstStyle/>
          <a:p>
            <a:r>
              <a:rPr lang="en-US" sz="2400" dirty="0" smtClean="0"/>
              <a:t>Identify The probable customers who would be giving false information to decrease their motor insurance premium.</a:t>
            </a:r>
          </a:p>
          <a:p>
            <a:r>
              <a:rPr lang="en-US" sz="2400" dirty="0" smtClean="0"/>
              <a:t>Predict the probability of a customer claiming in the period of 5 years.</a:t>
            </a:r>
          </a:p>
          <a:p>
            <a:r>
              <a:rPr lang="en-US" sz="2400" dirty="0" smtClean="0"/>
              <a:t>Identify the probable fraudulent claims and the traits of these claims.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8229600" cy="1143000"/>
          </a:xfrm>
        </p:spPr>
        <p:txBody>
          <a:bodyPr/>
          <a:lstStyle/>
          <a:p>
            <a:r>
              <a:rPr lang="en-US" sz="3200" dirty="0" smtClean="0"/>
              <a:t>Motor Insurance Premium</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Factors Affecting Premium</a:t>
            </a:r>
            <a:endParaRPr lang="en-US" sz="3200" dirty="0"/>
          </a:p>
        </p:txBody>
      </p:sp>
      <p:sp>
        <p:nvSpPr>
          <p:cNvPr id="3" name="Content Placeholder 2"/>
          <p:cNvSpPr>
            <a:spLocks noGrp="1"/>
          </p:cNvSpPr>
          <p:nvPr>
            <p:ph idx="1"/>
          </p:nvPr>
        </p:nvSpPr>
        <p:spPr/>
        <p:txBody>
          <a:bodyPr>
            <a:normAutofit lnSpcReduction="10000"/>
          </a:bodyPr>
          <a:lstStyle/>
          <a:p>
            <a:r>
              <a:rPr lang="en-US" sz="2400" dirty="0" smtClean="0"/>
              <a:t>Vehicle Value (Higher value, higher premium)</a:t>
            </a:r>
          </a:p>
          <a:p>
            <a:r>
              <a:rPr lang="en-US" sz="2400" dirty="0" smtClean="0"/>
              <a:t>Vehicle Modifications (Increases the chances of theft)</a:t>
            </a:r>
          </a:p>
          <a:p>
            <a:r>
              <a:rPr lang="en-US" sz="2400" dirty="0" smtClean="0"/>
              <a:t>Engine Size</a:t>
            </a:r>
          </a:p>
          <a:p>
            <a:r>
              <a:rPr lang="en-US" sz="2400" dirty="0" smtClean="0"/>
              <a:t>Usage of car (If for daily commuting to work, more riskier)</a:t>
            </a:r>
          </a:p>
          <a:p>
            <a:r>
              <a:rPr lang="en-US" sz="2400" dirty="0" smtClean="0"/>
              <a:t>Miles Driven</a:t>
            </a:r>
          </a:p>
          <a:p>
            <a:r>
              <a:rPr lang="en-US" sz="2400" dirty="0" smtClean="0"/>
              <a:t>Gender</a:t>
            </a:r>
          </a:p>
          <a:p>
            <a:r>
              <a:rPr lang="en-US" sz="2400" dirty="0" smtClean="0"/>
              <a:t>Age of Vehicle (Younger age attracts more premium)</a:t>
            </a:r>
          </a:p>
          <a:p>
            <a:r>
              <a:rPr lang="en-US" sz="2400" dirty="0" smtClean="0"/>
              <a:t>Area / Locality (Theft prone area attracts higher insurance)</a:t>
            </a:r>
          </a:p>
          <a:p>
            <a:r>
              <a:rPr lang="en-US" sz="2400" dirty="0" smtClean="0"/>
              <a:t>Marital Status</a:t>
            </a:r>
          </a:p>
          <a:p>
            <a:r>
              <a:rPr lang="en-US" sz="2400" dirty="0" smtClean="0"/>
              <a:t>Age of Customer (Lower Age attracts higher premium)</a:t>
            </a:r>
          </a:p>
          <a:p>
            <a:r>
              <a:rPr lang="en-US" sz="2400" dirty="0" smtClean="0"/>
              <a:t>Driving Ticket history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Examples of Falsified Information to Reduce Premiums</a:t>
            </a:r>
            <a:endParaRPr lang="en-US" sz="3200" dirty="0"/>
          </a:p>
        </p:txBody>
      </p:sp>
      <p:sp>
        <p:nvSpPr>
          <p:cNvPr id="3" name="Content Placeholder 2"/>
          <p:cNvSpPr>
            <a:spLocks noGrp="1"/>
          </p:cNvSpPr>
          <p:nvPr>
            <p:ph idx="1"/>
          </p:nvPr>
        </p:nvSpPr>
        <p:spPr/>
        <p:txBody>
          <a:bodyPr>
            <a:normAutofit/>
          </a:bodyPr>
          <a:lstStyle/>
          <a:p>
            <a:r>
              <a:rPr lang="en-US" sz="2400" dirty="0" smtClean="0"/>
              <a:t>Fronting (Mentioning a young driver’s father as the main driver, despite the young driver being the main driver)</a:t>
            </a:r>
          </a:p>
          <a:p>
            <a:r>
              <a:rPr lang="en-US" sz="2400" dirty="0" smtClean="0"/>
              <a:t>Giving false address to reduce the premium</a:t>
            </a:r>
          </a:p>
          <a:p>
            <a:r>
              <a:rPr lang="en-US" sz="2400" dirty="0" smtClean="0"/>
              <a:t>Giving falsified information about Job profession</a:t>
            </a:r>
          </a:p>
          <a:p>
            <a:r>
              <a:rPr lang="en-US" sz="2400" dirty="0" smtClean="0"/>
              <a:t>Not revealing the modifications made to the car</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Using Analytics to Find Such Customers</a:t>
            </a:r>
            <a:endParaRPr lang="en-US" sz="3200" dirty="0"/>
          </a:p>
        </p:txBody>
      </p:sp>
      <p:sp>
        <p:nvSpPr>
          <p:cNvPr id="3" name="Content Placeholder 2"/>
          <p:cNvSpPr>
            <a:spLocks noGrp="1"/>
          </p:cNvSpPr>
          <p:nvPr>
            <p:ph idx="1"/>
          </p:nvPr>
        </p:nvSpPr>
        <p:spPr/>
        <p:txBody>
          <a:bodyPr>
            <a:normAutofit/>
          </a:bodyPr>
          <a:lstStyle/>
          <a:p>
            <a:r>
              <a:rPr lang="en-US" sz="2400" dirty="0" smtClean="0"/>
              <a:t>Unsupervised Learning can be applied to find strange patterns (example: if the purpose is just mentioned usage in weekends for shopping and the miles driven shows equivalent to a person commuting daily for the work)</a:t>
            </a:r>
          </a:p>
          <a:p>
            <a:r>
              <a:rPr lang="en-US" sz="2400" dirty="0" smtClean="0"/>
              <a:t>Some simple rules can be established (example if miles travelled by a car per day is happening more than 3 times the distance covered for the round trip to the work location, it may be flagged)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Motor Insurance Claims</a:t>
            </a:r>
            <a:endParaRPr lang="en-US" sz="3200" dirty="0"/>
          </a:p>
        </p:txBody>
      </p:sp>
      <p:sp>
        <p:nvSpPr>
          <p:cNvPr id="3" name="Content Placeholder 2"/>
          <p:cNvSpPr>
            <a:spLocks noGrp="1"/>
          </p:cNvSpPr>
          <p:nvPr>
            <p:ph idx="1"/>
          </p:nvPr>
        </p:nvSpPr>
        <p:spPr/>
        <p:txBody>
          <a:bodyPr>
            <a:normAutofit/>
          </a:bodyPr>
          <a:lstStyle/>
          <a:p>
            <a:r>
              <a:rPr lang="en-US" sz="2400" dirty="0" smtClean="0"/>
              <a:t>Whenever damage to vehicle happens because of accident, theft or any other action then the insurance company bears the cost of repairing</a:t>
            </a:r>
          </a:p>
          <a:p>
            <a:r>
              <a:rPr lang="en-US" sz="2400" dirty="0" smtClean="0"/>
              <a:t>The car repair shops bill the insurance companies after repairing the damages</a:t>
            </a:r>
          </a:p>
          <a:p>
            <a:r>
              <a:rPr lang="en-US" sz="2400" dirty="0" smtClean="0"/>
              <a:t>Based on historical data, we can predict whether a person will be claiming in 5 year period or not based on the demographics and vehicle data of the customer</a:t>
            </a:r>
          </a:p>
          <a:p>
            <a:r>
              <a:rPr lang="en-US" sz="2400" dirty="0" smtClean="0"/>
              <a:t>This prediction will help in targeting customers for giving safety instructions and tips to prevent accidents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Fraudulent Insurance Claims</a:t>
            </a:r>
            <a:endParaRPr lang="en-US" sz="3200" dirty="0"/>
          </a:p>
        </p:txBody>
      </p:sp>
      <p:sp>
        <p:nvSpPr>
          <p:cNvPr id="3" name="Content Placeholder 2"/>
          <p:cNvSpPr>
            <a:spLocks noGrp="1"/>
          </p:cNvSpPr>
          <p:nvPr>
            <p:ph idx="1"/>
          </p:nvPr>
        </p:nvSpPr>
        <p:spPr/>
        <p:txBody>
          <a:bodyPr>
            <a:normAutofit/>
          </a:bodyPr>
          <a:lstStyle/>
          <a:p>
            <a:r>
              <a:rPr lang="en-US" sz="2400" dirty="0" smtClean="0"/>
              <a:t>The repair shops (with or without the involvement of the vehicle driver) may bill the insurance companies much more than the actual cost of the repair.</a:t>
            </a:r>
          </a:p>
          <a:p>
            <a:r>
              <a:rPr lang="en-US" sz="2400" dirty="0" smtClean="0"/>
              <a:t>If more returns is possible from claiming insurance than selling the vehicle immediately (generally the case for old vehicles or already damaged vehicles with less life), chances of staging accidents and giving falsified reasons increases.</a:t>
            </a:r>
          </a:p>
          <a:p>
            <a:r>
              <a:rPr lang="en-US" sz="2400" dirty="0" smtClean="0"/>
              <a:t>Staged accidents to get high amount from claims.</a:t>
            </a:r>
          </a:p>
          <a:p>
            <a:r>
              <a:rPr lang="en-US" sz="2400" dirty="0" smtClean="0"/>
              <a:t>People may also claim for later period after the damage of vehicle, because at the time of damage they wouldn’t have had insurance.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Approach for finding Fraudulent Claims</a:t>
            </a:r>
            <a:endParaRPr lang="en-IN" sz="3200" dirty="0"/>
          </a:p>
        </p:txBody>
      </p:sp>
      <p:sp>
        <p:nvSpPr>
          <p:cNvPr id="3" name="Content Placeholder 2"/>
          <p:cNvSpPr>
            <a:spLocks noGrp="1"/>
          </p:cNvSpPr>
          <p:nvPr>
            <p:ph idx="1"/>
          </p:nvPr>
        </p:nvSpPr>
        <p:spPr/>
        <p:txBody>
          <a:bodyPr>
            <a:normAutofit/>
          </a:bodyPr>
          <a:lstStyle/>
          <a:p>
            <a:r>
              <a:rPr lang="en-IN" sz="2400" dirty="0" smtClean="0"/>
              <a:t>Unsupervised Learning can be employed to find outlier claim amounts for a specific type of claim reason in a locality.</a:t>
            </a:r>
          </a:p>
          <a:p>
            <a:r>
              <a:rPr lang="en-IN" sz="2400" dirty="0" smtClean="0"/>
              <a:t>Additional Flag can be created for vehicles which have potential percentage of returns from claims w.r.t. vehicle value.</a:t>
            </a:r>
          </a:p>
          <a:p>
            <a:r>
              <a:rPr lang="en-IN" sz="2400" dirty="0" smtClean="0"/>
              <a:t>Severity of casualties arising from any accidents can be mapped to a type of claim, and potential outliers (claiming huge casualties) can be found by unsupervised learning or </a:t>
            </a:r>
            <a:r>
              <a:rPr lang="en-IN" sz="2400" smtClean="0"/>
              <a:t>rule engine.</a:t>
            </a:r>
            <a:endParaRPr lang="en-IN" sz="2400" dirty="0"/>
          </a:p>
        </p:txBody>
      </p:sp>
    </p:spTree>
    <p:extLst>
      <p:ext uri="{BB962C8B-B14F-4D97-AF65-F5344CB8AC3E}">
        <p14:creationId xmlns:p14="http://schemas.microsoft.com/office/powerpoint/2010/main" val="2077330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TotalTime>
  <Words>653</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Motor Insurance Claims</vt:lpstr>
      <vt:lpstr>Problem Statement</vt:lpstr>
      <vt:lpstr>Motor Insurance Premium</vt:lpstr>
      <vt:lpstr>Factors Affecting Premium</vt:lpstr>
      <vt:lpstr>Examples of Falsified Information to Reduce Premiums</vt:lpstr>
      <vt:lpstr>Using Analytics to Find Such Customers</vt:lpstr>
      <vt:lpstr>Motor Insurance Claims</vt:lpstr>
      <vt:lpstr>Fraudulent Insurance Claims</vt:lpstr>
      <vt:lpstr>Approach for finding Fraudulent Claims</vt:lpstr>
      <vt:lpstr>Dataset Details</vt:lpstr>
      <vt:lpstr>Prediction of Claims in Current Insurance Period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Insurance Claims</dc:title>
  <dc:creator>S.Narasimhan</dc:creator>
  <cp:lastModifiedBy>Admin</cp:lastModifiedBy>
  <cp:revision>47</cp:revision>
  <dcterms:created xsi:type="dcterms:W3CDTF">2006-08-16T00:00:00Z</dcterms:created>
  <dcterms:modified xsi:type="dcterms:W3CDTF">2017-07-26T18:32:01Z</dcterms:modified>
</cp:coreProperties>
</file>