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9" r:id="rId15"/>
    <p:sldId id="307" r:id="rId16"/>
    <p:sldId id="308" r:id="rId17"/>
    <p:sldId id="318" r:id="rId18"/>
    <p:sldId id="319" r:id="rId19"/>
    <p:sldId id="320" r:id="rId20"/>
    <p:sldId id="310" r:id="rId21"/>
    <p:sldId id="311" r:id="rId22"/>
    <p:sldId id="312" r:id="rId23"/>
    <p:sldId id="313" r:id="rId24"/>
    <p:sldId id="314" r:id="rId25"/>
    <p:sldId id="321" r:id="rId26"/>
    <p:sldId id="322" r:id="rId27"/>
    <p:sldId id="323" r:id="rId28"/>
    <p:sldId id="315" r:id="rId29"/>
    <p:sldId id="317" r:id="rId30"/>
    <p:sldId id="316" r:id="rId31"/>
    <p:sldId id="295" r:id="rId32"/>
  </p:sldIdLst>
  <p:sldSz cx="9144000" cy="5143500" type="screen16x9"/>
  <p:notesSz cx="6858000" cy="9144000"/>
  <p:embeddedFontLst>
    <p:embeddedFont>
      <p:font typeface="Montserrat" pitchFamily="2" charset="77"/>
      <p:regular r:id="rId34"/>
      <p:bold r:id="rId35"/>
      <p:italic r:id="rId36"/>
      <p:boldItalic r:id="rId37"/>
    </p:embeddedFont>
    <p:embeddedFont>
      <p:font typeface="Roboto Slab" pitchFamily="2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>
        <p:scale>
          <a:sx n="158" d="100"/>
          <a:sy n="158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24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34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38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48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5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9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13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722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02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00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866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446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76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62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610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9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880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447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56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9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7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13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76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5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1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2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4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04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for Loan Defaults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 Features vs Target Variable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245229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Age_years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feature created.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Payment Amount, Num Payments and Age seem to be visually affecting the output.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Apart from these columns, the Fico score columns also have low P value from One way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Anova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test.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values: (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age_years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0.00013,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num_payments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0.0083,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payent_amount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0.0002)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0C404-AE37-D964-B016-D71BD558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7" y="1088092"/>
            <a:ext cx="3158938" cy="1861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3378C-2E14-4309-D072-CB519915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459" y="1145194"/>
            <a:ext cx="2720788" cy="1786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B73FD-9CDE-7BD7-3C21-6413320C1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495" y="1158947"/>
            <a:ext cx="2864463" cy="17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 Features vs Target Variable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245229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 squared statistic tests employed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values (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residence_rent_or_own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0.012,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bank_account_duration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0.012)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241E4-623F-B97F-204F-AC73C869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" y="1010720"/>
            <a:ext cx="3774558" cy="2096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30853-9390-7058-7843-862DD8BC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190" y="1042619"/>
            <a:ext cx="3277929" cy="21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 Features vs Target Variable 2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245229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 squared statistic tests employed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values (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how_use_money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0.048)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BF3025-AB57-23CA-C9A3-077E49BF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64987"/>
            <a:ext cx="6331688" cy="21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2788018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noticed that in some cases,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amount_approved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lower than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amount_requested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Above graph shows percentage difference vs Good / Bad loans.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notice that when the difference is &gt;30%, there are more chances of defaulting.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Amount_requested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age_years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monthly_rent_amount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payment_amount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loan_duration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Fico scores have low p-value in One Way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Anova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test.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3F048-6D57-CA21-DEA3-18F2B18E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0756"/>
            <a:ext cx="5683102" cy="20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9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 2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202691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 square test applied vs output.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difference flag is important, p value = 0.0418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30761-0431-D1D9-D50E-7F86C9BD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3" y="1010720"/>
            <a:ext cx="3374803" cy="22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 3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Interaction terms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w.r.t.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numeric features and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Difference_amount_approved_requested_flag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(explained in previous slide)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401C1-A6E8-4643-0D58-E4B1D212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3987"/>
            <a:ext cx="7772400" cy="3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 4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How_use_money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feature modified (grouping similar items)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Original vs New Below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561EA-302C-A25B-699D-8B03811E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60" y="2004629"/>
            <a:ext cx="2900332" cy="1981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987DF-4499-C68C-7FBF-B9D5A5FB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05" y="2042888"/>
            <a:ext cx="3455179" cy="15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2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 5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Flagging Raw Fico money and Raw Fico Bank Card, 1 if &lt;600, else 0.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Fico Bank card &lt; 600 defaulted more than usual.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E335A-3137-EBDD-4C15-644030CE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2138"/>
            <a:ext cx="7772400" cy="20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9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 6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Binning Age into Young, Mid and Old.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younger than 25 defaulted more, and older than 50 defaulted less.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Bins: Young (15 to 25), Mid (25 to 50), Old (Above 50).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06AFA-E6A8-5076-FBC0-18315818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5" y="2248840"/>
            <a:ext cx="7772400" cy="22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Creations and Engineering 7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Ratio of (Payment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amnt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approved /  [income – rent + delta])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delta has been kept = 10 for now, but with more data we can have better values (more on that later).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Strange behavior: The smaller ratio people default more (expected was higher ratio people default more)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8BCC1-6132-3B29-0C67-6CBD4A54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92" y="2177044"/>
            <a:ext cx="3957249" cy="26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and Assumptions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164834"/>
            <a:ext cx="69280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Predicting loan defaults from the customer data.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can take multiple loans, and even if one loan has gone bad, we classify the customer as Bad.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 is less. So a model with high complexity (lot of parameters, or larger decision tree) may not work effectively as they tend to rely on more data.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bias low variance models (Logistic Regression, Naïve Bayes classifier) may work, and may not overfit much to training data, but chances are they will give poor accuracy.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complex model will tend to overfit to training data.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apply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Gradient Boosting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 and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Naïve Bayes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algorithm, one being Boosting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ensembling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the other being simple model.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evaluate with criteria of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AUROC score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along with accuracies, and play around with probabilities.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 data and test data splits are 512 and 128 respectively, with 282 and 74 Bad loans respectively.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2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Boosting Classifier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 Rate = 0.3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n_estimators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50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max_depth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5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train = 1.0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test = 0.697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E2B3-393C-6F2C-3EC6-0BD7129A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47" y="1021491"/>
            <a:ext cx="3167932" cy="1772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2F396-1802-639E-DE21-7D03858B9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518" y="2896374"/>
            <a:ext cx="4723413" cy="17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Boosting Classifier (with Probability Threshold = 0.3)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 Rate = 0.3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n_estimators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50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max_depth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5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train = 1.0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test = 0.697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90B541-2C79-E31D-2E02-F6BF2323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86" y="998957"/>
            <a:ext cx="2998093" cy="1636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3D68E-5397-FB34-ACD7-21611F8FB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0" y="2799266"/>
            <a:ext cx="4598794" cy="18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 err="1"/>
              <a:t>ï</a:t>
            </a:r>
            <a:r>
              <a:rPr lang="en" dirty="0" err="1"/>
              <a:t>ve</a:t>
            </a:r>
            <a:r>
              <a:rPr lang="en" dirty="0"/>
              <a:t> Bayes Classifier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None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train = 0.97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test = 0.65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685E3-E787-16AA-8F89-DB137504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71" y="988418"/>
            <a:ext cx="2705720" cy="1937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8CC93-A890-AF5A-96F8-B72D8279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52" y="2829012"/>
            <a:ext cx="4801994" cy="18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8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 err="1"/>
              <a:t>ï</a:t>
            </a:r>
            <a:r>
              <a:rPr lang="en" dirty="0" err="1"/>
              <a:t>ve</a:t>
            </a:r>
            <a:r>
              <a:rPr lang="en" dirty="0"/>
              <a:t> Bayes Classifier with Probability threshold = 0.3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None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train = 0.97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test = 0.65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A19CC-0A94-CA93-D6AD-5A116CAE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19" y="988513"/>
            <a:ext cx="2138246" cy="158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BF04B-C07B-E090-DA36-84F026D96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07" y="2571750"/>
            <a:ext cx="4442523" cy="16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Boosting Classifier (with no feature </a:t>
            </a:r>
            <a:r>
              <a:rPr lang="en" dirty="0" err="1"/>
              <a:t>engg</a:t>
            </a:r>
            <a:r>
              <a:rPr lang="en" dirty="0"/>
              <a:t>)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 Rate = 0.3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n_estimators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50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max_depth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5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train = 1.0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 score test = 0.60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80DB2-F834-0C8B-6D8C-6DDB106A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24" y="1010720"/>
            <a:ext cx="2299165" cy="1773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5109D-CCC0-8889-7048-895BB7C5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530" y="2822981"/>
            <a:ext cx="4619518" cy="1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490A0-1594-3044-3616-23E4B3DB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8" y="1085385"/>
            <a:ext cx="5655526" cy="33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2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If Analysis (with Imp features)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change some of the features like monthly income amount and monthly rent to see if the classification gets it different.</a:t>
            </a:r>
            <a:b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New income = 1.2*income, new rent = 0.95*rent.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Analyzing on 51 True Positives, 5 of them; if their income increased, may show potential chance of non defaulting.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694B1-88F8-E88C-D941-4697E1FD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03" y="2736748"/>
            <a:ext cx="6261100" cy="11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0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Models by </a:t>
            </a:r>
            <a:r>
              <a:rPr lang="en" dirty="0" err="1"/>
              <a:t>GridSearchCV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7F9C3-F655-B2ED-D18C-209CCA87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83010"/>
            <a:ext cx="7772400" cy="18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boosting algorithm will work better with more data. We have good number of features for it to work.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better domain knowledge, Fico scores can be engineered better.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purpose of the loan is ‘Other’ for most of the data points. If this field is more specific, we can retune / retrain the model.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GridSearchCV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can be employed to search for more hyperparameters.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make monthly model based on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ytd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loan payments.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we have data of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 card statements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Industry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 of family members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Salary statements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(if he / she has Savings or 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checkings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account), we can have more information, and so more features. 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this data we can also analyze if a person is suddenly out of job / laid off, which can impact loans. </a:t>
            </a:r>
            <a:endParaRPr lang="en-US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164834"/>
            <a:ext cx="69280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2 tables: Application Data and Loan Performance.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Application Data we have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647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customers, and in Loan Performance we have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1269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customers. 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overlap of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640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customers from both the tables, on whom we conduct our Analysis.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a customer even if single loan has gone bad, we classify them as Bad.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095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and Thank You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012376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95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(Application Data)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137640"/>
            <a:ext cx="6851779" cy="107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Customers have applied for loans, requesting “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amount_requested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 for the period of “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loan_duration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”, stating how much “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payment_amount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 can they make in the given “</a:t>
            </a:r>
            <a:r>
              <a:rPr lang="en-US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num_payments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Bank approves amount, payment amount and duration (approved columns) and scores the customer (score columns)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2CE502-F182-9288-2A93-2B3E37F9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29136"/>
            <a:ext cx="6225988" cy="21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(Loan Performance)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2895588"/>
            <a:ext cx="6851779" cy="107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column states whether a particular loan is good / Bad.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10 characters is customer Id (in Caps) which can be used to join the Application Data.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Overlap of </a:t>
            </a:r>
            <a:r>
              <a:rPr lang="en-US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640</a:t>
            </a: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customers between 2 tables, and single Bad loan will classify customer as Bad. (We have Flagged it with column name “Bad”.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A0750-B825-9DCF-2299-DE0EDBE9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1" y="930036"/>
            <a:ext cx="4000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Null C</a:t>
            </a:r>
            <a:r>
              <a:rPr lang="en-US" dirty="0"/>
              <a:t>o</a:t>
            </a:r>
            <a:r>
              <a:rPr lang="en" dirty="0" err="1"/>
              <a:t>unt</a:t>
            </a:r>
            <a:r>
              <a:rPr lang="en" dirty="0"/>
              <a:t> Info (After Merging)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B3290-8AAB-3ECE-1B23-D9B098E9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0" y="1228164"/>
            <a:ext cx="3585371" cy="39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Decisions to Handle Null Values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EA6FE-AD6B-BEBF-7306-8FFD46198A9E}"/>
              </a:ext>
            </a:extLst>
          </p:cNvPr>
          <p:cNvSpPr txBox="1"/>
          <p:nvPr/>
        </p:nvSpPr>
        <p:spPr>
          <a:xfrm>
            <a:off x="986118" y="1246094"/>
            <a:ext cx="5319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Amount Approved = Payment Amount </a:t>
            </a:r>
            <a:br>
              <a:rPr lang="en-US" dirty="0"/>
            </a:br>
            <a:r>
              <a:rPr lang="en-US" dirty="0"/>
              <a:t>(couldn’t see any specific pattern to why they were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Account Duration and Other Phone Type: Majority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Customers with no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4867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Outliers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245229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Monthly Income Amount had huge outliers, which were replaced by mean + 3 std.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C8185A-E9C0-F23B-3F45-A9E8E324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941472"/>
            <a:ext cx="3957918" cy="23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3245229"/>
            <a:ext cx="6928006" cy="1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importantly number of payments and payment amount are relatively correlated.</a:t>
            </a:r>
          </a:p>
          <a:p>
            <a:pPr marL="361950" lvl="0" indent="-285750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Fico scores are also correlated with each other.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59A07-5A6F-301B-3503-263D9851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4" y="1061923"/>
            <a:ext cx="7772400" cy="20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16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1346</Words>
  <Application>Microsoft Macintosh PowerPoint</Application>
  <PresentationFormat>On-screen Show (16:9)</PresentationFormat>
  <Paragraphs>132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Source Sans Pro</vt:lpstr>
      <vt:lpstr>Arial</vt:lpstr>
      <vt:lpstr>Roboto Slab</vt:lpstr>
      <vt:lpstr>Montserrat</vt:lpstr>
      <vt:lpstr>Cordelia template</vt:lpstr>
      <vt:lpstr>Data Science for Loan Defaults</vt:lpstr>
      <vt:lpstr>Problem Statement and Assumptions</vt:lpstr>
      <vt:lpstr>Data</vt:lpstr>
      <vt:lpstr>Data (Application Data)</vt:lpstr>
      <vt:lpstr>Data (Loan Performance)</vt:lpstr>
      <vt:lpstr>Null Count Info (After Merging)</vt:lpstr>
      <vt:lpstr>Decisions to Handle Null Values</vt:lpstr>
      <vt:lpstr>Handling Outliers</vt:lpstr>
      <vt:lpstr>Correlation</vt:lpstr>
      <vt:lpstr>Numeric Features vs Target Variable</vt:lpstr>
      <vt:lpstr>Categorical Features vs Target Variable</vt:lpstr>
      <vt:lpstr>Categorical Features vs Target Variable 2</vt:lpstr>
      <vt:lpstr>Feature Creations and Engineering</vt:lpstr>
      <vt:lpstr>Feature Creations and Engineering 2</vt:lpstr>
      <vt:lpstr>Feature Creations and Engineering 3</vt:lpstr>
      <vt:lpstr>Feature Creations and Engineering 4</vt:lpstr>
      <vt:lpstr>Feature Creations and Engineering 5</vt:lpstr>
      <vt:lpstr>Feature Creations and Engineering 6</vt:lpstr>
      <vt:lpstr>Feature Creations and Engineering 7</vt:lpstr>
      <vt:lpstr>Machine Learning Modeling</vt:lpstr>
      <vt:lpstr>Gradient Boosting Classifier</vt:lpstr>
      <vt:lpstr>Gradient Boosting Classifier (with Probability Threshold = 0.3)</vt:lpstr>
      <vt:lpstr>Naïve Bayes Classifier</vt:lpstr>
      <vt:lpstr>Naïve Bayes Classifier with Probability threshold = 0.3</vt:lpstr>
      <vt:lpstr>Gradient Boosting Classifier (with no feature engg)</vt:lpstr>
      <vt:lpstr>Feature Importance</vt:lpstr>
      <vt:lpstr>What If Analysis (with Imp features)</vt:lpstr>
      <vt:lpstr>Additional Models by GridSearchCV</vt:lpstr>
      <vt:lpstr>Future Scope</vt:lpstr>
      <vt:lpstr>Questions and 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Loan Defaults</dc:title>
  <cp:lastModifiedBy>Shyam Narasimhan</cp:lastModifiedBy>
  <cp:revision>94</cp:revision>
  <dcterms:modified xsi:type="dcterms:W3CDTF">2022-09-22T07:05:55Z</dcterms:modified>
</cp:coreProperties>
</file>