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Staatliches"/>
      <p:regular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Proxima Nova"/>
      <p:regular r:id="rId25"/>
      <p:bold r:id="rId26"/>
      <p:italic r:id="rId27"/>
      <p:boldItalic r:id="rId28"/>
    </p:embeddedFont>
    <p:embeddedFont>
      <p:font typeface="Work Sans"/>
      <p:regular r:id="rId29"/>
      <p:bold r:id="rId30"/>
      <p:italic r:id="rId31"/>
      <p:boldItalic r:id="rId32"/>
    </p:embeddedFont>
    <p:embeddedFont>
      <p:font typeface="Proxima Nova Semibold"/>
      <p:regular r:id="rId33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8A15B5-117D-4488-A533-76D25AB8E8BC}">
  <a:tblStyle styleId="{668A15B5-117D-4488-A533-76D25AB8E8B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taatliches-regular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WorkSa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WorkSans-italic.fntdata"/><Relationship Id="rId30" Type="http://schemas.openxmlformats.org/officeDocument/2006/relationships/font" Target="fonts/WorkSans-bold.fntdata"/><Relationship Id="rId11" Type="http://schemas.openxmlformats.org/officeDocument/2006/relationships/slide" Target="slides/slide4.xml"/><Relationship Id="rId33" Type="http://schemas.openxmlformats.org/officeDocument/2006/relationships/font" Target="fonts/ProximaNovaSemibold-regular.fntdata"/><Relationship Id="rId10" Type="http://schemas.openxmlformats.org/officeDocument/2006/relationships/slide" Target="slides/slide3.xml"/><Relationship Id="rId32" Type="http://schemas.openxmlformats.org/officeDocument/2006/relationships/font" Target="fonts/WorkSans-boldItalic.fntdata"/><Relationship Id="rId13" Type="http://schemas.openxmlformats.org/officeDocument/2006/relationships/slide" Target="slides/slide6.xml"/><Relationship Id="rId35" Type="http://schemas.openxmlformats.org/officeDocument/2006/relationships/font" Target="fonts/ProximaNovaSemibold-boldItalic.fntdata"/><Relationship Id="rId12" Type="http://schemas.openxmlformats.org/officeDocument/2006/relationships/slide" Target="slides/slide5.xml"/><Relationship Id="rId34" Type="http://schemas.openxmlformats.org/officeDocument/2006/relationships/font" Target="fonts/ProximaNovaSemibold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932950" y="897550"/>
            <a:ext cx="7263900" cy="3208500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720100" y="1313050"/>
            <a:ext cx="2706300" cy="3290400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/>
          <p:nvPr/>
        </p:nvSpPr>
        <p:spPr>
          <a:xfrm>
            <a:off x="713150" y="1312550"/>
            <a:ext cx="7717800" cy="3290700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>
            <a:off x="720000" y="1805875"/>
            <a:ext cx="7717800" cy="2720100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790625" y="2384250"/>
            <a:ext cx="25209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3311521" y="2384250"/>
            <a:ext cx="25209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5832418" y="2384250"/>
            <a:ext cx="25209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790625" y="3773176"/>
            <a:ext cx="25209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" name="Google Shape;29;p5"/>
          <p:cNvSpPr txBox="1"/>
          <p:nvPr>
            <p:ph idx="5" type="subTitle"/>
          </p:nvPr>
        </p:nvSpPr>
        <p:spPr>
          <a:xfrm>
            <a:off x="3311521" y="3773176"/>
            <a:ext cx="25209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5"/>
          <p:cNvSpPr txBox="1"/>
          <p:nvPr>
            <p:ph idx="6" type="subTitle"/>
          </p:nvPr>
        </p:nvSpPr>
        <p:spPr>
          <a:xfrm>
            <a:off x="5832418" y="3773176"/>
            <a:ext cx="25209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5"/>
          <p:cNvSpPr txBox="1"/>
          <p:nvPr>
            <p:ph idx="7" type="subTitle"/>
          </p:nvPr>
        </p:nvSpPr>
        <p:spPr>
          <a:xfrm>
            <a:off x="790625" y="1991450"/>
            <a:ext cx="2520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8" type="subTitle"/>
          </p:nvPr>
        </p:nvSpPr>
        <p:spPr>
          <a:xfrm>
            <a:off x="3311527" y="1991450"/>
            <a:ext cx="2520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9" type="subTitle"/>
          </p:nvPr>
        </p:nvSpPr>
        <p:spPr>
          <a:xfrm>
            <a:off x="5832445" y="1991450"/>
            <a:ext cx="2520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3" type="subTitle"/>
          </p:nvPr>
        </p:nvSpPr>
        <p:spPr>
          <a:xfrm>
            <a:off x="790625" y="3375722"/>
            <a:ext cx="2520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4" type="subTitle"/>
          </p:nvPr>
        </p:nvSpPr>
        <p:spPr>
          <a:xfrm>
            <a:off x="3311527" y="3375722"/>
            <a:ext cx="2520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5" type="subTitle"/>
          </p:nvPr>
        </p:nvSpPr>
        <p:spPr>
          <a:xfrm>
            <a:off x="5832445" y="3375722"/>
            <a:ext cx="2520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2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/>
          <p:nvPr/>
        </p:nvSpPr>
        <p:spPr>
          <a:xfrm>
            <a:off x="720000" y="1391238"/>
            <a:ext cx="3312600" cy="2361000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1285450" y="1470963"/>
            <a:ext cx="2451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1285450" y="2367288"/>
            <a:ext cx="24519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bg>
      <p:bgPr>
        <a:solidFill>
          <a:schemeClr val="accent4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 and two columns 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/>
          <p:nvPr/>
        </p:nvSpPr>
        <p:spPr>
          <a:xfrm>
            <a:off x="713150" y="2861825"/>
            <a:ext cx="7717800" cy="1558800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720000" y="3438606"/>
            <a:ext cx="21411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subTitle"/>
          </p:nvPr>
        </p:nvSpPr>
        <p:spPr>
          <a:xfrm>
            <a:off x="6282775" y="3438606"/>
            <a:ext cx="21411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0"/>
          <p:cNvSpPr txBox="1"/>
          <p:nvPr>
            <p:ph idx="3" type="subTitle"/>
          </p:nvPr>
        </p:nvSpPr>
        <p:spPr>
          <a:xfrm>
            <a:off x="720000" y="3043000"/>
            <a:ext cx="21411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4" type="subTitle"/>
          </p:nvPr>
        </p:nvSpPr>
        <p:spPr>
          <a:xfrm>
            <a:off x="6282775" y="3043000"/>
            <a:ext cx="21411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b="0" i="0" sz="30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hyperlink" Target="https://kumarayush0104.netlify.app/" TargetMode="External"/><Relationship Id="rId13" Type="http://schemas.openxmlformats.org/officeDocument/2006/relationships/hyperlink" Target="mailto:shyamkumar997755@gmail.com?subject=Hi%20shyam&amp;body=I%20wanted%20to%20connect%20with%20you." TargetMode="External"/><Relationship Id="rId12" Type="http://schemas.openxmlformats.org/officeDocument/2006/relationships/hyperlink" Target="https://github.com/shyam242/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jpg"/><Relationship Id="rId4" Type="http://schemas.openxmlformats.org/officeDocument/2006/relationships/hyperlink" Target="https://github.com/kumarayush0104/" TargetMode="External"/><Relationship Id="rId9" Type="http://schemas.openxmlformats.org/officeDocument/2006/relationships/image" Target="../media/image8.png"/><Relationship Id="rId15" Type="http://schemas.openxmlformats.org/officeDocument/2006/relationships/hyperlink" Target="https://shyam2402.netlify.app/" TargetMode="External"/><Relationship Id="rId14" Type="http://schemas.openxmlformats.org/officeDocument/2006/relationships/hyperlink" Target="http://www.linkedin.com/in/shyam2402" TargetMode="External"/><Relationship Id="rId16" Type="http://schemas.openxmlformats.org/officeDocument/2006/relationships/image" Target="../media/image17.jpg"/><Relationship Id="rId5" Type="http://schemas.openxmlformats.org/officeDocument/2006/relationships/image" Target="../media/image12.png"/><Relationship Id="rId6" Type="http://schemas.openxmlformats.org/officeDocument/2006/relationships/hyperlink" Target="mailto:kumarayush0104@gmail.com?subject=Hi%20Ayush&amp;body=I%20wanted%20to%20connect%20with%20you." TargetMode="External"/><Relationship Id="rId7" Type="http://schemas.openxmlformats.org/officeDocument/2006/relationships/image" Target="../media/image10.png"/><Relationship Id="rId8" Type="http://schemas.openxmlformats.org/officeDocument/2006/relationships/hyperlink" Target="https://www.linkedin.com/in/kumarayush0104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hyperlink" Target="https://github.com/shyam242/Dyslearn" TargetMode="External"/><Relationship Id="rId5" Type="http://schemas.openxmlformats.org/officeDocument/2006/relationships/hyperlink" Target="https://youtu.be/bj1X5aWS5P0?si=OwT69rYl8Vcuez4V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1060794" y="1183600"/>
            <a:ext cx="7022361" cy="21760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DysLearn</a:t>
            </a:r>
            <a:br>
              <a:rPr lang="en-US"/>
            </a:br>
            <a:r>
              <a:rPr lang="en-US" sz="3800">
                <a:solidFill>
                  <a:schemeClr val="lt1"/>
                </a:solidFill>
              </a:rPr>
              <a:t>simplifying Notes, Empowering MInds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1218125" y="3467100"/>
            <a:ext cx="6707700" cy="4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Inclusive Learning for Dyslexic Students in Bharat</a:t>
            </a: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1218125" y="3069473"/>
            <a:ext cx="6707700" cy="114300"/>
            <a:chOff x="1218125" y="3106700"/>
            <a:chExt cx="6707700" cy="114300"/>
          </a:xfrm>
        </p:grpSpPr>
        <p:sp>
          <p:nvSpPr>
            <p:cNvPr id="72" name="Google Shape;72;p15"/>
            <p:cNvSpPr/>
            <p:nvPr/>
          </p:nvSpPr>
          <p:spPr>
            <a:xfrm>
              <a:off x="1218125" y="3106700"/>
              <a:ext cx="65334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5"/>
          <p:cNvSpPr txBox="1"/>
          <p:nvPr/>
        </p:nvSpPr>
        <p:spPr>
          <a:xfrm>
            <a:off x="98148" y="4434043"/>
            <a:ext cx="3102044" cy="536617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taatliche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Team : </a:t>
            </a:r>
            <a:r>
              <a:rPr b="0" i="0" lang="en-US" sz="2800" u="none" cap="none" strike="noStrik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CODECARE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200192" y="4434041"/>
            <a:ext cx="3340308" cy="5366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Ayush Kumar ( IIEST Shibpur )</a:t>
            </a:r>
            <a:endParaRPr/>
          </a:p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Shyam Kumar ( Bit Mesra 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/>
          <p:nvPr/>
        </p:nvSpPr>
        <p:spPr>
          <a:xfrm>
            <a:off x="673018" y="4700594"/>
            <a:ext cx="7704000" cy="307777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685759" y="1789457"/>
            <a:ext cx="7737687" cy="2814043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4"/>
          <p:cNvSpPr txBox="1"/>
          <p:nvPr>
            <p:ph idx="4294967295" type="title"/>
          </p:nvPr>
        </p:nvSpPr>
        <p:spPr>
          <a:xfrm>
            <a:off x="1115837" y="-166557"/>
            <a:ext cx="6715125" cy="189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Impact &amp; </a:t>
            </a:r>
            <a:r>
              <a:rPr lang="en-US">
                <a:solidFill>
                  <a:schemeClr val="lt1"/>
                </a:solidFill>
              </a:rPr>
              <a:t>Reach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07" name="Google Shape;307;p24"/>
          <p:cNvGrpSpPr/>
          <p:nvPr/>
        </p:nvGrpSpPr>
        <p:grpSpPr>
          <a:xfrm>
            <a:off x="720001" y="1095375"/>
            <a:ext cx="7704000" cy="117700"/>
            <a:chOff x="2550650" y="3106700"/>
            <a:chExt cx="5375175" cy="114300"/>
          </a:xfrm>
        </p:grpSpPr>
        <p:sp>
          <p:nvSpPr>
            <p:cNvPr id="308" name="Google Shape;308;p24"/>
            <p:cNvSpPr/>
            <p:nvPr/>
          </p:nvSpPr>
          <p:spPr>
            <a:xfrm>
              <a:off x="2550650" y="3106700"/>
              <a:ext cx="52008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24"/>
          <p:cNvSpPr txBox="1"/>
          <p:nvPr/>
        </p:nvSpPr>
        <p:spPr>
          <a:xfrm>
            <a:off x="1344635" y="1980261"/>
            <a:ext cx="21744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Target </a:t>
            </a:r>
            <a:r>
              <a:rPr b="0" i="0" lang="en-US" sz="2400" u="none" cap="none" strike="noStrike">
                <a:solidFill>
                  <a:srgbClr val="FF3399"/>
                </a:solidFill>
                <a:latin typeface="Staatliches"/>
                <a:ea typeface="Staatliches"/>
                <a:cs typeface="Staatliches"/>
                <a:sym typeface="Staatliches"/>
              </a:rPr>
              <a:t>Groups</a:t>
            </a:r>
            <a:endParaRPr/>
          </a:p>
        </p:txBody>
      </p:sp>
      <p:sp>
        <p:nvSpPr>
          <p:cNvPr id="311" name="Google Shape;311;p24"/>
          <p:cNvSpPr txBox="1"/>
          <p:nvPr/>
        </p:nvSpPr>
        <p:spPr>
          <a:xfrm>
            <a:off x="4184881" y="4048125"/>
            <a:ext cx="42385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Estimated Reach: 2.5M+ in India</a:t>
            </a:r>
            <a:endParaRPr b="0" i="1" sz="2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12" name="Google Shape;312;p24"/>
          <p:cNvGrpSpPr/>
          <p:nvPr/>
        </p:nvGrpSpPr>
        <p:grpSpPr>
          <a:xfrm>
            <a:off x="1080725" y="2533689"/>
            <a:ext cx="2438399" cy="1714491"/>
            <a:chOff x="0" y="-99041"/>
            <a:chExt cx="2438399" cy="1714491"/>
          </a:xfrm>
        </p:grpSpPr>
        <p:sp>
          <p:nvSpPr>
            <p:cNvPr id="313" name="Google Shape;313;p24"/>
            <p:cNvSpPr/>
            <p:nvPr/>
          </p:nvSpPr>
          <p:spPr>
            <a:xfrm>
              <a:off x="730095" y="-99041"/>
              <a:ext cx="988151" cy="565748"/>
            </a:xfrm>
            <a:prstGeom prst="roundRect">
              <a:avLst>
                <a:gd fmla="val 10000" name="adj"/>
              </a:avLst>
            </a:prstGeom>
            <a:solidFill>
              <a:srgbClr val="1D17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4"/>
            <p:cNvSpPr txBox="1"/>
            <p:nvPr/>
          </p:nvSpPr>
          <p:spPr>
            <a:xfrm>
              <a:off x="746665" y="-82471"/>
              <a:ext cx="955011" cy="5326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Students (Primary)</a:t>
              </a: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 rot="3408352">
              <a:off x="1390789" y="640099"/>
              <a:ext cx="358242" cy="144393"/>
            </a:xfrm>
            <a:prstGeom prst="leftRightArrow">
              <a:avLst>
                <a:gd fmla="val 60000" name="adj1"/>
                <a:gd fmla="val 50000" name="adj2"/>
              </a:avLst>
            </a:prstGeom>
            <a:solidFill>
              <a:srgbClr val="A9A9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4"/>
            <p:cNvSpPr txBox="1"/>
            <p:nvPr/>
          </p:nvSpPr>
          <p:spPr>
            <a:xfrm rot="3408352">
              <a:off x="1434107" y="668978"/>
              <a:ext cx="271606" cy="86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1452971" y="957885"/>
              <a:ext cx="985428" cy="657565"/>
            </a:xfrm>
            <a:prstGeom prst="roundRect">
              <a:avLst>
                <a:gd fmla="val 10000" name="adj"/>
              </a:avLst>
            </a:prstGeom>
            <a:solidFill>
              <a:srgbClr val="1D17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4"/>
            <p:cNvSpPr txBox="1"/>
            <p:nvPr/>
          </p:nvSpPr>
          <p:spPr>
            <a:xfrm>
              <a:off x="1472230" y="977144"/>
              <a:ext cx="946910" cy="6190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Teachers (Enablers)</a:t>
              </a: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 rot="-10712372">
              <a:off x="1050021" y="1196203"/>
              <a:ext cx="358242" cy="144393"/>
            </a:xfrm>
            <a:prstGeom prst="leftRightArrow">
              <a:avLst>
                <a:gd fmla="val 60000" name="adj1"/>
                <a:gd fmla="val 50000" name="adj2"/>
              </a:avLst>
            </a:prstGeom>
            <a:solidFill>
              <a:srgbClr val="A9A9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4"/>
            <p:cNvSpPr txBox="1"/>
            <p:nvPr/>
          </p:nvSpPr>
          <p:spPr>
            <a:xfrm rot="87628">
              <a:off x="1093339" y="1225082"/>
              <a:ext cx="271606" cy="86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0" y="950986"/>
              <a:ext cx="1005313" cy="597783"/>
            </a:xfrm>
            <a:prstGeom prst="roundRect">
              <a:avLst>
                <a:gd fmla="val 10000" name="adj"/>
              </a:avLst>
            </a:prstGeom>
            <a:solidFill>
              <a:srgbClr val="1D17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4"/>
            <p:cNvSpPr txBox="1"/>
            <p:nvPr/>
          </p:nvSpPr>
          <p:spPr>
            <a:xfrm>
              <a:off x="17508" y="968494"/>
              <a:ext cx="970297" cy="562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Parents (Supporters)</a:t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 rot="-3354558">
              <a:off x="689713" y="636650"/>
              <a:ext cx="358242" cy="144393"/>
            </a:xfrm>
            <a:prstGeom prst="leftRightArrow">
              <a:avLst>
                <a:gd fmla="val 60000" name="adj1"/>
                <a:gd fmla="val 50000" name="adj2"/>
              </a:avLst>
            </a:prstGeom>
            <a:solidFill>
              <a:srgbClr val="A9A9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4"/>
            <p:cNvSpPr txBox="1"/>
            <p:nvPr/>
          </p:nvSpPr>
          <p:spPr>
            <a:xfrm rot="-3354558">
              <a:off x="733031" y="665529"/>
              <a:ext cx="271606" cy="86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5" name="Google Shape;3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4807" y="1801931"/>
            <a:ext cx="2742775" cy="233219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4"/>
          <p:cNvSpPr txBox="1"/>
          <p:nvPr/>
        </p:nvSpPr>
        <p:spPr>
          <a:xfrm>
            <a:off x="759185" y="4700594"/>
            <a:ext cx="75791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“With adaptive reading support, potential reading effectiveness improvement: +75%.”</a:t>
            </a:r>
            <a:endParaRPr b="0" i="1" sz="1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Our </a:t>
            </a:r>
            <a:r>
              <a:rPr lang="en-US">
                <a:solidFill>
                  <a:schemeClr val="lt1"/>
                </a:solidFill>
              </a:rPr>
              <a:t>team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32;p25"/>
          <p:cNvSpPr txBox="1"/>
          <p:nvPr>
            <p:ph idx="1" type="subTitle"/>
          </p:nvPr>
        </p:nvSpPr>
        <p:spPr>
          <a:xfrm>
            <a:off x="285751" y="3129638"/>
            <a:ext cx="2508730" cy="907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Pre-Final Year, Btech in Computer Science and Technology, from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IIEST Shibpur</a:t>
            </a:r>
            <a:endParaRPr sz="1100"/>
          </a:p>
        </p:txBody>
      </p:sp>
      <p:sp>
        <p:nvSpPr>
          <p:cNvPr id="333" name="Google Shape;333;p25"/>
          <p:cNvSpPr txBox="1"/>
          <p:nvPr>
            <p:ph idx="2" type="subTitle"/>
          </p:nvPr>
        </p:nvSpPr>
        <p:spPr>
          <a:xfrm>
            <a:off x="6293810" y="3144667"/>
            <a:ext cx="2111131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Pre-Final Year, Btech in Electronics and Electrical Engineering, from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BIT Mesra</a:t>
            </a:r>
            <a:endParaRPr/>
          </a:p>
        </p:txBody>
      </p:sp>
      <p:sp>
        <p:nvSpPr>
          <p:cNvPr id="334" name="Google Shape;334;p25"/>
          <p:cNvSpPr txBox="1"/>
          <p:nvPr>
            <p:ph idx="3" type="subTitle"/>
          </p:nvPr>
        </p:nvSpPr>
        <p:spPr>
          <a:xfrm>
            <a:off x="653381" y="2893928"/>
            <a:ext cx="21411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Ayush Kumar</a:t>
            </a:r>
            <a:endParaRPr/>
          </a:p>
        </p:txBody>
      </p:sp>
      <p:sp>
        <p:nvSpPr>
          <p:cNvPr id="335" name="Google Shape;335;p25"/>
          <p:cNvSpPr txBox="1"/>
          <p:nvPr>
            <p:ph idx="4" type="subTitle"/>
          </p:nvPr>
        </p:nvSpPr>
        <p:spPr>
          <a:xfrm>
            <a:off x="6308409" y="2905842"/>
            <a:ext cx="21411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Shyam Kumar</a:t>
            </a:r>
            <a:endParaRPr/>
          </a:p>
        </p:txBody>
      </p:sp>
      <p:grpSp>
        <p:nvGrpSpPr>
          <p:cNvPr id="336" name="Google Shape;336;p25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337" name="Google Shape;337;p25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9" name="Google Shape;339;p25"/>
          <p:cNvPicPr preferRelativeResize="0"/>
          <p:nvPr/>
        </p:nvPicPr>
        <p:blipFill rotWithShape="1">
          <a:blip r:embed="rId3">
            <a:alphaModFix/>
          </a:blip>
          <a:srcRect b="40838" l="22700" r="32192" t="10499"/>
          <a:stretch/>
        </p:blipFill>
        <p:spPr>
          <a:xfrm>
            <a:off x="2861100" y="1951593"/>
            <a:ext cx="1644281" cy="2247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6540" y="3930505"/>
            <a:ext cx="409701" cy="409701"/>
          </a:xfrm>
          <a:prstGeom prst="rect">
            <a:avLst/>
          </a:prstGeom>
          <a:solidFill>
            <a:srgbClr val="190725"/>
          </a:solidFill>
          <a:ln>
            <a:noFill/>
          </a:ln>
        </p:spPr>
      </p:pic>
      <p:pic>
        <p:nvPicPr>
          <p:cNvPr id="341" name="Google Shape;341;p25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17973" y="3937794"/>
            <a:ext cx="402412" cy="402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5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0528" y="3919872"/>
            <a:ext cx="402412" cy="402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5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91236" y="3909084"/>
            <a:ext cx="442467" cy="44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5">
            <a:hlinkClick r:id="rId12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6527" y="3930505"/>
            <a:ext cx="409701" cy="409701"/>
          </a:xfrm>
          <a:prstGeom prst="rect">
            <a:avLst/>
          </a:prstGeom>
          <a:solidFill>
            <a:srgbClr val="190725"/>
          </a:solidFill>
          <a:ln>
            <a:noFill/>
          </a:ln>
        </p:spPr>
      </p:pic>
      <p:pic>
        <p:nvPicPr>
          <p:cNvPr id="345" name="Google Shape;345;p25">
            <a:hlinkClick r:id="rId13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46341" y="3954457"/>
            <a:ext cx="402412" cy="402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5">
            <a:hlinkClick r:id="rId14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39929" y="3937794"/>
            <a:ext cx="402412" cy="402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5">
            <a:hlinkClick r:id="rId15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61458" y="3934408"/>
            <a:ext cx="442467" cy="44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505381" y="1957059"/>
            <a:ext cx="1753799" cy="2241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/>
        </p:nvSpPr>
        <p:spPr>
          <a:xfrm>
            <a:off x="2105234" y="708288"/>
            <a:ext cx="4786432" cy="3726924"/>
          </a:xfrm>
          <a:prstGeom prst="rect">
            <a:avLst/>
          </a:prstGeom>
          <a:solidFill>
            <a:srgbClr val="000000">
              <a:alpha val="6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6"/>
          <p:cNvSpPr txBox="1"/>
          <p:nvPr>
            <p:ph idx="4294967295" type="subTitle"/>
          </p:nvPr>
        </p:nvSpPr>
        <p:spPr>
          <a:xfrm>
            <a:off x="3158445" y="2710626"/>
            <a:ext cx="2662691" cy="77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"Together, let's make learning accessible, inclusive, and empowering for all."</a:t>
            </a:r>
            <a:endParaRPr/>
          </a:p>
        </p:txBody>
      </p:sp>
      <p:sp>
        <p:nvSpPr>
          <p:cNvPr id="355" name="Google Shape;355;p26"/>
          <p:cNvSpPr txBox="1"/>
          <p:nvPr>
            <p:ph idx="4294967295" type="ctrTitle"/>
          </p:nvPr>
        </p:nvSpPr>
        <p:spPr>
          <a:xfrm flipH="1">
            <a:off x="2646362" y="1856779"/>
            <a:ext cx="3851275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Tha</a:t>
            </a:r>
            <a:r>
              <a:rPr b="0" i="0" lang="en-US" sz="6600" u="none" cap="none" strike="noStrike">
                <a:solidFill>
                  <a:srgbClr val="FF3399"/>
                </a:solidFill>
                <a:latin typeface="Staatliches"/>
                <a:ea typeface="Staatliches"/>
                <a:cs typeface="Staatliches"/>
                <a:sym typeface="Staatliches"/>
              </a:rPr>
              <a:t>nks</a:t>
            </a:r>
            <a:r>
              <a:rPr b="0" i="0" lang="en-US" sz="66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!</a:t>
            </a:r>
            <a:endParaRPr b="0" i="0" sz="6600" u="none" cap="none" strike="noStrike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356" name="Google Shape;356;p26"/>
          <p:cNvGrpSpPr/>
          <p:nvPr/>
        </p:nvGrpSpPr>
        <p:grpSpPr>
          <a:xfrm>
            <a:off x="3484374" y="2571750"/>
            <a:ext cx="2175250" cy="114325"/>
            <a:chOff x="5750575" y="3106700"/>
            <a:chExt cx="2175250" cy="114325"/>
          </a:xfrm>
        </p:grpSpPr>
        <p:sp>
          <p:nvSpPr>
            <p:cNvPr id="357" name="Google Shape;357;p26"/>
            <p:cNvSpPr/>
            <p:nvPr/>
          </p:nvSpPr>
          <p:spPr>
            <a:xfrm>
              <a:off x="5750575" y="3106725"/>
              <a:ext cx="200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 rot="5400000">
            <a:off x="4451392" y="1179608"/>
            <a:ext cx="274695" cy="7440889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81" name="Google Shape;81;p16"/>
          <p:cNvGrpSpPr/>
          <p:nvPr/>
        </p:nvGrpSpPr>
        <p:grpSpPr>
          <a:xfrm>
            <a:off x="3942671" y="1594762"/>
            <a:ext cx="5058918" cy="2695070"/>
            <a:chOff x="233350" y="949250"/>
            <a:chExt cx="7137300" cy="3802300"/>
          </a:xfrm>
        </p:grpSpPr>
        <p:sp>
          <p:nvSpPr>
            <p:cNvPr id="82" name="Google Shape;82;p16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FEC8E7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6"/>
          <p:cNvSpPr txBox="1"/>
          <p:nvPr/>
        </p:nvSpPr>
        <p:spPr>
          <a:xfrm>
            <a:off x="3942671" y="1326740"/>
            <a:ext cx="4904037" cy="3280742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4095098" y="2337291"/>
            <a:ext cx="340500" cy="3405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>
            <p:ph type="title"/>
          </p:nvPr>
        </p:nvSpPr>
        <p:spPr>
          <a:xfrm>
            <a:off x="444359" y="540000"/>
            <a:ext cx="8377400" cy="477600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Problem </a:t>
            </a:r>
            <a:r>
              <a:rPr lang="en-US">
                <a:solidFill>
                  <a:schemeClr val="lt1"/>
                </a:solidFill>
              </a:rPr>
              <a:t>Statement</a:t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4088038" y="1566520"/>
            <a:ext cx="340500" cy="340500"/>
          </a:xfrm>
          <a:prstGeom prst="ellipse">
            <a:avLst/>
          </a:prstGeom>
          <a:gradFill>
            <a:gsLst>
              <a:gs pos="0">
                <a:schemeClr val="lt2"/>
              </a:gs>
              <a:gs pos="17000">
                <a:srgbClr val="00ADEE">
                  <a:alpha val="53333"/>
                </a:srgbClr>
              </a:gs>
              <a:gs pos="100000">
                <a:srgbClr val="00ADEE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3693510" y="4630984"/>
            <a:ext cx="340500" cy="340500"/>
          </a:xfrm>
          <a:prstGeom prst="ellipse">
            <a:avLst/>
          </a:prstGeom>
          <a:gradFill>
            <a:gsLst>
              <a:gs pos="0">
                <a:schemeClr val="lt1"/>
              </a:gs>
              <a:gs pos="24000">
                <a:srgbClr val="EB008B">
                  <a:alpha val="61568"/>
                </a:srgbClr>
              </a:gs>
              <a:gs pos="100000">
                <a:srgbClr val="EB008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16"/>
          <p:cNvGrpSpPr/>
          <p:nvPr/>
        </p:nvGrpSpPr>
        <p:grpSpPr>
          <a:xfrm>
            <a:off x="444359" y="1108309"/>
            <a:ext cx="8377400" cy="96414"/>
            <a:chOff x="208025" y="3106700"/>
            <a:chExt cx="7717800" cy="114325"/>
          </a:xfrm>
        </p:grpSpPr>
        <p:sp>
          <p:nvSpPr>
            <p:cNvPr id="139" name="Google Shape;139;p16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6"/>
          <p:cNvSpPr/>
          <p:nvPr/>
        </p:nvSpPr>
        <p:spPr>
          <a:xfrm>
            <a:off x="4425891" y="1454051"/>
            <a:ext cx="4452534" cy="50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5–15% of Indian students face dyslexia-related learning barriers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4482544" y="2996508"/>
            <a:ext cx="4449785" cy="3685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Reading difficulty, low retention, academic anxiety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4495041" y="2231089"/>
            <a:ext cx="4165770" cy="50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Lack of tailored digital tools in regional contexts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4435598" y="3697585"/>
            <a:ext cx="4452533" cy="5489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Educational materials are too dense</a:t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4086108" y="3790834"/>
            <a:ext cx="340500" cy="340500"/>
          </a:xfrm>
          <a:prstGeom prst="ellipse">
            <a:avLst/>
          </a:prstGeom>
          <a:gradFill>
            <a:gsLst>
              <a:gs pos="0">
                <a:schemeClr val="lt2"/>
              </a:gs>
              <a:gs pos="17000">
                <a:srgbClr val="00ADEE">
                  <a:alpha val="53333"/>
                </a:srgbClr>
              </a:gs>
              <a:gs pos="100000">
                <a:srgbClr val="00ADEE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4101484" y="3113051"/>
            <a:ext cx="340500" cy="340500"/>
          </a:xfrm>
          <a:prstGeom prst="ellipse">
            <a:avLst/>
          </a:prstGeom>
          <a:gradFill>
            <a:gsLst>
              <a:gs pos="0">
                <a:schemeClr val="lt1"/>
              </a:gs>
              <a:gs pos="24000">
                <a:srgbClr val="EB008B">
                  <a:alpha val="61568"/>
                </a:srgbClr>
              </a:gs>
              <a:gs pos="100000">
                <a:srgbClr val="EB008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433238" y="1309705"/>
            <a:ext cx="288780" cy="3293795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3426954" y="1319832"/>
            <a:ext cx="288780" cy="3280742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184" y="1686817"/>
            <a:ext cx="3120062" cy="254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713496" y="4718659"/>
            <a:ext cx="77170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“Lack of tools that adapt reading experience to individual dyslexic needs.”</a:t>
            </a:r>
            <a:endParaRPr b="0" i="1" sz="1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Why it </a:t>
            </a:r>
            <a:r>
              <a:rPr lang="en-US">
                <a:solidFill>
                  <a:schemeClr val="lt1"/>
                </a:solidFill>
              </a:rPr>
              <a:t>Matters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713150" y="4089302"/>
            <a:ext cx="7704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“We don’t need to fix the child, we need to fix the system.”</a:t>
            </a:r>
            <a:endParaRPr b="0" i="1" sz="10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5188418" y="1532444"/>
            <a:ext cx="2527076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Student lose self-confidence and motivation</a:t>
            </a:r>
            <a:endParaRPr b="0" i="0" sz="1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3078776" y="1482268"/>
            <a:ext cx="2295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Real Impact</a:t>
            </a:r>
            <a:endParaRPr b="0" i="0" sz="2500" u="none" cap="none" strike="noStrike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5353092" y="2019740"/>
            <a:ext cx="22959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70% report frustration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 learning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4809350" y="2492047"/>
            <a:ext cx="2793776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Tools gap widens academic inequality</a:t>
            </a:r>
            <a:endParaRPr b="0" i="0" sz="1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61" name="Google Shape;161;p17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162" name="Google Shape;162;p17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17"/>
          <p:cNvSpPr/>
          <p:nvPr/>
        </p:nvSpPr>
        <p:spPr>
          <a:xfrm>
            <a:off x="7840501" y="2180914"/>
            <a:ext cx="340500" cy="3405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7827517" y="1673162"/>
            <a:ext cx="340500" cy="340500"/>
          </a:xfrm>
          <a:prstGeom prst="ellipse">
            <a:avLst/>
          </a:prstGeom>
          <a:gradFill>
            <a:gsLst>
              <a:gs pos="0">
                <a:schemeClr val="lt2"/>
              </a:gs>
              <a:gs pos="17000">
                <a:srgbClr val="00ADEE">
                  <a:alpha val="53333"/>
                </a:srgbClr>
              </a:gs>
              <a:gs pos="100000">
                <a:srgbClr val="00ADEE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7814051" y="2661226"/>
            <a:ext cx="340500" cy="340500"/>
          </a:xfrm>
          <a:prstGeom prst="ellipse">
            <a:avLst/>
          </a:prstGeom>
          <a:gradFill>
            <a:gsLst>
              <a:gs pos="0">
                <a:schemeClr val="lt1"/>
              </a:gs>
              <a:gs pos="24000">
                <a:srgbClr val="EB008B">
                  <a:alpha val="61568"/>
                </a:srgbClr>
              </a:gs>
              <a:gs pos="100000">
                <a:srgbClr val="EB008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451" y="1508841"/>
            <a:ext cx="4438650" cy="25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/>
        </p:nvSpPr>
        <p:spPr>
          <a:xfrm>
            <a:off x="3864444" y="3518289"/>
            <a:ext cx="3860876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Ineffective reading support leads to 70% frustration and disengagement</a:t>
            </a:r>
            <a:endParaRPr b="0" i="0" sz="1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3894907" y="2992950"/>
            <a:ext cx="379995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Personalized readability can boost reading effectiveness by 75%.</a:t>
            </a:r>
            <a:endParaRPr b="0" i="0" sz="1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7827517" y="3649810"/>
            <a:ext cx="340500" cy="3405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7817153" y="3168978"/>
            <a:ext cx="340500" cy="340500"/>
          </a:xfrm>
          <a:prstGeom prst="ellipse">
            <a:avLst/>
          </a:prstGeom>
          <a:gradFill>
            <a:gsLst>
              <a:gs pos="0">
                <a:schemeClr val="lt2"/>
              </a:gs>
              <a:gs pos="17000">
                <a:srgbClr val="00ADEE">
                  <a:alpha val="53333"/>
                </a:srgbClr>
              </a:gs>
              <a:gs pos="100000">
                <a:srgbClr val="00ADEE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/>
        </p:nvSpPr>
        <p:spPr>
          <a:xfrm>
            <a:off x="476423" y="1714992"/>
            <a:ext cx="3790581" cy="2905970"/>
          </a:xfrm>
          <a:prstGeom prst="rect">
            <a:avLst/>
          </a:prstGeom>
          <a:solidFill>
            <a:srgbClr val="000000">
              <a:alpha val="6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1319308" y="1903071"/>
            <a:ext cx="19851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Our</a:t>
            </a:r>
            <a:r>
              <a:rPr b="0" i="0" lang="en-US" sz="3000" u="none" cap="none" strike="noStrike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b="0" i="0" lang="en-US" sz="3000" u="none" cap="none" strike="noStrike">
                <a:solidFill>
                  <a:srgbClr val="FF3399"/>
                </a:solidFill>
                <a:latin typeface="Staatliches"/>
                <a:ea typeface="Staatliches"/>
                <a:cs typeface="Staatliches"/>
                <a:sym typeface="Staatliches"/>
              </a:rPr>
              <a:t>Mission</a:t>
            </a:r>
            <a:endParaRPr/>
          </a:p>
        </p:txBody>
      </p:sp>
      <p:grpSp>
        <p:nvGrpSpPr>
          <p:cNvPr id="178" name="Google Shape;178;p18"/>
          <p:cNvGrpSpPr/>
          <p:nvPr/>
        </p:nvGrpSpPr>
        <p:grpSpPr>
          <a:xfrm>
            <a:off x="1319309" y="2337368"/>
            <a:ext cx="2140416" cy="83179"/>
            <a:chOff x="6140025" y="3106700"/>
            <a:chExt cx="1785800" cy="114325"/>
          </a:xfrm>
        </p:grpSpPr>
        <p:sp>
          <p:nvSpPr>
            <p:cNvPr id="179" name="Google Shape;179;p18"/>
            <p:cNvSpPr/>
            <p:nvPr/>
          </p:nvSpPr>
          <p:spPr>
            <a:xfrm>
              <a:off x="6140025" y="3106725"/>
              <a:ext cx="16116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18"/>
          <p:cNvGrpSpPr/>
          <p:nvPr/>
        </p:nvGrpSpPr>
        <p:grpSpPr>
          <a:xfrm>
            <a:off x="3105109" y="1941041"/>
            <a:ext cx="354616" cy="354586"/>
            <a:chOff x="-30354000" y="3569100"/>
            <a:chExt cx="292250" cy="292225"/>
          </a:xfrm>
        </p:grpSpPr>
        <p:sp>
          <p:nvSpPr>
            <p:cNvPr id="182" name="Google Shape;182;p18"/>
            <p:cNvSpPr/>
            <p:nvPr/>
          </p:nvSpPr>
          <p:spPr>
            <a:xfrm>
              <a:off x="-30354000" y="3604550"/>
              <a:ext cx="137875" cy="256000"/>
            </a:xfrm>
            <a:custGeom>
              <a:rect b="b" l="l" r="r" t="t"/>
              <a:pathLst>
                <a:path extrusionOk="0" h="10240" w="5515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-30198825" y="3604550"/>
              <a:ext cx="137075" cy="256775"/>
            </a:xfrm>
            <a:custGeom>
              <a:rect b="b" l="l" r="r" t="t"/>
              <a:pathLst>
                <a:path extrusionOk="0" h="10271" w="5483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-30139750" y="3636850"/>
              <a:ext cx="26000" cy="37825"/>
            </a:xfrm>
            <a:custGeom>
              <a:rect b="b" l="l" r="r" t="t"/>
              <a:pathLst>
                <a:path extrusionOk="0" h="1513" w="104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-30302800" y="3638950"/>
              <a:ext cx="25225" cy="36500"/>
            </a:xfrm>
            <a:custGeom>
              <a:rect b="b" l="l" r="r" t="t"/>
              <a:pathLst>
                <a:path extrusionOk="0" h="1460" w="1009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-30242925" y="3569100"/>
              <a:ext cx="68525" cy="68550"/>
            </a:xfrm>
            <a:custGeom>
              <a:rect b="b" l="l" r="r" t="t"/>
              <a:pathLst>
                <a:path extrusionOk="0" h="2742" w="2741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-30262625" y="3654950"/>
              <a:ext cx="107925" cy="68550"/>
            </a:xfrm>
            <a:custGeom>
              <a:rect b="b" l="l" r="r" t="t"/>
              <a:pathLst>
                <a:path extrusionOk="0" h="2742" w="4317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18"/>
          <p:cNvSpPr txBox="1"/>
          <p:nvPr/>
        </p:nvSpPr>
        <p:spPr>
          <a:xfrm>
            <a:off x="460128" y="2474366"/>
            <a:ext cx="3584166" cy="15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Empathy-Centered Design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Accessibility-First Learning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Personalized Reading Tools (Font, Spacing, Syllable Highlight)</a:t>
            </a:r>
            <a:endParaRPr b="0" i="0" sz="16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Affordable, Inclusive, Multilingual Tools for Bharat</a:t>
            </a:r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4773040" y="1714992"/>
            <a:ext cx="3790581" cy="2905971"/>
          </a:xfrm>
          <a:prstGeom prst="rect">
            <a:avLst/>
          </a:prstGeom>
          <a:solidFill>
            <a:srgbClr val="000000">
              <a:alpha val="6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4966493" y="1859828"/>
            <a:ext cx="3390793" cy="561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Solution</a:t>
            </a:r>
            <a:r>
              <a:rPr b="0" i="0" lang="en-US" sz="3000" u="none" cap="none" strike="noStrike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b="0" i="0" lang="en-US" sz="3000" u="none" cap="none" strike="noStrike">
                <a:solidFill>
                  <a:srgbClr val="FF3399"/>
                </a:solidFill>
                <a:latin typeface="Staatliches"/>
                <a:ea typeface="Staatliches"/>
                <a:cs typeface="Staatliches"/>
                <a:sym typeface="Staatliches"/>
              </a:rPr>
              <a:t>Overview</a:t>
            </a:r>
            <a:endParaRPr/>
          </a:p>
        </p:txBody>
      </p:sp>
      <p:grpSp>
        <p:nvGrpSpPr>
          <p:cNvPr id="191" name="Google Shape;191;p18"/>
          <p:cNvGrpSpPr/>
          <p:nvPr/>
        </p:nvGrpSpPr>
        <p:grpSpPr>
          <a:xfrm>
            <a:off x="5066143" y="2292956"/>
            <a:ext cx="3160186" cy="86021"/>
            <a:chOff x="6140025" y="3106700"/>
            <a:chExt cx="1785800" cy="114325"/>
          </a:xfrm>
        </p:grpSpPr>
        <p:sp>
          <p:nvSpPr>
            <p:cNvPr id="192" name="Google Shape;192;p18"/>
            <p:cNvSpPr/>
            <p:nvPr/>
          </p:nvSpPr>
          <p:spPr>
            <a:xfrm>
              <a:off x="6140025" y="3106725"/>
              <a:ext cx="16116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18"/>
          <p:cNvSpPr txBox="1"/>
          <p:nvPr/>
        </p:nvSpPr>
        <p:spPr>
          <a:xfrm>
            <a:off x="4669154" y="2377973"/>
            <a:ext cx="3894467" cy="167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Text Simplification Engine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Voice-to-Text + Text-to-Speech</a:t>
            </a:r>
            <a:endParaRPr b="0" i="0" sz="16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Dyslexia-friendly Fonts &amp; Layouts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Special Dyslexic Mode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Pronunciation Checker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Offline PDF Generation</a:t>
            </a:r>
            <a:endParaRPr b="0" i="0" sz="16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95" name="Google Shape;195;p18"/>
          <p:cNvGrpSpPr/>
          <p:nvPr/>
        </p:nvGrpSpPr>
        <p:grpSpPr>
          <a:xfrm>
            <a:off x="4934849" y="4223964"/>
            <a:ext cx="3290514" cy="285245"/>
            <a:chOff x="964" y="0"/>
            <a:chExt cx="3290514" cy="285245"/>
          </a:xfrm>
        </p:grpSpPr>
        <p:sp>
          <p:nvSpPr>
            <p:cNvPr id="196" name="Google Shape;196;p18"/>
            <p:cNvSpPr/>
            <p:nvPr/>
          </p:nvSpPr>
          <p:spPr>
            <a:xfrm>
              <a:off x="964" y="0"/>
              <a:ext cx="1175183" cy="285245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 txBox="1"/>
            <p:nvPr/>
          </p:nvSpPr>
          <p:spPr>
            <a:xfrm>
              <a:off x="143587" y="0"/>
              <a:ext cx="889938" cy="285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00" lIns="36000" spcFirstLastPara="1" rIns="12000" wrap="square" tIns="1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1058630" y="0"/>
              <a:ext cx="1175183" cy="285245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D0D0D0"/>
                </a:gs>
                <a:gs pos="35000">
                  <a:srgbClr val="DDDDDD"/>
                </a:gs>
                <a:gs pos="100000">
                  <a:srgbClr val="F2F2F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 txBox="1"/>
            <p:nvPr/>
          </p:nvSpPr>
          <p:spPr>
            <a:xfrm>
              <a:off x="1201253" y="0"/>
              <a:ext cx="889938" cy="285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00" lIns="36000" spcFirstLastPara="1" rIns="12000" wrap="square" tIns="1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Processing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2116295" y="0"/>
              <a:ext cx="1175183" cy="285245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D0D0D0"/>
                </a:gs>
                <a:gs pos="35000">
                  <a:srgbClr val="DDDDDD"/>
                </a:gs>
                <a:gs pos="100000">
                  <a:srgbClr val="F2F2F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 txBox="1"/>
            <p:nvPr/>
          </p:nvSpPr>
          <p:spPr>
            <a:xfrm>
              <a:off x="2258918" y="0"/>
              <a:ext cx="889938" cy="285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00" lIns="36000" spcFirstLastPara="1" rIns="12000" wrap="square" tIns="1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 Pipeline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18"/>
          <p:cNvGrpSpPr/>
          <p:nvPr/>
        </p:nvGrpSpPr>
        <p:grpSpPr>
          <a:xfrm>
            <a:off x="7749389" y="1787631"/>
            <a:ext cx="426462" cy="418363"/>
            <a:chOff x="-1183550" y="3586525"/>
            <a:chExt cx="296175" cy="290550"/>
          </a:xfrm>
        </p:grpSpPr>
        <p:sp>
          <p:nvSpPr>
            <p:cNvPr id="203" name="Google Shape;203;p18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18"/>
          <p:cNvSpPr txBox="1"/>
          <p:nvPr/>
        </p:nvSpPr>
        <p:spPr>
          <a:xfrm>
            <a:off x="456706" y="539424"/>
            <a:ext cx="8255493" cy="477600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Mission &amp;</a:t>
            </a:r>
            <a:r>
              <a:rPr b="0" i="0" lang="en-US" sz="3000" u="none" cap="none" strike="noStrike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b="0" i="0" lang="en-US" sz="3000" u="none" cap="none" strike="noStrike">
                <a:solidFill>
                  <a:srgbClr val="FF3399"/>
                </a:solidFill>
                <a:latin typeface="Staatliches"/>
                <a:ea typeface="Staatliches"/>
                <a:cs typeface="Staatliches"/>
                <a:sym typeface="Staatliches"/>
              </a:rPr>
              <a:t>Solution</a:t>
            </a:r>
            <a:endParaRPr/>
          </a:p>
        </p:txBody>
      </p:sp>
      <p:grpSp>
        <p:nvGrpSpPr>
          <p:cNvPr id="213" name="Google Shape;213;p18"/>
          <p:cNvGrpSpPr/>
          <p:nvPr/>
        </p:nvGrpSpPr>
        <p:grpSpPr>
          <a:xfrm>
            <a:off x="473001" y="1089222"/>
            <a:ext cx="8239197" cy="115204"/>
            <a:chOff x="208025" y="3106700"/>
            <a:chExt cx="7717800" cy="114325"/>
          </a:xfrm>
        </p:grpSpPr>
        <p:sp>
          <p:nvSpPr>
            <p:cNvPr id="214" name="Google Shape;214;p18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22000">
              <a:srgbClr val="BFBFBF"/>
            </a:gs>
            <a:gs pos="100000">
              <a:schemeClr val="dk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technical </a:t>
            </a:r>
            <a:r>
              <a:rPr lang="en-US">
                <a:solidFill>
                  <a:schemeClr val="lt1"/>
                </a:solidFill>
              </a:rPr>
              <a:t>Architecture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21" name="Google Shape;221;p19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22" name="Google Shape;222;p19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Generated image" id="224" name="Google Shape;224;p19"/>
          <p:cNvPicPr preferRelativeResize="0"/>
          <p:nvPr/>
        </p:nvPicPr>
        <p:blipFill rotWithShape="1">
          <a:blip r:embed="rId3">
            <a:alphaModFix/>
          </a:blip>
          <a:srcRect b="0" l="0" r="0" t="23416"/>
          <a:stretch/>
        </p:blipFill>
        <p:spPr>
          <a:xfrm>
            <a:off x="713150" y="1433328"/>
            <a:ext cx="77707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480282" y="540000"/>
            <a:ext cx="7943718" cy="477600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Why </a:t>
            </a:r>
            <a:r>
              <a:rPr lang="en-US">
                <a:solidFill>
                  <a:schemeClr val="lt1"/>
                </a:solidFill>
              </a:rPr>
              <a:t>Dyslearn </a:t>
            </a:r>
            <a:r>
              <a:rPr lang="en-US"/>
              <a:t>Stands Out</a:t>
            </a:r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473002" y="1090100"/>
            <a:ext cx="7957948" cy="114325"/>
            <a:chOff x="208025" y="3106700"/>
            <a:chExt cx="7717800" cy="114325"/>
          </a:xfrm>
        </p:grpSpPr>
        <p:sp>
          <p:nvSpPr>
            <p:cNvPr id="231" name="Google Shape;231;p20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33" name="Google Shape;233;p20"/>
          <p:cNvGraphicFramePr/>
          <p:nvPr/>
        </p:nvGraphicFramePr>
        <p:xfrm>
          <a:off x="480282" y="1511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{668A15B5-117D-4488-A533-76D25AB8E8BC}</a:tableStyleId>
              </a:tblPr>
              <a:tblGrid>
                <a:gridCol w="2923325"/>
                <a:gridCol w="2311400"/>
                <a:gridCol w="2390425"/>
              </a:tblGrid>
              <a:tr h="48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Features</a:t>
                      </a:r>
                      <a:endParaRPr sz="2400" u="none" cap="none" strike="noStrike">
                        <a:solidFill>
                          <a:schemeClr val="accent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DysLearn</a:t>
                      </a:r>
                      <a:endParaRPr sz="2400" u="none" cap="none" strike="noStrike">
                        <a:solidFill>
                          <a:schemeClr val="accent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TradiTional Tools</a:t>
                      </a:r>
                      <a:endParaRPr sz="2400" u="none" cap="none" strike="noStrike">
                        <a:solidFill>
                          <a:schemeClr val="accent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7843"/>
                      </a:srgbClr>
                    </a:solidFill>
                  </a:tcPr>
                </a:tc>
              </a:tr>
              <a:tr h="48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Text Simplifier</a:t>
                      </a:r>
                      <a:endParaRPr sz="2400" u="none" cap="none" strike="noStrike">
                        <a:solidFill>
                          <a:schemeClr val="accent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Yes</a:t>
                      </a:r>
                      <a:endParaRPr sz="2400" u="none" cap="none" strike="noStrike">
                        <a:solidFill>
                          <a:schemeClr val="accen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2400" u="none" cap="none" strike="noStrike">
                        <a:solidFill>
                          <a:schemeClr val="accen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7843"/>
                      </a:srgbClr>
                    </a:solidFill>
                  </a:tcPr>
                </a:tc>
              </a:tr>
              <a:tr h="48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Audio Support</a:t>
                      </a:r>
                      <a:endParaRPr sz="2400" u="none" cap="none" strike="noStrike">
                        <a:solidFill>
                          <a:schemeClr val="accent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Yes</a:t>
                      </a:r>
                      <a:endParaRPr sz="2400" u="none" cap="none" strike="noStrike">
                        <a:solidFill>
                          <a:schemeClr val="accen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2400" u="none" cap="none" strike="noStrike">
                        <a:solidFill>
                          <a:schemeClr val="accen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7843"/>
                      </a:srgbClr>
                    </a:solidFill>
                  </a:tcPr>
                </a:tc>
              </a:tr>
              <a:tr h="48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Offline Access</a:t>
                      </a:r>
                      <a:endParaRPr sz="2400" u="none" cap="none" strike="noStrike">
                        <a:solidFill>
                          <a:schemeClr val="accent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Yes</a:t>
                      </a:r>
                      <a:endParaRPr sz="2400" u="none" cap="none" strike="noStrike">
                        <a:solidFill>
                          <a:schemeClr val="accen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2400" u="none" cap="none" strike="noStrike">
                        <a:solidFill>
                          <a:schemeClr val="accen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7843"/>
                      </a:srgbClr>
                    </a:solidFill>
                  </a:tcPr>
                </a:tc>
              </a:tr>
              <a:tr h="48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Regional Support</a:t>
                      </a:r>
                      <a:endParaRPr sz="2400" u="none" cap="none" strike="noStrike">
                        <a:solidFill>
                          <a:schemeClr val="accent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Progress</a:t>
                      </a:r>
                      <a:endParaRPr sz="2400" u="none" cap="none" strike="noStrike">
                        <a:solidFill>
                          <a:schemeClr val="accen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Rare</a:t>
                      </a:r>
                      <a:endParaRPr sz="2400" u="none" cap="none" strike="noStrike">
                        <a:solidFill>
                          <a:schemeClr val="accen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7843"/>
                      </a:srgbClr>
                    </a:solidFill>
                  </a:tcPr>
                </a:tc>
              </a:tr>
              <a:tr h="48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Dyslexic mode</a:t>
                      </a:r>
                      <a:endParaRPr sz="2400" u="none" cap="none" strike="noStrike">
                        <a:solidFill>
                          <a:schemeClr val="accent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Yes</a:t>
                      </a:r>
                      <a:endParaRPr sz="2400" u="none" cap="none" strike="noStrike">
                        <a:solidFill>
                          <a:schemeClr val="accen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2400" u="none" cap="none" strike="noStrike">
                        <a:solidFill>
                          <a:schemeClr val="accen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7843"/>
                      </a:srgbClr>
                    </a:solidFill>
                  </a:tcPr>
                </a:tc>
              </a:tr>
              <a:tr h="4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Pronunciation help</a:t>
                      </a:r>
                      <a:endParaRPr sz="2400" u="none" cap="none" strike="noStrike">
                        <a:solidFill>
                          <a:schemeClr val="accent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Yes</a:t>
                      </a:r>
                      <a:endParaRPr sz="2400" u="none" cap="none" strike="noStrike">
                        <a:solidFill>
                          <a:schemeClr val="accen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</a:t>
                      </a:r>
                      <a:endParaRPr sz="2400" u="none" cap="none" strike="noStrike">
                        <a:solidFill>
                          <a:schemeClr val="accen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7843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Future  </a:t>
            </a:r>
            <a:r>
              <a:rPr lang="en-US">
                <a:solidFill>
                  <a:schemeClr val="lt1"/>
                </a:solidFill>
              </a:rPr>
              <a:t>Roadmap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306430" y="3228397"/>
            <a:ext cx="2131970" cy="331429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Ai-Based Personalization</a:t>
            </a:r>
            <a:endParaRPr b="0" i="0" sz="1600" u="none" cap="none" strike="noStrike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306430" y="3559826"/>
            <a:ext cx="2131970" cy="1204882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reading level adjustments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Voice feedback with tone adaptation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Pronunciation feedback &amp; reading fluency monitor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21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42" name="Google Shape;242;p21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21"/>
          <p:cNvSpPr txBox="1"/>
          <p:nvPr/>
        </p:nvSpPr>
        <p:spPr>
          <a:xfrm>
            <a:off x="306476" y="2751947"/>
            <a:ext cx="2131924" cy="47449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b="0" i="0" sz="2400" u="none" cap="none" strike="noStrike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4742525" y="3322577"/>
            <a:ext cx="1963077" cy="474498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Mobile app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development</a:t>
            </a:r>
            <a:endParaRPr b="0" i="0" sz="1600" u="none" cap="none" strike="noStrike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4742525" y="3794352"/>
            <a:ext cx="1963077" cy="1002108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 Android-first app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Voice &amp; gesture-based UI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Accessibility toggle for reading mask, font &amp; syllables</a:t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4742571" y="2848079"/>
            <a:ext cx="1963031" cy="47449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 b="0" i="0" sz="2400" u="none" cap="none" strike="noStrike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248" name="Google Shape;248;p21"/>
          <p:cNvCxnSpPr>
            <a:stCxn id="249" idx="2"/>
          </p:cNvCxnSpPr>
          <p:nvPr/>
        </p:nvCxnSpPr>
        <p:spPr>
          <a:xfrm flipH="1" rot="-5400000">
            <a:off x="3932836" y="2750266"/>
            <a:ext cx="519600" cy="10998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50" name="Google Shape;250;p21"/>
          <p:cNvSpPr txBox="1"/>
          <p:nvPr/>
        </p:nvSpPr>
        <p:spPr>
          <a:xfrm>
            <a:off x="6940790" y="1886313"/>
            <a:ext cx="1926962" cy="344473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Lms Integration</a:t>
            </a:r>
            <a:endParaRPr b="0" i="0" sz="1600" u="none" cap="none" strike="noStrike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6940790" y="2230786"/>
            <a:ext cx="1926962" cy="789529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Plug-ins for NEP/DIKSHA platforms</a:t>
            </a:r>
            <a:br>
              <a:rPr b="0" i="0" lang="en-US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Rural remedial learning modules</a:t>
            </a:r>
            <a:endParaRPr/>
          </a:p>
        </p:txBody>
      </p:sp>
      <p:sp>
        <p:nvSpPr>
          <p:cNvPr id="252" name="Google Shape;252;p21"/>
          <p:cNvSpPr txBox="1"/>
          <p:nvPr/>
        </p:nvSpPr>
        <p:spPr>
          <a:xfrm>
            <a:off x="6940790" y="1420913"/>
            <a:ext cx="1926962" cy="47449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 b="0" i="0" sz="2400" u="none" cap="none" strike="noStrike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2767274" y="1863342"/>
            <a:ext cx="1750923" cy="474498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Multilingual expansion</a:t>
            </a:r>
            <a:endParaRPr b="0" i="0" sz="1600" u="none" cap="none" strike="noStrike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2767274" y="2311336"/>
            <a:ext cx="1750923" cy="729030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Support Hindi, Marathi, Tamil, Bengali</a:t>
            </a:r>
            <a:br>
              <a:rPr b="0" i="0" lang="en-US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Goal: 22 Indian languages</a:t>
            </a:r>
            <a:endParaRPr b="0" i="0" sz="12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2767320" y="1380549"/>
            <a:ext cx="1750877" cy="47449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b="0" i="0" sz="2400" u="none" cap="none" strike="noStrike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255" name="Google Shape;255;p21"/>
          <p:cNvCxnSpPr>
            <a:stCxn id="247" idx="0"/>
            <a:endCxn id="250" idx="1"/>
          </p:cNvCxnSpPr>
          <p:nvPr/>
        </p:nvCxnSpPr>
        <p:spPr>
          <a:xfrm rot="-5400000">
            <a:off x="5937687" y="1844879"/>
            <a:ext cx="789600" cy="12168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56" name="Google Shape;256;p21"/>
          <p:cNvCxnSpPr>
            <a:stCxn id="244" idx="0"/>
          </p:cNvCxnSpPr>
          <p:nvPr/>
        </p:nvCxnSpPr>
        <p:spPr>
          <a:xfrm rot="-5400000">
            <a:off x="1719088" y="1736297"/>
            <a:ext cx="669000" cy="13623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3000">
              <a:schemeClr val="dk2"/>
            </a:gs>
            <a:gs pos="100000">
              <a:schemeClr val="dk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type="title"/>
          </p:nvPr>
        </p:nvSpPr>
        <p:spPr>
          <a:xfrm>
            <a:off x="1285450" y="1470963"/>
            <a:ext cx="2451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Feature </a:t>
            </a:r>
            <a:r>
              <a:rPr lang="en-US">
                <a:solidFill>
                  <a:schemeClr val="lt1"/>
                </a:solidFill>
              </a:rPr>
              <a:t>DEMO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62" name="Google Shape;262;p22"/>
          <p:cNvGrpSpPr/>
          <p:nvPr/>
        </p:nvGrpSpPr>
        <p:grpSpPr>
          <a:xfrm>
            <a:off x="2117922" y="2067601"/>
            <a:ext cx="1602750" cy="114325"/>
            <a:chOff x="6323075" y="3106700"/>
            <a:chExt cx="1602750" cy="114325"/>
          </a:xfrm>
        </p:grpSpPr>
        <p:sp>
          <p:nvSpPr>
            <p:cNvPr id="263" name="Google Shape;263;p22"/>
            <p:cNvSpPr/>
            <p:nvPr/>
          </p:nvSpPr>
          <p:spPr>
            <a:xfrm>
              <a:off x="6323075" y="3106725"/>
              <a:ext cx="14286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5" name="Google Shape;2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934634">
            <a:off x="3514193" y="148810"/>
            <a:ext cx="1676373" cy="1322153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37647"/>
              </a:srgbClr>
            </a:outerShdw>
          </a:effectLst>
        </p:spPr>
      </p:pic>
      <p:sp>
        <p:nvSpPr>
          <p:cNvPr id="266" name="Google Shape;266;p22"/>
          <p:cNvSpPr/>
          <p:nvPr/>
        </p:nvSpPr>
        <p:spPr>
          <a:xfrm>
            <a:off x="979762" y="1928910"/>
            <a:ext cx="394113" cy="391260"/>
          </a:xfrm>
          <a:prstGeom prst="ellipse">
            <a:avLst/>
          </a:prstGeom>
          <a:gradFill>
            <a:gsLst>
              <a:gs pos="0">
                <a:schemeClr val="lt1"/>
              </a:gs>
              <a:gs pos="68000">
                <a:schemeClr val="dk2"/>
              </a:gs>
              <a:gs pos="100000">
                <a:schemeClr val="dk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2"/>
          <p:cNvSpPr/>
          <p:nvPr/>
        </p:nvSpPr>
        <p:spPr>
          <a:xfrm>
            <a:off x="6433751" y="3665884"/>
            <a:ext cx="394113" cy="391260"/>
          </a:xfrm>
          <a:prstGeom prst="ellipse">
            <a:avLst/>
          </a:prstGeom>
          <a:gradFill>
            <a:gsLst>
              <a:gs pos="0">
                <a:schemeClr val="dk2"/>
              </a:gs>
              <a:gs pos="31000">
                <a:schemeClr val="dk2"/>
              </a:gs>
              <a:gs pos="8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 txBox="1"/>
          <p:nvPr>
            <p:ph idx="1" type="subTitle"/>
          </p:nvPr>
        </p:nvSpPr>
        <p:spPr>
          <a:xfrm>
            <a:off x="933541" y="2422966"/>
            <a:ext cx="315571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600"/>
              <a:buNone/>
            </a:pPr>
            <a:r>
              <a:rPr b="1" i="0" lang="en-US" sz="1600" u="none" cap="none" strike="noStrike">
                <a:solidFill>
                  <a:srgbClr val="FF3399"/>
                </a:solidFill>
                <a:latin typeface="Work Sans"/>
                <a:ea typeface="Work Sans"/>
                <a:cs typeface="Work Sans"/>
                <a:sym typeface="Work Sans"/>
              </a:rPr>
              <a:t>Before: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dense, uniform text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1600"/>
              <a:buNone/>
            </a:pPr>
            <a:r>
              <a:rPr b="1" i="0" lang="en-US" sz="1600" u="none" cap="none" strike="noStrike">
                <a:solidFill>
                  <a:srgbClr val="FF3399"/>
                </a:solidFill>
                <a:latin typeface="Work Sans"/>
                <a:ea typeface="Work Sans"/>
                <a:cs typeface="Work Sans"/>
                <a:sym typeface="Work Sans"/>
              </a:rPr>
              <a:t>After: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simplified + </a:t>
            </a:r>
            <a:r>
              <a:rPr b="1" i="0" lang="en-US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Dyslexic Mode with highlights and spacing</a:t>
            </a:r>
            <a:endParaRPr b="0" i="0" sz="1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1634131" y="4438305"/>
            <a:ext cx="6265382" cy="338554"/>
          </a:xfrm>
          <a:prstGeom prst="rect">
            <a:avLst/>
          </a:prstGeom>
          <a:solidFill>
            <a:srgbClr val="190725">
              <a:alpha val="6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Github link-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shyam242/Dyslearn</a:t>
            </a:r>
            <a:endParaRPr b="0" i="1" sz="1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4935525" y="1562325"/>
            <a:ext cx="3155700" cy="1795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 video link</a:t>
            </a:r>
            <a:endParaRPr b="1" sz="2300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/>
        </p:nvSpPr>
        <p:spPr>
          <a:xfrm>
            <a:off x="685759" y="1789457"/>
            <a:ext cx="7737687" cy="2814043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3"/>
          <p:cNvSpPr txBox="1"/>
          <p:nvPr>
            <p:ph idx="4294967295" type="title"/>
          </p:nvPr>
        </p:nvSpPr>
        <p:spPr>
          <a:xfrm>
            <a:off x="1115837" y="-166557"/>
            <a:ext cx="6715125" cy="189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Scaling </a:t>
            </a:r>
            <a:r>
              <a:rPr lang="en-US">
                <a:solidFill>
                  <a:schemeClr val="lt1"/>
                </a:solidFill>
              </a:rPr>
              <a:t>Plan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78" name="Google Shape;278;p23"/>
          <p:cNvGrpSpPr/>
          <p:nvPr/>
        </p:nvGrpSpPr>
        <p:grpSpPr>
          <a:xfrm>
            <a:off x="720001" y="1095375"/>
            <a:ext cx="7704000" cy="117700"/>
            <a:chOff x="2550650" y="3106700"/>
            <a:chExt cx="5375175" cy="114300"/>
          </a:xfrm>
        </p:grpSpPr>
        <p:sp>
          <p:nvSpPr>
            <p:cNvPr id="279" name="Google Shape;279;p23"/>
            <p:cNvSpPr/>
            <p:nvPr/>
          </p:nvSpPr>
          <p:spPr>
            <a:xfrm>
              <a:off x="2550650" y="3106700"/>
              <a:ext cx="52008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23"/>
          <p:cNvGrpSpPr/>
          <p:nvPr/>
        </p:nvGrpSpPr>
        <p:grpSpPr>
          <a:xfrm rot="-2136042">
            <a:off x="6111744" y="2635915"/>
            <a:ext cx="1776472" cy="2129746"/>
            <a:chOff x="5019472" y="1487467"/>
            <a:chExt cx="1633762" cy="2058907"/>
          </a:xfrm>
        </p:grpSpPr>
        <p:sp>
          <p:nvSpPr>
            <p:cNvPr id="282" name="Google Shape;282;p23"/>
            <p:cNvSpPr/>
            <p:nvPr/>
          </p:nvSpPr>
          <p:spPr>
            <a:xfrm>
              <a:off x="5216414" y="2060033"/>
              <a:ext cx="1436820" cy="600250"/>
            </a:xfrm>
            <a:custGeom>
              <a:rect b="b" l="l" r="r" t="t"/>
              <a:pathLst>
                <a:path extrusionOk="0" h="69253" w="165771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" name="Google Shape;283;p23"/>
            <p:cNvGrpSpPr/>
            <p:nvPr/>
          </p:nvGrpSpPr>
          <p:grpSpPr>
            <a:xfrm>
              <a:off x="5019472" y="1487467"/>
              <a:ext cx="1307037" cy="2058907"/>
              <a:chOff x="5019472" y="1487467"/>
              <a:chExt cx="1307037" cy="2058907"/>
            </a:xfrm>
          </p:grpSpPr>
          <p:cxnSp>
            <p:nvCxnSpPr>
              <p:cNvPr id="284" name="Google Shape;284;p23"/>
              <p:cNvCxnSpPr/>
              <p:nvPr/>
            </p:nvCxnSpPr>
            <p:spPr>
              <a:xfrm rot="2136042">
                <a:off x="5419666" y="1358976"/>
                <a:ext cx="1" cy="13749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5BD1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p23"/>
              <p:cNvCxnSpPr/>
              <p:nvPr/>
            </p:nvCxnSpPr>
            <p:spPr>
              <a:xfrm flipH="1" rot="-8663958">
                <a:off x="4881416" y="3082395"/>
                <a:ext cx="1594063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5BD1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86" name="Google Shape;286;p23"/>
          <p:cNvGrpSpPr/>
          <p:nvPr/>
        </p:nvGrpSpPr>
        <p:grpSpPr>
          <a:xfrm>
            <a:off x="937014" y="2490681"/>
            <a:ext cx="2781297" cy="1138342"/>
            <a:chOff x="4351371" y="3766582"/>
            <a:chExt cx="1345129" cy="624835"/>
          </a:xfrm>
        </p:grpSpPr>
        <p:grpSp>
          <p:nvGrpSpPr>
            <p:cNvPr id="287" name="Google Shape;287;p23"/>
            <p:cNvGrpSpPr/>
            <p:nvPr/>
          </p:nvGrpSpPr>
          <p:grpSpPr>
            <a:xfrm>
              <a:off x="4351371" y="4209917"/>
              <a:ext cx="1345129" cy="181500"/>
              <a:chOff x="4351371" y="4209917"/>
              <a:chExt cx="1345129" cy="181500"/>
            </a:xfrm>
          </p:grpSpPr>
          <p:cxnSp>
            <p:nvCxnSpPr>
              <p:cNvPr id="288" name="Google Shape;288;p23"/>
              <p:cNvCxnSpPr/>
              <p:nvPr/>
            </p:nvCxnSpPr>
            <p:spPr>
              <a:xfrm>
                <a:off x="5551000" y="4298797"/>
                <a:ext cx="1455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B0006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89" name="Google Shape;289;p23"/>
              <p:cNvSpPr/>
              <p:nvPr/>
            </p:nvSpPr>
            <p:spPr>
              <a:xfrm>
                <a:off x="4351371" y="4209917"/>
                <a:ext cx="1281600" cy="181500"/>
              </a:xfrm>
              <a:prstGeom prst="rect">
                <a:avLst/>
              </a:prstGeom>
              <a:gradFill>
                <a:gsLst>
                  <a:gs pos="0">
                    <a:srgbClr val="B00068"/>
                  </a:gs>
                  <a:gs pos="100000">
                    <a:srgbClr val="FE91D1"/>
                  </a:gs>
                </a:gsLst>
                <a:lin ang="10800000" scaled="0"/>
              </a:gradFill>
              <a:ln cap="flat" cmpd="sng" w="9525">
                <a:solidFill>
                  <a:srgbClr val="B00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Dyslexia NGOs</a:t>
                </a:r>
                <a:endParaRPr/>
              </a:p>
            </p:txBody>
          </p:sp>
        </p:grpSp>
        <p:grpSp>
          <p:nvGrpSpPr>
            <p:cNvPr id="290" name="Google Shape;290;p23"/>
            <p:cNvGrpSpPr/>
            <p:nvPr/>
          </p:nvGrpSpPr>
          <p:grpSpPr>
            <a:xfrm>
              <a:off x="4403010" y="3985221"/>
              <a:ext cx="1109519" cy="181500"/>
              <a:chOff x="4403010" y="3985221"/>
              <a:chExt cx="1109519" cy="181500"/>
            </a:xfrm>
          </p:grpSpPr>
          <p:cxnSp>
            <p:nvCxnSpPr>
              <p:cNvPr id="291" name="Google Shape;291;p23"/>
              <p:cNvCxnSpPr/>
              <p:nvPr/>
            </p:nvCxnSpPr>
            <p:spPr>
              <a:xfrm>
                <a:off x="4403010" y="4075993"/>
                <a:ext cx="1455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B0006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92" name="Google Shape;292;p23"/>
              <p:cNvSpPr/>
              <p:nvPr/>
            </p:nvSpPr>
            <p:spPr>
              <a:xfrm>
                <a:off x="4471829" y="3985221"/>
                <a:ext cx="1040700" cy="181500"/>
              </a:xfrm>
              <a:prstGeom prst="rect">
                <a:avLst/>
              </a:prstGeom>
              <a:gradFill>
                <a:gsLst>
                  <a:gs pos="0">
                    <a:srgbClr val="B00068"/>
                  </a:gs>
                  <a:gs pos="100000">
                    <a:srgbClr val="FE91D1"/>
                  </a:gs>
                </a:gsLst>
                <a:lin ang="10800000" scaled="0"/>
              </a:gradFill>
              <a:ln cap="flat" cmpd="sng" w="9525">
                <a:solidFill>
                  <a:srgbClr val="B00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EduTech Bodies</a:t>
                </a:r>
                <a:endParaRPr/>
              </a:p>
            </p:txBody>
          </p:sp>
        </p:grpSp>
        <p:grpSp>
          <p:nvGrpSpPr>
            <p:cNvPr id="293" name="Google Shape;293;p23"/>
            <p:cNvGrpSpPr/>
            <p:nvPr/>
          </p:nvGrpSpPr>
          <p:grpSpPr>
            <a:xfrm>
              <a:off x="4618704" y="3766582"/>
              <a:ext cx="807858" cy="181500"/>
              <a:chOff x="4618704" y="3766582"/>
              <a:chExt cx="807858" cy="181500"/>
            </a:xfrm>
          </p:grpSpPr>
          <p:cxnSp>
            <p:nvCxnSpPr>
              <p:cNvPr id="294" name="Google Shape;294;p23"/>
              <p:cNvCxnSpPr/>
              <p:nvPr/>
            </p:nvCxnSpPr>
            <p:spPr>
              <a:xfrm>
                <a:off x="5281062" y="3855291"/>
                <a:ext cx="1455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B0006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95" name="Google Shape;295;p23"/>
              <p:cNvSpPr/>
              <p:nvPr/>
            </p:nvSpPr>
            <p:spPr>
              <a:xfrm>
                <a:off x="4618704" y="3766582"/>
                <a:ext cx="747000" cy="181500"/>
              </a:xfrm>
              <a:prstGeom prst="rect">
                <a:avLst/>
              </a:prstGeom>
              <a:gradFill>
                <a:gsLst>
                  <a:gs pos="0">
                    <a:srgbClr val="B00068"/>
                  </a:gs>
                  <a:gs pos="100000">
                    <a:srgbClr val="FE91D1"/>
                  </a:gs>
                </a:gsLst>
                <a:lin ang="10800000" scaled="0"/>
              </a:gradFill>
              <a:ln cap="flat" cmpd="sng" w="9525">
                <a:solidFill>
                  <a:srgbClr val="B00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School Boards</a:t>
                </a:r>
                <a:endParaRPr/>
              </a:p>
            </p:txBody>
          </p:sp>
        </p:grpSp>
      </p:grpSp>
      <p:sp>
        <p:nvSpPr>
          <p:cNvPr id="296" name="Google Shape;296;p23"/>
          <p:cNvSpPr txBox="1"/>
          <p:nvPr/>
        </p:nvSpPr>
        <p:spPr>
          <a:xfrm>
            <a:off x="1344635" y="1980261"/>
            <a:ext cx="21744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1. Partner With :</a:t>
            </a:r>
            <a:endParaRPr/>
          </a:p>
        </p:txBody>
      </p:sp>
      <p:sp>
        <p:nvSpPr>
          <p:cNvPr id="297" name="Google Shape;297;p23"/>
          <p:cNvSpPr txBox="1"/>
          <p:nvPr/>
        </p:nvSpPr>
        <p:spPr>
          <a:xfrm>
            <a:off x="3718311" y="2017664"/>
            <a:ext cx="34330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2. OutREach via BharatNet</a:t>
            </a:r>
            <a:endParaRPr/>
          </a:p>
        </p:txBody>
      </p:sp>
      <p:sp>
        <p:nvSpPr>
          <p:cNvPr id="298" name="Google Shape;298;p23"/>
          <p:cNvSpPr txBox="1"/>
          <p:nvPr/>
        </p:nvSpPr>
        <p:spPr>
          <a:xfrm>
            <a:off x="3714439" y="2441926"/>
            <a:ext cx="29339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3. Open-source support</a:t>
            </a:r>
            <a:endParaRPr b="0" i="0" sz="2400" u="none" cap="none" strike="noStrike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ackathon Project Proposal by Slidesgo">
  <a:themeElements>
    <a:clrScheme name="Simple Light">
      <a:dk1>
        <a:srgbClr val="FFFFFF"/>
      </a:dk1>
      <a:lt1>
        <a:srgbClr val="EB008B"/>
      </a:lt1>
      <a:dk2>
        <a:srgbClr val="1F1A6B"/>
      </a:dk2>
      <a:lt2>
        <a:srgbClr val="00AD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