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311b7685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311b7685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0311b7685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0311b7685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0311b7685_0_2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0311b7685_0_2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0311b7685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0311b7685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311b7685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0311b7685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0311b768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0311b768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311b768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311b768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0311b768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0311b7685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311b7685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0311b7685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311b7685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0311b7685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311b7685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311b7685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311b7685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311b7685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311b7685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311b7685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40404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16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9" name="Google Shape;69;p16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t="12502" b="124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35578" y="3128790"/>
            <a:ext cx="5794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Eclipse Tutorial 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Installation and Running First Program on Eclipse IDE 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7750" y="1071186"/>
            <a:ext cx="26832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" sz="2000" dirty="0">
                <a:solidFill>
                  <a:srgbClr val="404040"/>
                </a:solidFill>
                <a:highlight>
                  <a:srgbClr val="FFFFFF"/>
                </a:highlight>
              </a:rPr>
              <a:t>Expand the </a:t>
            </a:r>
            <a:r>
              <a:rPr lang="en" sz="20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project by clicking on project name.</a:t>
            </a:r>
          </a:p>
          <a:p>
            <a:pPr marL="342900" indent="-342900">
              <a:spcAft>
                <a:spcPts val="1600"/>
              </a:spcAft>
            </a:pPr>
            <a:r>
              <a:rPr lang="en-US" sz="20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Right </a:t>
            </a:r>
            <a:r>
              <a:rPr lang="en-US" sz="2000" dirty="0">
                <a:solidFill>
                  <a:srgbClr val="404040"/>
                </a:solidFill>
                <a:highlight>
                  <a:srgbClr val="FFFFFF"/>
                </a:highlight>
              </a:rPr>
              <a:t>click on the “</a:t>
            </a:r>
            <a:r>
              <a:rPr lang="en-US" sz="2000" dirty="0" err="1">
                <a:solidFill>
                  <a:srgbClr val="404040"/>
                </a:solidFill>
                <a:highlight>
                  <a:srgbClr val="FFFFFF"/>
                </a:highlight>
              </a:rPr>
              <a:t>src</a:t>
            </a:r>
            <a:r>
              <a:rPr lang="en-US" sz="2000" dirty="0">
                <a:solidFill>
                  <a:srgbClr val="404040"/>
                </a:solidFill>
                <a:highlight>
                  <a:srgbClr val="FFFFFF"/>
                </a:highlight>
              </a:rPr>
              <a:t>” </a:t>
            </a:r>
            <a:r>
              <a:rPr lang="en-US" sz="20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folder, </a:t>
            </a:r>
            <a:r>
              <a:rPr lang="en-US" sz="2000" dirty="0">
                <a:solidFill>
                  <a:srgbClr val="404040"/>
                </a:solidFill>
                <a:highlight>
                  <a:srgbClr val="FFFFFF"/>
                </a:highlight>
              </a:rPr>
              <a:t>than go to New -&gt; </a:t>
            </a:r>
            <a:r>
              <a:rPr lang="en-US" sz="20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Class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50" y="152400"/>
            <a:ext cx="5970650" cy="444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3120875" y="4799525"/>
            <a:ext cx="5425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7: Select Java 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class name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262468" y="1692568"/>
            <a:ext cx="3468482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700"/>
              </a:spcBef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Enter name </a:t>
            </a:r>
            <a:r>
              <a:rPr lang="en" sz="1200" dirty="0">
                <a:solidFill>
                  <a:srgbClr val="404040"/>
                </a:solidFill>
                <a:highlight>
                  <a:srgbClr val="FFFFFF"/>
                </a:highlight>
              </a:rPr>
              <a:t>for the new Java class. </a:t>
            </a:r>
            <a:endParaRPr lang="en" sz="120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171450" indent="-171450">
              <a:spcBef>
                <a:spcPts val="1700"/>
              </a:spcBef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I </a:t>
            </a:r>
            <a:r>
              <a:rPr lang="en" sz="1200" dirty="0">
                <a:solidFill>
                  <a:srgbClr val="404040"/>
                </a:solidFill>
                <a:highlight>
                  <a:srgbClr val="FFFFFF"/>
                </a:highlight>
              </a:rPr>
              <a:t>will use “MyClass” as a name for this </a:t>
            </a:r>
            <a:r>
              <a:rPr lang="en" sz="12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example</a:t>
            </a:r>
            <a:r>
              <a:rPr lang="en" sz="12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. </a:t>
            </a:r>
          </a:p>
          <a:p>
            <a:pPr marL="171450" indent="-171450">
              <a:spcBef>
                <a:spcPts val="1700"/>
              </a:spcBef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I </a:t>
            </a:r>
            <a:r>
              <a:rPr lang="en" sz="1200" dirty="0">
                <a:solidFill>
                  <a:srgbClr val="404040"/>
                </a:solidFill>
                <a:highlight>
                  <a:srgbClr val="FFFFFF"/>
                </a:highlight>
              </a:rPr>
              <a:t>will also check the box “public static void main(String[] args)” to let Eclipse create a main method for </a:t>
            </a:r>
            <a:r>
              <a:rPr lang="en" sz="12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me.</a:t>
            </a:r>
          </a:p>
          <a:p>
            <a:pPr marL="171450" indent="-171450">
              <a:spcBef>
                <a:spcPts val="1700"/>
              </a:spcBef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Note: You can also uncheck “public static void main(String[] args), but you will have to add it manually later. This is required based on the needs of the programs and project. </a:t>
            </a:r>
            <a:endParaRPr sz="12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7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950" y="215525"/>
            <a:ext cx="419045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3904925" y="4783850"/>
            <a:ext cx="4016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8: Assign class name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5575" y="130800"/>
            <a:ext cx="8424000" cy="10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Program 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199500" y="1469000"/>
            <a:ext cx="8745000" cy="4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04040"/>
                </a:solidFill>
                <a:highlight>
                  <a:srgbClr val="FFFFFF"/>
                </a:highlight>
              </a:rPr>
              <a:t>Eclipse has created a new class for us with a main method</a:t>
            </a:r>
            <a:r>
              <a:rPr lang="en" sz="14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. You can add the statements as per the problem.</a:t>
            </a:r>
            <a:endParaRPr sz="1400" dirty="0">
              <a:solidFill>
                <a:srgbClr val="9999A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38200" marR="50800" lvl="0" indent="-317500" algn="l" rtl="0">
              <a:lnSpc>
                <a:spcPct val="141176"/>
              </a:lnSpc>
              <a:spcBef>
                <a:spcPts val="1700"/>
              </a:spcBef>
              <a:spcAft>
                <a:spcPts val="0"/>
              </a:spcAft>
              <a:buClr>
                <a:srgbClr val="AAAAAA"/>
              </a:buClr>
              <a:buSzPts val="1400"/>
              <a:buFont typeface="Courier New"/>
              <a:buAutoNum type="arabicPeriod"/>
            </a:pPr>
            <a:r>
              <a:rPr lang="en" sz="1400" dirty="0">
                <a:solidFill>
                  <a:srgbClr val="4455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4455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 </a:t>
            </a:r>
            <a:r>
              <a:rPr lang="en" sz="14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dirty="0">
              <a:solidFill>
                <a:srgbClr val="77777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38200" marR="50800" lvl="0" indent="-3175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1400"/>
              <a:buFont typeface="Courier New"/>
              <a:buAutoNum type="arabicPeriod"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dirty="0">
                <a:solidFill>
                  <a:srgbClr val="4455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4455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4455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2864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4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4DA0D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" sz="14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dirty="0">
              <a:solidFill>
                <a:srgbClr val="77777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38200" marR="50800" lvl="0" indent="-3175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1400"/>
              <a:buFont typeface="Courier New"/>
              <a:buAutoNum type="arabicPeriod"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400" dirty="0">
                <a:solidFill>
                  <a:srgbClr val="99007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dirty="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dirty="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"Programming with Eclipse is easy!"</a:t>
            </a:r>
            <a:r>
              <a:rPr lang="en" sz="14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38200" marR="50800" lvl="0" indent="-282575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50"/>
              <a:buFont typeface="Courier New"/>
              <a:buAutoNum type="arabicPeriod"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9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77777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38200" marR="50800" lvl="0" indent="-282575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850"/>
              <a:buFont typeface="Courier New"/>
              <a:buAutoNum type="arabicPeriod"/>
            </a:pPr>
            <a:r>
              <a:rPr lang="en" sz="900" dirty="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77777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Run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50" dirty="0">
                <a:solidFill>
                  <a:srgbClr val="404040"/>
                </a:solidFill>
                <a:highlight>
                  <a:srgbClr val="FFFFFF"/>
                </a:highlight>
              </a:rPr>
              <a:t>Save your work. Right click </a:t>
            </a:r>
            <a:r>
              <a:rPr lang="en" sz="20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on “MyClass.java</a:t>
            </a:r>
            <a:r>
              <a:rPr lang="en" sz="2050" dirty="0">
                <a:solidFill>
                  <a:srgbClr val="404040"/>
                </a:solidFill>
                <a:highlight>
                  <a:srgbClr val="FFFFFF"/>
                </a:highlight>
              </a:rPr>
              <a:t>” in Package Explorer </a:t>
            </a:r>
            <a:r>
              <a:rPr lang="en" sz="20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then, click on Run </a:t>
            </a:r>
            <a:r>
              <a:rPr lang="en" sz="2050" dirty="0">
                <a:solidFill>
                  <a:srgbClr val="404040"/>
                </a:solidFill>
                <a:highlight>
                  <a:srgbClr val="FFFFFF"/>
                </a:highlight>
              </a:rPr>
              <a:t>As -&gt; Java Application</a:t>
            </a:r>
            <a:endParaRPr sz="2500" dirty="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400" y="152400"/>
            <a:ext cx="580078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3183600" y="4862250"/>
            <a:ext cx="5268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9: Save and Run Java Program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50" dirty="0">
                <a:solidFill>
                  <a:srgbClr val="404040"/>
                </a:solidFill>
                <a:highlight>
                  <a:srgbClr val="FFFFFF"/>
                </a:highlight>
              </a:rPr>
              <a:t>In console tab you should see the result of your </a:t>
            </a:r>
            <a:r>
              <a:rPr lang="en" sz="23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program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235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600" y="332750"/>
            <a:ext cx="6025500" cy="44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3257600" y="4721125"/>
            <a:ext cx="56766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10: Result Console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Eclipse IDE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IDE stands for Integrated Development Environment.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With Eclipse you can write your java programs much faster and execute them with a push of a button. But Eclipse is much more. The plug-in architecture gives you the ability to constantly add the development tools you need</a:t>
            </a:r>
            <a:r>
              <a:rPr lang="en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Eclipse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Installing eclipse is easy and straightforward. If you don’t have Java JDK installed on your computer already, please install it now.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Now go to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http://eclipse.org/downloads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/</a:t>
            </a:r>
            <a:r>
              <a:rPr lang="en" dirty="0" smtClean="0"/>
              <a:t>. </a:t>
            </a:r>
            <a:r>
              <a:rPr lang="en" dirty="0"/>
              <a:t>Locate “Eclipse </a:t>
            </a:r>
            <a:r>
              <a:rPr lang="en" dirty="0" smtClean="0"/>
              <a:t>IDE”.  </a:t>
            </a:r>
            <a:r>
              <a:rPr lang="en" dirty="0"/>
              <a:t>You must download the Eclipse version corresponding to your Java version.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example if you have installed Java x64 Bit, than take the Eclipse x64 Bit and the x32 Bit version otherwise.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06535" y="360136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Downloading</a:t>
            </a: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06535" y="1402636"/>
            <a:ext cx="368157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750" dirty="0">
                <a:solidFill>
                  <a:srgbClr val="404040"/>
                </a:solidFill>
                <a:highlight>
                  <a:srgbClr val="FFFFFF"/>
                </a:highlight>
              </a:rPr>
              <a:t>G</a:t>
            </a: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o </a:t>
            </a:r>
            <a:r>
              <a:rPr lang="en" sz="1750" dirty="0">
                <a:solidFill>
                  <a:srgbClr val="404040"/>
                </a:solidFill>
                <a:highlight>
                  <a:srgbClr val="FFFFFF"/>
                </a:highlight>
              </a:rPr>
              <a:t>to </a:t>
            </a:r>
            <a:r>
              <a:rPr lang="en" sz="1750" dirty="0">
                <a:solidFill>
                  <a:srgbClr val="E76F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http://eclipse.org/downloads</a:t>
            </a:r>
            <a:r>
              <a:rPr lang="en" sz="1750" dirty="0" smtClean="0">
                <a:solidFill>
                  <a:srgbClr val="E76F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/</a:t>
            </a: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.</a:t>
            </a:r>
            <a:endParaRPr lang="en" sz="175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Download</a:t>
            </a: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" sz="1750" dirty="0">
                <a:solidFill>
                  <a:srgbClr val="404040"/>
                </a:solidFill>
                <a:highlight>
                  <a:srgbClr val="FFFFFF"/>
                </a:highlight>
              </a:rPr>
              <a:t>“Eclipse IDE </a:t>
            </a: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2021-06”</a:t>
            </a: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. </a:t>
            </a:r>
          </a:p>
          <a:p>
            <a:pPr marL="285750" indent="-285750"/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Click on </a:t>
            </a:r>
            <a:r>
              <a:rPr lang="en" sz="16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download button for dowloanding exe file for installing it on Windows.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404040"/>
                </a:solidFill>
                <a:highlight>
                  <a:srgbClr val="FFFFFF"/>
                </a:highlight>
              </a:rPr>
              <a:t>Note: You have to  download the corresponding file for installing it on Ubuntu OS. The same URL will direct you to download the corresponding version on Ubuntu OS. </a:t>
            </a:r>
            <a:endParaRPr sz="140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75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277675" y="4783850"/>
            <a:ext cx="5551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1: Downloading URL for Eclipse IDE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920" y="125730"/>
            <a:ext cx="4961955" cy="4658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Eclipse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sz="1750" dirty="0">
                <a:solidFill>
                  <a:srgbClr val="404040"/>
                </a:solidFill>
                <a:highlight>
                  <a:srgbClr val="FFFFFF"/>
                </a:highlight>
              </a:rPr>
              <a:t>Once the </a:t>
            </a: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downloading </a:t>
            </a:r>
            <a:r>
              <a:rPr lang="en" sz="1750" dirty="0">
                <a:solidFill>
                  <a:srgbClr val="404040"/>
                </a:solidFill>
                <a:highlight>
                  <a:srgbClr val="FFFFFF"/>
                </a:highlight>
              </a:rPr>
              <a:t>is </a:t>
            </a: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completed</a:t>
            </a: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,  start installing it by double clicking it on the downloaded file. </a:t>
            </a:r>
          </a:p>
          <a:p>
            <a:pPr marL="285750" indent="-285750">
              <a:spcAft>
                <a:spcPts val="1600"/>
              </a:spcAft>
            </a:pPr>
            <a:r>
              <a:rPr lang="en" sz="17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Follow the instructions and complete the installation.</a:t>
            </a:r>
            <a:endParaRPr lang="en" sz="175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150" dirty="0"/>
          </a:p>
        </p:txBody>
      </p:sp>
      <p:sp>
        <p:nvSpPr>
          <p:cNvPr id="109" name="Google Shape;109;p21"/>
          <p:cNvSpPr txBox="1"/>
          <p:nvPr/>
        </p:nvSpPr>
        <p:spPr>
          <a:xfrm>
            <a:off x="3638350" y="4329100"/>
            <a:ext cx="39675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2: Start Eclipse by Clicking .exe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23" y="877422"/>
            <a:ext cx="5361050" cy="2967465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7425371" y="1432193"/>
            <a:ext cx="1134738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60725" y="8007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0" y="1122575"/>
            <a:ext cx="3249300" cy="4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Open </a:t>
            </a:r>
            <a:r>
              <a:rPr lang="en-I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the Eclipse IDE from Windows Start button.</a:t>
            </a:r>
          </a:p>
          <a:p>
            <a:pPr marL="285750" indent="-285750"/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Now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you have to choose a Workspace for your projects. </a:t>
            </a:r>
            <a:endParaRPr lang="en" sz="145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A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Workspace is a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folder location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on your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hard-drive,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where Eclipse stores your java projects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      For example,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I will use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D:\Development\Workspace\javatutorial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 as main folder for all my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laboratory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projects and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tutorials examples.</a:t>
            </a:r>
            <a:endParaRPr sz="145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975" y="1572375"/>
            <a:ext cx="5825400" cy="267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497225" y="4438850"/>
            <a:ext cx="4688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3: Workspace Launcher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04040"/>
                </a:solidFill>
                <a:highlight>
                  <a:srgbClr val="FFFFFF"/>
                </a:highlight>
              </a:rPr>
              <a:t>Creating Java Project with Eclipse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185350" y="1874500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Java </a:t>
            </a:r>
            <a:r>
              <a:rPr lang="en" sz="1850" dirty="0">
                <a:solidFill>
                  <a:srgbClr val="404040"/>
                </a:solidFill>
                <a:highlight>
                  <a:srgbClr val="FFFFFF"/>
                </a:highlight>
              </a:rPr>
              <a:t>code is organized in projects in Eclipse. </a:t>
            </a:r>
            <a:endParaRPr lang="en" sz="185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sz="185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Start with </a:t>
            </a:r>
            <a:r>
              <a:rPr lang="en" sz="1850" dirty="0">
                <a:solidFill>
                  <a:srgbClr val="404040"/>
                </a:solidFill>
                <a:highlight>
                  <a:srgbClr val="FFFFFF"/>
                </a:highlight>
              </a:rPr>
              <a:t>our first project. Click on File -&gt; New -&gt; Java Project</a:t>
            </a:r>
            <a:endParaRPr sz="185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7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50" y="241945"/>
            <a:ext cx="5970649" cy="40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073825" y="4783850"/>
            <a:ext cx="5817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4061750" y="4573100"/>
            <a:ext cx="635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4: Start Java Project.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Java Project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31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Give your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project a name. I will use “FirstEclipseProject” for this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example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.</a:t>
            </a:r>
            <a:endParaRPr sz="1450" dirty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Click on “Finish” button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50" b="1" dirty="0" smtClean="0">
                <a:solidFill>
                  <a:srgbClr val="404040"/>
                </a:solidFill>
                <a:highlight>
                  <a:srgbClr val="FFFFFF"/>
                </a:highlight>
              </a:rPr>
              <a:t>Note: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You can also click on Next button, but you will have to uncheck the “Create module-info.java file” a</a:t>
            </a:r>
            <a:r>
              <a:rPr lang="en-IN" sz="1450" dirty="0" err="1" smtClean="0">
                <a:solidFill>
                  <a:srgbClr val="404040"/>
                </a:solidFill>
                <a:highlight>
                  <a:srgbClr val="FFFFFF"/>
                </a:highlight>
              </a:rPr>
              <a:t>nd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 then you can click finish button.</a:t>
            </a:r>
            <a:endParaRPr sz="1900" dirty="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825" y="87050"/>
            <a:ext cx="4876901" cy="37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950" y="3903075"/>
            <a:ext cx="5013279" cy="1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365238" y="4461900"/>
            <a:ext cx="48927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5: Finish Java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261550" y="260984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Eclipse Project</a:t>
            </a:r>
            <a:endParaRPr dirty="0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299650" y="1303484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Eclipse will create the structure of the project for you. </a:t>
            </a:r>
            <a:endParaRPr lang="en" sz="1450" dirty="0" smtClean="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Now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you will see your new project in Package Explorer on the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left side </a:t>
            </a:r>
            <a:r>
              <a:rPr lang="en" sz="1450" dirty="0">
                <a:solidFill>
                  <a:srgbClr val="404040"/>
                </a:solidFill>
                <a:highlight>
                  <a:srgbClr val="FFFFFF"/>
                </a:highlight>
              </a:rPr>
              <a:t>of your </a:t>
            </a: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screen.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dirty="0" smtClean="0">
                <a:solidFill>
                  <a:srgbClr val="404040"/>
                </a:solidFill>
                <a:highlight>
                  <a:srgbClr val="FFFFFF"/>
                </a:highlight>
              </a:rPr>
              <a:t>Note: If the Package Explorer is closed mistakenly or not opened for any other reason, you can get it by clicking on window menu on toolbar as mentioned below.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 b="1" dirty="0" smtClean="0">
                <a:solidFill>
                  <a:srgbClr val="404040"/>
                </a:solidFill>
                <a:highlight>
                  <a:srgbClr val="FFFFFF"/>
                </a:highlight>
              </a:rPr>
              <a:t>W</a:t>
            </a:r>
            <a:r>
              <a:rPr lang="en" sz="1450" b="1" dirty="0" smtClean="0">
                <a:solidFill>
                  <a:srgbClr val="404040"/>
                </a:solidFill>
                <a:highlight>
                  <a:srgbClr val="FFFFFF"/>
                </a:highlight>
              </a:rPr>
              <a:t>indow </a:t>
            </a:r>
            <a:r>
              <a:rPr lang="en" sz="1450" b="1" dirty="0" smtClean="0">
                <a:solidFill>
                  <a:srgbClr val="40404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Show View  Package Explorer</a:t>
            </a:r>
            <a:endParaRPr sz="19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50" y="152400"/>
            <a:ext cx="5970650" cy="367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120875" y="4109550"/>
            <a:ext cx="54885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6: Project location in Navigation space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682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Wingdings</vt:lpstr>
      <vt:lpstr>Simple Light</vt:lpstr>
      <vt:lpstr>PowerPoint Presentation</vt:lpstr>
      <vt:lpstr>What is Eclipse IDE</vt:lpstr>
      <vt:lpstr>Installing Eclipse</vt:lpstr>
      <vt:lpstr>Downloading</vt:lpstr>
      <vt:lpstr>Start Eclipse</vt:lpstr>
      <vt:lpstr>Workspace</vt:lpstr>
      <vt:lpstr>Creating Java Project with Eclipse</vt:lpstr>
      <vt:lpstr>Create a Java Project</vt:lpstr>
      <vt:lpstr>Eclipse Project</vt:lpstr>
      <vt:lpstr>PowerPoint Presentation</vt:lpstr>
      <vt:lpstr>Assign class name</vt:lpstr>
      <vt:lpstr>Java Program </vt:lpstr>
      <vt:lpstr>Save and Run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BITS-PC</dc:creator>
  <cp:lastModifiedBy>BITS-PC</cp:lastModifiedBy>
  <cp:revision>36</cp:revision>
  <dcterms:modified xsi:type="dcterms:W3CDTF">2021-08-20T07:35:31Z</dcterms:modified>
</cp:coreProperties>
</file>