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0c60b203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0c60b203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0c60b203e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0c60b203e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0c60b203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0c60b203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0c60b203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0c60b203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0c60b203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0c60b203e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0c60b203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0c60b203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0c60b20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0c60b20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c60b203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c60b203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CS F213</a:t>
            </a:r>
            <a:endParaRPr sz="2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Object Oriented Programming</a:t>
            </a:r>
            <a:endParaRPr sz="2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 1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Java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structure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Key Concepts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Demo and Practise Problems</a:t>
            </a:r>
            <a:endParaRPr sz="19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To be done during lab hours</a:t>
            </a:r>
            <a:endParaRPr sz="15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Assignment Problems </a:t>
            </a:r>
            <a:r>
              <a:rPr lang="en" sz="1900" dirty="0" smtClean="0"/>
              <a:t>on </a:t>
            </a:r>
            <a:r>
              <a:rPr lang="en" sz="1900" dirty="0"/>
              <a:t>JDoodle (Labs are evaluative)</a:t>
            </a:r>
            <a:endParaRPr sz="19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Signup on JDoodle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Assignments to be submitted </a:t>
            </a:r>
            <a:r>
              <a:rPr lang="en" sz="1500" dirty="0" smtClean="0"/>
              <a:t>on J</a:t>
            </a:r>
            <a:r>
              <a:rPr lang="en-IN" sz="1500" dirty="0" smtClean="0"/>
              <a:t>d</a:t>
            </a:r>
            <a:r>
              <a:rPr lang="en" sz="1500" dirty="0" smtClean="0"/>
              <a:t>oodle within a week for this assignment.</a:t>
            </a:r>
            <a:endParaRPr sz="15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 dirty="0"/>
              <a:t>Extra Practise Problems</a:t>
            </a:r>
            <a:endParaRPr sz="19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 dirty="0"/>
              <a:t>To be done outside lab hours</a:t>
            </a:r>
            <a:endParaRPr sz="15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important things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6035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Be regular in labs and go through the reading materials. 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Try all demo and practise problems.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" sz="1500" dirty="0"/>
              <a:t>Submit assignment problems in a timely manner on Jdoodle. </a:t>
            </a:r>
            <a:r>
              <a:rPr lang="en" sz="1500" b="1" i="1" dirty="0"/>
              <a:t>No late submission requests will be catered to.</a:t>
            </a:r>
            <a:endParaRPr sz="1500" b="1" i="1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Use repository problems for extra practise.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Do not copy/paste code and any type of plagiarism is going to be strictly penalised</a:t>
            </a:r>
            <a:r>
              <a:rPr lang="en" sz="1500" dirty="0" smtClean="0"/>
              <a:t>.</a:t>
            </a:r>
            <a:endParaRPr sz="1500" dirty="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925" y="1571950"/>
            <a:ext cx="3838675" cy="19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started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Install JDK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Java Development Kit (JDK) is a software development environment used for developing Java applications and applets. It includes the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 Java Runtime Environment (JRE)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Interpreter/loader (Java), a compiler (javac)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Archiver (jar)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Documentation generator (Javadoc) and other tools needed in Java development.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Install Eclipse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Eclipse is an integrated development environment used for Java  programming. 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AutoNum type="alphaL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No other IDE is allowed for lab sessions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Java Program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solidFill>
                  <a:srgbClr val="6600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MyFirstJavaProgram</a:t>
            </a: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450"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50">
                <a:solidFill>
                  <a:srgbClr val="88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/* This is my first java program.</a:t>
            </a:r>
            <a:endParaRPr sz="1450">
              <a:solidFill>
                <a:srgbClr val="88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88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* This will print 'Hello World' as the output</a:t>
            </a:r>
            <a:endParaRPr sz="1450">
              <a:solidFill>
                <a:srgbClr val="8800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88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*/</a:t>
            </a:r>
            <a:endParaRPr sz="1450"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main</a:t>
            </a:r>
            <a:r>
              <a:rPr lang="en" sz="14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50">
                <a:solidFill>
                  <a:srgbClr val="6600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" sz="14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1450"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" sz="1450">
                <a:solidFill>
                  <a:srgbClr val="660066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" sz="14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450">
                <a:solidFill>
                  <a:srgbClr val="000088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 sz="14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println</a:t>
            </a:r>
            <a:r>
              <a:rPr lang="en" sz="14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50">
                <a:solidFill>
                  <a:srgbClr val="0088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"Hello World"</a:t>
            </a:r>
            <a:r>
              <a:rPr lang="en" sz="14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solidFill>
                  <a:srgbClr val="8800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// prints Hello World</a:t>
            </a:r>
            <a:endParaRPr sz="1450"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50"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4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50"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25400" marR="254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666600"/>
                </a:solidFill>
                <a:highlight>
                  <a:srgbClr val="EEEEEE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1450">
              <a:solidFill>
                <a:srgbClr val="666600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58667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Just remember </a:t>
            </a:r>
            <a:endParaRPr sz="1650" b="1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Every Java program has a </a:t>
            </a:r>
            <a:r>
              <a:rPr lang="en" sz="1700">
                <a:solidFill>
                  <a:srgbClr val="DC143C"/>
                </a:solidFill>
                <a:highlight>
                  <a:srgbClr val="F1F1F1"/>
                </a:highlight>
                <a:latin typeface="Open Sans"/>
                <a:ea typeface="Open Sans"/>
                <a:cs typeface="Open Sans"/>
                <a:sym typeface="Open Sans"/>
              </a:rPr>
              <a:t>class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name which must match the filename, and 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Every program must contain the </a:t>
            </a:r>
            <a:r>
              <a:rPr lang="en" sz="1700">
                <a:solidFill>
                  <a:srgbClr val="DC143C"/>
                </a:solidFill>
                <a:highlight>
                  <a:srgbClr val="F1F1F1"/>
                </a:highlight>
                <a:latin typeface="Open Sans"/>
                <a:ea typeface="Open Sans"/>
                <a:cs typeface="Open Sans"/>
                <a:sym typeface="Open Sans"/>
              </a:rPr>
              <a:t>main()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method.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and Execution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162" y="1225237"/>
            <a:ext cx="3739675" cy="361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Syntax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 marR="2540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About Java programs, it is very important to keep in mind the following points.</a:t>
            </a:r>
            <a:endParaRPr sz="1400"/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/>
              <a:t>Case Sensitivity</a:t>
            </a:r>
            <a:r>
              <a:rPr lang="en" sz="1400"/>
              <a:t> − Java is case sensitive, which means identifier Hello and hello would have different meaning in Java.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/>
              <a:t>Class Names</a:t>
            </a:r>
            <a:r>
              <a:rPr lang="en" sz="1400"/>
              <a:t> − For all class names the first letter should be in Upper Case. If several words are used to form a name of the class, each inner word's first letter should be in Upper Case.</a:t>
            </a:r>
            <a:br>
              <a:rPr lang="en" sz="1400"/>
            </a:br>
            <a:r>
              <a:rPr lang="en" sz="1400"/>
              <a:t>Example: </a:t>
            </a:r>
            <a:r>
              <a:rPr lang="en" sz="1400" i="1"/>
              <a:t>class MyFirstJavaClass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 b="1">
                <a:highlight>
                  <a:srgbClr val="FFFFFF"/>
                </a:highlight>
              </a:rPr>
              <a:t>Program File Name </a:t>
            </a:r>
            <a:r>
              <a:rPr lang="en" sz="1400">
                <a:highlight>
                  <a:srgbClr val="FFFFFF"/>
                </a:highlight>
              </a:rPr>
              <a:t>− Name of the program file should exactly match the class name.</a:t>
            </a:r>
            <a:endParaRPr sz="140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Example: Assume 'MyFirstJavaProgram' is the class name. Then the file should be saved as </a:t>
            </a:r>
            <a:r>
              <a:rPr lang="en" sz="1400" i="1"/>
              <a:t>'MyFirstJavaProgram.java'</a:t>
            </a:r>
            <a:endParaRPr sz="1400" i="1"/>
          </a:p>
          <a:p>
            <a: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 sz="1400"/>
              <a:t>public static void main(String args[]) − Java program processing starts from the main() method which is a mandatory part of every Java program.</a:t>
            </a:r>
            <a:endParaRPr sz="14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A variable is a container which holds the value while the Java program is executed.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7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6699"/>
                </a:solidFill>
              </a:rPr>
              <a:t>int</a:t>
            </a:r>
            <a:r>
              <a:rPr lang="en" sz="1400">
                <a:solidFill>
                  <a:schemeClr val="dk1"/>
                </a:solidFill>
              </a:rPr>
              <a:t> data=</a:t>
            </a:r>
            <a:r>
              <a:rPr lang="en" sz="1400">
                <a:solidFill>
                  <a:srgbClr val="C00000"/>
                </a:solidFill>
              </a:rPr>
              <a:t>50</a:t>
            </a:r>
            <a:r>
              <a:rPr lang="en" sz="1400">
                <a:solidFill>
                  <a:schemeClr val="dk1"/>
                </a:solidFill>
              </a:rPr>
              <a:t>;</a:t>
            </a:r>
            <a:r>
              <a:rPr lang="en" sz="1400">
                <a:solidFill>
                  <a:srgbClr val="008200"/>
                </a:solidFill>
              </a:rPr>
              <a:t>//Here data is variable</a:t>
            </a:r>
            <a:r>
              <a:rPr lang="en" sz="1400">
                <a:solidFill>
                  <a:schemeClr val="dk1"/>
                </a:solidFill>
              </a:rPr>
              <a:t> 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75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350" y="1696225"/>
            <a:ext cx="3839950" cy="23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Data types specify the </a:t>
            </a:r>
            <a:r>
              <a:rPr lang="en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different sizes and values 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that can be stored in the variable. </a:t>
            </a:r>
            <a:r>
              <a:rPr lang="en" sz="1400" dirty="0">
                <a:highlight>
                  <a:srgbClr val="FFFFFF"/>
                </a:highlight>
              </a:rPr>
              <a:t>I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n Java language, primitive data types are the building blocks of data manipulation. 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There are 8 types of primitive data types: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25400" lvl="0" indent="-317500" algn="l" rtl="0">
              <a:lnSpc>
                <a:spcPct val="1575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boolean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 data type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25400" lvl="0" indent="-3175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byte 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data type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25400" lvl="0" indent="-3175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char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 data type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25400" lvl="0" indent="-3175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short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 data type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25400" lvl="0" indent="-3175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int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 data type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25400" lvl="0" indent="-3175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long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 data type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25400" lvl="0" indent="-3175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float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 data type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25400" lvl="0" indent="-317500" algn="l" rtl="0">
              <a:lnSpc>
                <a:spcPct val="15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chemeClr val="dk1"/>
                </a:solidFill>
                <a:highlight>
                  <a:srgbClr val="FFFFFF"/>
                </a:highlight>
              </a:rPr>
              <a:t>double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</a:rPr>
              <a:t> data type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75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sz="14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452</Words>
  <Application>Microsoft Office PowerPoint</Application>
  <PresentationFormat>On-screen Show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Economica</vt:lpstr>
      <vt:lpstr>Open Sans</vt:lpstr>
      <vt:lpstr>Arial</vt:lpstr>
      <vt:lpstr>Luxe</vt:lpstr>
      <vt:lpstr>CS F213 Object Oriented Programming </vt:lpstr>
      <vt:lpstr>Lab structure</vt:lpstr>
      <vt:lpstr>Few important things</vt:lpstr>
      <vt:lpstr>To get started</vt:lpstr>
      <vt:lpstr>First Java Program</vt:lpstr>
      <vt:lpstr>Compilation and Execution</vt:lpstr>
      <vt:lpstr>Basic Syntax</vt:lpstr>
      <vt:lpstr>Variables</vt:lpstr>
      <vt:lpstr>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F213 Object Oriented Programming </dc:title>
  <cp:lastModifiedBy>BITS-PC</cp:lastModifiedBy>
  <cp:revision>6</cp:revision>
  <dcterms:modified xsi:type="dcterms:W3CDTF">2021-08-20T13:23:21Z</dcterms:modified>
</cp:coreProperties>
</file>