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74" r:id="rId2"/>
    <p:sldId id="275" r:id="rId3"/>
    <p:sldId id="277" r:id="rId4"/>
    <p:sldId id="278" r:id="rId5"/>
    <p:sldId id="283" r:id="rId6"/>
    <p:sldId id="290" r:id="rId7"/>
    <p:sldId id="284" r:id="rId8"/>
    <p:sldId id="293" r:id="rId9"/>
    <p:sldId id="294" r:id="rId10"/>
    <p:sldId id="295" r:id="rId11"/>
    <p:sldId id="281" r:id="rId12"/>
    <p:sldId id="296" r:id="rId13"/>
    <p:sldId id="297" r:id="rId14"/>
    <p:sldId id="298" r:id="rId15"/>
    <p:sldId id="299" r:id="rId16"/>
    <p:sldId id="300" r:id="rId17"/>
    <p:sldId id="301" r:id="rId18"/>
  </p:sldIdLst>
  <p:sldSz cx="9144000" cy="5143500" type="screen16x9"/>
  <p:notesSz cx="6858000" cy="9144000"/>
  <p:embeddedFontLst>
    <p:embeddedFont>
      <p:font typeface="Baskerville Old Face" panose="02020602080505020303" pitchFamily="18" charset="0"/>
      <p:regular r:id="rId20"/>
    </p:embeddedFont>
    <p:embeddedFont>
      <p:font typeface="Economica" panose="020B0604020202020204" charset="0"/>
      <p:regular r:id="rId21"/>
      <p:bold r:id="rId22"/>
      <p:italic r:id="rId23"/>
      <p:boldItalic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96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22a7f018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gf22a7f018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57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119947ae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gf119947ae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03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971550"/>
            <a:ext cx="7010400" cy="34529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4914900"/>
            <a:ext cx="7010400" cy="3452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1" y="0"/>
            <a:ext cx="2193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4947049"/>
            <a:ext cx="5867400" cy="21929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825" b="1" smtClean="0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825" smtClean="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14300"/>
            <a:ext cx="6324600" cy="857250"/>
          </a:xfrm>
        </p:spPr>
        <p:txBody>
          <a:bodyPr anchor="ctr">
            <a:normAutofit/>
          </a:bodyPr>
          <a:lstStyle>
            <a:lvl1pPr marL="0">
              <a:lnSpc>
                <a:spcPts val="2700"/>
              </a:lnSpc>
              <a:spcBef>
                <a:spcPts val="0"/>
              </a:spcBef>
              <a:buNone/>
              <a:defRPr sz="27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944319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3_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971550"/>
            <a:ext cx="7010400" cy="34529"/>
            <a:chOff x="1905000" y="6553200"/>
            <a:chExt cx="7010400" cy="45719"/>
          </a:xfrm>
        </p:grpSpPr>
        <p:sp>
          <p:nvSpPr>
            <p:cNvPr id="21" name="Google Shape;21;p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2133600" y="4914900"/>
            <a:ext cx="7010400" cy="34529"/>
            <a:chOff x="1905000" y="6553200"/>
            <a:chExt cx="7010400" cy="45719"/>
          </a:xfrm>
        </p:grpSpPr>
        <p:sp>
          <p:nvSpPr>
            <p:cNvPr id="25" name="Google Shape;25;p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" name="Google Shape;28;p3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1" y="0"/>
            <a:ext cx="2193925" cy="51911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 txBox="1"/>
          <p:nvPr/>
        </p:nvSpPr>
        <p:spPr>
          <a:xfrm>
            <a:off x="3276600" y="4947049"/>
            <a:ext cx="5867400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5" b="1" i="0" u="none" strike="noStrike" cap="none" dirty="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825" b="0" i="0" u="none" strike="noStrike" cap="none" dirty="0" err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  <a:r>
              <a:rPr lang="en-US" sz="825" b="0" i="0" u="none" strike="noStrike" cap="none" dirty="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, Hyderabad Campus</a:t>
            </a:r>
            <a:endParaRPr dirty="0"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304800" y="114300"/>
            <a:ext cx="6324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7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795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514600"/>
            <a:ext cx="8686800" cy="20574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4572000"/>
            <a:ext cx="2895600" cy="5715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6" name="Rectangle 5"/>
          <p:cNvSpPr/>
          <p:nvPr userDrawn="1"/>
        </p:nvSpPr>
        <p:spPr>
          <a:xfrm>
            <a:off x="0" y="4572000"/>
            <a:ext cx="2895600" cy="5715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4572000"/>
            <a:ext cx="2895600" cy="571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2514601"/>
            <a:ext cx="2057400" cy="148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3943350"/>
            <a:ext cx="2209800" cy="4270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75" b="1" spc="-113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175" spc="-113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4250532"/>
            <a:ext cx="1905000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smtClean="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4057650"/>
            <a:ext cx="6019800" cy="400050"/>
          </a:xfrm>
        </p:spPr>
        <p:txBody>
          <a:bodyPr anchor="b">
            <a:noAutofit/>
          </a:bodyPr>
          <a:lstStyle>
            <a:lvl1pPr marL="0" indent="0" algn="r">
              <a:lnSpc>
                <a:spcPts val="1350"/>
              </a:lnSpc>
              <a:spcBef>
                <a:spcPts val="0"/>
              </a:spcBef>
              <a:buNone/>
              <a:defRPr sz="13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857500"/>
            <a:ext cx="6019800" cy="1143000"/>
          </a:xfrm>
        </p:spPr>
        <p:txBody>
          <a:bodyPr anchorCtr="0">
            <a:noAutofit/>
          </a:bodyPr>
          <a:lstStyle>
            <a:lvl1pPr algn="l">
              <a:lnSpc>
                <a:spcPts val="3000"/>
              </a:lnSpc>
              <a:defRPr sz="33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832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86050" y="3166420"/>
            <a:ext cx="4972050" cy="698158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400" dirty="0" smtClean="0"/>
              <a:t>Object-Oriented Program (CS F213)</a:t>
            </a:r>
            <a:br>
              <a:rPr lang="en-US" sz="2400" dirty="0" smtClean="0"/>
            </a:br>
            <a:r>
              <a:rPr lang="en-US" sz="2400" dirty="0" smtClean="0"/>
              <a:t>Lab 6</a:t>
            </a:r>
            <a:r>
              <a:rPr lang="en-US" sz="2100" b="1" dirty="0" smtClean="0">
                <a:latin typeface="Baskerville Old Face" panose="02020602080505020303" pitchFamily="18" charset="0"/>
              </a:rPr>
              <a:t/>
            </a:r>
            <a:br>
              <a:rPr lang="en-US" sz="2100" b="1" dirty="0" smtClean="0">
                <a:latin typeface="Baskerville Old Face" panose="02020602080505020303" pitchFamily="18" charset="0"/>
              </a:rPr>
            </a:br>
            <a:endParaRPr lang="en-US" sz="2100" dirty="0">
              <a:latin typeface="Baskerville Old Face" panose="02020602080505020303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981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0" lvl="0" indent="0"/>
            <a:r>
              <a:rPr lang="en-US" sz="3600" dirty="0" smtClean="0"/>
              <a:t>Class Implementing Multiple Interfaces</a:t>
            </a:r>
            <a:endParaRPr lang="en-US" sz="3600" dirty="0"/>
          </a:p>
        </p:txBody>
      </p:sp>
      <p:sp>
        <p:nvSpPr>
          <p:cNvPr id="165" name="Google Shape;165;p25"/>
          <p:cNvSpPr txBox="1"/>
          <p:nvPr/>
        </p:nvSpPr>
        <p:spPr>
          <a:xfrm>
            <a:off x="304800" y="971700"/>
            <a:ext cx="8306700" cy="453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200" i="1" dirty="0"/>
              <a:t>interface A{</a:t>
            </a:r>
          </a:p>
          <a:p>
            <a:pPr lvl="0"/>
            <a:r>
              <a:rPr lang="en-US" sz="1200" i="1" dirty="0"/>
              <a:t>	float VAL=6.3f;</a:t>
            </a:r>
          </a:p>
          <a:p>
            <a:pPr lvl="0"/>
            <a:r>
              <a:rPr lang="en-US" sz="1200" i="1" dirty="0"/>
              <a:t>	void </a:t>
            </a:r>
            <a:r>
              <a:rPr lang="en-US" sz="1200" i="1" dirty="0" err="1"/>
              <a:t>disp</a:t>
            </a:r>
            <a:r>
              <a:rPr lang="en-US" sz="1200" i="1" dirty="0"/>
              <a:t>(); }</a:t>
            </a:r>
          </a:p>
          <a:p>
            <a:pPr lvl="0"/>
            <a:r>
              <a:rPr lang="en-US" sz="1200" i="1" dirty="0"/>
              <a:t>interface B{</a:t>
            </a:r>
          </a:p>
          <a:p>
            <a:pPr lvl="0"/>
            <a:r>
              <a:rPr lang="en-US" sz="1200" i="1" dirty="0"/>
              <a:t>	float VAL=9.6f;</a:t>
            </a:r>
          </a:p>
          <a:p>
            <a:pPr lvl="0"/>
            <a:r>
              <a:rPr lang="en-US" sz="1200" i="1" dirty="0"/>
              <a:t>	float average(); }</a:t>
            </a:r>
          </a:p>
          <a:p>
            <a:pPr lvl="0"/>
            <a:r>
              <a:rPr lang="en-US" sz="1200" i="1" dirty="0"/>
              <a:t>class C1 implements A,B{</a:t>
            </a:r>
          </a:p>
          <a:p>
            <a:pPr lvl="0"/>
            <a:r>
              <a:rPr lang="en-US" sz="1200" i="1" dirty="0"/>
              <a:t>	float </a:t>
            </a:r>
            <a:r>
              <a:rPr lang="en-US" sz="1200" i="1" dirty="0" err="1"/>
              <a:t>avg</a:t>
            </a:r>
            <a:r>
              <a:rPr lang="en-US" sz="1200" i="1" dirty="0"/>
              <a:t>;</a:t>
            </a:r>
          </a:p>
          <a:p>
            <a:pPr lvl="0"/>
            <a:r>
              <a:rPr lang="en-US" sz="1200" i="1" dirty="0"/>
              <a:t>	public float average(){</a:t>
            </a:r>
          </a:p>
          <a:p>
            <a:pPr lvl="0"/>
            <a:r>
              <a:rPr lang="en-US" sz="1200" i="1" dirty="0"/>
              <a:t>		</a:t>
            </a:r>
            <a:r>
              <a:rPr lang="en-US" sz="1200" i="1" dirty="0" err="1"/>
              <a:t>avg</a:t>
            </a:r>
            <a:r>
              <a:rPr lang="en-US" sz="1200" i="1" dirty="0"/>
              <a:t>=(A.VAL + B.VAL)/2;</a:t>
            </a:r>
          </a:p>
          <a:p>
            <a:pPr lvl="0"/>
            <a:r>
              <a:rPr lang="en-US" sz="1200" i="1" dirty="0"/>
              <a:t>		return </a:t>
            </a:r>
            <a:r>
              <a:rPr lang="en-US" sz="1200" i="1" dirty="0" err="1"/>
              <a:t>avg</a:t>
            </a:r>
            <a:r>
              <a:rPr lang="en-US" sz="1200" i="1" dirty="0"/>
              <a:t>;</a:t>
            </a:r>
          </a:p>
          <a:p>
            <a:pPr lvl="0"/>
            <a:r>
              <a:rPr lang="en-US" sz="1200" i="1" dirty="0"/>
              <a:t>		}</a:t>
            </a:r>
          </a:p>
          <a:p>
            <a:pPr lvl="0"/>
            <a:r>
              <a:rPr lang="en-US" sz="1200" i="1" dirty="0"/>
              <a:t>	public void </a:t>
            </a:r>
            <a:r>
              <a:rPr lang="en-US" sz="1200" i="1" dirty="0" err="1"/>
              <a:t>disp</a:t>
            </a:r>
            <a:r>
              <a:rPr lang="en-US" sz="1200" i="1" dirty="0"/>
              <a:t>(){</a:t>
            </a:r>
          </a:p>
          <a:p>
            <a:pPr lvl="0"/>
            <a:r>
              <a:rPr lang="en-US" sz="1200" i="1" dirty="0"/>
              <a:t>	</a:t>
            </a:r>
            <a:r>
              <a:rPr lang="en-US" sz="1200" i="1" dirty="0" err="1"/>
              <a:t>avg</a:t>
            </a:r>
            <a:r>
              <a:rPr lang="en-US" sz="1200" i="1" dirty="0"/>
              <a:t>=average();</a:t>
            </a:r>
          </a:p>
          <a:p>
            <a:pPr lvl="0"/>
            <a:r>
              <a:rPr lang="en-US" sz="1200" i="1" dirty="0"/>
              <a:t>	 </a:t>
            </a:r>
            <a:r>
              <a:rPr lang="en-US" sz="1200" i="1" dirty="0" err="1"/>
              <a:t>System.out.println</a:t>
            </a:r>
            <a:r>
              <a:rPr lang="en-US" sz="1200" i="1" dirty="0"/>
              <a:t>("Average:"+ </a:t>
            </a:r>
            <a:r>
              <a:rPr lang="en-US" sz="1200" i="1" dirty="0" err="1"/>
              <a:t>avg</a:t>
            </a:r>
            <a:r>
              <a:rPr lang="en-US" sz="1200" i="1" dirty="0"/>
              <a:t>); </a:t>
            </a:r>
          </a:p>
          <a:p>
            <a:pPr lvl="0"/>
            <a:r>
              <a:rPr lang="en-US" sz="1200" i="1" dirty="0"/>
              <a:t> 	}</a:t>
            </a:r>
          </a:p>
          <a:p>
            <a:pPr lvl="0"/>
            <a:r>
              <a:rPr lang="en-US" sz="1200" i="1" dirty="0"/>
              <a:t>	public static void main( String </a:t>
            </a:r>
            <a:r>
              <a:rPr lang="en-US" sz="1200" i="1" dirty="0" err="1"/>
              <a:t>args</a:t>
            </a:r>
            <a:r>
              <a:rPr lang="en-US" sz="1200" i="1" dirty="0"/>
              <a:t>[]){                </a:t>
            </a:r>
          </a:p>
          <a:p>
            <a:pPr lvl="0"/>
            <a:r>
              <a:rPr lang="en-US" sz="1200" i="1" dirty="0"/>
              <a:t>		C1 </a:t>
            </a:r>
            <a:r>
              <a:rPr lang="en-US" sz="1200" i="1" dirty="0" err="1"/>
              <a:t>ob</a:t>
            </a:r>
            <a:r>
              <a:rPr lang="en-US" sz="1200" i="1" dirty="0"/>
              <a:t> = new C1();</a:t>
            </a:r>
          </a:p>
          <a:p>
            <a:pPr lvl="0"/>
            <a:r>
              <a:rPr lang="en-US" sz="1200" i="1" dirty="0"/>
              <a:t>		</a:t>
            </a:r>
            <a:r>
              <a:rPr lang="en-US" sz="1200" i="1" dirty="0" err="1"/>
              <a:t>ob.disp</a:t>
            </a:r>
            <a:r>
              <a:rPr lang="en-US" sz="1200" i="1" dirty="0"/>
              <a:t>();</a:t>
            </a:r>
          </a:p>
          <a:p>
            <a:pPr lvl="0"/>
            <a:r>
              <a:rPr lang="en-US" sz="1200" i="1" dirty="0"/>
              <a:t>}</a:t>
            </a:r>
          </a:p>
          <a:p>
            <a:pPr lvl="0"/>
            <a:r>
              <a:rPr lang="en-US" sz="1200" i="1" dirty="0"/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 dirty="0"/>
              <a:t>	</a:t>
            </a:r>
            <a:endParaRPr sz="1500" i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376231" y="1498294"/>
            <a:ext cx="31838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 Multiple inheritance ca be achieved</a:t>
            </a:r>
            <a:r>
              <a:rPr lang="en-US" dirty="0" smtClean="0"/>
              <a:t> by implementing multiple interfaces.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1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04799" y="114300"/>
            <a:ext cx="700097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dirty="0" smtClean="0"/>
              <a:t>Usage of ‘extends’ and implements</a:t>
            </a:r>
            <a:endParaRPr sz="3200" dirty="0"/>
          </a:p>
        </p:txBody>
      </p:sp>
      <p:sp>
        <p:nvSpPr>
          <p:cNvPr id="117" name="Google Shape;117;p20"/>
          <p:cNvSpPr txBox="1"/>
          <p:nvPr/>
        </p:nvSpPr>
        <p:spPr>
          <a:xfrm>
            <a:off x="385590" y="1222872"/>
            <a:ext cx="8306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118" name="Google Shape;118;p20"/>
          <p:cNvSpPr/>
          <p:nvPr/>
        </p:nvSpPr>
        <p:spPr>
          <a:xfrm>
            <a:off x="867825" y="1441150"/>
            <a:ext cx="1441200" cy="45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0"/>
          <p:cNvSpPr/>
          <p:nvPr/>
        </p:nvSpPr>
        <p:spPr>
          <a:xfrm>
            <a:off x="828050" y="2708250"/>
            <a:ext cx="1441200" cy="45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20"/>
          <p:cNvSpPr/>
          <p:nvPr/>
        </p:nvSpPr>
        <p:spPr>
          <a:xfrm>
            <a:off x="3410000" y="2708250"/>
            <a:ext cx="1441200" cy="45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20"/>
          <p:cNvSpPr/>
          <p:nvPr/>
        </p:nvSpPr>
        <p:spPr>
          <a:xfrm>
            <a:off x="3410000" y="1441150"/>
            <a:ext cx="1441200" cy="45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20"/>
          <p:cNvSpPr/>
          <p:nvPr/>
        </p:nvSpPr>
        <p:spPr>
          <a:xfrm>
            <a:off x="5864575" y="2708250"/>
            <a:ext cx="1441200" cy="45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20"/>
          <p:cNvSpPr/>
          <p:nvPr/>
        </p:nvSpPr>
        <p:spPr>
          <a:xfrm>
            <a:off x="5864575" y="1441150"/>
            <a:ext cx="1441200" cy="45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0"/>
          <p:cNvSpPr txBox="1"/>
          <p:nvPr/>
        </p:nvSpPr>
        <p:spPr>
          <a:xfrm>
            <a:off x="915650" y="1504825"/>
            <a:ext cx="126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1800" dirty="0" smtClean="0">
                <a:latin typeface="Open Sans"/>
                <a:ea typeface="Open Sans"/>
                <a:cs typeface="Open Sans"/>
                <a:sym typeface="Open Sans"/>
              </a:rPr>
              <a:t>lass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915650" y="2704350"/>
            <a:ext cx="126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1800" dirty="0" smtClean="0">
                <a:latin typeface="Open Sans"/>
                <a:ea typeface="Open Sans"/>
                <a:cs typeface="Open Sans"/>
                <a:sym typeface="Open Sans"/>
              </a:rPr>
              <a:t>lass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3497600" y="2704350"/>
            <a:ext cx="126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1800" dirty="0" smtClean="0">
                <a:latin typeface="Open Sans"/>
                <a:ea typeface="Open Sans"/>
                <a:cs typeface="Open Sans"/>
                <a:sym typeface="Open Sans"/>
              </a:rPr>
              <a:t>lass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3497600" y="1437250"/>
            <a:ext cx="126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1800" dirty="0" smtClean="0">
                <a:latin typeface="Open Sans"/>
                <a:ea typeface="Open Sans"/>
                <a:cs typeface="Open Sans"/>
                <a:sym typeface="Open Sans"/>
              </a:rPr>
              <a:t>nterface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5952175" y="1437250"/>
            <a:ext cx="126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1800" dirty="0" smtClean="0">
                <a:latin typeface="Open Sans"/>
                <a:ea typeface="Open Sans"/>
                <a:cs typeface="Open Sans"/>
                <a:sym typeface="Open Sans"/>
              </a:rPr>
              <a:t>nterface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5952175" y="2704350"/>
            <a:ext cx="126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1800" dirty="0" smtClean="0">
                <a:latin typeface="Open Sans"/>
                <a:ea typeface="Open Sans"/>
                <a:cs typeface="Open Sans"/>
                <a:sym typeface="Open Sans"/>
              </a:rPr>
              <a:t>nterface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0" name="Google Shape;130;p20"/>
          <p:cNvCxnSpPr>
            <a:stCxn id="125" idx="0"/>
            <a:endCxn id="124" idx="2"/>
          </p:cNvCxnSpPr>
          <p:nvPr/>
        </p:nvCxnSpPr>
        <p:spPr>
          <a:xfrm rot="10800000">
            <a:off x="1548650" y="1966650"/>
            <a:ext cx="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0"/>
          <p:cNvCxnSpPr>
            <a:stCxn id="126" idx="0"/>
            <a:endCxn id="127" idx="2"/>
          </p:cNvCxnSpPr>
          <p:nvPr/>
        </p:nvCxnSpPr>
        <p:spPr>
          <a:xfrm rot="10800000">
            <a:off x="4130600" y="1898850"/>
            <a:ext cx="0" cy="80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0"/>
          <p:cNvCxnSpPr>
            <a:endCxn id="128" idx="2"/>
          </p:cNvCxnSpPr>
          <p:nvPr/>
        </p:nvCxnSpPr>
        <p:spPr>
          <a:xfrm rot="10800000">
            <a:off x="6585175" y="1898950"/>
            <a:ext cx="0" cy="80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20"/>
          <p:cNvSpPr txBox="1"/>
          <p:nvPr/>
        </p:nvSpPr>
        <p:spPr>
          <a:xfrm>
            <a:off x="1640200" y="2135350"/>
            <a:ext cx="110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extends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6752975" y="2135350"/>
            <a:ext cx="110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extends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293825" y="2135350"/>
            <a:ext cx="150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Open Sans"/>
                <a:ea typeface="Open Sans"/>
                <a:cs typeface="Open Sans"/>
                <a:sym typeface="Open Sans"/>
              </a:rPr>
              <a:t>implements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7113" y="4208443"/>
            <a:ext cx="749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Reference variable of an interface can be assigned object of any class thereby </a:t>
            </a:r>
            <a:r>
              <a:rPr lang="en-US" dirty="0" err="1" smtClean="0"/>
              <a:t>reuntime</a:t>
            </a:r>
            <a:r>
              <a:rPr lang="en-US" dirty="0" smtClean="0"/>
              <a:t> polymorphism can be achieved.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7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95759" y="1399142"/>
            <a:ext cx="83507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Packages act as containers </a:t>
            </a:r>
            <a:r>
              <a:rPr lang="en-US" dirty="0" smtClean="0"/>
              <a:t>for classes, interfaces </a:t>
            </a:r>
            <a:r>
              <a:rPr lang="en-US" dirty="0"/>
              <a:t>and other subordinate packages</a:t>
            </a:r>
            <a:r>
              <a:rPr lang="en-US" dirty="0" smtClean="0"/>
              <a:t>. </a:t>
            </a:r>
            <a:r>
              <a:rPr lang="en-US" dirty="0"/>
              <a:t>They are used to keep the </a:t>
            </a:r>
            <a:r>
              <a:rPr lang="en-US" dirty="0" smtClean="0"/>
              <a:t>class name </a:t>
            </a:r>
            <a:r>
              <a:rPr lang="en-US" dirty="0"/>
              <a:t>space </a:t>
            </a:r>
            <a:r>
              <a:rPr lang="en-US" dirty="0" smtClean="0"/>
              <a:t>compartmentalized.</a:t>
            </a:r>
          </a:p>
          <a:p>
            <a:endParaRPr lang="en-US" dirty="0"/>
          </a:p>
          <a:p>
            <a:r>
              <a:rPr lang="en-US" b="1" dirty="0"/>
              <a:t>Why Packages</a:t>
            </a:r>
            <a:r>
              <a:rPr lang="en-US" b="1" dirty="0" smtClean="0"/>
              <a:t>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Preventing naming conflicts</a:t>
            </a:r>
            <a:r>
              <a:rPr lang="en-IN" dirty="0"/>
              <a:t>. </a:t>
            </a:r>
            <a:r>
              <a:rPr lang="en-US" dirty="0"/>
              <a:t>For example there can be two classes with name Employee in two packages, </a:t>
            </a:r>
            <a:r>
              <a:rPr lang="en-US" dirty="0" err="1"/>
              <a:t>college.staff.cse.Employee</a:t>
            </a:r>
            <a:r>
              <a:rPr lang="en-US" dirty="0"/>
              <a:t> and </a:t>
            </a:r>
            <a:r>
              <a:rPr lang="en-US" dirty="0" err="1"/>
              <a:t>college.staff.ee.Employee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Providing controlled access</a:t>
            </a:r>
            <a:r>
              <a:rPr lang="en-US" dirty="0"/>
              <a:t>: protected and default have package level access control. </a:t>
            </a:r>
            <a:endParaRPr lang="en-US" dirty="0" smtClean="0"/>
          </a:p>
          <a:p>
            <a:r>
              <a:rPr lang="en-US" dirty="0" smtClean="0"/>
              <a:t>   -A </a:t>
            </a:r>
            <a:r>
              <a:rPr lang="en-US" dirty="0"/>
              <a:t>protected member is accessible by classes in the same package and its subclasses.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-A </a:t>
            </a:r>
            <a:r>
              <a:rPr lang="en-US" dirty="0"/>
              <a:t>default member (without any access specifier) is accessible by classes in the same package only.</a:t>
            </a:r>
            <a:endParaRPr lang="en-IN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509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Two types of </a:t>
            </a:r>
            <a:r>
              <a:rPr lang="en-US" sz="2800" dirty="0" smtClean="0"/>
              <a:t>packages</a:t>
            </a:r>
            <a:endParaRPr lang="en-US" sz="2800" dirty="0"/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55504" y="1275760"/>
            <a:ext cx="69902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System </a:t>
            </a:r>
            <a:r>
              <a:rPr lang="en-US" sz="2400" dirty="0"/>
              <a:t>defined packages, e.g., </a:t>
            </a:r>
            <a:r>
              <a:rPr lang="en-IN" sz="2400" b="1" dirty="0" err="1"/>
              <a:t>java.lang</a:t>
            </a:r>
            <a:r>
              <a:rPr lang="en-IN" sz="2400" b="1" dirty="0"/>
              <a:t>, </a:t>
            </a:r>
            <a:r>
              <a:rPr lang="en-IN" sz="2400" b="1" dirty="0" err="1"/>
              <a:t>java.util,etc</a:t>
            </a:r>
            <a:r>
              <a:rPr lang="en-IN" sz="2400" b="1" dirty="0"/>
              <a:t>.</a:t>
            </a: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/>
              <a:t>User defined packages </a:t>
            </a:r>
          </a:p>
        </p:txBody>
      </p:sp>
    </p:spTree>
    <p:extLst>
      <p:ext uri="{BB962C8B-B14F-4D97-AF65-F5344CB8AC3E}">
        <p14:creationId xmlns:p14="http://schemas.microsoft.com/office/powerpoint/2010/main" val="112562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Defining a user-defined </a:t>
            </a:r>
            <a:r>
              <a:rPr lang="en-US" dirty="0" err="1"/>
              <a:t>pakage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09320" y="1068636"/>
            <a:ext cx="84168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nclude </a:t>
            </a:r>
            <a:r>
              <a:rPr lang="en-US" dirty="0"/>
              <a:t>a </a:t>
            </a:r>
            <a:r>
              <a:rPr lang="en-US" b="1" dirty="0"/>
              <a:t>package</a:t>
            </a:r>
            <a:r>
              <a:rPr lang="en-US" dirty="0"/>
              <a:t> command as </a:t>
            </a:r>
            <a:r>
              <a:rPr lang="en-US" dirty="0" smtClean="0"/>
              <a:t>the first </a:t>
            </a:r>
            <a:r>
              <a:rPr lang="en-US" dirty="0"/>
              <a:t>statement in a Java source </a:t>
            </a:r>
            <a:r>
              <a:rPr lang="en-US" dirty="0" smtClean="0"/>
              <a:t>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classes declared within that file </a:t>
            </a:r>
            <a:r>
              <a:rPr lang="en-US" dirty="0" smtClean="0"/>
              <a:t>will belong </a:t>
            </a:r>
            <a:r>
              <a:rPr lang="en-US" dirty="0"/>
              <a:t>to the specified package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package statement defines a name </a:t>
            </a:r>
            <a:r>
              <a:rPr lang="en-US" dirty="0" smtClean="0"/>
              <a:t>space in </a:t>
            </a:r>
            <a:r>
              <a:rPr lang="en-US" dirty="0"/>
              <a:t>which classes are </a:t>
            </a:r>
            <a:r>
              <a:rPr lang="en-US" dirty="0" smtClean="0"/>
              <a:t>stored. </a:t>
            </a:r>
            <a:r>
              <a:rPr lang="en-US" dirty="0"/>
              <a:t>If you omit the package statement, the class </a:t>
            </a:r>
            <a:r>
              <a:rPr lang="en-US" dirty="0" smtClean="0"/>
              <a:t>names are </a:t>
            </a:r>
            <a:r>
              <a:rPr lang="en-US" dirty="0"/>
              <a:t>put into the default package, which has no </a:t>
            </a:r>
            <a:r>
              <a:rPr lang="en-US" dirty="0" smtClean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general form of the package statement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b="1" dirty="0" smtClean="0"/>
              <a:t>package </a:t>
            </a:r>
            <a:r>
              <a:rPr lang="en-US" b="1" dirty="0" err="1"/>
              <a:t>pkg</a:t>
            </a:r>
            <a:r>
              <a:rPr lang="en-US" b="1" dirty="0" smtClean="0"/>
              <a:t>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</a:t>
            </a:r>
            <a:r>
              <a:rPr lang="en-US" dirty="0" smtClean="0"/>
              <a:t>Here, </a:t>
            </a:r>
            <a:r>
              <a:rPr lang="en-US" b="1" dirty="0" err="1"/>
              <a:t>pkg</a:t>
            </a:r>
            <a:r>
              <a:rPr lang="en-US" dirty="0"/>
              <a:t> is the name of the </a:t>
            </a:r>
            <a:r>
              <a:rPr lang="en-US" dirty="0" smtClean="0"/>
              <a:t>package.</a:t>
            </a:r>
          </a:p>
          <a:p>
            <a:r>
              <a:rPr lang="en-US" dirty="0"/>
              <a:t> </a:t>
            </a:r>
            <a:r>
              <a:rPr lang="en-US" dirty="0" smtClean="0"/>
              <a:t>       For example, 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IN" b="1" dirty="0" smtClean="0"/>
              <a:t>package </a:t>
            </a:r>
            <a:r>
              <a:rPr lang="en-IN" b="1" dirty="0" err="1"/>
              <a:t>mypackage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package statement </a:t>
            </a:r>
            <a:r>
              <a:rPr lang="en-US" dirty="0"/>
              <a:t>simply specifies to which package the classes defined in a </a:t>
            </a:r>
            <a:r>
              <a:rPr lang="en-US" dirty="0" smtClean="0"/>
              <a:t>file belong</a:t>
            </a:r>
            <a:r>
              <a:rPr lang="en-US" dirty="0"/>
              <a:t>. It does not exclude other classes in other files from being part of </a:t>
            </a:r>
            <a:r>
              <a:rPr lang="en-US" dirty="0" smtClean="0"/>
              <a:t>that same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can create a hierarchy of packages. To do so, simply separate </a:t>
            </a:r>
            <a:r>
              <a:rPr lang="en-US" dirty="0" smtClean="0"/>
              <a:t>each package </a:t>
            </a:r>
            <a:r>
              <a:rPr lang="en-US" dirty="0"/>
              <a:t>name from the one above it by use of a period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general form of </a:t>
            </a:r>
            <a:r>
              <a:rPr lang="en-US" dirty="0" err="1"/>
              <a:t>amultileveled</a:t>
            </a:r>
            <a:r>
              <a:rPr lang="en-US" dirty="0"/>
              <a:t> package statement is shown here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/>
              <a:t>package </a:t>
            </a:r>
            <a:r>
              <a:rPr lang="en-US" b="1" dirty="0"/>
              <a:t>pkg1[.pkg2[.pkg3</a:t>
            </a:r>
            <a:r>
              <a:rPr lang="en-US" b="1" dirty="0" smtClean="0"/>
              <a:t>]];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smtClean="0"/>
              <a:t>For example, 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IN" b="1" dirty="0" smtClean="0"/>
              <a:t>package </a:t>
            </a:r>
            <a:r>
              <a:rPr lang="en-IN" b="1" dirty="0" err="1"/>
              <a:t>a.b.c</a:t>
            </a:r>
            <a:r>
              <a:rPr lang="en-IN" b="1" dirty="0" smtClean="0"/>
              <a:t>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15707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5" y="114300"/>
            <a:ext cx="4924425" cy="5010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50804" y="1601450"/>
            <a:ext cx="32830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Compilation:</a:t>
            </a:r>
          </a:p>
          <a:p>
            <a:r>
              <a:rPr lang="en-US" b="1" dirty="0" err="1" smtClean="0"/>
              <a:t>javac</a:t>
            </a:r>
            <a:r>
              <a:rPr lang="en-US" b="1" dirty="0" smtClean="0"/>
              <a:t> AccountBalance.java</a:t>
            </a:r>
          </a:p>
          <a:p>
            <a:r>
              <a:rPr lang="en-US" dirty="0" smtClean="0"/>
              <a:t>The above creates a </a:t>
            </a:r>
            <a:r>
              <a:rPr lang="en-US" dirty="0" err="1" smtClean="0"/>
              <a:t>AccountBalance.class</a:t>
            </a:r>
            <a:r>
              <a:rPr lang="en-US" dirty="0" smtClean="0"/>
              <a:t> file, you put this file in a directory called </a:t>
            </a:r>
            <a:r>
              <a:rPr lang="en-US" b="1" dirty="0" err="1" smtClean="0"/>
              <a:t>mypack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or  you can also </a:t>
            </a:r>
            <a:r>
              <a:rPr lang="en-US" b="1" dirty="0" err="1" smtClean="0"/>
              <a:t>comile</a:t>
            </a:r>
            <a:r>
              <a:rPr lang="en-US" b="1" dirty="0" smtClean="0"/>
              <a:t> by using the below line:</a:t>
            </a:r>
          </a:p>
          <a:p>
            <a:r>
              <a:rPr lang="en-US" b="1" dirty="0" err="1" smtClean="0"/>
              <a:t>Javac</a:t>
            </a:r>
            <a:r>
              <a:rPr lang="en-US" b="1" dirty="0" smtClean="0"/>
              <a:t>   –d  .   AccountBalance.java</a:t>
            </a:r>
          </a:p>
          <a:p>
            <a:endParaRPr lang="en-US" b="1" dirty="0" smtClean="0"/>
          </a:p>
          <a:p>
            <a:r>
              <a:rPr lang="en-US" b="1" dirty="0" smtClean="0"/>
              <a:t>To Run:</a:t>
            </a:r>
          </a:p>
          <a:p>
            <a:r>
              <a:rPr lang="en-US" b="1" dirty="0" smtClean="0"/>
              <a:t>java </a:t>
            </a:r>
            <a:r>
              <a:rPr lang="en-US" b="1" dirty="0" err="1" smtClean="0"/>
              <a:t>mypack.AccountBalance</a:t>
            </a:r>
            <a:endParaRPr lang="en-US" b="1" dirty="0" smtClean="0"/>
          </a:p>
          <a:p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97426" y="281315"/>
            <a:ext cx="223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This is a package example program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6087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Visibility of Class members access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15" y="1147225"/>
            <a:ext cx="5257800" cy="217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49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Importing (or accessing) classes from package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28810" y="1173182"/>
            <a:ext cx="6510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Java source file, import statements occur immediately following </a:t>
            </a:r>
            <a:r>
              <a:rPr lang="en-US" dirty="0" smtClean="0"/>
              <a:t>the package </a:t>
            </a:r>
            <a:r>
              <a:rPr lang="en-US" dirty="0"/>
              <a:t>statement (if it exists) and before any class definitions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</a:t>
            </a:r>
            <a:r>
              <a:rPr lang="en-US" dirty="0" smtClean="0"/>
              <a:t>the general </a:t>
            </a:r>
            <a:r>
              <a:rPr lang="en-US" dirty="0"/>
              <a:t>form of the import statement</a:t>
            </a:r>
            <a:r>
              <a:rPr lang="en-US" dirty="0" smtClean="0"/>
              <a:t>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IN" b="1" dirty="0"/>
              <a:t>import pkg1 [.pkg2].(</a:t>
            </a:r>
            <a:r>
              <a:rPr lang="en-IN" b="1" dirty="0" err="1"/>
              <a:t>classname</a:t>
            </a:r>
            <a:r>
              <a:rPr lang="en-IN" b="1" dirty="0"/>
              <a:t> | </a:t>
            </a:r>
            <a:r>
              <a:rPr lang="en-IN" b="1" dirty="0" smtClean="0"/>
              <a:t>*);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/>
              <a:t>Here, pkg1 is the name of a top-level package, and pkg2 is the name of </a:t>
            </a:r>
            <a:r>
              <a:rPr lang="en-US" dirty="0" smtClean="0"/>
              <a:t>a subordinate </a:t>
            </a:r>
            <a:r>
              <a:rPr lang="en-US" dirty="0"/>
              <a:t>package inside the outer package separated by a dot (.). There is </a:t>
            </a:r>
            <a:r>
              <a:rPr lang="en-US" dirty="0" smtClean="0"/>
              <a:t>no practical </a:t>
            </a:r>
            <a:r>
              <a:rPr lang="en-US" dirty="0"/>
              <a:t>limit on the depth of a package hierarchy, except that imposed by </a:t>
            </a:r>
            <a:r>
              <a:rPr lang="en-US" dirty="0" smtClean="0"/>
              <a:t>the file </a:t>
            </a:r>
            <a:r>
              <a:rPr lang="en-US" dirty="0"/>
              <a:t>system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specify </a:t>
            </a:r>
            <a:r>
              <a:rPr lang="en-US" dirty="0"/>
              <a:t>either an </a:t>
            </a:r>
            <a:r>
              <a:rPr lang="en-US" b="1" dirty="0"/>
              <a:t>explicit </a:t>
            </a:r>
            <a:r>
              <a:rPr lang="en-US" b="1" dirty="0" err="1"/>
              <a:t>classname</a:t>
            </a:r>
            <a:r>
              <a:rPr lang="en-US" b="1" dirty="0"/>
              <a:t> or a star (*)</a:t>
            </a:r>
            <a:r>
              <a:rPr lang="en-US" dirty="0"/>
              <a:t>,which indicates that the Java compiler should import the entire package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Note1:  </a:t>
            </a:r>
            <a:r>
              <a:rPr lang="en-US" dirty="0"/>
              <a:t>If a class wants to use another class in the same package, the package name need not be used. Classes in the same package find each other without any special syntax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Note2: import </a:t>
            </a:r>
            <a:r>
              <a:rPr lang="en-US" dirty="0" smtClean="0"/>
              <a:t>statement should be used when </a:t>
            </a:r>
            <a:r>
              <a:rPr lang="en-US" dirty="0"/>
              <a:t>a class wants to use another </a:t>
            </a:r>
            <a:r>
              <a:rPr lang="en-US" dirty="0" smtClean="0"/>
              <a:t>class, which is defined </a:t>
            </a:r>
            <a:r>
              <a:rPr lang="en-US" dirty="0"/>
              <a:t>in the </a:t>
            </a:r>
            <a:r>
              <a:rPr lang="en-US" dirty="0" smtClean="0"/>
              <a:t>different package.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111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85590" y="1222872"/>
            <a:ext cx="8306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Interfaces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Packages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14217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63557" y="1432193"/>
            <a:ext cx="84279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a class, an interface can have methods and variables, but the </a:t>
            </a:r>
            <a:r>
              <a:rPr lang="en-US" b="1" dirty="0"/>
              <a:t>methods declared in an interface are by default abstract (only method </a:t>
            </a:r>
            <a:r>
              <a:rPr lang="en-US" b="1" dirty="0" smtClean="0"/>
              <a:t>signature, </a:t>
            </a:r>
            <a:r>
              <a:rPr lang="en-US" b="1" dirty="0"/>
              <a:t>no </a:t>
            </a:r>
            <a:r>
              <a:rPr lang="en-US" b="1" dirty="0" smtClean="0"/>
              <a:t>body definition). </a:t>
            </a:r>
            <a:r>
              <a:rPr lang="en-US" dirty="0"/>
              <a:t> 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It is defined by using keyword ‘</a:t>
            </a:r>
            <a:r>
              <a:rPr lang="en-US" b="1" dirty="0"/>
              <a:t>interface</a:t>
            </a:r>
            <a:r>
              <a:rPr lang="en-US" dirty="0" smtClean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</a:t>
            </a:r>
            <a:r>
              <a:rPr lang="en-US" b="1" dirty="0" smtClean="0"/>
              <a:t> interface</a:t>
            </a:r>
            <a:r>
              <a:rPr lang="en-US" dirty="0" smtClean="0"/>
              <a:t> </a:t>
            </a:r>
            <a:r>
              <a:rPr lang="en-US" dirty="0"/>
              <a:t>may also </a:t>
            </a:r>
            <a:r>
              <a:rPr lang="en-US" b="1" dirty="0"/>
              <a:t>contain</a:t>
            </a:r>
            <a:r>
              <a:rPr lang="en-US" dirty="0"/>
              <a:t> constants, </a:t>
            </a:r>
            <a:r>
              <a:rPr lang="en-US" b="1" dirty="0"/>
              <a:t>default methods</a:t>
            </a:r>
            <a:r>
              <a:rPr lang="en-US" dirty="0" smtClean="0"/>
              <a:t>, and </a:t>
            </a:r>
            <a:r>
              <a:rPr lang="en-US" b="1" dirty="0"/>
              <a:t>static methods. </a:t>
            </a:r>
            <a:r>
              <a:rPr lang="en-US" dirty="0"/>
              <a:t>Method bodies exist only for default methods and static methods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interface, we can </a:t>
            </a:r>
            <a:r>
              <a:rPr lang="en-US" dirty="0"/>
              <a:t>specify what a class must do</a:t>
            </a:r>
            <a:r>
              <a:rPr lang="en-US" dirty="0" smtClean="0"/>
              <a:t>, but </a:t>
            </a:r>
            <a:r>
              <a:rPr lang="en-US" dirty="0"/>
              <a:t>not how it does it.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an interface </a:t>
            </a:r>
            <a:r>
              <a:rPr lang="en-US" dirty="0"/>
              <a:t>is defined</a:t>
            </a:r>
            <a:r>
              <a:rPr lang="en-US" dirty="0" smtClean="0"/>
              <a:t>, any </a:t>
            </a:r>
            <a:r>
              <a:rPr lang="en-US" dirty="0"/>
              <a:t>number of classes can implement an interface</a:t>
            </a:r>
            <a:r>
              <a:rPr lang="en-US" dirty="0" smtClean="0"/>
              <a:t>. </a:t>
            </a:r>
            <a:r>
              <a:rPr lang="en-US" dirty="0"/>
              <a:t>Also, one class </a:t>
            </a:r>
            <a:r>
              <a:rPr lang="en-US" dirty="0" smtClean="0"/>
              <a:t>can implement </a:t>
            </a:r>
            <a:r>
              <a:rPr lang="en-US" dirty="0"/>
              <a:t>any number of </a:t>
            </a:r>
            <a:r>
              <a:rPr lang="en-US" dirty="0" smtClean="0"/>
              <a:t>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interface </a:t>
            </a:r>
            <a:r>
              <a:rPr lang="en-US" dirty="0" smtClean="0"/>
              <a:t>won’t </a:t>
            </a:r>
            <a:r>
              <a:rPr lang="en-US" dirty="0"/>
              <a:t>have constructors and can’t be instantiated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class implements an interface and does not provide method bodies for all functions specified in the interface, then the class must be declared </a:t>
            </a:r>
            <a:r>
              <a:rPr lang="en-US" dirty="0" smtClean="0"/>
              <a:t>abstract.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interfaces, Java </a:t>
            </a:r>
            <a:r>
              <a:rPr lang="en-US" dirty="0"/>
              <a:t>allows </a:t>
            </a:r>
            <a:r>
              <a:rPr lang="en-US" dirty="0" smtClean="0"/>
              <a:t>us to </a:t>
            </a:r>
            <a:r>
              <a:rPr lang="en-US" dirty="0"/>
              <a:t>fully utilize the “one interface, multiple methods” aspect of polymorphism.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9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of interface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0" y="1192763"/>
            <a:ext cx="6038850" cy="3419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05889" y="1147225"/>
            <a:ext cx="315082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access can be any one of both (public, and default).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Methods in interfaces are declared without any body.  These methods must be implemented by the classes that implement this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can be declared inside </a:t>
            </a:r>
            <a:r>
              <a:rPr lang="en-US" dirty="0" smtClean="0"/>
              <a:t>interface declarations, but they </a:t>
            </a:r>
            <a:r>
              <a:rPr lang="en-US" dirty="0"/>
              <a:t>are implicitly final and static, meaning they cannot </a:t>
            </a:r>
            <a:r>
              <a:rPr lang="en-US" dirty="0" smtClean="0"/>
              <a:t>be changed </a:t>
            </a:r>
            <a:r>
              <a:rPr lang="en-US" dirty="0"/>
              <a:t>by the implementing </a:t>
            </a:r>
            <a:r>
              <a:rPr lang="en-US" dirty="0" smtClean="0"/>
              <a:t>class. </a:t>
            </a:r>
            <a:r>
              <a:rPr lang="en-US" dirty="0"/>
              <a:t>They must also be </a:t>
            </a:r>
            <a:r>
              <a:rPr lang="en-US" dirty="0" smtClean="0"/>
              <a:t>initialized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</a:t>
            </a:r>
            <a:r>
              <a:rPr lang="en-US" dirty="0" smtClean="0"/>
              <a:t>methods and </a:t>
            </a:r>
            <a:r>
              <a:rPr lang="en-US" dirty="0"/>
              <a:t>variables are implicitly public.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17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Implementing Interface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51692" y="1266940"/>
            <a:ext cx="83806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an interface has been defined, one or more classes can implement </a:t>
            </a:r>
            <a:r>
              <a:rPr lang="en-US" dirty="0" smtClean="0"/>
              <a:t>that interface</a:t>
            </a:r>
            <a:r>
              <a:rPr lang="en-US" dirty="0"/>
              <a:t>. To implement an interface, include the implements clause in a </a:t>
            </a:r>
            <a:r>
              <a:rPr lang="en-US" dirty="0" smtClean="0"/>
              <a:t>class definition</a:t>
            </a:r>
            <a:r>
              <a:rPr lang="en-US" dirty="0"/>
              <a:t>, and then create the methods required by the interface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</a:t>
            </a:r>
            <a:r>
              <a:rPr lang="en-US" b="1" dirty="0" smtClean="0"/>
              <a:t>general form </a:t>
            </a:r>
            <a:r>
              <a:rPr lang="en-US" b="1" dirty="0"/>
              <a:t>of a class that includes the implements clause looks like this</a:t>
            </a:r>
            <a:r>
              <a:rPr lang="en-US" b="1" dirty="0" smtClean="0"/>
              <a:t>: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95" y="2258458"/>
            <a:ext cx="7964844" cy="223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6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 Example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02" y="1231135"/>
            <a:ext cx="40862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1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 of </a:t>
            </a:r>
            <a:r>
              <a:rPr lang="en-US" dirty="0" smtClean="0"/>
              <a:t>a class </a:t>
            </a:r>
            <a:r>
              <a:rPr lang="en-US" dirty="0"/>
              <a:t>implementing interface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08" y="1299990"/>
            <a:ext cx="7943850" cy="2981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94043" y="4281315"/>
            <a:ext cx="373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the callback</a:t>
            </a:r>
            <a:r>
              <a:rPr lang="en-US" dirty="0"/>
              <a:t>( ) is declared using the public access modifier.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21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Interfaces Can Be Extended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810" y="1147225"/>
            <a:ext cx="80643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One interface can inherit another by use of the keyword </a:t>
            </a:r>
            <a:r>
              <a:rPr lang="en-US" sz="2000" b="1" dirty="0"/>
              <a:t>extends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a class implements an interface </a:t>
            </a:r>
            <a:r>
              <a:rPr lang="en-US" sz="2000" dirty="0" smtClean="0"/>
              <a:t>that inherits </a:t>
            </a:r>
            <a:r>
              <a:rPr lang="en-US" sz="2000" dirty="0"/>
              <a:t>another interface, it must provide implementations for all </a:t>
            </a:r>
            <a:r>
              <a:rPr lang="en-US" sz="2000" dirty="0" smtClean="0"/>
              <a:t>methods required </a:t>
            </a:r>
            <a:r>
              <a:rPr lang="en-US" sz="2000" dirty="0"/>
              <a:t>by the interface inheritance </a:t>
            </a:r>
            <a:r>
              <a:rPr lang="en-US" sz="2000" dirty="0" smtClean="0"/>
              <a:t>chain.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8130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59" y="114300"/>
            <a:ext cx="6001324" cy="49236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66901" y="958467"/>
            <a:ext cx="2335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This is an example program of inheriting interfaces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82907670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736</Words>
  <Application>Microsoft Office PowerPoint</Application>
  <PresentationFormat>On-screen Show (16:9)</PresentationFormat>
  <Paragraphs>112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Baskerville Old Face</vt:lpstr>
      <vt:lpstr>Economica</vt:lpstr>
      <vt:lpstr>Open Sans</vt:lpstr>
      <vt:lpstr>Luxe</vt:lpstr>
      <vt:lpstr>Object-Oriented Program (CS F213) Lab 6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F213 Object Oriented Programming </dc:title>
  <cp:lastModifiedBy>BITS-PC</cp:lastModifiedBy>
  <cp:revision>90</cp:revision>
  <dcterms:modified xsi:type="dcterms:W3CDTF">2021-09-26T10:49:39Z</dcterms:modified>
</cp:coreProperties>
</file>