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63" r:id="rId3"/>
    <p:sldId id="283" r:id="rId4"/>
    <p:sldId id="284" r:id="rId5"/>
    <p:sldId id="285" r:id="rId6"/>
    <p:sldId id="258" r:id="rId7"/>
    <p:sldId id="265" r:id="rId8"/>
    <p:sldId id="268" r:id="rId9"/>
    <p:sldId id="264" r:id="rId10"/>
    <p:sldId id="259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80" r:id="rId19"/>
    <p:sldId id="281" r:id="rId20"/>
    <p:sldId id="282" r:id="rId21"/>
    <p:sldId id="276" r:id="rId22"/>
    <p:sldId id="278" r:id="rId23"/>
    <p:sldId id="277" r:id="rId24"/>
    <p:sldId id="279" r:id="rId25"/>
  </p:sldIdLst>
  <p:sldSz cx="9144000" cy="5143500" type="screen16x9"/>
  <p:notesSz cx="6858000" cy="9144000"/>
  <p:embeddedFontLst>
    <p:embeddedFont>
      <p:font typeface="Economica" panose="020B0604020202020204" charset="0"/>
      <p:regular r:id="rId27"/>
      <p:bold r:id="rId28"/>
      <p:italic r:id="rId29"/>
      <p:boldItalic r:id="rId30"/>
    </p:embeddedFont>
    <p:embeddedFont>
      <p:font typeface="Open Sans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3.31707" units="1/cm"/>
          <inkml:channelProperty channel="Y" name="resolution" value="33.3913" units="1/cm"/>
          <inkml:channelProperty channel="T" name="resolution" value="1" units="1/dev"/>
        </inkml:channelProperties>
      </inkml:inkSource>
      <inkml:timestamp xml:id="ts0" timeString="2020-08-31T08:57:22.6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4949 1079 0,'18'0'62,"38"0"-46,-19 0-16,38 0 16,18 0-16,55 0 15,1 0-15,0 0 16,-19 0-16,-55 0 16,-1 0-16,1 0 15,-20 0-15,1 0 16,0 0-16,0 0 15,-19 0-15,37 0 16,-18 0-16,-19 0 16,-18 0-1</inkml:trace>
  <inkml:trace contextRef="#ctx0" brushRef="#br0" timeOffset="778.65">5172 1525 0,'186'0'109,"-19"0"-109,19 0 16,38 0-16,-20 0 16,-36 0-16,-20 0 15,-73 0-15,18 0 16,-56 0-16,-37-18 62</inkml:trace>
  <inkml:trace contextRef="#ctx0" brushRef="#br0" timeOffset="1225.81">5153 1972 0,'93'0'63,"0"0"-48,19 19-15,74-1 16,19-18-16,-19 0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90c60b203e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90c60b203e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144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0c60b203e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90c60b203e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0c60b203e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90c60b203e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0c60b203e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90c60b203e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90c60b203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90c60b203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500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</a:rPr>
              <a:t>CS F213</a:t>
            </a:r>
            <a:endParaRPr sz="280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2"/>
                </a:solidFill>
              </a:rPr>
              <a:t>Object Oriented Programming</a:t>
            </a:r>
            <a:endParaRPr sz="280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2039007" y="3116580"/>
            <a:ext cx="4508938" cy="12241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Lab 2</a:t>
            </a:r>
            <a:endParaRPr sz="2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Classes, Objects, Methods and Constructors</a:t>
            </a:r>
            <a:endParaRPr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000" b="1" dirty="0"/>
              <a:t>Instantiating Class (i.e., creating objects of class)</a:t>
            </a:r>
            <a:endParaRPr sz="4000" b="1" dirty="0"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It is a two step process:</a:t>
            </a:r>
          </a:p>
          <a:p>
            <a:pPr marL="342900">
              <a:spcAft>
                <a:spcPts val="1600"/>
              </a:spcAft>
              <a:buFont typeface="+mj-lt"/>
              <a:buAutoNum type="arabicPeriod"/>
            </a:pPr>
            <a:r>
              <a:rPr lang="en-US" sz="1600" dirty="0"/>
              <a:t>Declare a variable of the class type. This variable does not define an object. Instead, it is simply a variable that can refer to an object.</a:t>
            </a:r>
          </a:p>
          <a:p>
            <a:pPr marL="342900">
              <a:spcAft>
                <a:spcPts val="1600"/>
              </a:spcAft>
              <a:buFont typeface="+mj-lt"/>
              <a:buAutoNum type="arabicPeriod"/>
            </a:pPr>
            <a:r>
              <a:rPr lang="en-US" sz="1600" dirty="0"/>
              <a:t>Acquire an actual, physical copy of the object and assign it to that variable. You can do this using the </a:t>
            </a:r>
            <a:r>
              <a:rPr lang="en-US" sz="1600" b="1" dirty="0"/>
              <a:t>new</a:t>
            </a:r>
            <a:r>
              <a:rPr lang="en-US" sz="1600" dirty="0"/>
              <a:t> operator. The new operator dynamically allocates (that is, allocates at run time) memory for an object and returns a reference to it. 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sz="1600" b="1" dirty="0">
                <a:latin typeface="Arial"/>
                <a:ea typeface="Arial"/>
                <a:cs typeface="Arial"/>
                <a:sym typeface="Arial"/>
              </a:rPr>
              <a:t>Note: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/>
              <a:t>The reference is the address in memory of the object allocated by new. This reference is then stored in the variable.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Example of Instantiating Class (i.e., creating objects of class)</a:t>
            </a:r>
            <a:endParaRPr lang="en-IN" sz="32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b="1" dirty="0"/>
              <a:t>Box </a:t>
            </a:r>
            <a:r>
              <a:rPr lang="en-IN" b="1" dirty="0" err="1"/>
              <a:t>mybox</a:t>
            </a:r>
            <a:r>
              <a:rPr lang="en-IN" b="1" dirty="0"/>
              <a:t> = new Box();</a:t>
            </a:r>
          </a:p>
          <a:p>
            <a:pPr marL="114300" indent="0">
              <a:buNone/>
            </a:pPr>
            <a:r>
              <a:rPr lang="en-US" dirty="0"/>
              <a:t>	</a:t>
            </a:r>
          </a:p>
          <a:p>
            <a:pPr marL="114300" indent="0">
              <a:buNone/>
            </a:pPr>
            <a:r>
              <a:rPr lang="en-US" dirty="0"/>
              <a:t>The above statement creates an object, </a:t>
            </a:r>
            <a:r>
              <a:rPr lang="en-US" b="1" dirty="0" err="1"/>
              <a:t>mybox</a:t>
            </a:r>
            <a:r>
              <a:rPr lang="en-US" dirty="0"/>
              <a:t> of type </a:t>
            </a:r>
            <a:r>
              <a:rPr lang="en-US" b="1" dirty="0"/>
              <a:t>Box.</a:t>
            </a:r>
          </a:p>
          <a:p>
            <a:pPr marL="114300" indent="0">
              <a:buNone/>
            </a:pPr>
            <a:r>
              <a:rPr lang="en-US" dirty="0"/>
              <a:t>	or </a:t>
            </a:r>
          </a:p>
          <a:p>
            <a:pPr marL="114300" indent="0">
              <a:buNone/>
            </a:pPr>
            <a:r>
              <a:rPr lang="en-US" dirty="0"/>
              <a:t>The equivalent of the above statement can be provided using the below two lines:</a:t>
            </a:r>
          </a:p>
          <a:p>
            <a:pPr marL="114300" indent="0">
              <a:buNone/>
            </a:pPr>
            <a:r>
              <a:rPr lang="en-US" b="1" dirty="0"/>
              <a:t>Box </a:t>
            </a:r>
            <a:r>
              <a:rPr lang="en-US" b="1" dirty="0" err="1"/>
              <a:t>mybox</a:t>
            </a:r>
            <a:r>
              <a:rPr lang="en-US" b="1" dirty="0"/>
              <a:t>;</a:t>
            </a:r>
            <a:r>
              <a:rPr lang="en-US" dirty="0"/>
              <a:t> // declare reference to object</a:t>
            </a:r>
          </a:p>
          <a:p>
            <a:pPr marL="114300" indent="0">
              <a:buNone/>
            </a:pPr>
            <a:r>
              <a:rPr lang="en-US" b="1" dirty="0" err="1"/>
              <a:t>mybox</a:t>
            </a:r>
            <a:r>
              <a:rPr lang="en-US" b="1" dirty="0"/>
              <a:t> = new Box(); </a:t>
            </a:r>
            <a:r>
              <a:rPr lang="en-US" dirty="0"/>
              <a:t>// allocate a Box object</a:t>
            </a:r>
          </a:p>
        </p:txBody>
      </p:sp>
    </p:spTree>
    <p:extLst>
      <p:ext uri="{BB962C8B-B14F-4D97-AF65-F5344CB8AC3E}">
        <p14:creationId xmlns:p14="http://schemas.microsoft.com/office/powerpoint/2010/main" val="4166752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Effect of of Instantiating Class (i.e., creating objects of class)</a:t>
            </a:r>
            <a:endParaRPr lang="en-IN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75" y="1357426"/>
            <a:ext cx="7612655" cy="29086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549831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Accessing members of a class</a:t>
            </a:r>
            <a:endParaRPr lang="en-IN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To access the variables and </a:t>
            </a:r>
            <a:r>
              <a:rPr lang="en-IN" b="1" dirty="0"/>
              <a:t>methods</a:t>
            </a:r>
            <a:r>
              <a:rPr lang="en-IN" dirty="0"/>
              <a:t> of a class, </a:t>
            </a:r>
            <a:r>
              <a:rPr lang="en-US" dirty="0"/>
              <a:t>you will use the </a:t>
            </a:r>
            <a:r>
              <a:rPr lang="en-US" b="1" dirty="0"/>
              <a:t>dot (.)</a:t>
            </a:r>
            <a:r>
              <a:rPr lang="en-US" dirty="0"/>
              <a:t> operator. The </a:t>
            </a:r>
            <a:r>
              <a:rPr lang="en-US" b="1" dirty="0"/>
              <a:t>. </a:t>
            </a:r>
            <a:r>
              <a:rPr lang="en-US" dirty="0"/>
              <a:t>operator links the name of the object with the name of an instance variable.</a:t>
            </a:r>
          </a:p>
          <a:p>
            <a:pPr marL="114300" indent="0">
              <a:buNone/>
            </a:pPr>
            <a:r>
              <a:rPr lang="en-US" dirty="0"/>
              <a:t>      </a:t>
            </a:r>
          </a:p>
          <a:p>
            <a:pPr marL="114300" indent="0">
              <a:buNone/>
            </a:pPr>
            <a:r>
              <a:rPr lang="en-US" dirty="0"/>
              <a:t>      Example of accessing variable:</a:t>
            </a:r>
          </a:p>
          <a:p>
            <a:pPr marL="114300" indent="0">
              <a:buNone/>
            </a:pPr>
            <a:r>
              <a:rPr lang="en-US" dirty="0"/>
              <a:t>      </a:t>
            </a:r>
            <a:r>
              <a:rPr lang="en-US" b="1" dirty="0" err="1"/>
              <a:t>mybox.width</a:t>
            </a:r>
            <a:r>
              <a:rPr lang="en-US" b="1" dirty="0"/>
              <a:t> = 100; </a:t>
            </a:r>
          </a:p>
          <a:p>
            <a:pPr marL="114300" indent="0">
              <a:buNone/>
            </a:pPr>
            <a:r>
              <a:rPr lang="en-US" dirty="0"/>
              <a:t>      The above statement assigns the </a:t>
            </a:r>
            <a:r>
              <a:rPr lang="en-US" b="1" dirty="0"/>
              <a:t>width</a:t>
            </a:r>
            <a:r>
              <a:rPr lang="en-US" dirty="0"/>
              <a:t> variable of </a:t>
            </a:r>
            <a:r>
              <a:rPr lang="en-US" b="1" dirty="0" err="1"/>
              <a:t>mybox</a:t>
            </a:r>
            <a:r>
              <a:rPr lang="en-US" dirty="0"/>
              <a:t> the value 100.</a:t>
            </a:r>
          </a:p>
          <a:p>
            <a:pPr marL="114300" indent="0">
              <a:buNone/>
            </a:pPr>
            <a:r>
              <a:rPr lang="en-US" dirty="0"/>
              <a:t>       </a:t>
            </a:r>
          </a:p>
          <a:p>
            <a:pPr marL="114300" indent="0">
              <a:buNone/>
            </a:pPr>
            <a:r>
              <a:rPr lang="en-US" dirty="0"/>
              <a:t>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1246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Methods of a class.</a:t>
            </a:r>
            <a:endParaRPr lang="en-IN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dirty="0"/>
              <a:t>Def (Method):  </a:t>
            </a:r>
            <a:r>
              <a:rPr lang="en-US" dirty="0"/>
              <a:t>It is an action which an object is able to perform. We use methods to access the instance variables defined by the class</a:t>
            </a:r>
          </a:p>
          <a:p>
            <a:pPr marL="114300" indent="0">
              <a:buNone/>
            </a:pPr>
            <a:r>
              <a:rPr lang="en-US" b="1" dirty="0"/>
              <a:t>Syntax for defining method in Java:</a:t>
            </a:r>
          </a:p>
          <a:p>
            <a:pPr marL="114300" indent="0">
              <a:buNone/>
            </a:pPr>
            <a:endParaRPr lang="en-US" b="1" dirty="0"/>
          </a:p>
          <a:p>
            <a:pPr marL="114300" indent="0">
              <a:buNone/>
            </a:pPr>
            <a:endParaRPr lang="en-US" b="1" dirty="0"/>
          </a:p>
          <a:p>
            <a:pPr marL="114300" indent="0">
              <a:buNone/>
            </a:pPr>
            <a:endParaRPr lang="en-US" b="1" dirty="0"/>
          </a:p>
          <a:p>
            <a:pPr marL="114300" indent="0">
              <a:buNone/>
            </a:pPr>
            <a:r>
              <a:rPr lang="en-US" b="1" dirty="0"/>
              <a:t>Note: </a:t>
            </a:r>
          </a:p>
          <a:p>
            <a:pPr marL="114300" indent="0">
              <a:buNone/>
            </a:pPr>
            <a:r>
              <a:rPr lang="en-US" b="1" dirty="0"/>
              <a:t>- </a:t>
            </a:r>
            <a:r>
              <a:rPr lang="en-US" sz="1600" b="1" dirty="0"/>
              <a:t>type</a:t>
            </a:r>
            <a:r>
              <a:rPr lang="en-US" sz="1600" dirty="0"/>
              <a:t> specifies the type of data returned by a method. This can be any valid type, including class types that you create. If the method does not return a value, its return type must be </a:t>
            </a:r>
            <a:r>
              <a:rPr lang="en-US" sz="1600" b="1" dirty="0"/>
              <a:t>void</a:t>
            </a:r>
            <a:r>
              <a:rPr lang="en-US" sz="1600" dirty="0"/>
              <a:t>.</a:t>
            </a:r>
          </a:p>
          <a:p>
            <a:pPr marL="114300" indent="0">
              <a:buNone/>
            </a:pPr>
            <a:r>
              <a:rPr lang="en-US" sz="1600" dirty="0"/>
              <a:t>- The </a:t>
            </a:r>
            <a:r>
              <a:rPr lang="en-US" sz="1600" b="1" dirty="0"/>
              <a:t>name</a:t>
            </a:r>
            <a:r>
              <a:rPr lang="en-US" sz="1600" dirty="0"/>
              <a:t> of the method is specified byname.</a:t>
            </a:r>
          </a:p>
          <a:p>
            <a:pPr marL="114300" indent="0">
              <a:buNone/>
            </a:pPr>
            <a:r>
              <a:rPr lang="en-US" sz="1600" dirty="0"/>
              <a:t>-The </a:t>
            </a:r>
            <a:r>
              <a:rPr lang="en-US" sz="1600" b="1" dirty="0"/>
              <a:t>parameter-list</a:t>
            </a:r>
            <a:r>
              <a:rPr lang="en-US" sz="1600" dirty="0"/>
              <a:t> is a sequence of type </a:t>
            </a:r>
            <a:r>
              <a:rPr lang="en-US" sz="1600" dirty="0" err="1"/>
              <a:t>andidentifier</a:t>
            </a:r>
            <a:r>
              <a:rPr lang="en-US" sz="1600" dirty="0"/>
              <a:t> pairs separated by commas</a:t>
            </a:r>
            <a:r>
              <a:rPr lang="en-US" dirty="0"/>
              <a:t>.</a:t>
            </a:r>
            <a:endParaRPr lang="en-IN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032" y="2379912"/>
            <a:ext cx="3694610" cy="124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768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of adding a method to a class</a:t>
            </a:r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225225"/>
            <a:ext cx="6905625" cy="287305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  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227701" y="4176275"/>
            <a:ext cx="9175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above class </a:t>
            </a:r>
            <a:r>
              <a:rPr lang="en-US" b="1" dirty="0"/>
              <a:t>Box </a:t>
            </a:r>
            <a:r>
              <a:rPr lang="en-US" dirty="0"/>
              <a:t>has a method called volume() to display the volume of the Box. It does not return any value</a:t>
            </a:r>
            <a:r>
              <a:rPr lang="en-IN" b="1" dirty="0"/>
              <a:t>. </a:t>
            </a:r>
          </a:p>
          <a:p>
            <a:r>
              <a:rPr lang="en-US" dirty="0"/>
              <a:t>Hence, its return type is</a:t>
            </a:r>
            <a:r>
              <a:rPr lang="en-US" b="1" dirty="0"/>
              <a:t> void.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877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4000" b="1" dirty="0"/>
            </a:br>
            <a:r>
              <a:rPr lang="en-US" sz="3200" b="1" dirty="0"/>
              <a:t>Accessing variables and method of a class through Object</a:t>
            </a:r>
            <a:endParaRPr lang="en-IN" sz="32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Box mybox1=new Box(); // creating mybox1 object.</a:t>
            </a:r>
          </a:p>
          <a:p>
            <a:pPr marL="114300" indent="0">
              <a:buNone/>
            </a:pPr>
            <a:endParaRPr lang="en-US" b="1" dirty="0"/>
          </a:p>
          <a:p>
            <a:pPr marL="114300" indent="0">
              <a:buNone/>
            </a:pPr>
            <a:r>
              <a:rPr lang="en-US" b="1" dirty="0"/>
              <a:t>mybox1.width=12; </a:t>
            </a:r>
            <a:r>
              <a:rPr lang="en-US" dirty="0"/>
              <a:t>// accessing and assigning value to width instance variable</a:t>
            </a:r>
            <a:endParaRPr lang="en-US" b="1" dirty="0"/>
          </a:p>
          <a:p>
            <a:pPr marL="114300" indent="0">
              <a:buNone/>
            </a:pPr>
            <a:r>
              <a:rPr lang="en-US" b="1" dirty="0"/>
              <a:t>mybox1.height=10;</a:t>
            </a:r>
            <a:r>
              <a:rPr lang="en-US" dirty="0"/>
              <a:t> //  accessing and assigning value to height instance variable.</a:t>
            </a:r>
            <a:endParaRPr lang="en-US" b="1" dirty="0"/>
          </a:p>
          <a:p>
            <a:pPr marL="114300" indent="0">
              <a:buNone/>
            </a:pPr>
            <a:r>
              <a:rPr lang="en-US" b="1" dirty="0"/>
              <a:t>mybox1.depth=11; </a:t>
            </a:r>
            <a:r>
              <a:rPr lang="en-US" dirty="0"/>
              <a:t>//  accessing and assigning value to accessing depth variable.</a:t>
            </a:r>
          </a:p>
          <a:p>
            <a:pPr marL="114300" indent="0">
              <a:buNone/>
            </a:pPr>
            <a:r>
              <a:rPr lang="en-US" b="1" dirty="0"/>
              <a:t>mybox1.volum();</a:t>
            </a:r>
            <a:r>
              <a:rPr lang="en-US" dirty="0"/>
              <a:t>// access a method volume(), which displays the volume of the box.</a:t>
            </a:r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b="1" dirty="0"/>
          </a:p>
          <a:p>
            <a:pPr marL="11430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747344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793" y="121185"/>
            <a:ext cx="6588085" cy="490250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781640" y="388440"/>
              <a:ext cx="616320" cy="3351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72280" y="379080"/>
                <a:ext cx="635040" cy="35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783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dirty="0"/>
              <a:t>Def(Constructor):  </a:t>
            </a:r>
            <a:r>
              <a:rPr lang="en-US" dirty="0"/>
              <a:t>A constructor initializes an object immediately upon creation. It has the same name as the class in which it resides and is syntactically similar to a method.</a:t>
            </a:r>
            <a:endParaRPr lang="en-US" b="1" dirty="0"/>
          </a:p>
          <a:p>
            <a:endParaRPr lang="en-US" dirty="0"/>
          </a:p>
          <a:p>
            <a:r>
              <a:rPr lang="en-US" sz="1600" dirty="0"/>
              <a:t>Constructors</a:t>
            </a:r>
            <a:r>
              <a:rPr lang="en-US" sz="1600" b="1" dirty="0"/>
              <a:t> </a:t>
            </a:r>
            <a:r>
              <a:rPr lang="en-US" sz="1600" dirty="0"/>
              <a:t>avoid tedious job of initializing all variables of class each time when an object is created. </a:t>
            </a:r>
          </a:p>
          <a:p>
            <a:r>
              <a:rPr lang="en-US" sz="1600" dirty="0"/>
              <a:t>Constructors in Java allows objects to initialize themselves when they are created.</a:t>
            </a:r>
          </a:p>
          <a:p>
            <a:pPr marL="114300" indent="0">
              <a:buNone/>
            </a:pPr>
            <a:r>
              <a:rPr lang="en-US" sz="1600" dirty="0"/>
              <a:t>       This automatic initialization is performed through the use of a constructor.</a:t>
            </a:r>
          </a:p>
          <a:p>
            <a:r>
              <a:rPr lang="en-US" sz="1600" dirty="0"/>
              <a:t>The </a:t>
            </a:r>
            <a:r>
              <a:rPr lang="en-US" sz="1600" b="1" dirty="0"/>
              <a:t>constructor</a:t>
            </a:r>
            <a:r>
              <a:rPr lang="en-US" sz="1600" dirty="0"/>
              <a:t> is automatically called when the object is created, before the new operator completes.</a:t>
            </a:r>
          </a:p>
          <a:p>
            <a:r>
              <a:rPr lang="en-US" sz="1600" dirty="0"/>
              <a:t>Constructors look a little strange because they have no return type, not even void.</a:t>
            </a:r>
          </a:p>
        </p:txBody>
      </p:sp>
    </p:spTree>
    <p:extLst>
      <p:ext uri="{BB962C8B-B14F-4D97-AF65-F5344CB8AC3E}">
        <p14:creationId xmlns:p14="http://schemas.microsoft.com/office/powerpoint/2010/main" val="630162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Constructors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z="2000" b="1" dirty="0"/>
              <a:t>Default constructor: </a:t>
            </a:r>
            <a:r>
              <a:rPr lang="en-US" sz="2000" dirty="0"/>
              <a:t>If you do not implement any constructor in your class, Java compiler inserts a default constructor into your code on your behalf. This constructor is known as default constructor.</a:t>
            </a:r>
          </a:p>
          <a:p>
            <a:pPr>
              <a:buFontTx/>
              <a:buChar char="-"/>
            </a:pPr>
            <a:r>
              <a:rPr lang="en-IN" sz="2000" b="1" dirty="0"/>
              <a:t>No-argument constructor: </a:t>
            </a:r>
            <a:r>
              <a:rPr lang="en-US" sz="2000" dirty="0"/>
              <a:t>Constructor with no arguments is known as </a:t>
            </a:r>
            <a:r>
              <a:rPr lang="en-US" sz="2000" b="1" dirty="0"/>
              <a:t>no-</a:t>
            </a:r>
            <a:r>
              <a:rPr lang="en-US" sz="2000" b="1" dirty="0" err="1"/>
              <a:t>arg</a:t>
            </a:r>
            <a:r>
              <a:rPr lang="en-US" sz="2000" b="1" dirty="0"/>
              <a:t> constructor (</a:t>
            </a:r>
            <a:r>
              <a:rPr lang="en-US" sz="2000" dirty="0"/>
              <a:t>without parameters).</a:t>
            </a:r>
            <a:endParaRPr lang="en-US" sz="2000" b="1" dirty="0"/>
          </a:p>
          <a:p>
            <a:pPr>
              <a:buFontTx/>
              <a:buChar char="-"/>
            </a:pPr>
            <a:r>
              <a:rPr lang="en-US" sz="2000" b="1" dirty="0"/>
              <a:t>Parameterized constructor: </a:t>
            </a:r>
            <a:r>
              <a:rPr lang="en-US" sz="2000" dirty="0"/>
              <a:t>A constructor with parameters.</a:t>
            </a:r>
            <a:endParaRPr lang="en-IN" sz="2000" b="1" dirty="0"/>
          </a:p>
          <a:p>
            <a:pPr marL="1143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5120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Agenda</a:t>
            </a:r>
            <a:endParaRPr b="1" dirty="0"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 dirty="0"/>
              <a:t>Accepting user input</a:t>
            </a: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 dirty="0"/>
              <a:t>Classes and Objects</a:t>
            </a:r>
            <a:endParaRPr sz="1900" dirty="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-US" sz="1900" dirty="0"/>
              <a:t>Constructors</a:t>
            </a:r>
            <a:endParaRPr sz="1900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" sz="1500" dirty="0"/>
              <a:t>Default Constructors</a:t>
            </a: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" sz="1500" dirty="0"/>
              <a:t>Parameterized Constructors.</a:t>
            </a:r>
            <a:endParaRPr sz="1500" dirty="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 dirty="0"/>
              <a:t>Methods</a:t>
            </a: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 dirty="0"/>
              <a:t>Problems to be demonstrated during Lab hours.</a:t>
            </a: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 dirty="0"/>
              <a:t>Assignment Problems to be discussed for submission (on J</a:t>
            </a:r>
            <a:r>
              <a:rPr lang="en-US" sz="1900" dirty="0"/>
              <a:t>d</a:t>
            </a:r>
            <a:r>
              <a:rPr lang="en" sz="1900" dirty="0"/>
              <a:t>oodle)</a:t>
            </a:r>
            <a:endParaRPr sz="19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Default Constructor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80" y="1147225"/>
            <a:ext cx="8270439" cy="326821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  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638978" y="4748270"/>
            <a:ext cx="7656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</a:t>
            </a:r>
            <a:endParaRPr lang="en-IN" b="1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97934" y="4319607"/>
            <a:ext cx="904606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Note: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you implement any constructor then you no longer receive a default constructor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from Java compiler.</a:t>
            </a:r>
          </a:p>
        </p:txBody>
      </p:sp>
    </p:spTree>
    <p:extLst>
      <p:ext uri="{BB962C8B-B14F-4D97-AF65-F5344CB8AC3E}">
        <p14:creationId xmlns:p14="http://schemas.microsoft.com/office/powerpoint/2010/main" val="18132767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No-</a:t>
            </a:r>
            <a:r>
              <a:rPr lang="en-US" dirty="0" err="1"/>
              <a:t>arg</a:t>
            </a:r>
            <a:r>
              <a:rPr lang="en-US" dirty="0"/>
              <a:t> Constructor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860" y="1147225"/>
            <a:ext cx="5750806" cy="38481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6203146" y="1901724"/>
            <a:ext cx="287931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class </a:t>
            </a:r>
            <a:r>
              <a:rPr lang="en-US" b="1" dirty="0"/>
              <a:t>Box </a:t>
            </a:r>
            <a:r>
              <a:rPr lang="en-US" dirty="0"/>
              <a:t>has a constructor </a:t>
            </a:r>
          </a:p>
          <a:p>
            <a:r>
              <a:rPr lang="en-US" dirty="0"/>
              <a:t>to initialize the dimensions (width,</a:t>
            </a:r>
          </a:p>
          <a:p>
            <a:r>
              <a:rPr lang="en-US" dirty="0"/>
              <a:t> height and depth) when an object</a:t>
            </a:r>
          </a:p>
          <a:p>
            <a:r>
              <a:rPr lang="en-US" dirty="0"/>
              <a:t>is created.</a:t>
            </a:r>
          </a:p>
          <a:p>
            <a:r>
              <a:rPr lang="en-US" b="1" dirty="0"/>
              <a:t>Note: </a:t>
            </a:r>
            <a:r>
              <a:rPr lang="en-US" dirty="0"/>
              <a:t>In this type of constructor, </a:t>
            </a:r>
          </a:p>
          <a:p>
            <a:r>
              <a:rPr lang="en-US" dirty="0"/>
              <a:t>all objects will have same values</a:t>
            </a:r>
          </a:p>
          <a:p>
            <a:r>
              <a:rPr lang="en-US" dirty="0"/>
              <a:t> for those variables.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0401109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object through No-</a:t>
            </a:r>
            <a:r>
              <a:rPr lang="en-US"/>
              <a:t>Arg </a:t>
            </a:r>
            <a:r>
              <a:rPr lang="en-US" dirty="0"/>
              <a:t>constructor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dirty="0"/>
              <a:t>Box mybox1=new Box(); </a:t>
            </a:r>
            <a:r>
              <a:rPr lang="en-US" dirty="0"/>
              <a:t>//</a:t>
            </a:r>
            <a:r>
              <a:rPr lang="en-US" b="1" dirty="0"/>
              <a:t> </a:t>
            </a:r>
            <a:r>
              <a:rPr lang="en-US" dirty="0"/>
              <a:t>mybox1 object is instantiated</a:t>
            </a:r>
            <a:r>
              <a:rPr lang="en-US" b="1" dirty="0"/>
              <a:t>.</a:t>
            </a:r>
          </a:p>
          <a:p>
            <a:pPr marL="114300" indent="0">
              <a:buNone/>
            </a:pPr>
            <a:endParaRPr lang="en-US" b="1" dirty="0"/>
          </a:p>
          <a:p>
            <a:pPr marL="114300" indent="0">
              <a:buNone/>
            </a:pPr>
            <a:r>
              <a:rPr lang="en-US" b="1" dirty="0"/>
              <a:t>Box mybox2=new Box(); </a:t>
            </a:r>
            <a:r>
              <a:rPr lang="en-US" dirty="0"/>
              <a:t>// mybox2 object is instantiated.</a:t>
            </a:r>
          </a:p>
          <a:p>
            <a:pPr marL="114300" indent="0">
              <a:buNone/>
            </a:pPr>
            <a:endParaRPr lang="en-US" b="1" dirty="0"/>
          </a:p>
          <a:p>
            <a:pPr marL="114300" indent="0">
              <a:buNone/>
            </a:pPr>
            <a:endParaRPr lang="en-US" b="1" dirty="0"/>
          </a:p>
          <a:p>
            <a:pPr marL="114300" indent="0">
              <a:buNone/>
            </a:pPr>
            <a:r>
              <a:rPr lang="en-US" dirty="0"/>
              <a:t>The above statements initialize both objects </a:t>
            </a:r>
            <a:r>
              <a:rPr lang="en-US" b="1" dirty="0"/>
              <a:t>mybox1 </a:t>
            </a:r>
            <a:r>
              <a:rPr lang="en-US" dirty="0"/>
              <a:t>and </a:t>
            </a:r>
            <a:r>
              <a:rPr lang="en-US" b="1" dirty="0"/>
              <a:t>mybox2 </a:t>
            </a:r>
            <a:r>
              <a:rPr lang="en-US" dirty="0"/>
              <a:t> with respective instance variables </a:t>
            </a:r>
            <a:r>
              <a:rPr lang="en-US" b="1" dirty="0"/>
              <a:t>width</a:t>
            </a:r>
            <a:r>
              <a:rPr lang="en-US" dirty="0"/>
              <a:t>  set to value </a:t>
            </a:r>
            <a:r>
              <a:rPr lang="en-US" b="1" dirty="0"/>
              <a:t>10</a:t>
            </a:r>
            <a:r>
              <a:rPr lang="en-US" dirty="0"/>
              <a:t>, </a:t>
            </a:r>
            <a:r>
              <a:rPr lang="en-US" b="1" dirty="0"/>
              <a:t>height</a:t>
            </a:r>
            <a:r>
              <a:rPr lang="en-US" dirty="0"/>
              <a:t>  set to value </a:t>
            </a:r>
            <a:r>
              <a:rPr lang="en-US" b="1" dirty="0"/>
              <a:t>10</a:t>
            </a:r>
            <a:r>
              <a:rPr lang="en-US" dirty="0"/>
              <a:t>, and depth set to value </a:t>
            </a:r>
            <a:r>
              <a:rPr lang="en-US" b="1" dirty="0"/>
              <a:t>10.</a:t>
            </a:r>
          </a:p>
        </p:txBody>
      </p:sp>
    </p:spTree>
    <p:extLst>
      <p:ext uri="{BB962C8B-B14F-4D97-AF65-F5344CB8AC3E}">
        <p14:creationId xmlns:p14="http://schemas.microsoft.com/office/powerpoint/2010/main" val="4475379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Parameterized Constructor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706910" y="2194339"/>
            <a:ext cx="3143809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The class </a:t>
            </a:r>
            <a:r>
              <a:rPr lang="en-US" sz="1200" b="1" dirty="0"/>
              <a:t>Box </a:t>
            </a:r>
            <a:r>
              <a:rPr lang="en-US" sz="1200" dirty="0"/>
              <a:t>has a constructor with </a:t>
            </a:r>
          </a:p>
          <a:p>
            <a:r>
              <a:rPr lang="en-US" sz="1200" dirty="0"/>
              <a:t>Parameters.  It initializes the dimensions</a:t>
            </a:r>
          </a:p>
          <a:p>
            <a:r>
              <a:rPr lang="en-US" sz="1200" dirty="0"/>
              <a:t> (width, height and depth) when an object</a:t>
            </a:r>
          </a:p>
          <a:p>
            <a:r>
              <a:rPr lang="en-US" sz="1200" dirty="0"/>
              <a:t>is created.</a:t>
            </a:r>
          </a:p>
          <a:p>
            <a:r>
              <a:rPr lang="en-US" sz="1200" b="1" dirty="0"/>
              <a:t>Note: </a:t>
            </a:r>
            <a:r>
              <a:rPr lang="en-US" sz="1200" dirty="0"/>
              <a:t>In this type of constructor, </a:t>
            </a:r>
          </a:p>
          <a:p>
            <a:r>
              <a:rPr lang="en-US" sz="1200" dirty="0"/>
              <a:t>all objects will have different values that are</a:t>
            </a:r>
          </a:p>
          <a:p>
            <a:r>
              <a:rPr lang="en-US" sz="1200" dirty="0"/>
              <a:t>passed at the time of object creation.</a:t>
            </a:r>
            <a:endParaRPr lang="en-IN" sz="12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59" y="1104362"/>
            <a:ext cx="5155893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5663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Initializing objects through Parameterized constructor</a:t>
            </a:r>
            <a:endParaRPr lang="en-IN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dirty="0"/>
              <a:t>Box mybox1=new Box(10, 20, 30); </a:t>
            </a:r>
            <a:r>
              <a:rPr lang="en-US" dirty="0"/>
              <a:t>//</a:t>
            </a:r>
            <a:r>
              <a:rPr lang="en-US" b="1" dirty="0"/>
              <a:t> </a:t>
            </a:r>
            <a:r>
              <a:rPr lang="en-US" dirty="0"/>
              <a:t>mybox1 object is instantiated</a:t>
            </a:r>
            <a:r>
              <a:rPr lang="en-US" b="1" dirty="0"/>
              <a:t>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The above statement initializes </a:t>
            </a:r>
            <a:r>
              <a:rPr lang="en-US" b="1" dirty="0"/>
              <a:t>mybox1 </a:t>
            </a:r>
            <a:r>
              <a:rPr lang="en-US" dirty="0"/>
              <a:t>object with instance variables </a:t>
            </a:r>
            <a:r>
              <a:rPr lang="en-US" b="1" dirty="0"/>
              <a:t>width</a:t>
            </a:r>
            <a:r>
              <a:rPr lang="en-US" dirty="0"/>
              <a:t>  set to value </a:t>
            </a:r>
            <a:r>
              <a:rPr lang="en-US" b="1" dirty="0"/>
              <a:t>10</a:t>
            </a:r>
            <a:r>
              <a:rPr lang="en-US" dirty="0"/>
              <a:t>, </a:t>
            </a:r>
            <a:r>
              <a:rPr lang="en-US" b="1" dirty="0"/>
              <a:t>height</a:t>
            </a:r>
            <a:r>
              <a:rPr lang="en-US" dirty="0"/>
              <a:t>  set to value </a:t>
            </a:r>
            <a:r>
              <a:rPr lang="en-US" b="1" dirty="0"/>
              <a:t>20</a:t>
            </a:r>
            <a:r>
              <a:rPr lang="en-US" dirty="0"/>
              <a:t>, and depth set to value </a:t>
            </a:r>
            <a:r>
              <a:rPr lang="en-US" b="1" dirty="0"/>
              <a:t>30.</a:t>
            </a:r>
          </a:p>
          <a:p>
            <a:pPr marL="114300" indent="0">
              <a:buNone/>
            </a:pPr>
            <a:endParaRPr lang="en-US" b="1" dirty="0"/>
          </a:p>
          <a:p>
            <a:pPr marL="114300" indent="0">
              <a:buNone/>
            </a:pPr>
            <a:r>
              <a:rPr lang="en-US" b="1" dirty="0"/>
              <a:t>Box mybox2=new Box(100, 200, 300); </a:t>
            </a:r>
            <a:r>
              <a:rPr lang="en-US" dirty="0"/>
              <a:t>//</a:t>
            </a:r>
            <a:r>
              <a:rPr lang="en-US" b="1" dirty="0"/>
              <a:t> </a:t>
            </a:r>
            <a:r>
              <a:rPr lang="en-US" dirty="0"/>
              <a:t>mybox2 object is instantiated</a:t>
            </a:r>
            <a:r>
              <a:rPr lang="en-US" b="1" dirty="0"/>
              <a:t>.</a:t>
            </a:r>
          </a:p>
          <a:p>
            <a:pPr marL="114300" indent="0">
              <a:buNone/>
            </a:pPr>
            <a:endParaRPr lang="en-US" b="1" dirty="0"/>
          </a:p>
          <a:p>
            <a:pPr marL="114300" indent="0">
              <a:buNone/>
            </a:pPr>
            <a:r>
              <a:rPr lang="en-US" dirty="0"/>
              <a:t>The above statement initializes </a:t>
            </a:r>
            <a:r>
              <a:rPr lang="en-US" b="1" dirty="0"/>
              <a:t>mybox1 </a:t>
            </a:r>
            <a:r>
              <a:rPr lang="en-US" dirty="0"/>
              <a:t>object with instance variables </a:t>
            </a:r>
            <a:r>
              <a:rPr lang="en-US" b="1" dirty="0"/>
              <a:t>width</a:t>
            </a:r>
            <a:r>
              <a:rPr lang="en-US" dirty="0"/>
              <a:t>  set to value </a:t>
            </a:r>
            <a:r>
              <a:rPr lang="en-US" b="1" dirty="0"/>
              <a:t>100</a:t>
            </a:r>
            <a:r>
              <a:rPr lang="en-US" dirty="0"/>
              <a:t>, </a:t>
            </a:r>
            <a:r>
              <a:rPr lang="en-US" b="1" dirty="0"/>
              <a:t>height</a:t>
            </a:r>
            <a:r>
              <a:rPr lang="en-US" dirty="0"/>
              <a:t>  set to value </a:t>
            </a:r>
            <a:r>
              <a:rPr lang="en-US" b="1" dirty="0"/>
              <a:t>200</a:t>
            </a:r>
            <a:r>
              <a:rPr lang="en-US" dirty="0"/>
              <a:t>, and depth set to value </a:t>
            </a:r>
            <a:r>
              <a:rPr lang="en-US" b="1" dirty="0"/>
              <a:t>300.</a:t>
            </a:r>
          </a:p>
          <a:p>
            <a:pPr marL="114300" indent="0">
              <a:buNone/>
            </a:pPr>
            <a:endParaRPr lang="en-US" b="1" dirty="0"/>
          </a:p>
          <a:p>
            <a:pPr marL="114300" indent="0">
              <a:buNone/>
            </a:pPr>
            <a:endParaRPr lang="en-US" b="1" dirty="0"/>
          </a:p>
          <a:p>
            <a:pPr marL="114300" indent="0">
              <a:buNone/>
            </a:pPr>
            <a:endParaRPr lang="en-US" b="1" dirty="0"/>
          </a:p>
          <a:p>
            <a:pPr marL="114300" indent="0">
              <a:buNone/>
            </a:pPr>
            <a:endParaRPr lang="en-US" b="1" dirty="0"/>
          </a:p>
          <a:p>
            <a:pPr marL="1143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0466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>
              <a:buSzPts val="4400"/>
            </a:pPr>
            <a:r>
              <a:rPr lang="en-US"/>
              <a:t>Accepting User Input in Java</a:t>
            </a:r>
            <a:endParaRPr/>
          </a:p>
        </p:txBody>
      </p:sp>
      <p:sp>
        <p:nvSpPr>
          <p:cNvPr id="154" name="Google Shape;154;p1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rmAutofit fontScale="92500"/>
          </a:bodyPr>
          <a:lstStyle/>
          <a:p>
            <a:pPr marL="171450" indent="-171450">
              <a:spcBef>
                <a:spcPts val="0"/>
              </a:spcBef>
              <a:buSzPct val="100000"/>
            </a:pPr>
            <a:r>
              <a:rPr lang="en-US"/>
              <a:t>Java </a:t>
            </a:r>
            <a:r>
              <a:rPr lang="en-US" b="1"/>
              <a:t>Scanner </a:t>
            </a:r>
            <a:r>
              <a:rPr lang="en-US"/>
              <a:t>class allows the user to take input from the user through console or terminal.</a:t>
            </a:r>
            <a:endParaRPr/>
          </a:p>
          <a:p>
            <a:pPr marL="171450" indent="-171450">
              <a:buSzPct val="100000"/>
            </a:pPr>
            <a:r>
              <a:rPr lang="en-US"/>
              <a:t>It belongs to </a:t>
            </a:r>
            <a:r>
              <a:rPr lang="en-US" b="1"/>
              <a:t>java.util</a:t>
            </a:r>
            <a:r>
              <a:rPr lang="en-US"/>
              <a:t> package.</a:t>
            </a:r>
            <a:endParaRPr/>
          </a:p>
          <a:p>
            <a:pPr marL="171450" indent="-171450">
              <a:buSzPct val="100000"/>
            </a:pPr>
            <a:r>
              <a:rPr lang="en-US"/>
              <a:t>It is used to read (or take) the input of primitive types like int, double, long, short, float, and byte. It is the easiest way to read input in Java program.</a:t>
            </a:r>
            <a:endParaRPr/>
          </a:p>
          <a:p>
            <a:pPr marL="114297" indent="0">
              <a:buSzPct val="100000"/>
              <a:buNone/>
            </a:pPr>
            <a:endParaRPr b="1"/>
          </a:p>
          <a:p>
            <a:pPr marL="114297" indent="0">
              <a:buSzPct val="100000"/>
              <a:buNone/>
            </a:pPr>
            <a:r>
              <a:rPr lang="en-US" b="1"/>
              <a:t>Syntax:</a:t>
            </a:r>
            <a:endParaRPr b="1"/>
          </a:p>
          <a:p>
            <a:pPr marL="114297" indent="0">
              <a:buSzPct val="100000"/>
              <a:buNone/>
            </a:pPr>
            <a:r>
              <a:rPr lang="en-US"/>
              <a:t>Scanner sc=new Scanner(System.in);  </a:t>
            </a:r>
            <a:endParaRPr/>
          </a:p>
          <a:p>
            <a:pPr marL="114297" indent="0">
              <a:buSzPct val="100000"/>
              <a:buNone/>
            </a:pPr>
            <a:endParaRPr/>
          </a:p>
          <a:p>
            <a:pPr marL="114297" indent="0">
              <a:buSzPct val="100000"/>
              <a:buNone/>
            </a:pPr>
            <a:r>
              <a:rPr lang="en-US"/>
              <a:t>Note: Input in </a:t>
            </a:r>
            <a:r>
              <a:rPr lang="en-US" b="1"/>
              <a:t>Java</a:t>
            </a:r>
            <a:r>
              <a:rPr lang="en-US"/>
              <a:t> can also be accepted through </a:t>
            </a:r>
            <a:r>
              <a:rPr lang="en-US" b="1"/>
              <a:t>InputStreamReder</a:t>
            </a:r>
            <a:r>
              <a:rPr lang="en-US"/>
              <a:t> class.</a:t>
            </a:r>
            <a:endParaRPr/>
          </a:p>
          <a:p>
            <a:pPr marL="114297" indent="0">
              <a:buSzPct val="100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925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"/>
          <p:cNvSpPr txBox="1">
            <a:spLocks noGrp="1"/>
          </p:cNvSpPr>
          <p:nvPr>
            <p:ph type="title"/>
          </p:nvPr>
        </p:nvSpPr>
        <p:spPr>
          <a:xfrm>
            <a:off x="311700" y="84571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>
              <a:buSzPts val="4400"/>
            </a:pPr>
            <a:r>
              <a:rPr lang="en-US"/>
              <a:t>Accept input values through </a:t>
            </a:r>
            <a:r>
              <a:rPr lang="en-US" b="1"/>
              <a:t>Scanner</a:t>
            </a:r>
            <a:r>
              <a:rPr lang="en-US"/>
              <a:t> Methods</a:t>
            </a:r>
            <a:endParaRPr/>
          </a:p>
        </p:txBody>
      </p:sp>
      <p:sp>
        <p:nvSpPr>
          <p:cNvPr id="160" name="Google Shape;160;p11"/>
          <p:cNvSpPr txBox="1">
            <a:spLocks noGrp="1"/>
          </p:cNvSpPr>
          <p:nvPr>
            <p:ph type="body" idx="1"/>
          </p:nvPr>
        </p:nvSpPr>
        <p:spPr>
          <a:xfrm>
            <a:off x="311700" y="915871"/>
            <a:ext cx="8520600" cy="3663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rmAutofit/>
          </a:bodyPr>
          <a:lstStyle/>
          <a:p>
            <a:pPr marL="114297" indent="0">
              <a:spcBef>
                <a:spcPts val="0"/>
              </a:spcBef>
              <a:buSzPts val="2800"/>
              <a:buNone/>
            </a:pPr>
            <a:r>
              <a:rPr lang="en-US"/>
              <a:t>Java </a:t>
            </a:r>
            <a:r>
              <a:rPr lang="en-US" b="1"/>
              <a:t>Scanner</a:t>
            </a:r>
            <a:r>
              <a:rPr lang="en-US"/>
              <a:t> class provides the below methods to read (or accept) inputs of different primitives types:</a:t>
            </a:r>
            <a:endParaRPr/>
          </a:p>
          <a:p>
            <a:pPr marL="114297" indent="0">
              <a:buSzPts val="2800"/>
              <a:buNone/>
            </a:pPr>
            <a:endParaRPr/>
          </a:p>
        </p:txBody>
      </p:sp>
      <p:pic>
        <p:nvPicPr>
          <p:cNvPr id="161" name="Google Shape;161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1182" y="1747172"/>
            <a:ext cx="6312665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"/>
          <p:cNvSpPr txBox="1">
            <a:spLocks noGrp="1"/>
          </p:cNvSpPr>
          <p:nvPr>
            <p:ph type="title"/>
          </p:nvPr>
        </p:nvSpPr>
        <p:spPr>
          <a:xfrm>
            <a:off x="322717" y="0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>
              <a:buSzPct val="100000"/>
            </a:pPr>
            <a:r>
              <a:rPr lang="en-US" sz="3200"/>
              <a:t>Example Program of accepting input values of different primitives</a:t>
            </a:r>
            <a:endParaRPr sz="3200"/>
          </a:p>
        </p:txBody>
      </p:sp>
      <p:pic>
        <p:nvPicPr>
          <p:cNvPr id="167" name="Google Shape;167;p1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83047" y="831300"/>
            <a:ext cx="7039777" cy="4203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class</a:t>
            </a:r>
            <a:endParaRPr b="1"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30200">
              <a:buSzPts val="1600"/>
              <a:buNone/>
            </a:pPr>
            <a:r>
              <a:rPr lang="en" sz="1600" b="1" dirty="0"/>
              <a:t>Def (class):   </a:t>
            </a:r>
            <a:r>
              <a:rPr lang="en-US" sz="1600" dirty="0"/>
              <a:t>A </a:t>
            </a:r>
            <a:r>
              <a:rPr lang="en-US" sz="1600" b="1" dirty="0"/>
              <a:t>class</a:t>
            </a:r>
            <a:r>
              <a:rPr lang="en-US" sz="1600" dirty="0"/>
              <a:t> is a blueprint that defines the variables and the methods common to all objects of a certain kind.  When you create a class, you can use this type to declare objects of this type. </a:t>
            </a:r>
          </a:p>
          <a:p>
            <a:pPr indent="-330200">
              <a:buSzPts val="1600"/>
            </a:pPr>
            <a:r>
              <a:rPr lang="en-US" sz="1600" dirty="0"/>
              <a:t>It is a basic concept of Object-Oriented Programming which revolve around the real-life entities (both conceptual and physical).</a:t>
            </a:r>
          </a:p>
          <a:p>
            <a:pPr indent="-330200">
              <a:buSzPts val="1600"/>
            </a:pPr>
            <a:r>
              <a:rPr lang="en-US" sz="1600" dirty="0"/>
              <a:t>Class in Java determines how an object will behave (through methods) and what the object will contain (through variables’ data). </a:t>
            </a:r>
          </a:p>
          <a:p>
            <a:r>
              <a:rPr lang="en-US" sz="1600" dirty="0"/>
              <a:t>Any concept you wish to implement in a Java program must be encapsulated within</a:t>
            </a:r>
          </a:p>
          <a:p>
            <a:pPr>
              <a:buNone/>
            </a:pPr>
            <a:r>
              <a:rPr lang="en-US" sz="1600" dirty="0"/>
              <a:t>      a class.</a:t>
            </a:r>
          </a:p>
          <a:p>
            <a:pPr>
              <a:buNone/>
            </a:pPr>
            <a:endParaRPr lang="en-US" sz="1600" dirty="0"/>
          </a:p>
          <a:p>
            <a:pPr indent="-330200">
              <a:buSzPts val="1600"/>
            </a:pP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Syntax of Class in Java</a:t>
            </a:r>
            <a:endParaRPr b="1"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30200">
              <a:buSzPts val="1600"/>
              <a:buNone/>
            </a:pPr>
            <a:r>
              <a:rPr lang="en-US" sz="1600" dirty="0"/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7465" y="1113770"/>
            <a:ext cx="3514725" cy="373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255172" y="756745"/>
            <a:ext cx="36681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Important Points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The data (or Variables) defined within a class are called as </a:t>
            </a:r>
            <a:r>
              <a:rPr lang="en-US" b="1" dirty="0"/>
              <a:t>instance variables.</a:t>
            </a:r>
          </a:p>
          <a:p>
            <a:pPr>
              <a:buFont typeface="Arial" pitchFamily="34" charset="0"/>
              <a:buChar char="•"/>
            </a:pPr>
            <a:r>
              <a:rPr lang="en-US" b="1" dirty="0"/>
              <a:t> </a:t>
            </a:r>
            <a:r>
              <a:rPr lang="en-US" dirty="0"/>
              <a:t>The code is contained within methods.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Collectively, the </a:t>
            </a:r>
            <a:r>
              <a:rPr lang="en-US" b="1" dirty="0"/>
              <a:t>methods and variables </a:t>
            </a:r>
            <a:r>
              <a:rPr lang="en-US" dirty="0"/>
              <a:t>defined within a class are called </a:t>
            </a:r>
            <a:r>
              <a:rPr lang="en-US" b="1" dirty="0"/>
              <a:t>members of the class.</a:t>
            </a:r>
          </a:p>
          <a:p>
            <a:endParaRPr lang="en-US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of a class</a:t>
            </a:r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55" y="1444900"/>
            <a:ext cx="4370468" cy="2719476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666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Objects</a:t>
            </a:r>
            <a:endParaRPr b="1"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30200">
              <a:buSzPts val="1600"/>
              <a:buNone/>
            </a:pPr>
            <a:r>
              <a:rPr lang="en-US" sz="1600" b="1" dirty="0"/>
              <a:t>Def(Object):  </a:t>
            </a:r>
            <a:r>
              <a:rPr lang="en-US" sz="1600" dirty="0"/>
              <a:t>It is</a:t>
            </a:r>
            <a:r>
              <a:rPr lang="en-US" sz="1600" b="1" dirty="0"/>
              <a:t> </a:t>
            </a:r>
            <a:r>
              <a:rPr lang="en-US" sz="1600" dirty="0"/>
              <a:t>an instance of a Class. When a class is defined, no memory is allocated but when it is instantiated (i.e. an object is created) memory is allocated. </a:t>
            </a:r>
          </a:p>
          <a:p>
            <a:pPr lvl="0" indent="-330200">
              <a:buSzPts val="1600"/>
              <a:buNone/>
            </a:pPr>
            <a:r>
              <a:rPr lang="en-US" sz="1600" dirty="0"/>
              <a:t>An </a:t>
            </a:r>
            <a:r>
              <a:rPr lang="en-US" sz="1600" b="1" dirty="0"/>
              <a:t>Object </a:t>
            </a:r>
            <a:r>
              <a:rPr lang="en-US" sz="1600" dirty="0"/>
              <a:t>consists of:</a:t>
            </a:r>
          </a:p>
          <a:p>
            <a:pPr lvl="0" indent="-330200">
              <a:buSzPts val="1600"/>
              <a:buFont typeface="Arial" panose="020B0604020202020204" pitchFamily="34" charset="0"/>
              <a:buChar char="•"/>
            </a:pPr>
            <a:r>
              <a:rPr lang="en-US" sz="1600" b="1" dirty="0"/>
              <a:t>State </a:t>
            </a:r>
            <a:r>
              <a:rPr lang="en-US" sz="1600" dirty="0"/>
              <a:t>: It is represented by variables (or attributes) of an object. It also reflects the properties of an object.</a:t>
            </a:r>
          </a:p>
          <a:p>
            <a:pPr lvl="0" indent="-330200">
              <a:buSzPts val="1600"/>
              <a:buFont typeface="Arial" panose="020B0604020202020204" pitchFamily="34" charset="0"/>
              <a:buChar char="•"/>
            </a:pPr>
            <a:r>
              <a:rPr lang="en-US" sz="1600" b="1" dirty="0"/>
              <a:t>Behavior </a:t>
            </a:r>
            <a:r>
              <a:rPr lang="en-US" sz="1600" dirty="0"/>
              <a:t>: It is represented by methods of an object. It also reflects the response of an object with other objects.</a:t>
            </a:r>
          </a:p>
          <a:p>
            <a:pPr lvl="0" indent="-330200">
              <a:buSzPts val="1600"/>
              <a:buFont typeface="Arial" panose="020B0604020202020204" pitchFamily="34" charset="0"/>
              <a:buChar char="•"/>
            </a:pPr>
            <a:r>
              <a:rPr lang="en-US" sz="1600" b="1" dirty="0"/>
              <a:t>Identity </a:t>
            </a:r>
            <a:r>
              <a:rPr lang="en-US" sz="1600" dirty="0"/>
              <a:t>: It gives a unique name to an object and enables one object to interact with other objects.</a:t>
            </a:r>
          </a:p>
          <a:p>
            <a:pPr lvl="0" indent="-330200">
              <a:buSzPts val="1600"/>
              <a:buNone/>
            </a:pPr>
            <a:r>
              <a:rPr lang="en-US" sz="1600" b="1" dirty="0"/>
              <a:t>    </a:t>
            </a:r>
            <a:endParaRPr lang="en" sz="1600" b="1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en" sz="1600" b="1" dirty="0"/>
          </a:p>
          <a:p>
            <a:pPr marL="114300" indent="0">
              <a:buNone/>
            </a:pPr>
            <a:endParaRPr lang="en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1428</Words>
  <Application>Microsoft Office PowerPoint</Application>
  <PresentationFormat>On-screen Show (16:9)</PresentationFormat>
  <Paragraphs>144</Paragraphs>
  <Slides>24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Open Sans</vt:lpstr>
      <vt:lpstr>Arial</vt:lpstr>
      <vt:lpstr>Economica</vt:lpstr>
      <vt:lpstr>Luxe</vt:lpstr>
      <vt:lpstr>CS F213 Object Oriented Programming </vt:lpstr>
      <vt:lpstr>Agenda</vt:lpstr>
      <vt:lpstr>Accepting User Input in Java</vt:lpstr>
      <vt:lpstr>Accept input values through Scanner Methods</vt:lpstr>
      <vt:lpstr>Example Program of accepting input values of different primitives</vt:lpstr>
      <vt:lpstr>class</vt:lpstr>
      <vt:lpstr>Syntax of Class in Java</vt:lpstr>
      <vt:lpstr>Example of a class</vt:lpstr>
      <vt:lpstr>Objects</vt:lpstr>
      <vt:lpstr>Instantiating Class (i.e., creating objects of class)</vt:lpstr>
      <vt:lpstr>Example of Instantiating Class (i.e., creating objects of class)</vt:lpstr>
      <vt:lpstr>Effect of of Instantiating Class (i.e., creating objects of class)</vt:lpstr>
      <vt:lpstr>Accessing members of a class</vt:lpstr>
      <vt:lpstr>Methods of a class.</vt:lpstr>
      <vt:lpstr>Example of adding a method to a class</vt:lpstr>
      <vt:lpstr> Accessing variables and method of a class through Object</vt:lpstr>
      <vt:lpstr>PowerPoint Presentation</vt:lpstr>
      <vt:lpstr>Constructors</vt:lpstr>
      <vt:lpstr>Types of Constructors</vt:lpstr>
      <vt:lpstr>Example of Default Constructor</vt:lpstr>
      <vt:lpstr>Example of No-arg Constructor</vt:lpstr>
      <vt:lpstr>Initializing object through No-Arg constructor</vt:lpstr>
      <vt:lpstr>Example of Parameterized Constructor</vt:lpstr>
      <vt:lpstr>Initializing objects through Parameterized constructor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F213 Object Oriented Programming </dc:title>
  <cp:lastModifiedBy>Jonnalagadda Rekha</cp:lastModifiedBy>
  <cp:revision>58</cp:revision>
  <dcterms:modified xsi:type="dcterms:W3CDTF">2021-08-27T07:32:13Z</dcterms:modified>
</cp:coreProperties>
</file>