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91" r:id="rId2"/>
    <p:sldId id="29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4" r:id="rId12"/>
    <p:sldId id="295" r:id="rId13"/>
    <p:sldId id="296" r:id="rId14"/>
    <p:sldId id="297" r:id="rId15"/>
    <p:sldId id="298" r:id="rId16"/>
    <p:sldId id="299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825" b="1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825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14300"/>
            <a:ext cx="6324600" cy="85725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0287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2514601"/>
            <a:ext cx="2057400" cy="14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3943350"/>
            <a:ext cx="22098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75" b="1" spc="-11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4250532"/>
            <a:ext cx="1905000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4057650"/>
            <a:ext cx="6019800" cy="40005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</p:spPr>
        <p:txBody>
          <a:bodyPr anchorCtr="0"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340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Lab </a:t>
            </a:r>
            <a:r>
              <a:rPr lang="en" sz="2800" dirty="0" smtClean="0"/>
              <a:t>3</a:t>
            </a: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s</a:t>
            </a:r>
            <a:r>
              <a:rPr lang="en" sz="2400" b="1" dirty="0" smtClean="0"/>
              <a:t>tatic</a:t>
            </a:r>
            <a:r>
              <a:rPr lang="en" sz="2400" dirty="0" smtClean="0"/>
              <a:t> modifier, </a:t>
            </a:r>
            <a:r>
              <a:rPr lang="en" sz="2400" b="1" dirty="0" smtClean="0"/>
              <a:t>this</a:t>
            </a:r>
            <a:r>
              <a:rPr lang="en" sz="2400" dirty="0" smtClean="0"/>
              <a:t> keyword, Control Statemens and Operators.</a:t>
            </a:r>
            <a:endParaRPr sz="2400" dirty="0"/>
          </a:p>
        </p:txBody>
      </p:sp>
      <p:sp>
        <p:nvSpPr>
          <p:cNvPr id="6" name="Google Shape;62;p13"/>
          <p:cNvSpPr txBox="1">
            <a:spLocks/>
          </p:cNvSpPr>
          <p:nvPr/>
        </p:nvSpPr>
        <p:spPr>
          <a:xfrm>
            <a:off x="-540001" y="228518"/>
            <a:ext cx="4488545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00" b="0" i="0" u="none" strike="noStrike" cap="none" baseline="0">
                <a:solidFill>
                  <a:schemeClr val="bg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 F213</a:t>
            </a:r>
          </a:p>
          <a:p>
            <a:pPr algn="ctr">
              <a:buSzPts val="1100"/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 Oriented Programming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"/>
            <a:ext cx="7834745" cy="4630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6901" y="782198"/>
            <a:ext cx="2401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program of accessing static variables and methods from outside the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3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keyword</a:t>
            </a:r>
            <a:endParaRPr lang="en-IN" sz="40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US" sz="2000" dirty="0" smtClean="0"/>
              <a:t>Keyword </a:t>
            </a:r>
            <a:r>
              <a:rPr lang="en-US" sz="2000" b="1" dirty="0" smtClean="0"/>
              <a:t>this </a:t>
            </a:r>
            <a:r>
              <a:rPr lang="en-US" sz="2000" dirty="0" smtClean="0"/>
              <a:t> is a reference variable in Java that refers to the current object.</a:t>
            </a:r>
          </a:p>
          <a:p>
            <a:pPr marL="114300"/>
            <a:r>
              <a:rPr lang="en-US" sz="2000" dirty="0" smtClean="0"/>
              <a:t>There are various usages of </a:t>
            </a:r>
            <a:r>
              <a:rPr lang="en-US" sz="2000" b="1" dirty="0" smtClean="0"/>
              <a:t>this</a:t>
            </a:r>
            <a:r>
              <a:rPr lang="en-US" sz="2000" dirty="0" smtClean="0"/>
              <a:t> keyword that are as follows: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used to refer instance variable of current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used to invoke or initiate current class constructor.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passed as an argument in the method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passed as argument in the constructor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used to return the current class instance.</a:t>
            </a:r>
          </a:p>
          <a:p>
            <a:pPr marL="1143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938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7" y="201757"/>
            <a:ext cx="6038850" cy="46611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3405" y="716469"/>
            <a:ext cx="33489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expected </a:t>
            </a:r>
            <a:r>
              <a:rPr lang="en-US" dirty="0"/>
              <a:t>output for A and B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be initialized to the values </a:t>
            </a:r>
            <a:r>
              <a:rPr lang="en-US" dirty="0" smtClean="0"/>
              <a:t>2</a:t>
            </a:r>
          </a:p>
          <a:p>
            <a:r>
              <a:rPr lang="en-US" dirty="0" smtClean="0"/>
              <a:t> </a:t>
            </a:r>
            <a:r>
              <a:rPr lang="en-US" dirty="0"/>
              <a:t>and 3 respectively. </a:t>
            </a:r>
          </a:p>
          <a:p>
            <a:r>
              <a:rPr lang="en-US" dirty="0"/>
              <a:t>But the </a:t>
            </a:r>
            <a:r>
              <a:rPr lang="en-US" dirty="0" smtClean="0"/>
              <a:t>value it would give </a:t>
            </a:r>
            <a:r>
              <a:rPr lang="en-US" dirty="0"/>
              <a:t>is </a:t>
            </a:r>
            <a:r>
              <a:rPr lang="en-US" dirty="0" smtClean="0"/>
              <a:t>0 for both. </a:t>
            </a:r>
          </a:p>
          <a:p>
            <a:r>
              <a:rPr lang="en-US" dirty="0" smtClean="0"/>
              <a:t>In </a:t>
            </a:r>
            <a:r>
              <a:rPr lang="en-US" dirty="0"/>
              <a:t>the method Set data,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arguments are declared as a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dirty="0"/>
              <a:t>b, while the instance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 </a:t>
            </a:r>
            <a:r>
              <a:rPr lang="en-US" dirty="0"/>
              <a:t>are also named as a and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350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Solution for the mentioned problem is this keyword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" y="1147225"/>
            <a:ext cx="4524375" cy="3684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7217" y="1147225"/>
            <a:ext cx="18599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code execution when an object calls the method '</a:t>
            </a:r>
            <a:r>
              <a:rPr lang="en-US" dirty="0" err="1"/>
              <a:t>setdata</a:t>
            </a:r>
            <a:r>
              <a:rPr lang="en-US" dirty="0"/>
              <a:t>'. The keyword 'this' is replaced by the object handler "obj</a:t>
            </a:r>
            <a:r>
              <a:rPr lang="en-US" dirty="0" smtClean="0"/>
              <a:t>."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26825" y="2747663"/>
            <a:ext cx="19327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the </a:t>
            </a:r>
            <a:r>
              <a:rPr lang="en-US" dirty="0"/>
              <a:t>'a' on the left-hand side is an Instance variable.</a:t>
            </a:r>
          </a:p>
          <a:p>
            <a:r>
              <a:rPr lang="en-US" dirty="0"/>
              <a:t>Whereas the 'a' on right-hand side is a local </a:t>
            </a:r>
            <a:r>
              <a:rPr lang="en-US" dirty="0" smtClean="0"/>
              <a:t>variable. With the help of </a:t>
            </a:r>
            <a:r>
              <a:rPr lang="en-US" b="1" dirty="0" smtClean="0"/>
              <a:t>this</a:t>
            </a:r>
            <a:r>
              <a:rPr lang="en-US" dirty="0" smtClean="0"/>
              <a:t> keyword, we can get the expected output.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9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Control Statements </a:t>
            </a:r>
            <a:endParaRPr lang="en-IN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Nested 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if-else-if ladder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switch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Note: </a:t>
            </a:r>
            <a:r>
              <a:rPr lang="en-US" sz="2000" dirty="0" smtClean="0"/>
              <a:t>Refer to Complete Reference Java Text book for detailed information.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8791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Operators</a:t>
            </a:r>
            <a:endParaRPr lang="en-IN" sz="32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US" sz="2000" dirty="0" smtClean="0"/>
              <a:t>We can divide all the Java operators into the following groups: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Arithmetic Operators (+, -, *, /, %, ++, --)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Relational Operators (==, !=, &gt;, &gt;=, &lt;, &lt;=)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Logical </a:t>
            </a:r>
            <a:r>
              <a:rPr lang="en-US" sz="2000" dirty="0" smtClean="0"/>
              <a:t>Operators (&amp;&amp;, ||,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Bitwise Operators (&amp;, |, ^, ~, &lt;&lt;,&gt;&gt;, &gt;&gt;&gt;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Assignment Operators (=, +=, -=, *=, /=, %=, &lt;&lt;=,&gt;&gt;=, &amp;=, ^=, |=   )</a:t>
            </a:r>
          </a:p>
          <a:p>
            <a:pPr marL="1143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Bitwise Operations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7982" y="1361209"/>
            <a:ext cx="8354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defines several bitwise operators, which can be applied to the integer types, </a:t>
            </a:r>
            <a:r>
              <a:rPr lang="en-US" b="1" dirty="0"/>
              <a:t>long, </a:t>
            </a:r>
            <a:r>
              <a:rPr lang="en-US" b="1" dirty="0" err="1"/>
              <a:t>int</a:t>
            </a:r>
            <a:r>
              <a:rPr lang="en-US" b="1" dirty="0"/>
              <a:t>, short, char, and byte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Bitwise operator works on bits and performs bit-by-bit operation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if a = 60 and b = 13; now in binary format they will be as </a:t>
            </a:r>
            <a:r>
              <a:rPr lang="en-US" dirty="0" smtClean="0"/>
              <a:t>follows: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90" y="2306783"/>
            <a:ext cx="1841355" cy="20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" sz="3600" dirty="0"/>
              <a:t>Agenda</a:t>
            </a:r>
            <a:endParaRPr lang="en-IN" sz="3600" dirty="0"/>
          </a:p>
        </p:txBody>
      </p:sp>
      <p:sp>
        <p:nvSpPr>
          <p:cNvPr id="3" name="Google Shape;69;p14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9250">
              <a:buSzPts val="1900"/>
              <a:buFont typeface="Arial"/>
              <a:buAutoNum type="arabicPeriod"/>
            </a:pPr>
            <a:r>
              <a:rPr lang="en-US" sz="2000" b="1" dirty="0" smtClean="0"/>
              <a:t>static</a:t>
            </a:r>
            <a:r>
              <a:rPr lang="en-US" sz="2000" dirty="0" smtClean="0"/>
              <a:t> modifier</a:t>
            </a:r>
          </a:p>
          <a:p>
            <a:pPr marL="457200" indent="-349250">
              <a:buSzPts val="1900"/>
              <a:buFont typeface="Arial"/>
              <a:buAutoNum type="arabicPeriod"/>
            </a:pPr>
            <a:r>
              <a:rPr lang="en-US" sz="2000" b="1" dirty="0" smtClean="0"/>
              <a:t>this</a:t>
            </a:r>
            <a:r>
              <a:rPr lang="en-US" sz="2000" dirty="0" smtClean="0"/>
              <a:t> keyword</a:t>
            </a:r>
          </a:p>
          <a:p>
            <a:pPr marL="457200" indent="-349250">
              <a:buSzPts val="1900"/>
              <a:buFont typeface="Arial"/>
              <a:buAutoNum type="arabicPeriod"/>
            </a:pPr>
            <a:r>
              <a:rPr lang="en-US" sz="2000" dirty="0" smtClean="0"/>
              <a:t>Control Statements</a:t>
            </a:r>
          </a:p>
          <a:p>
            <a:pPr marL="457200" indent="-349250">
              <a:buSzPts val="1900"/>
              <a:buFont typeface="Arial"/>
              <a:buAutoNum type="arabicPeriod"/>
            </a:pPr>
            <a:r>
              <a:rPr lang="en-US" sz="2000" dirty="0" smtClean="0"/>
              <a:t>Operators.</a:t>
            </a:r>
          </a:p>
          <a:p>
            <a:pPr marL="457200" indent="-349250">
              <a:buSzPts val="1900"/>
              <a:buFont typeface="Arial"/>
              <a:buAutoNum type="arabicPeriod"/>
            </a:pPr>
            <a:r>
              <a:rPr lang="en-US" sz="2000" dirty="0" smtClean="0"/>
              <a:t>Assignment Problems to be discussed for submission (on </a:t>
            </a:r>
            <a:r>
              <a:rPr lang="en-US" sz="2000" dirty="0" err="1" smtClean="0"/>
              <a:t>Jdoodle</a:t>
            </a:r>
            <a:r>
              <a:rPr lang="en-US" sz="2000" dirty="0" smtClean="0"/>
              <a:t>)</a:t>
            </a:r>
          </a:p>
          <a:p>
            <a:pPr marL="457200" indent="-349250">
              <a:buSzPts val="1900"/>
              <a:buFont typeface="Arial"/>
              <a:buAutoNum type="arabicPeriod"/>
            </a:pPr>
            <a:r>
              <a:rPr lang="en-US" sz="2000" dirty="0" smtClean="0"/>
              <a:t>Extra </a:t>
            </a:r>
            <a:r>
              <a:rPr lang="en-US" sz="2000" dirty="0" err="1" smtClean="0"/>
              <a:t>Practise</a:t>
            </a:r>
            <a:r>
              <a:rPr lang="en-US" sz="2000" dirty="0" smtClean="0"/>
              <a:t> Problems</a:t>
            </a:r>
          </a:p>
          <a:p>
            <a:pPr marL="914400" lvl="1" indent="-323850">
              <a:buSzPts val="1500"/>
              <a:buFont typeface="Arial"/>
              <a:buAutoNum type="alphaLcPeriod"/>
            </a:pPr>
            <a:r>
              <a:rPr lang="en-US" sz="1600" dirty="0" smtClean="0"/>
              <a:t>To be done outside lab hours</a:t>
            </a: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81737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</a:t>
            </a:r>
            <a:r>
              <a:rPr lang="en" sz="4400" dirty="0"/>
              <a:t>tatic modifier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2708" y="1277957"/>
            <a:ext cx="82406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 general, </a:t>
            </a:r>
            <a:r>
              <a:rPr lang="en-IN" sz="2000" dirty="0"/>
              <a:t>a class member must </a:t>
            </a:r>
            <a:r>
              <a:rPr lang="en-US" sz="2000" dirty="0"/>
              <a:t>be accessed only by using an object of its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However, there will be times when you will want to define a class member that will be used independently of any object of that </a:t>
            </a:r>
            <a:r>
              <a:rPr lang="en-US" sz="2000" dirty="0" smtClean="0"/>
              <a:t>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create such a member (variable or method), precede its declaration with the </a:t>
            </a:r>
            <a:r>
              <a:rPr lang="en-IN" sz="2000" dirty="0"/>
              <a:t>keyword </a:t>
            </a:r>
            <a:r>
              <a:rPr lang="en-IN" sz="2000" b="1" dirty="0" smtClean="0"/>
              <a:t>static</a:t>
            </a:r>
            <a:r>
              <a:rPr lang="en-IN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a member is declared </a:t>
            </a:r>
            <a:r>
              <a:rPr lang="en-US" sz="2000" b="1" dirty="0"/>
              <a:t>static</a:t>
            </a:r>
            <a:r>
              <a:rPr lang="en-US" sz="2000" dirty="0"/>
              <a:t>, it can be accessed before any objects of its class are created, and without reference to any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027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Declaring Instance Variables as static</a:t>
            </a:r>
            <a:endParaRPr lang="en-IN" sz="36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Instance variables declared as </a:t>
            </a:r>
            <a:r>
              <a:rPr lang="en-US" sz="2400" b="1" dirty="0" smtClean="0"/>
              <a:t>static </a:t>
            </a:r>
            <a:r>
              <a:rPr lang="en-US" sz="2400" dirty="0" smtClean="0"/>
              <a:t>are global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When </a:t>
            </a:r>
            <a:r>
              <a:rPr lang="en-US" sz="2400" dirty="0" smtClean="0"/>
              <a:t>objects of its class are declared, all instances of the class share the same </a:t>
            </a:r>
            <a:r>
              <a:rPr lang="en-US" sz="2400" b="1" dirty="0" smtClean="0"/>
              <a:t>static </a:t>
            </a:r>
            <a:r>
              <a:rPr lang="en-US" sz="2400" dirty="0" smtClean="0"/>
              <a:t>variable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800" dirty="0" smtClean="0"/>
              <a:t>Advantages of Static variable: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makes your program </a:t>
            </a:r>
            <a:r>
              <a:rPr lang="en-US" sz="2400" b="1" dirty="0"/>
              <a:t>memory efficient</a:t>
            </a:r>
            <a:r>
              <a:rPr lang="en-US" sz="2400" dirty="0"/>
              <a:t> (i.e., it saves memory).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84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declared as static</a:t>
            </a:r>
            <a:endParaRPr lang="en-IN" sz="36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dirty="0"/>
              <a:t>Methods declared as </a:t>
            </a:r>
            <a:r>
              <a:rPr lang="en-US" sz="2400" b="1" dirty="0"/>
              <a:t>static </a:t>
            </a:r>
            <a:r>
              <a:rPr lang="en-US" sz="2400" dirty="0"/>
              <a:t>have several restrictions that have been mentioned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only directly call other </a:t>
            </a:r>
            <a:r>
              <a:rPr lang="en-US" sz="2400" b="1" dirty="0"/>
              <a:t>static </a:t>
            </a:r>
            <a:r>
              <a:rPr lang="en-US" sz="2400" dirty="0"/>
              <a:t>methods of their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only directly access </a:t>
            </a:r>
            <a:r>
              <a:rPr lang="en-US" sz="2400" b="1" dirty="0"/>
              <a:t>static </a:t>
            </a:r>
            <a:r>
              <a:rPr lang="en-US" sz="2400" dirty="0"/>
              <a:t>variables of their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cannot refer to </a:t>
            </a:r>
            <a:r>
              <a:rPr lang="en-US" sz="2400" b="1" dirty="0"/>
              <a:t>this </a:t>
            </a:r>
            <a:r>
              <a:rPr lang="en-US" sz="2400" dirty="0"/>
              <a:t>or </a:t>
            </a:r>
            <a:r>
              <a:rPr lang="en-US" sz="2400" b="1" dirty="0"/>
              <a:t>super </a:t>
            </a:r>
            <a:r>
              <a:rPr lang="en-US" sz="2400" dirty="0"/>
              <a:t>in any way. (The keyword </a:t>
            </a:r>
            <a:r>
              <a:rPr lang="en-US" sz="2400" b="1" dirty="0"/>
              <a:t>super </a:t>
            </a:r>
            <a:r>
              <a:rPr lang="en-US" sz="2400" dirty="0" smtClean="0"/>
              <a:t>relates to </a:t>
            </a:r>
            <a:r>
              <a:rPr lang="en-US" sz="2400" dirty="0"/>
              <a:t>inheritance and </a:t>
            </a:r>
            <a:r>
              <a:rPr lang="en-US" sz="2400" dirty="0" smtClean="0"/>
              <a:t>will be explained in </a:t>
            </a:r>
            <a:r>
              <a:rPr lang="en-US" sz="2400" dirty="0"/>
              <a:t>the </a:t>
            </a:r>
            <a:r>
              <a:rPr lang="en-US" sz="2400" dirty="0" smtClean="0"/>
              <a:t>upcoming sessions</a:t>
            </a:r>
            <a:r>
              <a:rPr lang="en-US" sz="2400" dirty="0"/>
              <a:t>.)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842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static block</a:t>
            </a:r>
            <a:endParaRPr lang="en-IN" sz="4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can be used to initialize static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static block that gets executed only once when the class is first loaded.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Syntax</a:t>
            </a:r>
            <a:r>
              <a:rPr lang="en-US" sz="2400" dirty="0" smtClean="0"/>
              <a:t> for </a:t>
            </a:r>
            <a:r>
              <a:rPr lang="en-US" sz="2400" b="1" dirty="0" smtClean="0"/>
              <a:t>static</a:t>
            </a:r>
            <a:r>
              <a:rPr lang="en-US" sz="2400" dirty="0" smtClean="0"/>
              <a:t> block:</a:t>
            </a:r>
          </a:p>
          <a:p>
            <a:pPr marL="114300"/>
            <a:r>
              <a:rPr lang="en-US" sz="2400" dirty="0" smtClean="0"/>
              <a:t>       static{</a:t>
            </a:r>
          </a:p>
          <a:p>
            <a:pPr marL="114300"/>
            <a:r>
              <a:rPr lang="en-US" sz="2400" dirty="0" smtClean="0"/>
              <a:t>          // initialize static variables</a:t>
            </a:r>
          </a:p>
          <a:p>
            <a:pPr marL="114300"/>
            <a:r>
              <a:rPr lang="en-US" sz="2400" dirty="0" smtClean="0"/>
              <a:t>         }</a:t>
            </a:r>
          </a:p>
          <a:p>
            <a:pPr marL="1143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61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" y="226031"/>
            <a:ext cx="8938516" cy="4917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859316"/>
            <a:ext cx="1941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program with a static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94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Execution order of static statements of a Class</a:t>
            </a:r>
            <a:endParaRPr lang="en-IN" sz="32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soon as the </a:t>
            </a:r>
            <a:r>
              <a:rPr lang="en-US" sz="2400" b="1" dirty="0" err="1" smtClean="0"/>
              <a:t>UseStatic</a:t>
            </a:r>
            <a:r>
              <a:rPr lang="en-US" sz="2400" b="1" dirty="0" smtClean="0"/>
              <a:t> </a:t>
            </a:r>
            <a:r>
              <a:rPr lang="en-US" sz="2400" dirty="0" smtClean="0"/>
              <a:t>class is loaded, all of the </a:t>
            </a:r>
            <a:r>
              <a:rPr lang="en-US" sz="2400" b="1" dirty="0" smtClean="0"/>
              <a:t>static </a:t>
            </a:r>
            <a:r>
              <a:rPr lang="en-US" sz="2400" dirty="0" smtClean="0"/>
              <a:t>statements are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First, </a:t>
            </a:r>
            <a:r>
              <a:rPr lang="en-US" sz="2400" b="1" dirty="0" smtClean="0"/>
              <a:t>a </a:t>
            </a:r>
            <a:r>
              <a:rPr lang="en-US" sz="2400" dirty="0" smtClean="0"/>
              <a:t>is set to </a:t>
            </a:r>
            <a:r>
              <a:rPr lang="en-US" sz="2400" b="1" dirty="0" smtClean="0"/>
              <a:t>3</a:t>
            </a:r>
            <a:r>
              <a:rPr lang="en-US" sz="2400" dirty="0" smtClean="0"/>
              <a:t>, then the </a:t>
            </a:r>
            <a:r>
              <a:rPr lang="en-US" sz="2400" b="1" dirty="0" smtClean="0"/>
              <a:t>static </a:t>
            </a:r>
            <a:r>
              <a:rPr lang="en-US" sz="2400" dirty="0" smtClean="0"/>
              <a:t>block executes, which prints a message and then initializes </a:t>
            </a:r>
            <a:r>
              <a:rPr lang="en-US" sz="2400" b="1" dirty="0" smtClean="0"/>
              <a:t>b </a:t>
            </a:r>
            <a:r>
              <a:rPr lang="en-US" sz="2400" dirty="0" smtClean="0"/>
              <a:t>to </a:t>
            </a:r>
            <a:r>
              <a:rPr lang="en-US" sz="2400" b="1" dirty="0" smtClean="0"/>
              <a:t>a*4 </a:t>
            </a:r>
            <a:r>
              <a:rPr lang="en-US" sz="2400" dirty="0" smtClean="0"/>
              <a:t>or </a:t>
            </a:r>
            <a:r>
              <a:rPr lang="en-US" sz="2400" b="1" dirty="0" smtClean="0"/>
              <a:t>12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b="1" dirty="0" smtClean="0"/>
              <a:t>main( ) </a:t>
            </a:r>
            <a:r>
              <a:rPr lang="en-US" sz="2400" dirty="0" smtClean="0"/>
              <a:t>is called, which calls </a:t>
            </a:r>
            <a:r>
              <a:rPr lang="en-US" sz="2400" b="1" dirty="0" smtClean="0"/>
              <a:t>meth( )</a:t>
            </a:r>
            <a:r>
              <a:rPr lang="en-US" sz="2400" dirty="0" smtClean="0"/>
              <a:t>, </a:t>
            </a:r>
            <a:r>
              <a:rPr lang="en-IN" sz="2400" dirty="0" smtClean="0"/>
              <a:t>passing </a:t>
            </a:r>
            <a:r>
              <a:rPr lang="en-IN" sz="2400" b="1" dirty="0" smtClean="0"/>
              <a:t>42 </a:t>
            </a:r>
            <a:r>
              <a:rPr lang="en-IN" sz="2400" dirty="0" smtClean="0"/>
              <a:t>to </a:t>
            </a:r>
            <a:r>
              <a:rPr lang="en-IN" sz="2400" b="1" dirty="0" smtClean="0"/>
              <a:t>x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455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Accessing static variables and methods Outside the class</a:t>
            </a:r>
            <a:endParaRPr lang="en-IN" sz="28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Both static variables and methods can be accessed outside the class without using any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do so, we need to specify the name of the corresponding class followed by the dot operator.</a:t>
            </a:r>
          </a:p>
          <a:p>
            <a:pPr marL="114300"/>
            <a:r>
              <a:rPr lang="en-US" sz="1800" dirty="0" smtClean="0"/>
              <a:t>      for example, </a:t>
            </a:r>
            <a:r>
              <a:rPr lang="en-US" sz="1800" b="1" dirty="0" err="1" smtClean="0"/>
              <a:t>classname.methodname</a:t>
            </a:r>
            <a:r>
              <a:rPr lang="en-US" sz="1800" b="1" dirty="0" smtClean="0"/>
              <a:t>()</a:t>
            </a:r>
          </a:p>
          <a:p>
            <a:pPr marL="114300"/>
            <a:r>
              <a:rPr lang="en-US" sz="1800" b="1" dirty="0" smtClean="0"/>
              <a:t>      Note: </a:t>
            </a:r>
            <a:r>
              <a:rPr lang="en-US" sz="1800" b="1" i="1" dirty="0" err="1" smtClean="0"/>
              <a:t>classname</a:t>
            </a:r>
            <a:r>
              <a:rPr lang="en-US" sz="1800" i="1" dirty="0" smtClean="0"/>
              <a:t> </a:t>
            </a:r>
            <a:r>
              <a:rPr lang="en-US" sz="1800" dirty="0" smtClean="0"/>
              <a:t>is the name of the class in which the </a:t>
            </a:r>
            <a:r>
              <a:rPr lang="en-US" sz="1800" b="1" dirty="0" smtClean="0"/>
              <a:t>static </a:t>
            </a:r>
            <a:r>
              <a:rPr lang="en-US" sz="1800" dirty="0" smtClean="0"/>
              <a:t>method is</a:t>
            </a:r>
          </a:p>
          <a:p>
            <a:pPr marL="114300"/>
            <a:r>
              <a:rPr lang="en-IN" sz="1800" dirty="0" smtClean="0"/>
              <a:t>      declared.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Similarly, A </a:t>
            </a:r>
            <a:r>
              <a:rPr lang="en-US" sz="1800" b="1" dirty="0" smtClean="0"/>
              <a:t>static </a:t>
            </a:r>
            <a:r>
              <a:rPr lang="en-US" sz="1800" dirty="0" smtClean="0"/>
              <a:t>variable can be accessed in the same way—by use of the dot operator on the name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188803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830</Words>
  <Application>Microsoft Office PowerPoint</Application>
  <PresentationFormat>On-screen Show (16:9)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Open Sans</vt:lpstr>
      <vt:lpstr>Economica</vt:lpstr>
      <vt:lpstr>Arial</vt:lpstr>
      <vt:lpstr>Luxe</vt:lpstr>
      <vt:lpstr>Lab 3 static modifier, this keyword, Control Statemens and Operators.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F213 Object Oriented Programming </dc:title>
  <cp:lastModifiedBy>BITS-PC</cp:lastModifiedBy>
  <cp:revision>109</cp:revision>
  <dcterms:modified xsi:type="dcterms:W3CDTF">2021-09-04T07:01:31Z</dcterms:modified>
</cp:coreProperties>
</file>