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97" r:id="rId2"/>
    <p:sldId id="299" r:id="rId3"/>
    <p:sldId id="342" r:id="rId4"/>
    <p:sldId id="343" r:id="rId5"/>
    <p:sldId id="365" r:id="rId6"/>
    <p:sldId id="344" r:id="rId7"/>
    <p:sldId id="345" r:id="rId8"/>
    <p:sldId id="346" r:id="rId9"/>
    <p:sldId id="362" r:id="rId10"/>
    <p:sldId id="347" r:id="rId11"/>
    <p:sldId id="348" r:id="rId12"/>
    <p:sldId id="368" r:id="rId13"/>
    <p:sldId id="369" r:id="rId14"/>
    <p:sldId id="371" r:id="rId15"/>
    <p:sldId id="376" r:id="rId16"/>
    <p:sldId id="377" r:id="rId17"/>
    <p:sldId id="375" r:id="rId18"/>
    <p:sldId id="372" r:id="rId19"/>
    <p:sldId id="366" r:id="rId20"/>
  </p:sldIdLst>
  <p:sldSz cx="9144000" cy="5143500" type="screen16x9"/>
  <p:notesSz cx="6858000" cy="9144000"/>
  <p:embeddedFontLst>
    <p:embeddedFont>
      <p:font typeface="Baskerville Old Face" panose="02020602080505020303" pitchFamily="18" charset="0"/>
      <p:regular r:id="rId22"/>
    </p:embeddedFont>
    <p:embeddedFont>
      <p:font typeface="Open Sans" panose="020B0604020202020204" charset="0"/>
      <p:regular r:id="rId23"/>
      <p:bold r:id="rId24"/>
      <p:italic r:id="rId25"/>
      <p:boldItalic r:id="rId26"/>
    </p:embeddedFont>
    <p:embeddedFont>
      <p:font typeface="Economic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2514601"/>
            <a:ext cx="2057400" cy="148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394335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1" name="TextBox 10"/>
          <p:cNvSpPr txBox="1">
            <a:spLocks noChangeArrowheads="1"/>
          </p:cNvSpPr>
          <p:nvPr userDrawn="1"/>
        </p:nvSpPr>
        <p:spPr bwMode="auto">
          <a:xfrm>
            <a:off x="152400" y="4250532"/>
            <a:ext cx="1905000" cy="230832"/>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900" smtClean="0">
                <a:solidFill>
                  <a:srgbClr val="FFFFFF"/>
                </a:solidFill>
                <a:cs typeface="Arial" pitchFamily="34" charset="0"/>
              </a:rPr>
              <a:t>Hyderabad Campus</a:t>
            </a:r>
          </a:p>
        </p:txBody>
      </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2857500"/>
            <a:ext cx="6019800" cy="1143000"/>
          </a:xfrm>
        </p:spPr>
        <p:txBody>
          <a:bodyPr anchorCtr="0">
            <a:noAutofit/>
          </a:bodyPr>
          <a:lstStyle>
            <a:lvl1pPr algn="l">
              <a:lnSpc>
                <a:spcPts val="3000"/>
              </a:lnSpc>
              <a:defRPr sz="33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2495129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971550"/>
            <a:ext cx="7010400" cy="34529"/>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8" name="Group 10"/>
          <p:cNvGrpSpPr>
            <a:grpSpLocks/>
          </p:cNvGrpSpPr>
          <p:nvPr userDrawn="1"/>
        </p:nvGrpSpPr>
        <p:grpSpPr bwMode="auto">
          <a:xfrm>
            <a:off x="2133600" y="4914900"/>
            <a:ext cx="7010400" cy="34529"/>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1" y="0"/>
            <a:ext cx="219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4947049"/>
            <a:ext cx="5867400" cy="219291"/>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825" b="1" smtClean="0">
                <a:solidFill>
                  <a:srgbClr val="101141"/>
                </a:solidFill>
                <a:cs typeface="Arial" pitchFamily="34" charset="0"/>
              </a:rPr>
              <a:t>BITS </a:t>
            </a:r>
            <a:r>
              <a:rPr lang="en-US" sz="825" smtClean="0">
                <a:solidFill>
                  <a:srgbClr val="101141"/>
                </a:solidFill>
                <a:cs typeface="Arial" pitchFamily="34" charset="0"/>
              </a:rPr>
              <a:t>Pilani, Hyderabad Campus</a:t>
            </a:r>
          </a:p>
        </p:txBody>
      </p:sp>
      <p:sp>
        <p:nvSpPr>
          <p:cNvPr id="5" name="Content Placeholder 18"/>
          <p:cNvSpPr>
            <a:spLocks noGrp="1"/>
          </p:cNvSpPr>
          <p:nvPr>
            <p:ph sz="quarter" idx="10"/>
          </p:nvPr>
        </p:nvSpPr>
        <p:spPr>
          <a:xfrm>
            <a:off x="304800" y="114300"/>
            <a:ext cx="6324600" cy="85725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52611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6050" y="3166420"/>
            <a:ext cx="4972050" cy="698158"/>
          </a:xfrm>
        </p:spPr>
        <p:txBody>
          <a:bodyPr wrap="square" numCol="1" compatLnSpc="1">
            <a:prstTxWarp prst="textNoShape">
              <a:avLst/>
            </a:prstTxWarp>
          </a:bodyPr>
          <a:lstStyle/>
          <a:p>
            <a:pPr algn="ctr">
              <a:defRPr/>
            </a:pPr>
            <a:r>
              <a:rPr lang="en-US" sz="2400" dirty="0" smtClean="0"/>
              <a:t>Object-Oriented Program (CS F213)</a:t>
            </a:r>
            <a:r>
              <a:rPr lang="en-US" sz="2100" b="1" smtClean="0">
                <a:latin typeface="Baskerville Old Face" panose="02020602080505020303" pitchFamily="18" charset="0"/>
              </a:rPr>
              <a:t/>
            </a:r>
            <a:br>
              <a:rPr lang="en-US" sz="2100" b="1" smtClean="0">
                <a:latin typeface="Baskerville Old Face" panose="02020602080505020303" pitchFamily="18" charset="0"/>
              </a:rPr>
            </a:br>
            <a:endParaRPr lang="en-US" sz="2100" dirty="0">
              <a:latin typeface="Baskerville Old Face" panose="02020602080505020303" pitchFamily="18" charset="0"/>
              <a:cs typeface="Arial" charset="0"/>
            </a:endParaRPr>
          </a:p>
        </p:txBody>
      </p:sp>
    </p:spTree>
    <p:extLst>
      <p:ext uri="{BB962C8B-B14F-4D97-AF65-F5344CB8AC3E}">
        <p14:creationId xmlns:p14="http://schemas.microsoft.com/office/powerpoint/2010/main" val="217487160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Role of super keyword</a:t>
            </a:r>
            <a:endParaRPr lang="en-IN" dirty="0"/>
          </a:p>
        </p:txBody>
      </p:sp>
      <p:sp>
        <p:nvSpPr>
          <p:cNvPr id="3" name="Content Placeholder 2"/>
          <p:cNvSpPr txBox="1">
            <a:spLocks/>
          </p:cNvSpPr>
          <p:nvPr/>
        </p:nvSpPr>
        <p:spPr>
          <a:xfrm>
            <a:off x="311700" y="1225225"/>
            <a:ext cx="8520600" cy="335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smtClean="0"/>
              <a:t>In general, the constructor of subclass explicitly initializes the variables of superclass. Here, initialization of superclass variables is done twice in general, once in superclass and again by subclass.  This repetition of code be avoided by </a:t>
            </a:r>
            <a:r>
              <a:rPr lang="en-US" sz="1800" b="1" dirty="0" smtClean="0"/>
              <a:t>super </a:t>
            </a:r>
            <a:r>
              <a:rPr lang="en-US" sz="1800" dirty="0" smtClean="0"/>
              <a:t>keyword in subclass. </a:t>
            </a:r>
          </a:p>
          <a:p>
            <a:r>
              <a:rPr lang="en-US" sz="1800" b="1" dirty="0" smtClean="0"/>
              <a:t>Use case: </a:t>
            </a:r>
          </a:p>
          <a:p>
            <a:pPr marL="285750" indent="-285750">
              <a:buFont typeface="Arial" panose="020B0604020202020204" pitchFamily="34" charset="0"/>
              <a:buChar char="•"/>
            </a:pPr>
            <a:r>
              <a:rPr lang="en-US" sz="1800" dirty="0" smtClean="0"/>
              <a:t>There will be times when you will want to create a superclass that keeps the details of its implementation to itself (that is, that keeps its data members private).</a:t>
            </a:r>
          </a:p>
          <a:p>
            <a:pPr marL="285750" indent="-285750">
              <a:buFont typeface="Arial" panose="020B0604020202020204" pitchFamily="34" charset="0"/>
              <a:buChar char="•"/>
            </a:pPr>
            <a:r>
              <a:rPr lang="en-US" sz="1800" dirty="0" smtClean="0"/>
              <a:t>Whenever a subclass needs to refer to its immediate superclass, it can do so by use of the keyword </a:t>
            </a:r>
            <a:r>
              <a:rPr lang="en-US" sz="1800" b="1" dirty="0" smtClean="0"/>
              <a:t>super.</a:t>
            </a:r>
          </a:p>
          <a:p>
            <a:endParaRPr lang="en-IN" dirty="0"/>
          </a:p>
        </p:txBody>
      </p:sp>
    </p:spTree>
    <p:extLst>
      <p:ext uri="{BB962C8B-B14F-4D97-AF65-F5344CB8AC3E}">
        <p14:creationId xmlns:p14="http://schemas.microsoft.com/office/powerpoint/2010/main" val="38037403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super </a:t>
            </a:r>
            <a:r>
              <a:rPr lang="en-US" dirty="0"/>
              <a:t>in two forms</a:t>
            </a:r>
            <a:endParaRPr lang="en-IN" dirty="0"/>
          </a:p>
        </p:txBody>
      </p:sp>
      <p:sp>
        <p:nvSpPr>
          <p:cNvPr id="3" name="TextBox 2"/>
          <p:cNvSpPr txBox="1"/>
          <p:nvPr/>
        </p:nvSpPr>
        <p:spPr>
          <a:xfrm>
            <a:off x="99152" y="1244906"/>
            <a:ext cx="8934679" cy="2893100"/>
          </a:xfrm>
          <a:prstGeom prst="rect">
            <a:avLst/>
          </a:prstGeom>
          <a:noFill/>
        </p:spPr>
        <p:txBody>
          <a:bodyPr wrap="square" rtlCol="0">
            <a:spAutoFit/>
          </a:bodyPr>
          <a:lstStyle/>
          <a:p>
            <a:pPr>
              <a:buFont typeface="+mj-lt"/>
              <a:buAutoNum type="arabicPeriod"/>
            </a:pPr>
            <a:r>
              <a:rPr lang="en-IN" b="1" dirty="0" smtClean="0"/>
              <a:t>   To </a:t>
            </a:r>
            <a:r>
              <a:rPr lang="en-IN" b="1" dirty="0"/>
              <a:t>Call Superclass Constructors:</a:t>
            </a:r>
          </a:p>
          <a:p>
            <a:pPr marL="114300" indent="0">
              <a:buNone/>
            </a:pPr>
            <a:r>
              <a:rPr lang="en-US" dirty="0"/>
              <a:t>     A subclass can call a constructor defined by its superclass by use of   </a:t>
            </a:r>
            <a:r>
              <a:rPr lang="en-US" dirty="0" smtClean="0"/>
              <a:t>the following </a:t>
            </a:r>
            <a:r>
              <a:rPr lang="en-US" dirty="0"/>
              <a:t>form of super:</a:t>
            </a:r>
          </a:p>
          <a:p>
            <a:pPr marL="114300" indent="0">
              <a:buNone/>
            </a:pPr>
            <a:r>
              <a:rPr lang="en-US" dirty="0"/>
              <a:t>	  </a:t>
            </a:r>
            <a:r>
              <a:rPr lang="en-US" b="1" dirty="0"/>
              <a:t>super(</a:t>
            </a:r>
            <a:r>
              <a:rPr lang="en-US" b="1" dirty="0" err="1"/>
              <a:t>arg</a:t>
            </a:r>
            <a:r>
              <a:rPr lang="en-US" b="1" dirty="0"/>
              <a:t>-list);</a:t>
            </a:r>
          </a:p>
          <a:p>
            <a:pPr marL="114300" indent="0">
              <a:buNone/>
            </a:pPr>
            <a:r>
              <a:rPr lang="en-US" b="1" dirty="0"/>
              <a:t>    </a:t>
            </a:r>
            <a:r>
              <a:rPr lang="en-US" dirty="0"/>
              <a:t>   Here,</a:t>
            </a:r>
            <a:r>
              <a:rPr lang="en-US" b="1" dirty="0"/>
              <a:t> </a:t>
            </a:r>
            <a:r>
              <a:rPr lang="en-US" dirty="0" err="1"/>
              <a:t>arg</a:t>
            </a:r>
            <a:r>
              <a:rPr lang="en-US" dirty="0"/>
              <a:t>-list specifies any arguments needed by the constructor </a:t>
            </a:r>
            <a:r>
              <a:rPr lang="en-US" dirty="0" smtClean="0"/>
              <a:t>in the superclass</a:t>
            </a:r>
            <a:r>
              <a:rPr lang="en-US" dirty="0"/>
              <a:t>. super( ) must always be the first statement executed </a:t>
            </a:r>
            <a:r>
              <a:rPr lang="en-US" dirty="0" smtClean="0"/>
              <a:t>inside </a:t>
            </a:r>
            <a:r>
              <a:rPr lang="en-US" dirty="0"/>
              <a:t>a subclass’ constructor.</a:t>
            </a:r>
          </a:p>
          <a:p>
            <a:pPr marL="114300" indent="0">
              <a:buNone/>
            </a:pPr>
            <a:r>
              <a:rPr lang="en-US" b="1" dirty="0"/>
              <a:t>2. </a:t>
            </a:r>
            <a:r>
              <a:rPr lang="en-US" b="1" dirty="0" smtClean="0"/>
              <a:t> </a:t>
            </a:r>
            <a:r>
              <a:rPr lang="en-US" dirty="0" smtClean="0"/>
              <a:t>The </a:t>
            </a:r>
            <a:r>
              <a:rPr lang="en-US" dirty="0"/>
              <a:t>second form of super acts somewhat like </a:t>
            </a:r>
            <a:r>
              <a:rPr lang="en-US" b="1" dirty="0"/>
              <a:t>this </a:t>
            </a:r>
            <a:r>
              <a:rPr lang="en-US" dirty="0"/>
              <a:t>keyword, except that super always refers to the superclass of the subclass in which it is used. </a:t>
            </a:r>
          </a:p>
          <a:p>
            <a:pPr marL="114300" indent="0">
              <a:buNone/>
            </a:pPr>
            <a:r>
              <a:rPr lang="en-US" dirty="0"/>
              <a:t>This usage has the following general form:</a:t>
            </a:r>
          </a:p>
          <a:p>
            <a:pPr marL="114300" indent="0">
              <a:buNone/>
            </a:pPr>
            <a:r>
              <a:rPr lang="en-IN" b="1" dirty="0" err="1"/>
              <a:t>super.member</a:t>
            </a:r>
            <a:endParaRPr lang="en-IN" b="1" dirty="0"/>
          </a:p>
          <a:p>
            <a:pPr marL="114300" indent="0">
              <a:buNone/>
            </a:pPr>
            <a:r>
              <a:rPr lang="en-US" dirty="0"/>
              <a:t>Here, member can be either a method or an instance variable.</a:t>
            </a:r>
          </a:p>
          <a:p>
            <a:pPr marL="114300" indent="0">
              <a:buNone/>
            </a:pPr>
            <a:r>
              <a:rPr lang="en-US" b="1" dirty="0"/>
              <a:t>Note: </a:t>
            </a:r>
            <a:r>
              <a:rPr lang="en-US" dirty="0"/>
              <a:t>The second form of super is most applicable to situations in which member names of a subclass hide members by the same name in the superclass.</a:t>
            </a:r>
            <a:endParaRPr lang="en-US" b="1" dirty="0"/>
          </a:p>
          <a:p>
            <a:endParaRPr lang="en-IN" dirty="0"/>
          </a:p>
        </p:txBody>
      </p:sp>
    </p:spTree>
    <p:extLst>
      <p:ext uri="{BB962C8B-B14F-4D97-AF65-F5344CB8AC3E}">
        <p14:creationId xmlns:p14="http://schemas.microsoft.com/office/powerpoint/2010/main" val="39167632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One Example program (usage of super)</a:t>
            </a:r>
            <a:endParaRPr lang="en-IN" dirty="0"/>
          </a:p>
        </p:txBody>
      </p:sp>
      <p:pic>
        <p:nvPicPr>
          <p:cNvPr id="3" name="Picture 2"/>
          <p:cNvPicPr>
            <a:picLocks noChangeAspect="1"/>
          </p:cNvPicPr>
          <p:nvPr/>
        </p:nvPicPr>
        <p:blipFill>
          <a:blip r:embed="rId2"/>
          <a:stretch>
            <a:fillRect/>
          </a:stretch>
        </p:blipFill>
        <p:spPr>
          <a:xfrm>
            <a:off x="304800" y="1189821"/>
            <a:ext cx="6526384" cy="3682017"/>
          </a:xfrm>
          <a:prstGeom prst="rect">
            <a:avLst/>
          </a:prstGeom>
        </p:spPr>
      </p:pic>
      <p:sp>
        <p:nvSpPr>
          <p:cNvPr id="4" name="TextBox 3"/>
          <p:cNvSpPr txBox="1"/>
          <p:nvPr/>
        </p:nvSpPr>
        <p:spPr>
          <a:xfrm>
            <a:off x="7039778" y="2324559"/>
            <a:ext cx="1498294" cy="307777"/>
          </a:xfrm>
          <a:prstGeom prst="rect">
            <a:avLst/>
          </a:prstGeom>
          <a:noFill/>
        </p:spPr>
        <p:txBody>
          <a:bodyPr wrap="square" rtlCol="0">
            <a:spAutoFit/>
          </a:bodyPr>
          <a:lstStyle/>
          <a:p>
            <a:r>
              <a:rPr lang="en-US" b="1" dirty="0" smtClean="0"/>
              <a:t>Output</a:t>
            </a:r>
            <a:endParaRPr lang="en-IN" b="1" dirty="0"/>
          </a:p>
        </p:txBody>
      </p:sp>
      <p:pic>
        <p:nvPicPr>
          <p:cNvPr id="5" name="Picture 4"/>
          <p:cNvPicPr>
            <a:picLocks noChangeAspect="1"/>
          </p:cNvPicPr>
          <p:nvPr/>
        </p:nvPicPr>
        <p:blipFill>
          <a:blip r:embed="rId3"/>
          <a:stretch>
            <a:fillRect/>
          </a:stretch>
        </p:blipFill>
        <p:spPr>
          <a:xfrm>
            <a:off x="6838061" y="2782860"/>
            <a:ext cx="1901728" cy="495938"/>
          </a:xfrm>
          <a:prstGeom prst="rect">
            <a:avLst/>
          </a:prstGeom>
        </p:spPr>
      </p:pic>
    </p:spTree>
    <p:extLst>
      <p:ext uri="{BB962C8B-B14F-4D97-AF65-F5344CB8AC3E}">
        <p14:creationId xmlns:p14="http://schemas.microsoft.com/office/powerpoint/2010/main" val="140439276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Method overriding</a:t>
            </a:r>
            <a:endParaRPr lang="en-IN" dirty="0"/>
          </a:p>
        </p:txBody>
      </p:sp>
      <p:sp>
        <p:nvSpPr>
          <p:cNvPr id="3" name="Content Placeholder 2"/>
          <p:cNvSpPr txBox="1">
            <a:spLocks/>
          </p:cNvSpPr>
          <p:nvPr/>
        </p:nvSpPr>
        <p:spPr>
          <a:xfrm>
            <a:off x="311700" y="1225225"/>
            <a:ext cx="8520600" cy="335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smtClean="0"/>
              <a:t>When a method in a subclass has the same name and type signature as a method in its superclass, then the method in the subclass is said to override the method in the superclass.</a:t>
            </a:r>
          </a:p>
          <a:p>
            <a:pPr marL="285750" indent="-285750">
              <a:buFont typeface="Arial" panose="020B0604020202020204" pitchFamily="34" charset="0"/>
              <a:buChar char="•"/>
            </a:pPr>
            <a:r>
              <a:rPr lang="en-US" sz="1800" dirty="0" smtClean="0"/>
              <a:t>When an overridden method is called from within its subclass, it will always refer to the version of that method defined by the subclass.</a:t>
            </a:r>
          </a:p>
          <a:p>
            <a:pPr marL="285750" indent="-285750">
              <a:buFont typeface="Arial" panose="020B0604020202020204" pitchFamily="34" charset="0"/>
              <a:buChar char="•"/>
            </a:pPr>
            <a:r>
              <a:rPr lang="en-US" sz="1800" dirty="0" smtClean="0"/>
              <a:t>The version of the method defined by the superclass will be hidden.</a:t>
            </a:r>
          </a:p>
          <a:p>
            <a:pPr marL="114300"/>
            <a:endParaRPr lang="en-US" b="1" dirty="0" smtClean="0"/>
          </a:p>
          <a:p>
            <a:pPr marL="114300"/>
            <a:r>
              <a:rPr lang="en-US" sz="1800" b="1" dirty="0" smtClean="0"/>
              <a:t>Note :  </a:t>
            </a:r>
            <a:r>
              <a:rPr lang="en-US" sz="1800" dirty="0" smtClean="0"/>
              <a:t>A static method cannot be overridden.</a:t>
            </a:r>
            <a:r>
              <a:rPr lang="en-US" sz="1800" b="1" dirty="0" smtClean="0"/>
              <a:t>  </a:t>
            </a:r>
          </a:p>
          <a:p>
            <a:endParaRPr lang="en-IN" dirty="0"/>
          </a:p>
        </p:txBody>
      </p:sp>
    </p:spTree>
    <p:extLst>
      <p:ext uri="{BB962C8B-B14F-4D97-AF65-F5344CB8AC3E}">
        <p14:creationId xmlns:p14="http://schemas.microsoft.com/office/powerpoint/2010/main" val="367190479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IN" dirty="0"/>
          </a:p>
        </p:txBody>
      </p:sp>
      <p:pic>
        <p:nvPicPr>
          <p:cNvPr id="3" name="Picture 2"/>
          <p:cNvPicPr>
            <a:picLocks noChangeAspect="1"/>
          </p:cNvPicPr>
          <p:nvPr/>
        </p:nvPicPr>
        <p:blipFill>
          <a:blip r:embed="rId2"/>
          <a:stretch>
            <a:fillRect/>
          </a:stretch>
        </p:blipFill>
        <p:spPr>
          <a:xfrm>
            <a:off x="265150" y="198304"/>
            <a:ext cx="4581525" cy="4945196"/>
          </a:xfrm>
          <a:prstGeom prst="rect">
            <a:avLst/>
          </a:prstGeom>
        </p:spPr>
      </p:pic>
      <p:sp>
        <p:nvSpPr>
          <p:cNvPr id="6" name="TextBox 5"/>
          <p:cNvSpPr txBox="1"/>
          <p:nvPr/>
        </p:nvSpPr>
        <p:spPr>
          <a:xfrm>
            <a:off x="3132548" y="602218"/>
            <a:ext cx="5210979" cy="369332"/>
          </a:xfrm>
          <a:prstGeom prst="rect">
            <a:avLst/>
          </a:prstGeom>
          <a:noFill/>
        </p:spPr>
        <p:txBody>
          <a:bodyPr wrap="square" rtlCol="0">
            <a:spAutoFit/>
          </a:bodyPr>
          <a:lstStyle/>
          <a:p>
            <a:r>
              <a:rPr lang="en-US" sz="1800" b="1" dirty="0" smtClean="0"/>
              <a:t>Real world example of Method Overriding</a:t>
            </a:r>
            <a:endParaRPr lang="en-IN" sz="1800" b="1" dirty="0"/>
          </a:p>
        </p:txBody>
      </p:sp>
    </p:spTree>
    <p:extLst>
      <p:ext uri="{BB962C8B-B14F-4D97-AF65-F5344CB8AC3E}">
        <p14:creationId xmlns:p14="http://schemas.microsoft.com/office/powerpoint/2010/main" val="661147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Why Overridden Methods?</a:t>
            </a:r>
          </a:p>
        </p:txBody>
      </p:sp>
      <p:sp>
        <p:nvSpPr>
          <p:cNvPr id="3" name="Content Placeholder 2"/>
          <p:cNvSpPr txBox="1">
            <a:spLocks/>
          </p:cNvSpPr>
          <p:nvPr/>
        </p:nvSpPr>
        <p:spPr>
          <a:xfrm>
            <a:off x="311700" y="1225225"/>
            <a:ext cx="8520600" cy="335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smtClean="0"/>
              <a:t>Overridden methods allow Java to support run-time polymorphism.</a:t>
            </a:r>
          </a:p>
          <a:p>
            <a:pPr marL="285750" indent="-285750">
              <a:buFont typeface="Arial" panose="020B0604020202020204" pitchFamily="34" charset="0"/>
              <a:buChar char="•"/>
            </a:pPr>
            <a:r>
              <a:rPr lang="en-US" sz="1800" dirty="0" smtClean="0"/>
              <a:t>Method overriding allows a general class to specify methods that will be common to all of its derivatives, while allowing subclasses to define the specific implementation of some or all of those methods. </a:t>
            </a:r>
            <a:endParaRPr lang="en-IN" sz="1800" dirty="0"/>
          </a:p>
        </p:txBody>
      </p:sp>
    </p:spTree>
    <p:extLst>
      <p:ext uri="{BB962C8B-B14F-4D97-AF65-F5344CB8AC3E}">
        <p14:creationId xmlns:p14="http://schemas.microsoft.com/office/powerpoint/2010/main" val="30595306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Polymorphism</a:t>
            </a:r>
            <a:endParaRPr lang="en-IN" dirty="0"/>
          </a:p>
        </p:txBody>
      </p:sp>
      <p:sp>
        <p:nvSpPr>
          <p:cNvPr id="3" name="Content Placeholder 2"/>
          <p:cNvSpPr txBox="1">
            <a:spLocks/>
          </p:cNvSpPr>
          <p:nvPr/>
        </p:nvSpPr>
        <p:spPr>
          <a:xfrm>
            <a:off x="311700" y="1225225"/>
            <a:ext cx="8520600" cy="335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a:t>The word “polymorphism” means having many forms. </a:t>
            </a:r>
          </a:p>
          <a:p>
            <a:pPr marL="285750" indent="-285750">
              <a:buFont typeface="Arial" panose="020B0604020202020204" pitchFamily="34" charset="0"/>
              <a:buChar char="•"/>
            </a:pPr>
            <a:r>
              <a:rPr lang="en-US" sz="1800" dirty="0"/>
              <a:t>The word “poly” means many and “morphs” means forms, So it means many forms.</a:t>
            </a:r>
          </a:p>
          <a:p>
            <a:pPr marL="285750" indent="-285750">
              <a:buFont typeface="Arial" panose="020B0604020202020204" pitchFamily="34" charset="0"/>
              <a:buChar char="•"/>
            </a:pPr>
            <a:r>
              <a:rPr lang="en-US" sz="1800" dirty="0"/>
              <a:t>It can be defined as a task that can perform a single action in different ways.</a:t>
            </a:r>
          </a:p>
          <a:p>
            <a:pPr marL="400050" indent="-285750">
              <a:buFont typeface="Arial" panose="020B0604020202020204" pitchFamily="34" charset="0"/>
              <a:buChar char="•"/>
            </a:pPr>
            <a:endParaRPr lang="en-US" sz="1800" dirty="0"/>
          </a:p>
          <a:p>
            <a:pPr marL="114300" indent="0">
              <a:buNone/>
            </a:pPr>
            <a:r>
              <a:rPr lang="en-US" sz="1800" b="1" dirty="0"/>
              <a:t>In Java polymorphism is mainly divided into two types:</a:t>
            </a:r>
            <a:endParaRPr lang="en-US" sz="1800" dirty="0"/>
          </a:p>
          <a:p>
            <a:pPr>
              <a:buFont typeface="+mj-lt"/>
              <a:buAutoNum type="arabicPeriod"/>
            </a:pPr>
            <a:r>
              <a:rPr lang="en-US" sz="1800" dirty="0"/>
              <a:t>Compile time Polymorphism (static polymorphism or static binding). Method overloading is an example of compile time polymorphism.</a:t>
            </a:r>
          </a:p>
          <a:p>
            <a:pPr>
              <a:buFont typeface="+mj-lt"/>
              <a:buAutoNum type="arabicPeriod"/>
            </a:pPr>
            <a:r>
              <a:rPr lang="en-US" sz="1800" dirty="0"/>
              <a:t>Runtime Polymorphism (Dynamic Method Dispatch or Dynamic binding)</a:t>
            </a:r>
          </a:p>
          <a:p>
            <a:pPr marL="114300"/>
            <a:endParaRPr lang="en-IN" dirty="0"/>
          </a:p>
        </p:txBody>
      </p:sp>
    </p:spTree>
    <p:extLst>
      <p:ext uri="{BB962C8B-B14F-4D97-AF65-F5344CB8AC3E}">
        <p14:creationId xmlns:p14="http://schemas.microsoft.com/office/powerpoint/2010/main" val="105165876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Autofit/>
          </a:bodyPr>
          <a:lstStyle/>
          <a:p>
            <a:r>
              <a:rPr lang="en-US" sz="2400" dirty="0"/>
              <a:t>A Superclass Variable Can Reference a Subclass Object</a:t>
            </a:r>
            <a:endParaRPr lang="en-IN" sz="2000" dirty="0"/>
          </a:p>
        </p:txBody>
      </p:sp>
      <p:sp>
        <p:nvSpPr>
          <p:cNvPr id="4" name="Content Placeholder 2"/>
          <p:cNvSpPr txBox="1">
            <a:spLocks/>
          </p:cNvSpPr>
          <p:nvPr/>
        </p:nvSpPr>
        <p:spPr>
          <a:xfrm>
            <a:off x="311700" y="1225225"/>
            <a:ext cx="8520600" cy="335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dirty="0"/>
              <a:t>A reference variable of a superclass can be assigned a reference to any subclass</a:t>
            </a:r>
          </a:p>
          <a:p>
            <a:r>
              <a:rPr lang="en-IN" sz="1600" dirty="0"/>
              <a:t>derived from that superclass</a:t>
            </a:r>
            <a:r>
              <a:rPr lang="en-IN" sz="1600" dirty="0" smtClean="0"/>
              <a:t>.</a:t>
            </a:r>
            <a:endParaRPr lang="en-US" sz="1600" dirty="0" smtClean="0"/>
          </a:p>
          <a:p>
            <a:pPr marL="285750" indent="-285750">
              <a:buFont typeface="Arial" panose="020B0604020202020204" pitchFamily="34" charset="0"/>
              <a:buChar char="•"/>
            </a:pPr>
            <a:r>
              <a:rPr lang="en-US" sz="1600" dirty="0" smtClean="0"/>
              <a:t>In this context, it is important to understand that it is the type of the reference variable—not the type of the object that it refers to that determines what members can be </a:t>
            </a:r>
            <a:r>
              <a:rPr lang="en-US" sz="1800" dirty="0" smtClean="0"/>
              <a:t>accessed.</a:t>
            </a:r>
          </a:p>
          <a:p>
            <a:pPr marL="114300"/>
            <a:endParaRPr lang="en-US" sz="1800" b="1" dirty="0" smtClean="0"/>
          </a:p>
          <a:p>
            <a:pPr marL="114300"/>
            <a:r>
              <a:rPr lang="en-US" sz="1800" b="1" dirty="0" smtClean="0"/>
              <a:t>In simple words:  </a:t>
            </a:r>
            <a:r>
              <a:rPr lang="en-US" sz="1800" dirty="0" smtClean="0"/>
              <a:t>If there are some methods present in the superclass, but overridden (same methods) by a subclass and assume that an object of subclass is created, and we assign that object to the superclass reference variable, then we can use the superclass reference variable to execute the overridden method defined in the subclass.</a:t>
            </a:r>
            <a:endParaRPr lang="en-US" sz="1800" dirty="0">
              <a:solidFill>
                <a:srgbClr val="FF0000"/>
              </a:solidFill>
            </a:endParaRPr>
          </a:p>
        </p:txBody>
      </p:sp>
    </p:spTree>
    <p:extLst>
      <p:ext uri="{BB962C8B-B14F-4D97-AF65-F5344CB8AC3E}">
        <p14:creationId xmlns:p14="http://schemas.microsoft.com/office/powerpoint/2010/main" val="5532727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Dynamic Method Dispatch</a:t>
            </a:r>
            <a:endParaRPr lang="en-IN" dirty="0"/>
          </a:p>
        </p:txBody>
      </p:sp>
      <p:pic>
        <p:nvPicPr>
          <p:cNvPr id="4" name="Picture 3"/>
          <p:cNvPicPr>
            <a:picLocks noChangeAspect="1"/>
          </p:cNvPicPr>
          <p:nvPr/>
        </p:nvPicPr>
        <p:blipFill>
          <a:blip r:embed="rId2"/>
          <a:stretch>
            <a:fillRect/>
          </a:stretch>
        </p:blipFill>
        <p:spPr>
          <a:xfrm>
            <a:off x="0" y="264404"/>
            <a:ext cx="4711099" cy="4472415"/>
          </a:xfrm>
          <a:prstGeom prst="rect">
            <a:avLst/>
          </a:prstGeom>
        </p:spPr>
      </p:pic>
      <p:sp>
        <p:nvSpPr>
          <p:cNvPr id="5" name="TextBox 4"/>
          <p:cNvSpPr txBox="1"/>
          <p:nvPr/>
        </p:nvSpPr>
        <p:spPr>
          <a:xfrm>
            <a:off x="4318612" y="1400175"/>
            <a:ext cx="4825388" cy="2031325"/>
          </a:xfrm>
          <a:prstGeom prst="rect">
            <a:avLst/>
          </a:prstGeom>
          <a:noFill/>
        </p:spPr>
        <p:txBody>
          <a:bodyPr wrap="square" rtlCol="0">
            <a:spAutoFit/>
          </a:bodyPr>
          <a:lstStyle/>
          <a:p>
            <a:r>
              <a:rPr lang="en-US" b="1" dirty="0" smtClean="0"/>
              <a:t>Important Points</a:t>
            </a:r>
            <a:endParaRPr lang="en-IN" b="1" dirty="0" smtClean="0"/>
          </a:p>
          <a:p>
            <a:pPr marL="285750" indent="-285750">
              <a:buFont typeface="Arial" panose="020B0604020202020204" pitchFamily="34" charset="0"/>
              <a:buChar char="•"/>
            </a:pPr>
            <a:r>
              <a:rPr lang="en-IN" dirty="0" smtClean="0"/>
              <a:t>When </a:t>
            </a:r>
            <a:r>
              <a:rPr lang="en-IN" dirty="0"/>
              <a:t>an overridden method </a:t>
            </a:r>
            <a:r>
              <a:rPr lang="en-IN" dirty="0" smtClean="0"/>
              <a:t>is </a:t>
            </a:r>
            <a:r>
              <a:rPr lang="en-US" dirty="0" smtClean="0"/>
              <a:t>called </a:t>
            </a:r>
            <a:r>
              <a:rPr lang="en-US" dirty="0"/>
              <a:t>through a superclass reference, Java determines which version of </a:t>
            </a:r>
            <a:r>
              <a:rPr lang="en-US" dirty="0" smtClean="0"/>
              <a:t>that method </a:t>
            </a:r>
            <a:r>
              <a:rPr lang="en-US" dirty="0"/>
              <a:t>to execute based upon the type of the object being referred to at </a:t>
            </a:r>
            <a:r>
              <a:rPr lang="en-US" dirty="0" smtClean="0"/>
              <a:t>the </a:t>
            </a:r>
            <a:r>
              <a:rPr lang="en-IN" dirty="0" smtClean="0"/>
              <a:t>time </a:t>
            </a:r>
            <a:r>
              <a:rPr lang="en-IN" dirty="0"/>
              <a:t>the call </a:t>
            </a:r>
            <a:r>
              <a:rPr lang="en-IN" dirty="0" smtClean="0"/>
              <a:t>occurs.</a:t>
            </a:r>
            <a:endParaRPr lang="en-US" dirty="0"/>
          </a:p>
          <a:p>
            <a:pPr marL="285750" indent="-285750">
              <a:buFont typeface="Arial" panose="020B0604020202020204" pitchFamily="34" charset="0"/>
              <a:buChar char="•"/>
            </a:pPr>
            <a:r>
              <a:rPr lang="en-US" dirty="0" smtClean="0"/>
              <a:t>Note:  How does compiler knows which method to call?. </a:t>
            </a:r>
            <a:r>
              <a:rPr lang="en-US" b="1" dirty="0" smtClean="0"/>
              <a:t>Dynamic method dispatch, </a:t>
            </a:r>
            <a:r>
              <a:rPr lang="en-US" dirty="0" smtClean="0"/>
              <a:t>which  is the mechanism by which a call to an overridden method is resolved at run time, rather than compile time. </a:t>
            </a:r>
            <a:endParaRPr lang="en-IN" dirty="0"/>
          </a:p>
        </p:txBody>
      </p:sp>
      <p:sp>
        <p:nvSpPr>
          <p:cNvPr id="6" name="TextBox 5"/>
          <p:cNvSpPr txBox="1"/>
          <p:nvPr/>
        </p:nvSpPr>
        <p:spPr>
          <a:xfrm>
            <a:off x="4131326" y="542925"/>
            <a:ext cx="3933021" cy="523220"/>
          </a:xfrm>
          <a:prstGeom prst="rect">
            <a:avLst/>
          </a:prstGeom>
          <a:noFill/>
        </p:spPr>
        <p:txBody>
          <a:bodyPr wrap="square" rtlCol="0">
            <a:spAutoFit/>
          </a:bodyPr>
          <a:lstStyle/>
          <a:p>
            <a:r>
              <a:rPr lang="en-US" b="1" dirty="0" smtClean="0">
                <a:sym typeface="Wingdings" panose="05000000000000000000" pitchFamily="2" charset="2"/>
              </a:rPr>
              <a:t> </a:t>
            </a:r>
            <a:r>
              <a:rPr lang="en-US" b="1" dirty="0" smtClean="0"/>
              <a:t>An Example program of Dynamic Method </a:t>
            </a:r>
            <a:r>
              <a:rPr lang="en-US" b="1" dirty="0" err="1" smtClean="0"/>
              <a:t>Disptach</a:t>
            </a:r>
            <a:r>
              <a:rPr lang="en-US" b="1" dirty="0" smtClean="0"/>
              <a:t> (Runtime Polymorphism)</a:t>
            </a:r>
            <a:endParaRPr lang="en-IN" b="1" dirty="0"/>
          </a:p>
        </p:txBody>
      </p:sp>
    </p:spTree>
    <p:extLst>
      <p:ext uri="{BB962C8B-B14F-4D97-AF65-F5344CB8AC3E}">
        <p14:creationId xmlns:p14="http://schemas.microsoft.com/office/powerpoint/2010/main" val="6668188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IN" sz="3200" dirty="0"/>
              <a:t>Using final with Inheritance</a:t>
            </a:r>
          </a:p>
        </p:txBody>
      </p:sp>
      <p:sp>
        <p:nvSpPr>
          <p:cNvPr id="3" name="Rectangle 2"/>
          <p:cNvSpPr/>
          <p:nvPr/>
        </p:nvSpPr>
        <p:spPr>
          <a:xfrm>
            <a:off x="413131" y="1148464"/>
            <a:ext cx="7706300" cy="2246769"/>
          </a:xfrm>
          <a:prstGeom prst="rect">
            <a:avLst/>
          </a:prstGeom>
        </p:spPr>
        <p:txBody>
          <a:bodyPr wrap="square">
            <a:spAutoFit/>
          </a:bodyPr>
          <a:lstStyle/>
          <a:p>
            <a:pPr marL="114300" indent="0">
              <a:buNone/>
            </a:pPr>
            <a:r>
              <a:rPr lang="en-US" sz="2000" dirty="0"/>
              <a:t>Three uses of </a:t>
            </a:r>
            <a:r>
              <a:rPr lang="en-US" sz="2000" b="1" dirty="0"/>
              <a:t>final </a:t>
            </a:r>
            <a:r>
              <a:rPr lang="en-US" sz="2000" dirty="0"/>
              <a:t>keyword:</a:t>
            </a:r>
          </a:p>
          <a:p>
            <a:pPr>
              <a:buFont typeface="+mj-lt"/>
              <a:buAutoNum type="arabicPeriod"/>
            </a:pPr>
            <a:r>
              <a:rPr lang="en-US" sz="2000" b="1" dirty="0" smtClean="0"/>
              <a:t> final </a:t>
            </a:r>
            <a:r>
              <a:rPr lang="en-US" sz="2000" dirty="0" smtClean="0"/>
              <a:t>can </a:t>
            </a:r>
            <a:r>
              <a:rPr lang="en-US" sz="2000" dirty="0"/>
              <a:t>be used to create the equivalent of a named constant</a:t>
            </a:r>
            <a:r>
              <a:rPr lang="en-US" sz="2000" dirty="0" smtClean="0"/>
              <a:t>, i.e</a:t>
            </a:r>
            <a:r>
              <a:rPr lang="en-US" sz="2000" dirty="0"/>
              <a:t>., its value can’t be modified. For example, </a:t>
            </a:r>
            <a:r>
              <a:rPr lang="en-US" sz="2000" b="1" dirty="0"/>
              <a:t>  final </a:t>
            </a:r>
            <a:r>
              <a:rPr lang="en-US" sz="2000" b="1" dirty="0" err="1"/>
              <a:t>int</a:t>
            </a:r>
            <a:r>
              <a:rPr lang="en-US" sz="2000" b="1" dirty="0"/>
              <a:t> a=2;</a:t>
            </a:r>
            <a:r>
              <a:rPr lang="en-US" sz="2000" dirty="0"/>
              <a:t> </a:t>
            </a:r>
          </a:p>
          <a:p>
            <a:pPr marL="114300" indent="0">
              <a:buNone/>
            </a:pPr>
            <a:r>
              <a:rPr lang="en-US" sz="2000" dirty="0"/>
              <a:t>      - final variables must be used only for the values that we want to remain  </a:t>
            </a:r>
            <a:r>
              <a:rPr lang="en-US" sz="2000" dirty="0" smtClean="0"/>
              <a:t>constant </a:t>
            </a:r>
            <a:r>
              <a:rPr lang="en-US" sz="2000" dirty="0"/>
              <a:t>throughout the execution of program.</a:t>
            </a:r>
          </a:p>
          <a:p>
            <a:r>
              <a:rPr lang="en-US" sz="2000" b="1" dirty="0" smtClean="0"/>
              <a:t>2. final</a:t>
            </a:r>
            <a:r>
              <a:rPr lang="en-US" sz="2000" dirty="0" smtClean="0"/>
              <a:t> </a:t>
            </a:r>
            <a:r>
              <a:rPr lang="en-US" sz="2000" dirty="0"/>
              <a:t>can be used to Prevent method Overriding.</a:t>
            </a:r>
          </a:p>
          <a:p>
            <a:r>
              <a:rPr lang="en-IN" sz="2000" b="1" dirty="0" smtClean="0"/>
              <a:t>3. final</a:t>
            </a:r>
            <a:r>
              <a:rPr lang="en-IN" sz="2000" dirty="0" smtClean="0"/>
              <a:t> can be used to </a:t>
            </a:r>
            <a:r>
              <a:rPr lang="en-IN" sz="2000" dirty="0"/>
              <a:t>Prevent Inheritance</a:t>
            </a:r>
            <a:endParaRPr lang="en-US" sz="2000" dirty="0"/>
          </a:p>
        </p:txBody>
      </p:sp>
    </p:spTree>
    <p:extLst>
      <p:ext uri="{BB962C8B-B14F-4D97-AF65-F5344CB8AC3E}">
        <p14:creationId xmlns:p14="http://schemas.microsoft.com/office/powerpoint/2010/main" val="19069769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3600" dirty="0" smtClean="0"/>
              <a:t>Agenda</a:t>
            </a:r>
            <a:endParaRPr lang="en-IN" sz="3600" dirty="0"/>
          </a:p>
        </p:txBody>
      </p:sp>
      <p:sp>
        <p:nvSpPr>
          <p:cNvPr id="4" name="TextBox 3"/>
          <p:cNvSpPr txBox="1"/>
          <p:nvPr/>
        </p:nvSpPr>
        <p:spPr>
          <a:xfrm>
            <a:off x="385590" y="1222872"/>
            <a:ext cx="8306718" cy="160043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Inheritance</a:t>
            </a:r>
          </a:p>
          <a:p>
            <a:pPr marL="457200" indent="-457200">
              <a:buFont typeface="Arial" panose="020B0604020202020204" pitchFamily="34" charset="0"/>
              <a:buChar char="•"/>
            </a:pPr>
            <a:r>
              <a:rPr lang="en-US" sz="2800" dirty="0" smtClean="0"/>
              <a:t>Polymorphism</a:t>
            </a:r>
          </a:p>
          <a:p>
            <a:endParaRPr lang="en-US" dirty="0"/>
          </a:p>
          <a:p>
            <a:endParaRPr lang="en-US" dirty="0"/>
          </a:p>
          <a:p>
            <a:endParaRPr lang="en-IN" dirty="0"/>
          </a:p>
        </p:txBody>
      </p:sp>
    </p:spTree>
    <p:extLst>
      <p:ext uri="{BB962C8B-B14F-4D97-AF65-F5344CB8AC3E}">
        <p14:creationId xmlns:p14="http://schemas.microsoft.com/office/powerpoint/2010/main" val="25405759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3200" dirty="0"/>
              <a:t>Inheritance</a:t>
            </a:r>
            <a:endParaRPr lang="en-IN" sz="3200" dirty="0"/>
          </a:p>
        </p:txBody>
      </p:sp>
      <p:sp>
        <p:nvSpPr>
          <p:cNvPr id="3" name="Content Placeholder 2"/>
          <p:cNvSpPr txBox="1">
            <a:spLocks/>
          </p:cNvSpPr>
          <p:nvPr/>
        </p:nvSpPr>
        <p:spPr>
          <a:xfrm>
            <a:off x="311700" y="1225225"/>
            <a:ext cx="8520600" cy="258661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smtClean="0"/>
              <a:t>It allows the creation of hierarchical classifications. Inheritance represents the </a:t>
            </a:r>
            <a:r>
              <a:rPr lang="en-US" b="1" dirty="0" smtClean="0"/>
              <a:t>IS-A relationship</a:t>
            </a:r>
            <a:r>
              <a:rPr lang="en-US" dirty="0" smtClean="0"/>
              <a:t> which is also known as a </a:t>
            </a:r>
            <a:r>
              <a:rPr lang="en-US" i="1" dirty="0" smtClean="0"/>
              <a:t>parent-child</a:t>
            </a:r>
            <a:r>
              <a:rPr lang="en-US" dirty="0" smtClean="0"/>
              <a:t> relationship (for example, </a:t>
            </a:r>
            <a:r>
              <a:rPr lang="en-IN" dirty="0" smtClean="0"/>
              <a:t>Apple is a Fruit, Car is a Vehicle)</a:t>
            </a:r>
            <a:endParaRPr lang="en-US" dirty="0" smtClean="0"/>
          </a:p>
          <a:p>
            <a:pPr marL="285750" indent="-285750">
              <a:buFont typeface="Arial" panose="020B0604020202020204" pitchFamily="34" charset="0"/>
              <a:buChar char="•"/>
            </a:pPr>
            <a:r>
              <a:rPr lang="en-US" dirty="0" smtClean="0"/>
              <a:t>Using inheritance, you can create a general class that defines traits common to a set of related items. This class can then be inherited by other, more specific classes, each adding those things that are unique to it.</a:t>
            </a:r>
          </a:p>
          <a:p>
            <a:pPr marL="285750" indent="-285750">
              <a:buFont typeface="Arial" panose="020B0604020202020204" pitchFamily="34" charset="0"/>
              <a:buChar char="•"/>
            </a:pPr>
            <a:r>
              <a:rPr lang="en-US" dirty="0" smtClean="0"/>
              <a:t>When you inherit from an existing class, you can reuse methods and fields of the parent class. Moreover, you can add new methods and fields in your current class also.</a:t>
            </a:r>
          </a:p>
          <a:p>
            <a:pPr marL="285750" indent="-285750">
              <a:buFont typeface="Arial" panose="020B0604020202020204" pitchFamily="34" charset="0"/>
              <a:buChar char="•"/>
            </a:pPr>
            <a:r>
              <a:rPr lang="en-US" dirty="0" smtClean="0"/>
              <a:t>In the terminology of Java, a class that is inherited is called a </a:t>
            </a:r>
            <a:r>
              <a:rPr lang="en-US" b="1" dirty="0" smtClean="0"/>
              <a:t>superclass</a:t>
            </a:r>
            <a:r>
              <a:rPr lang="en-US" dirty="0" smtClean="0"/>
              <a:t>. The class that does the inheriting is called a </a:t>
            </a:r>
            <a:r>
              <a:rPr lang="en-US" b="1" dirty="0" smtClean="0"/>
              <a:t>subclass</a:t>
            </a:r>
            <a:r>
              <a:rPr lang="en-US" dirty="0" smtClean="0"/>
              <a:t>.</a:t>
            </a:r>
          </a:p>
          <a:p>
            <a:pPr marL="285750" indent="-285750">
              <a:buFont typeface="Arial" panose="020B0604020202020204" pitchFamily="34" charset="0"/>
              <a:buChar char="•"/>
            </a:pPr>
            <a:r>
              <a:rPr lang="en-US" dirty="0" smtClean="0"/>
              <a:t>A subclass is a specialized version of a superclass. It inherits all of the members defined by the superclass and adds its own, unique elements</a:t>
            </a:r>
            <a:endParaRPr lang="en-IN" dirty="0"/>
          </a:p>
        </p:txBody>
      </p:sp>
      <p:pic>
        <p:nvPicPr>
          <p:cNvPr id="4" name="Picture 3"/>
          <p:cNvPicPr>
            <a:picLocks noChangeAspect="1"/>
          </p:cNvPicPr>
          <p:nvPr/>
        </p:nvPicPr>
        <p:blipFill>
          <a:blip r:embed="rId2"/>
          <a:stretch>
            <a:fillRect/>
          </a:stretch>
        </p:blipFill>
        <p:spPr>
          <a:xfrm>
            <a:off x="774623" y="4004975"/>
            <a:ext cx="4686300" cy="857250"/>
          </a:xfrm>
          <a:prstGeom prst="rect">
            <a:avLst/>
          </a:prstGeom>
        </p:spPr>
      </p:pic>
      <p:sp>
        <p:nvSpPr>
          <p:cNvPr id="5" name="TextBox 4"/>
          <p:cNvSpPr txBox="1"/>
          <p:nvPr/>
        </p:nvSpPr>
        <p:spPr>
          <a:xfrm>
            <a:off x="5210468" y="4004975"/>
            <a:ext cx="3217587" cy="307777"/>
          </a:xfrm>
          <a:prstGeom prst="rect">
            <a:avLst/>
          </a:prstGeom>
          <a:noFill/>
        </p:spPr>
        <p:txBody>
          <a:bodyPr wrap="square" rtlCol="0">
            <a:spAutoFit/>
          </a:bodyPr>
          <a:lstStyle/>
          <a:p>
            <a:r>
              <a:rPr lang="en-US" dirty="0" smtClean="0">
                <a:sym typeface="Wingdings" panose="05000000000000000000" pitchFamily="2" charset="2"/>
              </a:rPr>
              <a:t> </a:t>
            </a:r>
            <a:r>
              <a:rPr lang="en-US" b="1" dirty="0" smtClean="0">
                <a:sym typeface="Wingdings" panose="05000000000000000000" pitchFamily="2" charset="2"/>
              </a:rPr>
              <a:t>Syntax of inheriting a superclass</a:t>
            </a:r>
            <a:endParaRPr lang="en-IN" b="1" dirty="0"/>
          </a:p>
        </p:txBody>
      </p:sp>
    </p:spTree>
    <p:extLst>
      <p:ext uri="{BB962C8B-B14F-4D97-AF65-F5344CB8AC3E}">
        <p14:creationId xmlns:p14="http://schemas.microsoft.com/office/powerpoint/2010/main" val="4768423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3200" dirty="0"/>
              <a:t>Why </a:t>
            </a:r>
            <a:r>
              <a:rPr lang="en-US" sz="3200" dirty="0" smtClean="0"/>
              <a:t>Inheritance?</a:t>
            </a:r>
            <a:endParaRPr lang="en-IN" sz="3200" dirty="0"/>
          </a:p>
        </p:txBody>
      </p:sp>
      <p:sp>
        <p:nvSpPr>
          <p:cNvPr id="3" name="TextBox 2"/>
          <p:cNvSpPr txBox="1"/>
          <p:nvPr/>
        </p:nvSpPr>
        <p:spPr>
          <a:xfrm>
            <a:off x="304800" y="1244906"/>
            <a:ext cx="8409542" cy="923330"/>
          </a:xfrm>
          <a:prstGeom prst="rect">
            <a:avLst/>
          </a:prstGeom>
          <a:noFill/>
        </p:spPr>
        <p:txBody>
          <a:bodyPr wrap="square" rtlCol="0">
            <a:spAutoFit/>
          </a:bodyPr>
          <a:lstStyle/>
          <a:p>
            <a:pPr marL="285750" indent="-285750">
              <a:buFont typeface="Arial" panose="020B0604020202020204" pitchFamily="34" charset="0"/>
              <a:buChar char="•"/>
            </a:pPr>
            <a:r>
              <a:rPr lang="en-US" sz="2000" dirty="0"/>
              <a:t>For method overriding (so runtime polymorphism can be achieved).</a:t>
            </a:r>
          </a:p>
          <a:p>
            <a:pPr marL="285750" indent="-285750">
              <a:buFont typeface="Arial" panose="020B0604020202020204" pitchFamily="34" charset="0"/>
              <a:buChar char="•"/>
            </a:pPr>
            <a:r>
              <a:rPr lang="en-IN" sz="2000" dirty="0"/>
              <a:t>For Code Reusability.</a:t>
            </a:r>
          </a:p>
          <a:p>
            <a:endParaRPr lang="en-IN" dirty="0"/>
          </a:p>
        </p:txBody>
      </p:sp>
    </p:spTree>
    <p:extLst>
      <p:ext uri="{BB962C8B-B14F-4D97-AF65-F5344CB8AC3E}">
        <p14:creationId xmlns:p14="http://schemas.microsoft.com/office/powerpoint/2010/main" val="8871473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800" dirty="0"/>
              <a:t>Types of Inheritance supported by java</a:t>
            </a:r>
            <a:endParaRPr lang="en-IN" dirty="0"/>
          </a:p>
        </p:txBody>
      </p:sp>
      <p:pic>
        <p:nvPicPr>
          <p:cNvPr id="3" name="Picture 2"/>
          <p:cNvPicPr>
            <a:picLocks noChangeAspect="1"/>
          </p:cNvPicPr>
          <p:nvPr/>
        </p:nvPicPr>
        <p:blipFill>
          <a:blip r:embed="rId2"/>
          <a:stretch>
            <a:fillRect/>
          </a:stretch>
        </p:blipFill>
        <p:spPr>
          <a:xfrm>
            <a:off x="562040" y="1303424"/>
            <a:ext cx="1381125" cy="1609725"/>
          </a:xfrm>
          <a:prstGeom prst="rect">
            <a:avLst/>
          </a:prstGeom>
        </p:spPr>
      </p:pic>
      <p:sp>
        <p:nvSpPr>
          <p:cNvPr id="4" name="TextBox 3"/>
          <p:cNvSpPr txBox="1"/>
          <p:nvPr/>
        </p:nvSpPr>
        <p:spPr>
          <a:xfrm>
            <a:off x="562040" y="3169085"/>
            <a:ext cx="1229182" cy="307777"/>
          </a:xfrm>
          <a:prstGeom prst="rect">
            <a:avLst/>
          </a:prstGeom>
          <a:noFill/>
        </p:spPr>
        <p:txBody>
          <a:bodyPr wrap="square" rtlCol="0">
            <a:spAutoFit/>
          </a:bodyPr>
          <a:lstStyle/>
          <a:p>
            <a:r>
              <a:rPr lang="en-US" b="1" dirty="0" smtClean="0"/>
              <a:t>Single</a:t>
            </a:r>
            <a:endParaRPr lang="en-IN" b="1" dirty="0"/>
          </a:p>
        </p:txBody>
      </p:sp>
      <p:pic>
        <p:nvPicPr>
          <p:cNvPr id="5" name="Picture 4"/>
          <p:cNvPicPr>
            <a:picLocks noChangeAspect="1"/>
          </p:cNvPicPr>
          <p:nvPr/>
        </p:nvPicPr>
        <p:blipFill>
          <a:blip r:embed="rId3"/>
          <a:stretch>
            <a:fillRect/>
          </a:stretch>
        </p:blipFill>
        <p:spPr>
          <a:xfrm>
            <a:off x="2540630" y="1032549"/>
            <a:ext cx="1457325" cy="2752725"/>
          </a:xfrm>
          <a:prstGeom prst="rect">
            <a:avLst/>
          </a:prstGeom>
        </p:spPr>
      </p:pic>
      <p:sp>
        <p:nvSpPr>
          <p:cNvPr id="6" name="TextBox 5"/>
          <p:cNvSpPr txBox="1"/>
          <p:nvPr/>
        </p:nvSpPr>
        <p:spPr>
          <a:xfrm>
            <a:off x="2630466" y="3970751"/>
            <a:ext cx="1139868" cy="307777"/>
          </a:xfrm>
          <a:prstGeom prst="rect">
            <a:avLst/>
          </a:prstGeom>
          <a:noFill/>
        </p:spPr>
        <p:txBody>
          <a:bodyPr wrap="square" rtlCol="0">
            <a:spAutoFit/>
          </a:bodyPr>
          <a:lstStyle/>
          <a:p>
            <a:r>
              <a:rPr lang="en-US" b="1" dirty="0" smtClean="0"/>
              <a:t>Multilevel</a:t>
            </a:r>
            <a:endParaRPr lang="en-IN" b="1" dirty="0"/>
          </a:p>
        </p:txBody>
      </p:sp>
      <p:pic>
        <p:nvPicPr>
          <p:cNvPr id="7" name="Picture 6"/>
          <p:cNvPicPr>
            <a:picLocks noChangeAspect="1"/>
          </p:cNvPicPr>
          <p:nvPr/>
        </p:nvPicPr>
        <p:blipFill>
          <a:blip r:embed="rId4"/>
          <a:stretch>
            <a:fillRect/>
          </a:stretch>
        </p:blipFill>
        <p:spPr>
          <a:xfrm>
            <a:off x="4772414" y="835213"/>
            <a:ext cx="2952750" cy="1695450"/>
          </a:xfrm>
          <a:prstGeom prst="rect">
            <a:avLst/>
          </a:prstGeom>
        </p:spPr>
      </p:pic>
      <p:sp>
        <p:nvSpPr>
          <p:cNvPr id="8" name="TextBox 7"/>
          <p:cNvSpPr txBox="1"/>
          <p:nvPr/>
        </p:nvSpPr>
        <p:spPr>
          <a:xfrm>
            <a:off x="5523978" y="2913149"/>
            <a:ext cx="1402915" cy="307777"/>
          </a:xfrm>
          <a:prstGeom prst="rect">
            <a:avLst/>
          </a:prstGeom>
          <a:noFill/>
        </p:spPr>
        <p:txBody>
          <a:bodyPr wrap="square" rtlCol="0">
            <a:spAutoFit/>
          </a:bodyPr>
          <a:lstStyle/>
          <a:p>
            <a:r>
              <a:rPr lang="en-US" b="1" dirty="0" smtClean="0"/>
              <a:t>Hierarchical</a:t>
            </a:r>
            <a:endParaRPr lang="en-IN" b="1" dirty="0"/>
          </a:p>
        </p:txBody>
      </p:sp>
      <p:sp>
        <p:nvSpPr>
          <p:cNvPr id="9" name="TextBox 8"/>
          <p:cNvSpPr txBox="1"/>
          <p:nvPr/>
        </p:nvSpPr>
        <p:spPr>
          <a:xfrm>
            <a:off x="4321480" y="3970751"/>
            <a:ext cx="4598504" cy="738664"/>
          </a:xfrm>
          <a:prstGeom prst="rect">
            <a:avLst/>
          </a:prstGeom>
          <a:noFill/>
        </p:spPr>
        <p:txBody>
          <a:bodyPr wrap="square" rtlCol="0">
            <a:spAutoFit/>
          </a:bodyPr>
          <a:lstStyle/>
          <a:p>
            <a:r>
              <a:rPr lang="en-US" b="1" dirty="0" smtClean="0"/>
              <a:t>Note: </a:t>
            </a:r>
            <a:r>
              <a:rPr lang="en-US" dirty="0"/>
              <a:t>Please note that Java does </a:t>
            </a:r>
            <a:r>
              <a:rPr lang="en-US" b="1" dirty="0"/>
              <a:t>not</a:t>
            </a:r>
            <a:r>
              <a:rPr lang="en-US" dirty="0"/>
              <a:t> support multiple inheritance with classes. In java, we can achieve multiple inheritance only through Interfaces.</a:t>
            </a:r>
            <a:endParaRPr lang="en-IN" b="1" dirty="0"/>
          </a:p>
        </p:txBody>
      </p:sp>
    </p:spTree>
    <p:extLst>
      <p:ext uri="{BB962C8B-B14F-4D97-AF65-F5344CB8AC3E}">
        <p14:creationId xmlns:p14="http://schemas.microsoft.com/office/powerpoint/2010/main" val="17670665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3200" dirty="0"/>
              <a:t>Example of </a:t>
            </a:r>
            <a:r>
              <a:rPr lang="en-US" sz="3200" dirty="0" smtClean="0"/>
              <a:t>Single inheritance</a:t>
            </a:r>
            <a:endParaRPr lang="en-IN" sz="2800" dirty="0"/>
          </a:p>
        </p:txBody>
      </p:sp>
      <p:sp>
        <p:nvSpPr>
          <p:cNvPr id="4" name="TextBox 3"/>
          <p:cNvSpPr txBox="1"/>
          <p:nvPr/>
        </p:nvSpPr>
        <p:spPr>
          <a:xfrm>
            <a:off x="6538586" y="1164921"/>
            <a:ext cx="1665962" cy="738664"/>
          </a:xfrm>
          <a:prstGeom prst="rect">
            <a:avLst/>
          </a:prstGeom>
          <a:noFill/>
        </p:spPr>
        <p:txBody>
          <a:bodyPr wrap="square" rtlCol="0">
            <a:spAutoFit/>
          </a:bodyPr>
          <a:lstStyle/>
          <a:p>
            <a:r>
              <a:rPr lang="en-US" b="1" u="sng" dirty="0" err="1" smtClean="0"/>
              <a:t>Ouput</a:t>
            </a:r>
            <a:r>
              <a:rPr lang="en-US" b="1" u="sng" dirty="0" smtClean="0"/>
              <a:t>:</a:t>
            </a:r>
          </a:p>
          <a:p>
            <a:r>
              <a:rPr lang="en-US" dirty="0" smtClean="0"/>
              <a:t>barking…</a:t>
            </a:r>
          </a:p>
          <a:p>
            <a:r>
              <a:rPr lang="en-US" dirty="0" smtClean="0"/>
              <a:t>eating…</a:t>
            </a:r>
            <a:endParaRPr lang="en-IN" dirty="0"/>
          </a:p>
        </p:txBody>
      </p:sp>
      <p:sp>
        <p:nvSpPr>
          <p:cNvPr id="5" name="TextBox 4"/>
          <p:cNvSpPr txBox="1"/>
          <p:nvPr/>
        </p:nvSpPr>
        <p:spPr>
          <a:xfrm>
            <a:off x="304800" y="1164921"/>
            <a:ext cx="4972280" cy="3754874"/>
          </a:xfrm>
          <a:prstGeom prst="rect">
            <a:avLst/>
          </a:prstGeom>
          <a:noFill/>
        </p:spPr>
        <p:txBody>
          <a:bodyPr wrap="square" rtlCol="0">
            <a:spAutoFit/>
          </a:bodyPr>
          <a:lstStyle/>
          <a:p>
            <a:r>
              <a:rPr lang="en-US" dirty="0"/>
              <a:t>c</a:t>
            </a:r>
            <a:r>
              <a:rPr lang="en-US" dirty="0" smtClean="0"/>
              <a:t>lass Animal{</a:t>
            </a:r>
          </a:p>
          <a:p>
            <a:r>
              <a:rPr lang="en-US" dirty="0"/>
              <a:t>v</a:t>
            </a:r>
            <a:r>
              <a:rPr lang="en-US" dirty="0" smtClean="0"/>
              <a:t>oid eat(){</a:t>
            </a:r>
          </a:p>
          <a:p>
            <a:r>
              <a:rPr lang="en-US" dirty="0" err="1" smtClean="0"/>
              <a:t>System.out.println</a:t>
            </a:r>
            <a:r>
              <a:rPr lang="en-US" dirty="0" smtClean="0"/>
              <a:t>(“eating…”);</a:t>
            </a:r>
          </a:p>
          <a:p>
            <a:r>
              <a:rPr lang="en-US" dirty="0" smtClean="0"/>
              <a:t>}</a:t>
            </a:r>
          </a:p>
          <a:p>
            <a:r>
              <a:rPr lang="en-US" dirty="0"/>
              <a:t>c</a:t>
            </a:r>
            <a:r>
              <a:rPr lang="en-US" dirty="0" smtClean="0"/>
              <a:t>lass Dog </a:t>
            </a:r>
            <a:r>
              <a:rPr lang="en-US" b="1" dirty="0" smtClean="0"/>
              <a:t>extends</a:t>
            </a:r>
            <a:r>
              <a:rPr lang="en-US" dirty="0" smtClean="0"/>
              <a:t> Animal{</a:t>
            </a:r>
          </a:p>
          <a:p>
            <a:r>
              <a:rPr lang="en-US" dirty="0"/>
              <a:t>v</a:t>
            </a:r>
            <a:r>
              <a:rPr lang="en-US" dirty="0" smtClean="0"/>
              <a:t>oid bark(){</a:t>
            </a:r>
          </a:p>
          <a:p>
            <a:r>
              <a:rPr lang="en-US" dirty="0" err="1" smtClean="0"/>
              <a:t>System.out.println</a:t>
            </a:r>
            <a:r>
              <a:rPr lang="en-US" dirty="0" smtClean="0"/>
              <a:t>(“barking…”);</a:t>
            </a:r>
          </a:p>
          <a:p>
            <a:r>
              <a:rPr lang="en-US" dirty="0" smtClean="0"/>
              <a:t>}</a:t>
            </a:r>
          </a:p>
          <a:p>
            <a:r>
              <a:rPr lang="en-US" dirty="0" smtClean="0"/>
              <a:t>}</a:t>
            </a:r>
          </a:p>
          <a:p>
            <a:r>
              <a:rPr lang="en-US" dirty="0"/>
              <a:t>c</a:t>
            </a:r>
            <a:r>
              <a:rPr lang="en-US" dirty="0" smtClean="0"/>
              <a:t>lass </a:t>
            </a:r>
            <a:r>
              <a:rPr lang="en-US" dirty="0" err="1" smtClean="0"/>
              <a:t>TestInheritance</a:t>
            </a:r>
            <a:r>
              <a:rPr lang="en-US" dirty="0" smtClean="0"/>
              <a:t> {</a:t>
            </a:r>
          </a:p>
          <a:p>
            <a:r>
              <a:rPr lang="en-US" dirty="0" smtClean="0"/>
              <a:t>public static void main(String </a:t>
            </a:r>
            <a:r>
              <a:rPr lang="en-US" dirty="0" err="1" smtClean="0"/>
              <a:t>args</a:t>
            </a:r>
            <a:r>
              <a:rPr lang="en-US" dirty="0" smtClean="0"/>
              <a:t>[]){</a:t>
            </a:r>
          </a:p>
          <a:p>
            <a:r>
              <a:rPr lang="en-US" dirty="0" smtClean="0"/>
              <a:t>Dog d=new Dog();</a:t>
            </a:r>
          </a:p>
          <a:p>
            <a:r>
              <a:rPr lang="en-US" dirty="0" err="1" smtClean="0"/>
              <a:t>d.bark</a:t>
            </a:r>
            <a:r>
              <a:rPr lang="en-US" dirty="0" smtClean="0"/>
              <a:t>();</a:t>
            </a:r>
          </a:p>
          <a:p>
            <a:r>
              <a:rPr lang="en-US" dirty="0" err="1" smtClean="0"/>
              <a:t>d.eat</a:t>
            </a:r>
            <a:r>
              <a:rPr lang="en-US" dirty="0" smtClean="0"/>
              <a:t>();</a:t>
            </a:r>
          </a:p>
          <a:p>
            <a:r>
              <a:rPr lang="en-US" dirty="0" smtClean="0"/>
              <a:t>}</a:t>
            </a:r>
          </a:p>
          <a:p>
            <a:r>
              <a:rPr lang="en-US" dirty="0"/>
              <a:t>}</a:t>
            </a:r>
            <a:endParaRPr lang="en-US" dirty="0" smtClean="0"/>
          </a:p>
          <a:p>
            <a:endParaRPr lang="en-IN" dirty="0"/>
          </a:p>
        </p:txBody>
      </p:sp>
    </p:spTree>
    <p:extLst>
      <p:ext uri="{BB962C8B-B14F-4D97-AF65-F5344CB8AC3E}">
        <p14:creationId xmlns:p14="http://schemas.microsoft.com/office/powerpoint/2010/main" val="41522435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Member Access and Inheritance</a:t>
            </a:r>
            <a:endParaRPr lang="en-IN" dirty="0"/>
          </a:p>
        </p:txBody>
      </p:sp>
      <p:sp>
        <p:nvSpPr>
          <p:cNvPr id="3" name="TextBox 2"/>
          <p:cNvSpPr txBox="1"/>
          <p:nvPr/>
        </p:nvSpPr>
        <p:spPr>
          <a:xfrm>
            <a:off x="304800" y="1277957"/>
            <a:ext cx="8585812" cy="1231106"/>
          </a:xfrm>
          <a:prstGeom prst="rect">
            <a:avLst/>
          </a:prstGeom>
          <a:noFill/>
        </p:spPr>
        <p:txBody>
          <a:bodyPr wrap="square" rtlCol="0">
            <a:spAutoFit/>
          </a:bodyPr>
          <a:lstStyle/>
          <a:p>
            <a:pPr marL="285750" indent="-285750">
              <a:buFont typeface="Arial" panose="020B0604020202020204" pitchFamily="34" charset="0"/>
              <a:buChar char="•"/>
            </a:pPr>
            <a:r>
              <a:rPr lang="en-US" sz="2000" dirty="0"/>
              <a:t>Although a subclass includes all of the members of its superclass, it cannot access the members of the superclass that have been declared as private.</a:t>
            </a:r>
            <a:endParaRPr lang="en-IN" sz="2000" dirty="0"/>
          </a:p>
          <a:p>
            <a:endParaRPr lang="en-IN" dirty="0"/>
          </a:p>
        </p:txBody>
      </p:sp>
    </p:spTree>
    <p:extLst>
      <p:ext uri="{BB962C8B-B14F-4D97-AF65-F5344CB8AC3E}">
        <p14:creationId xmlns:p14="http://schemas.microsoft.com/office/powerpoint/2010/main" val="27328623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IN"/>
          </a:p>
        </p:txBody>
      </p:sp>
      <p:pic>
        <p:nvPicPr>
          <p:cNvPr id="3" name="Picture 2"/>
          <p:cNvPicPr>
            <a:picLocks noChangeAspect="1"/>
          </p:cNvPicPr>
          <p:nvPr/>
        </p:nvPicPr>
        <p:blipFill>
          <a:blip r:embed="rId2"/>
          <a:stretch>
            <a:fillRect/>
          </a:stretch>
        </p:blipFill>
        <p:spPr>
          <a:xfrm>
            <a:off x="165253" y="114300"/>
            <a:ext cx="7910111" cy="4972050"/>
          </a:xfrm>
          <a:prstGeom prst="rect">
            <a:avLst/>
          </a:prstGeom>
        </p:spPr>
      </p:pic>
      <p:sp>
        <p:nvSpPr>
          <p:cNvPr id="4" name="TextBox 3"/>
          <p:cNvSpPr txBox="1"/>
          <p:nvPr/>
        </p:nvSpPr>
        <p:spPr>
          <a:xfrm>
            <a:off x="6466901" y="627961"/>
            <a:ext cx="2005070" cy="954107"/>
          </a:xfrm>
          <a:prstGeom prst="rect">
            <a:avLst/>
          </a:prstGeom>
          <a:noFill/>
        </p:spPr>
        <p:txBody>
          <a:bodyPr wrap="square" rtlCol="0">
            <a:spAutoFit/>
          </a:bodyPr>
          <a:lstStyle/>
          <a:p>
            <a:r>
              <a:rPr lang="en-US" b="1" dirty="0" smtClean="0"/>
              <a:t>Note: </a:t>
            </a:r>
            <a:r>
              <a:rPr lang="en-US" dirty="0" smtClean="0"/>
              <a:t>Subclass has no access to private members of superclass.</a:t>
            </a:r>
            <a:endParaRPr lang="en-IN" b="1" dirty="0"/>
          </a:p>
        </p:txBody>
      </p:sp>
    </p:spTree>
    <p:extLst>
      <p:ext uri="{BB962C8B-B14F-4D97-AF65-F5344CB8AC3E}">
        <p14:creationId xmlns:p14="http://schemas.microsoft.com/office/powerpoint/2010/main" val="3209634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Example of Multilevel Inheritance</a:t>
            </a:r>
            <a:endParaRPr lang="en-IN" dirty="0"/>
          </a:p>
        </p:txBody>
      </p:sp>
      <p:sp>
        <p:nvSpPr>
          <p:cNvPr id="4" name="TextBox 3"/>
          <p:cNvSpPr txBox="1"/>
          <p:nvPr/>
        </p:nvSpPr>
        <p:spPr>
          <a:xfrm>
            <a:off x="304800" y="1134737"/>
            <a:ext cx="6184135" cy="3679634"/>
          </a:xfrm>
          <a:prstGeom prst="rect">
            <a:avLst/>
          </a:prstGeom>
          <a:noFill/>
        </p:spPr>
        <p:txBody>
          <a:bodyPr wrap="square" rtlCol="0">
            <a:spAutoFit/>
          </a:bodyPr>
          <a:lstStyle/>
          <a:p>
            <a:endParaRPr lang="en-IN" dirty="0"/>
          </a:p>
        </p:txBody>
      </p:sp>
      <p:pic>
        <p:nvPicPr>
          <p:cNvPr id="5" name="Picture 4"/>
          <p:cNvPicPr>
            <a:picLocks noChangeAspect="1"/>
          </p:cNvPicPr>
          <p:nvPr/>
        </p:nvPicPr>
        <p:blipFill>
          <a:blip r:embed="rId2"/>
          <a:stretch>
            <a:fillRect/>
          </a:stretch>
        </p:blipFill>
        <p:spPr>
          <a:xfrm>
            <a:off x="856906" y="1134737"/>
            <a:ext cx="3486150" cy="3627648"/>
          </a:xfrm>
          <a:prstGeom prst="rect">
            <a:avLst/>
          </a:prstGeom>
        </p:spPr>
      </p:pic>
      <p:sp>
        <p:nvSpPr>
          <p:cNvPr id="6" name="TextBox 5"/>
          <p:cNvSpPr txBox="1"/>
          <p:nvPr/>
        </p:nvSpPr>
        <p:spPr>
          <a:xfrm>
            <a:off x="7017745" y="1421176"/>
            <a:ext cx="1344057" cy="954107"/>
          </a:xfrm>
          <a:prstGeom prst="rect">
            <a:avLst/>
          </a:prstGeom>
          <a:noFill/>
        </p:spPr>
        <p:txBody>
          <a:bodyPr wrap="square" rtlCol="0">
            <a:spAutoFit/>
          </a:bodyPr>
          <a:lstStyle/>
          <a:p>
            <a:r>
              <a:rPr lang="en-US" b="1" dirty="0" smtClean="0"/>
              <a:t>Output:</a:t>
            </a:r>
          </a:p>
          <a:p>
            <a:r>
              <a:rPr lang="en-US" dirty="0" smtClean="0"/>
              <a:t>weeping…</a:t>
            </a:r>
          </a:p>
          <a:p>
            <a:r>
              <a:rPr lang="en-US" dirty="0" smtClean="0"/>
              <a:t>barking…</a:t>
            </a:r>
          </a:p>
          <a:p>
            <a:r>
              <a:rPr lang="en-US" dirty="0" smtClean="0"/>
              <a:t>eating…</a:t>
            </a:r>
          </a:p>
        </p:txBody>
      </p:sp>
    </p:spTree>
    <p:extLst>
      <p:ext uri="{BB962C8B-B14F-4D97-AF65-F5344CB8AC3E}">
        <p14:creationId xmlns:p14="http://schemas.microsoft.com/office/powerpoint/2010/main" val="15109400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3122</TotalTime>
  <Words>970</Words>
  <Application>Microsoft Office PowerPoint</Application>
  <PresentationFormat>On-screen Show (16:9)</PresentationFormat>
  <Paragraphs>100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Baskerville Old Face</vt:lpstr>
      <vt:lpstr>Wingdings</vt:lpstr>
      <vt:lpstr>Open Sans</vt:lpstr>
      <vt:lpstr>Economica</vt:lpstr>
      <vt:lpstr>Luxe</vt:lpstr>
      <vt:lpstr>Object-Oriented Program (CS F213)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F213 Object Oriented Programming</dc:title>
  <dc:creator>BITS-PC</dc:creator>
  <cp:lastModifiedBy>BITS-PC</cp:lastModifiedBy>
  <cp:revision>270</cp:revision>
  <dcterms:modified xsi:type="dcterms:W3CDTF">2021-09-26T09:09:16Z</dcterms:modified>
</cp:coreProperties>
</file>