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5" d="100"/>
          <a:sy n="25" d="100"/>
        </p:scale>
        <p:origin x="744" y="58"/>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manualLayout>
          <c:layoutTarget val="inner"/>
          <c:xMode val="edge"/>
          <c:yMode val="edge"/>
          <c:x val="6.5431771824469825E-2"/>
          <c:y val="0.42135370160622682"/>
          <c:w val="0.54420173889262402"/>
          <c:h val="0.46034576261317472"/>
        </c:manualLayout>
      </c:layout>
      <c:barChart>
        <c:barDir val="col"/>
        <c:grouping val="clustered"/>
        <c:varyColors val="0"/>
        <c:dLbls>
          <c:showLegendKey val="0"/>
          <c:showVal val="0"/>
          <c:showCatName val="0"/>
          <c:showSerName val="0"/>
          <c:showPercent val="0"/>
          <c:showBubbleSize val="0"/>
        </c:dLbls>
        <c:gapWidth val="150"/>
        <c:axId val="89266048"/>
        <c:axId val="89267584"/>
      </c:barChart>
      <c:catAx>
        <c:axId val="89266048"/>
        <c:scaling>
          <c:orientation val="minMax"/>
        </c:scaling>
        <c:delete val="0"/>
        <c:axPos val="b"/>
        <c:numFmt formatCode="General" sourceLinked="0"/>
        <c:majorTickMark val="out"/>
        <c:minorTickMark val="none"/>
        <c:tickLblPos val="nextTo"/>
        <c:crossAx val="89267584"/>
        <c:crosses val="autoZero"/>
        <c:auto val="1"/>
        <c:lblAlgn val="ctr"/>
        <c:lblOffset val="100"/>
        <c:noMultiLvlLbl val="0"/>
      </c:catAx>
      <c:valAx>
        <c:axId val="89267584"/>
        <c:scaling>
          <c:orientation val="minMax"/>
        </c:scaling>
        <c:delete val="0"/>
        <c:axPos val="l"/>
        <c:numFmt formatCode="General" sourceLinked="1"/>
        <c:majorTickMark val="out"/>
        <c:minorTickMark val="none"/>
        <c:tickLblPos val="nextTo"/>
        <c:crossAx val="89266048"/>
        <c:crosses val="autoZero"/>
        <c:crossBetween val="between"/>
      </c:valAx>
      <c:spPr>
        <a:noFill/>
        <a:ln w="25400">
          <a:noFill/>
        </a:ln>
      </c:spPr>
    </c:plotArea>
    <c:legend>
      <c:legendPos val="r"/>
      <c:overlay val="0"/>
    </c:legend>
    <c:plotVisOnly val="1"/>
    <c:dispBlanksAs val="gap"/>
    <c:showDLblsOverMax val="0"/>
  </c:chart>
  <c:txPr>
    <a:bodyPr/>
    <a:lstStyle/>
    <a:p>
      <a:pPr>
        <a:defRPr sz="2400"/>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cdr:x>
      <cdr:y>0</cdr:y>
    </cdr:from>
    <cdr:to>
      <cdr:x>0.49841</cdr:x>
      <cdr:y>1</cdr:y>
    </cdr:to>
    <cdr:pic>
      <cdr:nvPicPr>
        <cdr:cNvPr id="3" name="Picture 2">
          <a:extLst xmlns:a="http://schemas.openxmlformats.org/drawingml/2006/main">
            <a:ext uri="{FF2B5EF4-FFF2-40B4-BE49-F238E27FC236}">
              <a16:creationId xmlns:a16="http://schemas.microsoft.com/office/drawing/2014/main" id="{2C4077F9-AF66-EF51-F93D-57D4A92273A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5467397" cy="6457494"/>
        </a:xfrm>
        <a:prstGeom xmlns:a="http://schemas.openxmlformats.org/drawingml/2006/main" prst="rect">
          <a:avLst/>
        </a:prstGeom>
      </cdr:spPr>
    </cdr:pic>
  </cdr:relSizeAnchor>
  <cdr:relSizeAnchor xmlns:cdr="http://schemas.openxmlformats.org/drawingml/2006/chartDrawing">
    <cdr:from>
      <cdr:x>0.5</cdr:x>
      <cdr:y>1.52425E-7</cdr:y>
    </cdr:from>
    <cdr:to>
      <cdr:x>0.97657</cdr:x>
      <cdr:y>1</cdr:y>
    </cdr:to>
    <cdr:pic>
      <cdr:nvPicPr>
        <cdr:cNvPr id="5" name="Picture 4">
          <a:extLst xmlns:a="http://schemas.openxmlformats.org/drawingml/2006/main">
            <a:ext uri="{FF2B5EF4-FFF2-40B4-BE49-F238E27FC236}">
              <a16:creationId xmlns:a16="http://schemas.microsoft.com/office/drawing/2014/main" id="{2588764B-B124-6A4C-0368-593BB607671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5504494" y="1"/>
          <a:ext cx="5246552" cy="6560591"/>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4800" b="1" dirty="0">
                <a:solidFill>
                  <a:schemeClr val="bg1"/>
                </a:solidFill>
                <a:latin typeface="Verdana" panose="020B0604030504040204" pitchFamily="34" charset="0"/>
                <a:ea typeface="Verdana" panose="020B0604030504040204" pitchFamily="34" charset="0"/>
              </a:rPr>
              <a:t>REAL-TIME AGE,GENDER PREDICTION AND CLASSIFICATION USING MACHINE LEARNING</a:t>
            </a: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1156CS701 – MAJOR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2022-2023</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7342505" y="1269571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1464780" y="13164036"/>
            <a:ext cx="10969625" cy="69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1454723" y="1865763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solidFill>
                  <a:schemeClr val="accent1">
                    <a:lumMod val="50000"/>
                  </a:schemeClr>
                </a:solidFill>
                <a:latin typeface="Calibri" pitchFamily="34" charset="0"/>
              </a:rPr>
              <a:t>ACKNOWLEDGEMENT</a:t>
            </a:r>
          </a:p>
        </p:txBody>
      </p:sp>
      <p:sp>
        <p:nvSpPr>
          <p:cNvPr id="2228" name="Text Box 180"/>
          <p:cNvSpPr txBox="1">
            <a:spLocks noChangeArrowheads="1"/>
          </p:cNvSpPr>
          <p:nvPr/>
        </p:nvSpPr>
        <p:spPr bwMode="auto">
          <a:xfrm>
            <a:off x="32003997" y="12695714"/>
            <a:ext cx="45821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1.</a:t>
            </a:r>
            <a:r>
              <a:rPr lang="en-US" sz="2000" dirty="0">
                <a:solidFill>
                  <a:schemeClr val="accent1">
                    <a:lumMod val="50000"/>
                  </a:schemeClr>
                </a:solidFill>
                <a:latin typeface="Calibri" pitchFamily="34" charset="0"/>
              </a:rPr>
              <a:t> Sample of input and output.</a:t>
            </a:r>
          </a:p>
        </p:txBody>
      </p:sp>
      <p:sp>
        <p:nvSpPr>
          <p:cNvPr id="2230" name="Text Box 182"/>
          <p:cNvSpPr txBox="1">
            <a:spLocks noChangeArrowheads="1"/>
          </p:cNvSpPr>
          <p:nvPr/>
        </p:nvSpPr>
        <p:spPr bwMode="auto">
          <a:xfrm>
            <a:off x="419418" y="3805095"/>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419418" y="17571450"/>
            <a:ext cx="5943600" cy="3416320"/>
          </a:xfrm>
          <a:prstGeom prst="rect">
            <a:avLst/>
          </a:prstGeom>
          <a:solidFill>
            <a:schemeClr val="accent1">
              <a:lumMod val="75000"/>
            </a:schemeClr>
          </a:solidFill>
          <a:ln>
            <a:noFill/>
          </a:ln>
          <a:effectLst/>
        </p:spPr>
        <p:txBody>
          <a:bodyPr wrap="square" lIns="228600" tIns="228600" rIns="228600" bIns="228600">
            <a:spAutoFit/>
          </a:bodyPr>
          <a:lstStyle/>
          <a:p>
            <a:pPr algn="just"/>
            <a:r>
              <a:rPr lang="en-US" sz="3200" dirty="0">
                <a:solidFill>
                  <a:schemeClr val="bg1"/>
                </a:solidFill>
                <a:latin typeface="Calibri" pitchFamily="34" charset="0"/>
              </a:rPr>
              <a:t>Shyam Kumar Sah</a:t>
            </a:r>
          </a:p>
          <a:p>
            <a:pPr algn="just"/>
            <a:r>
              <a:rPr lang="en-IN" sz="3200" dirty="0">
                <a:solidFill>
                  <a:schemeClr val="bg1"/>
                </a:solidFill>
                <a:latin typeface="Calibri" pitchFamily="34" charset="0"/>
              </a:rPr>
              <a:t>B.Chirumani Sai Pavan</a:t>
            </a:r>
            <a:endParaRPr lang="en-US" sz="3200" dirty="0">
              <a:solidFill>
                <a:schemeClr val="bg1"/>
              </a:solidFill>
              <a:latin typeface="Calibri" pitchFamily="34" charset="0"/>
            </a:endParaRPr>
          </a:p>
          <a:p>
            <a:pPr algn="just"/>
            <a:r>
              <a:rPr lang="en-US" sz="3200" dirty="0">
                <a:solidFill>
                  <a:schemeClr val="bg1"/>
                </a:solidFill>
                <a:latin typeface="Calibri" pitchFamily="34" charset="0"/>
              </a:rPr>
              <a:t>+91 9031598415</a:t>
            </a:r>
          </a:p>
          <a:p>
            <a:pPr algn="just"/>
            <a:r>
              <a:rPr lang="en-US" sz="3200" dirty="0">
                <a:solidFill>
                  <a:schemeClr val="bg1"/>
                </a:solidFill>
                <a:latin typeface="Calibri" pitchFamily="34" charset="0"/>
              </a:rPr>
              <a:t>+91 8688804576 </a:t>
            </a:r>
          </a:p>
          <a:p>
            <a:pPr algn="just"/>
            <a:r>
              <a:rPr lang="en-US" sz="3200" dirty="0">
                <a:solidFill>
                  <a:schemeClr val="bg1"/>
                </a:solidFill>
                <a:latin typeface="Calibri" pitchFamily="34" charset="0"/>
              </a:rPr>
              <a:t>vtu16200@veltech.edu.in</a:t>
            </a:r>
          </a:p>
          <a:p>
            <a:pPr algn="just"/>
            <a:r>
              <a:rPr lang="en-US" sz="3200" dirty="0">
                <a:solidFill>
                  <a:schemeClr val="bg1"/>
                </a:solidFill>
                <a:latin typeface="Calibri" pitchFamily="34" charset="0"/>
              </a:rPr>
              <a:t>vtu12653@veltech.edu.in</a:t>
            </a:r>
          </a:p>
        </p:txBody>
      </p:sp>
      <p:sp>
        <p:nvSpPr>
          <p:cNvPr id="2242" name="Text Box 194"/>
          <p:cNvSpPr txBox="1">
            <a:spLocks noChangeArrowheads="1"/>
          </p:cNvSpPr>
          <p:nvPr/>
        </p:nvSpPr>
        <p:spPr bwMode="auto">
          <a:xfrm>
            <a:off x="388938" y="5337962"/>
            <a:ext cx="5943600" cy="11910953"/>
          </a:xfrm>
          <a:prstGeom prst="rect">
            <a:avLst/>
          </a:prstGeom>
          <a:solidFill>
            <a:schemeClr val="accent1">
              <a:lumMod val="75000"/>
            </a:schemeClr>
          </a:solidFill>
          <a:ln>
            <a:noFill/>
          </a:ln>
          <a:effectLst/>
        </p:spPr>
        <p:txBody>
          <a:bodyPr lIns="228600" tIns="228600" rIns="228600" bIns="228600">
            <a:spAutoFit/>
          </a:bodyPr>
          <a:lstStyle/>
          <a:p>
            <a:pPr algn="just"/>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rediction of age and gender from face images has drawn a lot of attention recently,</a:t>
            </a: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due it is wide applications in various facial analysis problems. However, due to the large intra-class variation of face images (such as variation in lighting, pose, scale, occlusion), the existing models are still behind the desired accuracy level, which is necessary for the use of these models in real-world applications. In this work, we propose a deep learning framework, based</a:t>
            </a:r>
          </a:p>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 the ensemble of attentional and residual convolutional networks, to predict gender and age group of facial images with high accuracy rate. Using attention mechanism enables our model to focus on the important and informative parts of the face, which can help it to make a more accurate prediction. We train our model in a multi-task learning fashion, and augment the feature embedding of the age classifier, with the predicted gender, and show that doing so can further increase the accuracy of age prediction. Our model is trained on a popular face age and gender dataset, and achieved promising results. Through visualization of the attention maps of the train model, we show that our model has learned to become sensitive to the right regions of the face.</a:t>
            </a:r>
          </a:p>
        </p:txBody>
      </p:sp>
      <p:sp>
        <p:nvSpPr>
          <p:cNvPr id="2243" name="Text Box 195"/>
          <p:cNvSpPr txBox="1">
            <a:spLocks noChangeArrowheads="1"/>
          </p:cNvSpPr>
          <p:nvPr/>
        </p:nvSpPr>
        <p:spPr bwMode="auto">
          <a:xfrm>
            <a:off x="20116800" y="4570413"/>
            <a:ext cx="11029408" cy="3693319"/>
          </a:xfrm>
          <a:prstGeom prst="rect">
            <a:avLst/>
          </a:prstGeom>
          <a:solidFill>
            <a:schemeClr val="bg1"/>
          </a:solidFill>
          <a:ln>
            <a:noFill/>
          </a:ln>
          <a:effectLst/>
        </p:spPr>
        <p:txBody>
          <a:bodyPr wrap="square" lIns="182880" tIns="182880" rIns="182880" bIns="182880">
            <a:spAutoFit/>
          </a:bodyPr>
          <a:lstStyle/>
          <a:p>
            <a:pPr algn="just" eaLnBrk="1" hangingPunct="1"/>
            <a:r>
              <a:rPr lang="en-US" dirty="0">
                <a:latin typeface="Calibri" pitchFamily="34" charset="0"/>
              </a:rPr>
              <a:t>This model successfully executed with approximately 85% in Gender prediction and 75% in Age prediction that can be furtherly advanced with pipelining with other classification models and much larger real-world datasets.</a:t>
            </a:r>
          </a:p>
          <a:p>
            <a:pPr algn="just" eaLnBrk="1" hangingPunct="1"/>
            <a:endParaRPr lang="en-US" dirty="0">
              <a:latin typeface="Calibri" pitchFamily="34" charset="0"/>
            </a:endParaRPr>
          </a:p>
          <a:p>
            <a:pPr algn="just" eaLnBrk="1" hangingPunct="1"/>
            <a:r>
              <a:rPr lang="en-US" dirty="0">
                <a:latin typeface="Calibri" pitchFamily="34" charset="0"/>
              </a:rPr>
              <a:t>We have implemented an efficient method in the detection of gender and age. With the minimum NN, the identification process was easy, less time taking to compute, and consumed less memory compared to other methologies in Machine Learning.</a:t>
            </a:r>
          </a:p>
          <a:p>
            <a:pPr algn="just" eaLnBrk="1" hangingPunct="1"/>
            <a:endParaRPr lang="en-US" dirty="0">
              <a:latin typeface="Calibri" pitchFamily="34" charset="0"/>
            </a:endParaRPr>
          </a:p>
          <a:p>
            <a:pPr algn="just" eaLnBrk="1" hangingPunct="1"/>
            <a:endParaRPr lang="en-US" dirty="0">
              <a:latin typeface="Calibri" pitchFamily="34" charset="0"/>
            </a:endParaRPr>
          </a:p>
        </p:txBody>
      </p:sp>
      <p:sp>
        <p:nvSpPr>
          <p:cNvPr id="2244" name="Text Box 196"/>
          <p:cNvSpPr txBox="1">
            <a:spLocks noChangeArrowheads="1"/>
          </p:cNvSpPr>
          <p:nvPr/>
        </p:nvSpPr>
        <p:spPr bwMode="auto">
          <a:xfrm>
            <a:off x="32004000" y="4570413"/>
            <a:ext cx="10969625" cy="4062651"/>
          </a:xfrm>
          <a:prstGeom prst="rect">
            <a:avLst/>
          </a:prstGeom>
          <a:solidFill>
            <a:schemeClr val="bg1"/>
          </a:solidFill>
          <a:ln>
            <a:noFill/>
          </a:ln>
          <a:effectLst/>
        </p:spPr>
        <p:txBody>
          <a:bodyPr lIns="182880" tIns="182880" rIns="182880" bIns="182880">
            <a:spAutoFit/>
          </a:bodyPr>
          <a:lstStyle/>
          <a:p>
            <a:pPr marL="342900" indent="-342900" algn="just" eaLnBrk="1" hangingPunct="1">
              <a:buFont typeface="Arial" panose="020B0604020202020204" pitchFamily="34" charset="0"/>
              <a:buChar char="•"/>
            </a:pPr>
            <a:r>
              <a:rPr lang="en-US" dirty="0">
                <a:latin typeface="Calibri" pitchFamily="34" charset="0"/>
              </a:rPr>
              <a:t>Agbo-Ajala O, Viriri S. Deeply Learned Classifiers for Age and Gender Predictions of Unfiltered Faces. ScientificWorldJournal. 2020 Apr 30; 2020:1289408. doi: 10.1155/2020/1289408. PMID: 32395084; PMCID: PMC7201854.</a:t>
            </a:r>
          </a:p>
          <a:p>
            <a:pPr marL="342900" indent="-342900" algn="just" eaLnBrk="1" hangingPunct="1">
              <a:buFont typeface="Arial" panose="020B0604020202020204" pitchFamily="34" charset="0"/>
              <a:buChar char="•"/>
            </a:pPr>
            <a:endParaRPr lang="en-US" dirty="0">
              <a:latin typeface="Calibri" pitchFamily="34" charset="0"/>
            </a:endParaRPr>
          </a:p>
          <a:p>
            <a:pPr marL="342900" indent="-342900" algn="just" eaLnBrk="1" hangingPunct="1">
              <a:buFont typeface="Arial" panose="020B0604020202020204" pitchFamily="34" charset="0"/>
              <a:buChar char="•"/>
            </a:pPr>
            <a:r>
              <a:rPr lang="en-US" dirty="0">
                <a:latin typeface="Calibri" pitchFamily="34" charset="0"/>
              </a:rPr>
              <a:t>V. Carletti, A. S. Greco, G. Percannella, M. Vento, and I. Fellow, “Age from faces in the deep learning revolution,” IEEE Transactions on Pattern Analysis and Machine Intelligence, p. 1, 2019.</a:t>
            </a:r>
          </a:p>
          <a:p>
            <a:pPr marL="342900" indent="-342900" algn="just" eaLnBrk="1" hangingPunct="1">
              <a:buFont typeface="Arial" panose="020B0604020202020204" pitchFamily="34" charset="0"/>
              <a:buChar char="•"/>
            </a:pPr>
            <a:endParaRPr lang="en-US" dirty="0">
              <a:latin typeface="Calibri" pitchFamily="34" charset="0"/>
            </a:endParaRPr>
          </a:p>
          <a:p>
            <a:pPr marL="342900" indent="-342900" algn="just" eaLnBrk="1" hangingPunct="1">
              <a:buFont typeface="Arial" panose="020B0604020202020204" pitchFamily="34" charset="0"/>
              <a:buChar char="•"/>
            </a:pPr>
            <a:r>
              <a:rPr lang="en-US" dirty="0">
                <a:latin typeface="Calibri" pitchFamily="34" charset="0"/>
              </a:rPr>
              <a:t>K. Zhang, C. Gao, L. Guo et al., “Age group and gender estimation in the wild with deep RoR architecture,” IEEE Access, vol. 5, pp. 22492– 22503, 2017.</a:t>
            </a:r>
          </a:p>
        </p:txBody>
      </p:sp>
      <p:sp>
        <p:nvSpPr>
          <p:cNvPr id="2245" name="Text Box 197"/>
          <p:cNvSpPr txBox="1">
            <a:spLocks noChangeArrowheads="1"/>
          </p:cNvSpPr>
          <p:nvPr/>
        </p:nvSpPr>
        <p:spPr bwMode="auto">
          <a:xfrm>
            <a:off x="8004745" y="13609519"/>
            <a:ext cx="11731055" cy="8063746"/>
          </a:xfrm>
          <a:prstGeom prst="rect">
            <a:avLst/>
          </a:prstGeom>
          <a:solidFill>
            <a:schemeClr val="bg1"/>
          </a:solidFill>
          <a:ln>
            <a:noFill/>
          </a:ln>
          <a:effectLst/>
        </p:spPr>
        <p:txBody>
          <a:bodyPr wrap="square" lIns="182880" tIns="182880" rIns="182880" bIns="182880">
            <a:spAutoFit/>
          </a:bodyPr>
          <a:lstStyle/>
          <a:p>
            <a:r>
              <a:rPr lang="en-US" sz="2800" b="1" dirty="0">
                <a:latin typeface="Calibri" pitchFamily="34" charset="0"/>
              </a:rPr>
              <a:t>1.Data collection and Training               2 Processing of Data (UTKFace Dataset)                                 </a:t>
            </a:r>
          </a:p>
          <a:p>
            <a:r>
              <a:rPr lang="en-US" sz="2800" b="1" dirty="0">
                <a:latin typeface="Calibri" pitchFamily="34" charset="0"/>
              </a:rPr>
              <a:t> Using CNNs                                                     </a:t>
            </a: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endParaRPr lang="en-US" sz="2800" b="1" dirty="0">
              <a:latin typeface="Calibri" pitchFamily="34" charset="0"/>
            </a:endParaRPr>
          </a:p>
          <a:p>
            <a:pPr eaLnBrk="1" hangingPunct="1"/>
            <a:endParaRPr lang="en-US" dirty="0">
              <a:latin typeface="Calibri" pitchFamily="34" charset="0"/>
            </a:endParaRPr>
          </a:p>
        </p:txBody>
      </p:sp>
      <p:sp>
        <p:nvSpPr>
          <p:cNvPr id="2246" name="Text Box 198"/>
          <p:cNvSpPr txBox="1">
            <a:spLocks noChangeArrowheads="1"/>
          </p:cNvSpPr>
          <p:nvPr/>
        </p:nvSpPr>
        <p:spPr bwMode="auto">
          <a:xfrm>
            <a:off x="32003999" y="13856320"/>
            <a:ext cx="10969626" cy="4801314"/>
          </a:xfrm>
          <a:prstGeom prst="rect">
            <a:avLst/>
          </a:prstGeom>
          <a:solidFill>
            <a:schemeClr val="bg1"/>
          </a:solidFill>
          <a:ln>
            <a:noFill/>
          </a:ln>
          <a:effectLst/>
        </p:spPr>
        <p:txBody>
          <a:bodyPr wrap="square" lIns="182880" tIns="182880" rIns="182880" bIns="182880">
            <a:spAutoFit/>
          </a:bodyPr>
          <a:lstStyle/>
          <a:p>
            <a:pPr marL="342900" indent="-342900" algn="just" eaLnBrk="1" hangingPunct="1">
              <a:buFont typeface="Arial" panose="020B0604020202020204" pitchFamily="34" charset="0"/>
              <a:buChar char="•"/>
            </a:pPr>
            <a:r>
              <a:rPr lang="en-US" dirty="0">
                <a:latin typeface="Calibri" pitchFamily="34" charset="0"/>
              </a:rPr>
              <a:t>We tackled the classification of age and gender of unfiltered real-world face images. We posed the task as a multi-class classification problem and, as such train the model with a classification-base loss function as training targets.</a:t>
            </a:r>
          </a:p>
          <a:p>
            <a:pPr marL="342900" indent="-342900" algn="just" eaLnBrk="1" hangingPunct="1">
              <a:buFont typeface="Arial" panose="020B0604020202020204" pitchFamily="34" charset="0"/>
              <a:buChar char="•"/>
            </a:pPr>
            <a:endParaRPr lang="en-US" dirty="0">
              <a:latin typeface="Calibri" pitchFamily="34" charset="0"/>
            </a:endParaRPr>
          </a:p>
          <a:p>
            <a:pPr marL="342900" indent="-342900" algn="just" eaLnBrk="1" hangingPunct="1">
              <a:buFont typeface="Arial" panose="020B0604020202020204" pitchFamily="34" charset="0"/>
              <a:buChar char="•"/>
            </a:pPr>
            <a:r>
              <a:rPr lang="en-US" dirty="0">
                <a:latin typeface="Calibri" pitchFamily="34" charset="0"/>
              </a:rPr>
              <a:t>Our model successfully executed with approximately 85% in Ge5nder prediction and 75% in age prediction that can be furtherly advanced with pipelining with other classification models and much larger real-world datasets.</a:t>
            </a:r>
          </a:p>
          <a:p>
            <a:pPr marL="342900" indent="-342900" algn="just" eaLnBrk="1" hangingPunct="1">
              <a:buFont typeface="Arial" panose="020B0604020202020204" pitchFamily="34" charset="0"/>
              <a:buChar char="•"/>
            </a:pPr>
            <a:endParaRPr lang="en-US" dirty="0">
              <a:latin typeface="Calibri" pitchFamily="34" charset="0"/>
            </a:endParaRPr>
          </a:p>
          <a:p>
            <a:pPr marL="342900" indent="-342900" algn="just" eaLnBrk="1" hangingPunct="1">
              <a:buFont typeface="Arial" panose="020B0604020202020204" pitchFamily="34" charset="0"/>
              <a:buChar char="•"/>
            </a:pPr>
            <a:r>
              <a:rPr lang="en-US" dirty="0">
                <a:latin typeface="Calibri" pitchFamily="34" charset="0"/>
              </a:rPr>
              <a:t>We have implemented an efficient method in the detection of gender and age. With the minimum NN, the identification process was easy, less time taking to compute, and consumed less memory compared to other methodologies  in Machine Learning</a:t>
            </a:r>
          </a:p>
        </p:txBody>
      </p:sp>
      <p:sp>
        <p:nvSpPr>
          <p:cNvPr id="2247" name="Text Box 199"/>
          <p:cNvSpPr txBox="1">
            <a:spLocks noChangeArrowheads="1"/>
          </p:cNvSpPr>
          <p:nvPr/>
        </p:nvSpPr>
        <p:spPr bwMode="auto">
          <a:xfrm>
            <a:off x="8229600" y="4570413"/>
            <a:ext cx="10969625" cy="8125301"/>
          </a:xfrm>
          <a:prstGeom prst="rect">
            <a:avLst/>
          </a:prstGeom>
          <a:solidFill>
            <a:schemeClr val="bg1"/>
          </a:solidFill>
          <a:ln>
            <a:noFill/>
          </a:ln>
          <a:effectLst/>
        </p:spPr>
        <p:txBody>
          <a:bodyPr lIns="182880" tIns="182880" rIns="182880" bIns="182880">
            <a:spAutoFit/>
          </a:bodyPr>
          <a:lstStyle/>
          <a:p>
            <a:pPr algn="just" eaLnBrk="1" hangingPunct="1"/>
            <a:r>
              <a:rPr lang="en-US" dirty="0">
                <a:solidFill>
                  <a:schemeClr val="tx1"/>
                </a:solidFill>
                <a:latin typeface="Calibri" pitchFamily="34" charset="0"/>
              </a:rPr>
              <a:t>The information of age is used in Government , Private and Advertising sector organization to find the culprits employee eligible for the job , audience to be targeted for their publicity of the product . </a:t>
            </a:r>
          </a:p>
          <a:p>
            <a:pPr algn="just" eaLnBrk="1" hangingPunct="1"/>
            <a:endParaRPr lang="en-US" b="1" dirty="0">
              <a:solidFill>
                <a:schemeClr val="tx1"/>
              </a:solidFill>
              <a:latin typeface="Calibri" pitchFamily="34" charset="0"/>
            </a:endParaRPr>
          </a:p>
          <a:p>
            <a:pPr algn="just" eaLnBrk="1" hangingPunct="1"/>
            <a:endParaRPr lang="en-US" dirty="0">
              <a:solidFill>
                <a:schemeClr val="tx1"/>
              </a:solidFill>
              <a:latin typeface="Calibri" pitchFamily="34" charset="0"/>
            </a:endParaRPr>
          </a:p>
          <a:p>
            <a:pPr algn="just" eaLnBrk="1" hangingPunct="1"/>
            <a:endParaRPr lang="en-US" dirty="0">
              <a:latin typeface="Calibri" pitchFamily="34" charset="0"/>
            </a:endParaRPr>
          </a:p>
          <a:p>
            <a:pPr algn="just" eaLnBrk="1" hangingPunct="1"/>
            <a:endParaRPr lang="en-US" dirty="0">
              <a:latin typeface="Calibri" pitchFamily="34" charset="0"/>
            </a:endParaRPr>
          </a:p>
          <a:p>
            <a:pPr algn="just" eaLnBrk="1" hangingPunct="1"/>
            <a:endParaRPr lang="en-US" dirty="0">
              <a:latin typeface="Calibri" pitchFamily="34" charset="0"/>
            </a:endParaRPr>
          </a:p>
          <a:p>
            <a:pPr algn="just" eaLnBrk="1" hangingPunct="1"/>
            <a:endParaRPr lang="en-US" dirty="0">
              <a:latin typeface="Calibri" pitchFamily="34" charset="0"/>
            </a:endParaRPr>
          </a:p>
          <a:p>
            <a:pPr algn="just" eaLnBrk="1" hangingPunct="1"/>
            <a:endParaRPr lang="en-US" dirty="0">
              <a:latin typeface="Calibri" pitchFamily="34" charset="0"/>
            </a:endParaRPr>
          </a:p>
          <a:p>
            <a:pPr algn="just" eaLnBrk="1" hangingPunct="1"/>
            <a:endParaRPr lang="en-US" dirty="0">
              <a:latin typeface="Calibri" pitchFamily="34" charset="0"/>
            </a:endParaRPr>
          </a:p>
          <a:p>
            <a:pPr algn="just" eaLnBrk="1" hangingPunct="1"/>
            <a:endParaRPr lang="en-US" dirty="0">
              <a:latin typeface="Calibri" pitchFamily="34" charset="0"/>
            </a:endParaRPr>
          </a:p>
          <a:p>
            <a:pPr algn="just" eaLnBrk="1" hangingPunct="1"/>
            <a:endParaRPr lang="en-US" dirty="0">
              <a:latin typeface="Calibri" pitchFamily="34" charset="0"/>
            </a:endParaRPr>
          </a:p>
          <a:p>
            <a:pPr algn="just" eaLnBrk="1" hangingPunct="1"/>
            <a:endParaRPr lang="en-US" dirty="0">
              <a:latin typeface="Calibri" pitchFamily="34" charset="0"/>
            </a:endParaRPr>
          </a:p>
          <a:p>
            <a:pPr algn="just" eaLnBrk="1" hangingPunct="1"/>
            <a:r>
              <a:rPr lang="en-US" dirty="0">
                <a:latin typeface="Calibri" pitchFamily="34" charset="0"/>
              </a:rPr>
              <a:t>Age and Gender play fundamental role in social interactions, Language reserve different salutations and grammar rules for men or women, and very often different vocabularies are used when addressing elders compared to young people</a:t>
            </a:r>
            <a:endParaRPr lang="en-US" dirty="0">
              <a:solidFill>
                <a:schemeClr val="tx1"/>
              </a:solidFill>
              <a:latin typeface="Calibri" pitchFamily="34" charset="0"/>
            </a:endParaRPr>
          </a:p>
          <a:p>
            <a:pPr algn="just" eaLnBrk="1" hangingPunct="1"/>
            <a:endParaRPr lang="en-US" dirty="0">
              <a:solidFill>
                <a:schemeClr val="tx1"/>
              </a:solidFill>
              <a:latin typeface="Calibri" pitchFamily="34" charset="0"/>
            </a:endParaRPr>
          </a:p>
          <a:p>
            <a:pPr algn="just" eaLnBrk="1" hangingPunct="1"/>
            <a:r>
              <a:rPr lang="en-US" dirty="0">
                <a:solidFill>
                  <a:schemeClr val="tx1"/>
                </a:solidFill>
                <a:latin typeface="Calibri" pitchFamily="34" charset="0"/>
              </a:rPr>
              <a:t>The age estimation plays a prominent role in the  applications like biometric evolution ,3d face making, Virtual makeup, and virtual try-on applications for jewelry and eye-ware by mapping the face according to the age found.</a:t>
            </a:r>
          </a:p>
        </p:txBody>
      </p:sp>
      <p:sp>
        <p:nvSpPr>
          <p:cNvPr id="2248" name="Text Box 200"/>
          <p:cNvSpPr txBox="1">
            <a:spLocks noChangeArrowheads="1"/>
          </p:cNvSpPr>
          <p:nvPr/>
        </p:nvSpPr>
        <p:spPr bwMode="auto">
          <a:xfrm>
            <a:off x="32003997" y="19502187"/>
            <a:ext cx="10969627" cy="2339102"/>
          </a:xfrm>
          <a:prstGeom prst="rect">
            <a:avLst/>
          </a:prstGeom>
          <a:solidFill>
            <a:schemeClr val="bg1"/>
          </a:solidFill>
          <a:ln>
            <a:noFill/>
          </a:ln>
          <a:effectLst/>
        </p:spPr>
        <p:txBody>
          <a:bodyPr wrap="square"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IN" sz="3200" b="1" dirty="0">
                <a:latin typeface="Times New Roman" pitchFamily="18" charset="0"/>
                <a:cs typeface="Times New Roman" pitchFamily="18" charset="0"/>
              </a:rPr>
              <a:t>Dr. D Rajesh</a:t>
            </a:r>
          </a:p>
          <a:p>
            <a:pPr marL="0" indent="0">
              <a:spcAft>
                <a:spcPct val="50000"/>
              </a:spcAft>
            </a:pPr>
            <a:r>
              <a:rPr lang="en-IN" sz="3200" b="1" dirty="0">
                <a:latin typeface="Times New Roman" pitchFamily="18" charset="0"/>
                <a:cs typeface="Times New Roman" pitchFamily="18" charset="0"/>
              </a:rPr>
              <a:t>+91 9688805797</a:t>
            </a:r>
            <a:endParaRPr lang="en-US" sz="3200" dirty="0">
              <a:latin typeface="Calibri" pitchFamily="34" charset="0"/>
            </a:endParaRPr>
          </a:p>
          <a:p>
            <a:pPr marL="0" indent="0">
              <a:spcAft>
                <a:spcPct val="50000"/>
              </a:spcAft>
            </a:pPr>
            <a:r>
              <a:rPr lang="en-US" sz="3200" dirty="0">
                <a:latin typeface="Calibri" pitchFamily="34" charset="0"/>
              </a:rPr>
              <a:t>drrajeshd@gmail.com</a:t>
            </a:r>
          </a:p>
        </p:txBody>
      </p:sp>
      <p:sp>
        <p:nvSpPr>
          <p:cNvPr id="66" name="Text Box 240"/>
          <p:cNvSpPr txBox="1">
            <a:spLocks noChangeArrowheads="1"/>
          </p:cNvSpPr>
          <p:nvPr/>
        </p:nvSpPr>
        <p:spPr bwMode="auto">
          <a:xfrm>
            <a:off x="20116800" y="20997663"/>
            <a:ext cx="2347297"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Bar Diagram</a:t>
            </a:r>
          </a:p>
        </p:txBody>
      </p:sp>
      <p:sp>
        <p:nvSpPr>
          <p:cNvPr id="67" name="Text Box 241"/>
          <p:cNvSpPr txBox="1">
            <a:spLocks noChangeArrowheads="1"/>
          </p:cNvSpPr>
          <p:nvPr/>
        </p:nvSpPr>
        <p:spPr bwMode="auto">
          <a:xfrm>
            <a:off x="20116800" y="8565059"/>
            <a:ext cx="2586209"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Table 1.</a:t>
            </a:r>
            <a:r>
              <a:rPr lang="en-US" sz="2000" dirty="0">
                <a:solidFill>
                  <a:schemeClr val="accent1">
                    <a:lumMod val="50000"/>
                  </a:schemeClr>
                </a:solidFill>
                <a:latin typeface="Calibri" pitchFamily="34" charset="0"/>
              </a:rPr>
              <a:t> Plot the result.</a:t>
            </a:r>
          </a:p>
        </p:txBody>
      </p:sp>
      <p:graphicFrame>
        <p:nvGraphicFramePr>
          <p:cNvPr id="69" name="Chart 68"/>
          <p:cNvGraphicFramePr/>
          <p:nvPr>
            <p:extLst>
              <p:ext uri="{D42A27DB-BD31-4B8C-83A1-F6EECF244321}">
                <p14:modId xmlns:p14="http://schemas.microsoft.com/office/powerpoint/2010/main" val="1486264621"/>
              </p:ext>
            </p:extLst>
          </p:nvPr>
        </p:nvGraphicFramePr>
        <p:xfrm>
          <a:off x="20137222" y="14165808"/>
          <a:ext cx="10949204" cy="6560592"/>
        </p:xfrm>
        <a:graphic>
          <a:graphicData uri="http://schemas.openxmlformats.org/drawingml/2006/chart">
            <c:chart xmlns:c="http://schemas.openxmlformats.org/drawingml/2006/chart" xmlns:r="http://schemas.openxmlformats.org/officeDocument/2006/relationships" r:id="rId2"/>
          </a:graphicData>
        </a:graphic>
      </p:graphicFrame>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3" name="Picture 2">
            <a:extLst>
              <a:ext uri="{FF2B5EF4-FFF2-40B4-BE49-F238E27FC236}">
                <a16:creationId xmlns:a16="http://schemas.microsoft.com/office/drawing/2014/main" id="{19009B9E-F2DA-9996-DA90-AD55485AC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400" y="6019800"/>
            <a:ext cx="10560312" cy="3710851"/>
          </a:xfrm>
          <a:prstGeom prst="rect">
            <a:avLst/>
          </a:prstGeom>
        </p:spPr>
      </p:pic>
      <p:pic>
        <p:nvPicPr>
          <p:cNvPr id="6" name="Picture 5">
            <a:extLst>
              <a:ext uri="{FF2B5EF4-FFF2-40B4-BE49-F238E27FC236}">
                <a16:creationId xmlns:a16="http://schemas.microsoft.com/office/drawing/2014/main" id="{92110681-8BFC-56AF-760B-CB38EF9C4E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4745" y="14788277"/>
            <a:ext cx="5635055" cy="7157323"/>
          </a:xfrm>
          <a:prstGeom prst="rect">
            <a:avLst/>
          </a:prstGeom>
        </p:spPr>
      </p:pic>
      <p:pic>
        <p:nvPicPr>
          <p:cNvPr id="8" name="Picture 7">
            <a:extLst>
              <a:ext uri="{FF2B5EF4-FFF2-40B4-BE49-F238E27FC236}">
                <a16:creationId xmlns:a16="http://schemas.microsoft.com/office/drawing/2014/main" id="{1E0EE957-53B1-AF60-DB72-4E4A604603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14448" y="14822186"/>
            <a:ext cx="5635055" cy="7123413"/>
          </a:xfrm>
          <a:prstGeom prst="rect">
            <a:avLst/>
          </a:prstGeom>
        </p:spPr>
      </p:pic>
      <p:pic>
        <p:nvPicPr>
          <p:cNvPr id="4" name="Picture 3">
            <a:extLst>
              <a:ext uri="{FF2B5EF4-FFF2-40B4-BE49-F238E27FC236}">
                <a16:creationId xmlns:a16="http://schemas.microsoft.com/office/drawing/2014/main" id="{F7D66246-3FC8-63FE-075A-AC494FF250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16799" y="9064445"/>
            <a:ext cx="5771048" cy="4617424"/>
          </a:xfrm>
          <a:prstGeom prst="rect">
            <a:avLst/>
          </a:prstGeom>
        </p:spPr>
      </p:pic>
      <p:pic>
        <p:nvPicPr>
          <p:cNvPr id="7" name="Picture 6">
            <a:extLst>
              <a:ext uri="{FF2B5EF4-FFF2-40B4-BE49-F238E27FC236}">
                <a16:creationId xmlns:a16="http://schemas.microsoft.com/office/drawing/2014/main" id="{CC71341E-E8EE-7E75-8D94-CA308B57FB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81599" y="9064445"/>
            <a:ext cx="5264609" cy="4617424"/>
          </a:xfrm>
          <a:prstGeom prst="rect">
            <a:avLst/>
          </a:prstGeom>
        </p:spPr>
      </p:pic>
      <p:pic>
        <p:nvPicPr>
          <p:cNvPr id="10" name="Picture 9">
            <a:extLst>
              <a:ext uri="{FF2B5EF4-FFF2-40B4-BE49-F238E27FC236}">
                <a16:creationId xmlns:a16="http://schemas.microsoft.com/office/drawing/2014/main" id="{F0A10933-50B8-5F34-5A76-E11B062EBC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003999" y="9064445"/>
            <a:ext cx="10969625" cy="352761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1848</TotalTime>
  <Words>777</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Shyam Kumar Sah</cp:lastModifiedBy>
  <cp:revision>62</cp:revision>
  <dcterms:created xsi:type="dcterms:W3CDTF">2008-05-03T03:01:56Z</dcterms:created>
  <dcterms:modified xsi:type="dcterms:W3CDTF">2023-03-24T07:12:49Z</dcterms:modified>
</cp:coreProperties>
</file>