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71" r:id="rId3"/>
    <p:sldId id="258" r:id="rId4"/>
    <p:sldId id="259" r:id="rId5"/>
    <p:sldId id="260" r:id="rId6"/>
    <p:sldId id="261" r:id="rId7"/>
    <p:sldId id="262" r:id="rId8"/>
    <p:sldId id="272" r:id="rId9"/>
    <p:sldId id="263" r:id="rId10"/>
    <p:sldId id="273" r:id="rId11"/>
    <p:sldId id="274" r:id="rId12"/>
    <p:sldId id="275" r:id="rId13"/>
    <p:sldId id="264" r:id="rId14"/>
    <p:sldId id="276" r:id="rId15"/>
    <p:sldId id="277" r:id="rId16"/>
    <p:sldId id="278" r:id="rId17"/>
    <p:sldId id="279" r:id="rId18"/>
    <p:sldId id="268" r:id="rId19"/>
    <p:sldId id="267" r:id="rId20"/>
    <p:sldId id="265" r:id="rId21"/>
    <p:sldId id="269" r:id="rId22"/>
    <p:sldId id="270"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24-03-2023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63E9F-17D9-4D9D-A155-C06C7C01E417}" type="slidenum">
              <a:rPr lang="en-IN" smtClean="0"/>
              <a:t>14</a:t>
            </a:fld>
            <a:endParaRPr lang="en-IN"/>
          </a:p>
        </p:txBody>
      </p:sp>
    </p:spTree>
    <p:extLst>
      <p:ext uri="{BB962C8B-B14F-4D97-AF65-F5344CB8AC3E}">
        <p14:creationId xmlns:p14="http://schemas.microsoft.com/office/powerpoint/2010/main" val="392764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63E9F-17D9-4D9D-A155-C06C7C01E417}" type="slidenum">
              <a:rPr lang="en-IN" smtClean="0"/>
              <a:t>23</a:t>
            </a:fld>
            <a:endParaRPr lang="en-IN"/>
          </a:p>
        </p:txBody>
      </p:sp>
    </p:spTree>
    <p:extLst>
      <p:ext uri="{BB962C8B-B14F-4D97-AF65-F5344CB8AC3E}">
        <p14:creationId xmlns:p14="http://schemas.microsoft.com/office/powerpoint/2010/main" val="206008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t>24-03-2023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t>24-03-2023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t>24-03-2023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t>24-03-2023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t>24-03-2023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t>24-03-2023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t>24-03-2023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t>24-03-2023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t>24-03-2023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t>24-03-2023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t>24-03-2023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randiganepola.medium.com/machine-learning-based-age-and-gender-predictions-in-image-processing-223031dea847" TargetMode="External"/><Relationship Id="rId2" Type="http://schemas.openxmlformats.org/officeDocument/2006/relationships/hyperlink" Target="https://towardsdatascience.com/real-time-age-gender-and-emotion-prediction-from-webcam-with-keras-and-opencv-bde6220d60a" TargetMode="External"/><Relationship Id="rId1" Type="http://schemas.openxmlformats.org/officeDocument/2006/relationships/slideLayout" Target="../slideLayouts/slideLayout2.xml"/><Relationship Id="rId6" Type="http://schemas.openxmlformats.org/officeDocument/2006/relationships/hyperlink" Target="https://www.youtube.com/watch?v=JmvmUWIP2v8" TargetMode="External"/><Relationship Id="rId5" Type="http://schemas.openxmlformats.org/officeDocument/2006/relationships/hyperlink" Target="https://www.youtube.com/watch?v=rdjWDAYt98s" TargetMode="External"/><Relationship Id="rId4" Type="http://schemas.openxmlformats.org/officeDocument/2006/relationships/hyperlink" Target="https://www.hindawi.com/journals/cmmm/2022/1413597/"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092881"/>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1156CS701- MAJOR PROJECT</a:t>
            </a:r>
          </a:p>
          <a:p>
            <a:pPr algn="ctr"/>
            <a:r>
              <a:rPr lang="en-US" sz="1600" b="1" dirty="0">
                <a:latin typeface="Times New Roman" pitchFamily="18" charset="0"/>
                <a:ea typeface="Verdana" pitchFamily="34" charset="0"/>
                <a:cs typeface="Times New Roman" pitchFamily="18" charset="0"/>
              </a:rPr>
              <a:t>WINTER SEMESTER 22-23</a:t>
            </a:r>
          </a:p>
          <a:p>
            <a:pPr algn="ctr"/>
            <a:r>
              <a:rPr lang="en-US" sz="1600" b="1" dirty="0">
                <a:latin typeface="Times New Roman" pitchFamily="18" charset="0"/>
                <a:ea typeface="Verdana" pitchFamily="34" charset="0"/>
                <a:cs typeface="Times New Roman" pitchFamily="18" charset="0"/>
              </a:rPr>
              <a:t>INTERNSHIP THROUGH DIND/PLACEMENT/ABRAOD</a:t>
            </a:r>
          </a:p>
          <a:p>
            <a:pPr algn="ctr"/>
            <a:r>
              <a:rPr lang="en-US" sz="1600" b="1" dirty="0">
                <a:latin typeface="Times New Roman" pitchFamily="18" charset="0"/>
                <a:ea typeface="Verdana" pitchFamily="34" charset="0"/>
                <a:cs typeface="Times New Roman" pitchFamily="18" charset="0"/>
              </a:rPr>
              <a:t>INDUSTRY/INSTITUTE NAME</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899592" y="3593634"/>
            <a:ext cx="7848872" cy="584775"/>
          </a:xfrm>
          <a:prstGeom prst="rect">
            <a:avLst/>
          </a:prstGeom>
        </p:spPr>
        <p:txBody>
          <a:bodyPr wrap="square">
            <a:spAutoFit/>
          </a:bodyPr>
          <a:lstStyle/>
          <a:p>
            <a:pPr algn="ctr"/>
            <a:r>
              <a:rPr lang="en-IN" sz="1600" b="1" dirty="0">
                <a:latin typeface="Times New Roman" pitchFamily="18" charset="0"/>
                <a:cs typeface="Times New Roman" pitchFamily="18" charset="0"/>
              </a:rPr>
              <a:t>“</a:t>
            </a:r>
            <a:r>
              <a:rPr lang="en-US" sz="1600" b="1" dirty="0">
                <a:latin typeface="Times New Roman" panose="02020603050405020304" pitchFamily="18" charset="0"/>
                <a:cs typeface="Times New Roman" panose="02020603050405020304" pitchFamily="18" charset="0"/>
              </a:rPr>
              <a:t>REAL-TIME AGE,GENDER PREDICTION AND CLASSIFICATION USING MACHINE LEARNING.</a:t>
            </a:r>
            <a:r>
              <a:rPr lang="en-IN" sz="1600" b="1" dirty="0">
                <a:latin typeface="Times New Roman" pitchFamily="18" charset="0"/>
                <a:cs typeface="Times New Roman" pitchFamily="18" charset="0"/>
              </a:rPr>
              <a:t>”</a:t>
            </a:r>
            <a:endParaRPr lang="en-IN" sz="1600" b="1" dirty="0"/>
          </a:p>
        </p:txBody>
      </p:sp>
      <p:sp>
        <p:nvSpPr>
          <p:cNvPr id="8" name="Rectangle 7"/>
          <p:cNvSpPr/>
          <p:nvPr/>
        </p:nvSpPr>
        <p:spPr>
          <a:xfrm>
            <a:off x="4383832" y="4869160"/>
            <a:ext cx="4544144" cy="954107"/>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SHYAM KUMAR SAH     (VTU16200) (19UECS0909)</a:t>
            </a:r>
          </a:p>
          <a:p>
            <a:pPr algn="just"/>
            <a:r>
              <a:rPr lang="en-IN" sz="1400" b="1" dirty="0">
                <a:latin typeface="Times New Roman" pitchFamily="18" charset="0"/>
                <a:cs typeface="Times New Roman" pitchFamily="18" charset="0"/>
              </a:rPr>
              <a:t>2. B.Chirumani Sai Pavan     (VTU12653) (19UECS0107)</a:t>
            </a:r>
          </a:p>
        </p:txBody>
      </p:sp>
      <p:sp>
        <p:nvSpPr>
          <p:cNvPr id="9" name="Rectangle 8"/>
          <p:cNvSpPr/>
          <p:nvPr/>
        </p:nvSpPr>
        <p:spPr>
          <a:xfrm>
            <a:off x="557808" y="4831998"/>
            <a:ext cx="2843808" cy="1169551"/>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Dr. D Rajesh</a:t>
            </a:r>
          </a:p>
          <a:p>
            <a:r>
              <a:rPr lang="en-IN" sz="1400" b="1" dirty="0">
                <a:latin typeface="Times New Roman" pitchFamily="18" charset="0"/>
                <a:cs typeface="Times New Roman" pitchFamily="18" charset="0"/>
              </a:rPr>
              <a:t>Designation:Asst.Professor</a:t>
            </a:r>
            <a:endParaRPr lang="en-IN" sz="1400" dirty="0">
              <a:latin typeface="Times New Roman" panose="02020603050405020304" pitchFamily="18" charset="0"/>
              <a:cs typeface="Times New Roman" panose="02020603050405020304" pitchFamily="18" charset="0"/>
            </a:endParaRPr>
          </a:p>
          <a:p>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p:txBody>
          <a:bodyPr/>
          <a:lstStyle/>
          <a:p>
            <a:fld id="{696BFAAE-BFBD-42D0-94D0-858912CAA7FB}" type="datetime1">
              <a:rPr lang="en-IN" smtClean="0"/>
              <a:t>24-03-2023</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1164-317D-444C-A347-CF2A4A320FFC}"/>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A6E5E256-3917-9A00-F860-88BC69C670E9}"/>
              </a:ext>
            </a:extLst>
          </p:cNvPr>
          <p:cNvSpPr>
            <a:spLocks noGrp="1"/>
          </p:cNvSpPr>
          <p:nvPr>
            <p:ph idx="1"/>
          </p:nvPr>
        </p:nvSpPr>
        <p:spPr/>
        <p:txBody>
          <a:bodyPr>
            <a:normAutofit/>
          </a:bodyPr>
          <a:lstStyle/>
          <a:p>
            <a:pPr marL="0" indent="0" algn="just">
              <a:buNone/>
            </a:pPr>
            <a:r>
              <a:rPr lang="en-IN" sz="3200" dirty="0">
                <a:latin typeface="Times New Roman" pitchFamily="18" charset="0"/>
                <a:cs typeface="Times New Roman" pitchFamily="18" charset="0"/>
              </a:rPr>
              <a:t>MODULE 2:-</a:t>
            </a:r>
          </a:p>
          <a:p>
            <a:pPr marL="0" indent="0" algn="just">
              <a:buNone/>
            </a:pPr>
            <a:r>
              <a:rPr lang="en-IN" sz="1800" b="1" dirty="0">
                <a:latin typeface="Times New Roman" pitchFamily="18" charset="0"/>
                <a:cs typeface="Times New Roman" pitchFamily="18" charset="0"/>
              </a:rPr>
              <a:t>Feature Extraction </a:t>
            </a:r>
            <a:r>
              <a:rPr lang="en-IN" sz="1800" dirty="0">
                <a:latin typeface="Times New Roman" pitchFamily="18" charset="0"/>
                <a:cs typeface="Times New Roman" pitchFamily="18" charset="0"/>
              </a:rPr>
              <a:t>:-</a:t>
            </a:r>
          </a:p>
          <a:p>
            <a:pPr marL="0" indent="0" algn="just">
              <a:buNone/>
            </a:pPr>
            <a:r>
              <a:rPr lang="en-US" sz="1400" dirty="0">
                <a:latin typeface="Times New Roman" pitchFamily="18" charset="0"/>
                <a:cs typeface="Times New Roman" pitchFamily="18" charset="0"/>
              </a:rPr>
              <a:t>In this step, we use pre-trained convolutional neural networks (CNNs) i.e. ResNet or VGG to extract high-level features from images. These features are used to represent the visual information in images in a way that can be used for prediction.</a:t>
            </a:r>
          </a:p>
          <a:p>
            <a:pPr marL="0" indent="0" algn="just">
              <a:buNone/>
            </a:pPr>
            <a:endParaRPr lang="en-US" sz="1400" dirty="0">
              <a:latin typeface="Times New Roman" pitchFamily="18" charset="0"/>
              <a:cs typeface="Times New Roman" pitchFamily="18" charset="0"/>
            </a:endParaRPr>
          </a:p>
          <a:p>
            <a:pPr marL="0" indent="0" algn="just">
              <a:buNone/>
            </a:pPr>
            <a:r>
              <a:rPr lang="en-IN" sz="3200" dirty="0">
                <a:latin typeface="Times New Roman" pitchFamily="18" charset="0"/>
                <a:cs typeface="Times New Roman" pitchFamily="18" charset="0"/>
              </a:rPr>
              <a:t>MODULE 3:-</a:t>
            </a:r>
          </a:p>
          <a:p>
            <a:pPr marL="0" indent="0" algn="just">
              <a:buNone/>
            </a:pPr>
            <a:r>
              <a:rPr lang="en-IN" sz="1800" b="1" dirty="0">
                <a:latin typeface="Times New Roman" pitchFamily="18" charset="0"/>
                <a:cs typeface="Times New Roman" pitchFamily="18" charset="0"/>
              </a:rPr>
              <a:t>Model Training and Evaluation </a:t>
            </a:r>
            <a:r>
              <a:rPr lang="en-IN" sz="1800" dirty="0">
                <a:latin typeface="Times New Roman" pitchFamily="18" charset="0"/>
                <a:cs typeface="Times New Roman" pitchFamily="18" charset="0"/>
              </a:rPr>
              <a:t>:-</a:t>
            </a:r>
          </a:p>
          <a:p>
            <a:pPr marL="0" indent="0" algn="just">
              <a:buNone/>
            </a:pPr>
            <a:r>
              <a:rPr lang="en-US" sz="1400" dirty="0">
                <a:latin typeface="Times New Roman" pitchFamily="18" charset="0"/>
                <a:cs typeface="Times New Roman" pitchFamily="18" charset="0"/>
              </a:rPr>
              <a:t>We used HDF5 dataset that has more than 1000 pictures of male and female actors age from 0 to 100 , we used a Convolution Neural Network (CNN) with ResNet50 architecture to predict age and gender.</a:t>
            </a:r>
            <a:r>
              <a:rPr lang="en-US" sz="1400" dirty="0">
                <a:solidFill>
                  <a:srgbClr val="374151"/>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itchFamily="18" charset="0"/>
              </a:rPr>
              <a:t>We evaluate the performance of our model on the validation set and fine-tune the hyperparameters to improve the performance.</a:t>
            </a:r>
            <a:endParaRPr lang="en-IN" sz="1400"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6DA83DAB-2C2A-6BAB-A967-3BD9D2506DCF}"/>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1770E0A0-C4C8-3271-DF4C-0205ADC242E1}"/>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88B37BDB-FD56-855E-9353-782C69C05DBF}"/>
              </a:ext>
            </a:extLst>
          </p:cNvPr>
          <p:cNvSpPr>
            <a:spLocks noGrp="1"/>
          </p:cNvSpPr>
          <p:nvPr>
            <p:ph type="sldNum" sz="quarter" idx="12"/>
          </p:nvPr>
        </p:nvSpPr>
        <p:spPr/>
        <p:txBody>
          <a:bodyPr/>
          <a:lstStyle/>
          <a:p>
            <a:fld id="{669AD40C-E5A7-4132-A31D-54A4D1BB6E89}" type="slidenum">
              <a:rPr lang="en-IN" smtClean="0"/>
              <a:t>10</a:t>
            </a:fld>
            <a:endParaRPr lang="en-IN"/>
          </a:p>
        </p:txBody>
      </p:sp>
    </p:spTree>
    <p:extLst>
      <p:ext uri="{BB962C8B-B14F-4D97-AF65-F5344CB8AC3E}">
        <p14:creationId xmlns:p14="http://schemas.microsoft.com/office/powerpoint/2010/main" val="60740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9FCD-39DF-1FA7-92C6-A5024D6C4CB9}"/>
              </a:ext>
            </a:extLst>
          </p:cNvPr>
          <p:cNvSpPr>
            <a:spLocks noGrp="1"/>
          </p:cNvSpPr>
          <p:nvPr>
            <p:ph type="title"/>
          </p:nvPr>
        </p:nvSpPr>
        <p:spPr/>
        <p:txBody>
          <a:bodyPr/>
          <a:lstStyle/>
          <a:p>
            <a:r>
              <a:rPr lang="en-US" dirty="0"/>
              <a:t>Cont..</a:t>
            </a:r>
            <a:endParaRPr lang="en-IN" dirty="0"/>
          </a:p>
        </p:txBody>
      </p:sp>
      <p:sp>
        <p:nvSpPr>
          <p:cNvPr id="4" name="Date Placeholder 3">
            <a:extLst>
              <a:ext uri="{FF2B5EF4-FFF2-40B4-BE49-F238E27FC236}">
                <a16:creationId xmlns:a16="http://schemas.microsoft.com/office/drawing/2014/main" id="{BB75F00C-F944-CB4B-89A9-26372CFF55B2}"/>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460CC34D-96EE-5B7A-DF8F-4BC06E3CF932}"/>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893A9E80-27AB-7144-7506-54537202027C}"/>
              </a:ext>
            </a:extLst>
          </p:cNvPr>
          <p:cNvSpPr>
            <a:spLocks noGrp="1"/>
          </p:cNvSpPr>
          <p:nvPr>
            <p:ph type="sldNum" sz="quarter" idx="12"/>
          </p:nvPr>
        </p:nvSpPr>
        <p:spPr/>
        <p:txBody>
          <a:bodyPr/>
          <a:lstStyle/>
          <a:p>
            <a:fld id="{669AD40C-E5A7-4132-A31D-54A4D1BB6E89}" type="slidenum">
              <a:rPr lang="en-IN" smtClean="0"/>
              <a:t>11</a:t>
            </a:fld>
            <a:endParaRPr lang="en-IN"/>
          </a:p>
        </p:txBody>
      </p:sp>
      <p:pic>
        <p:nvPicPr>
          <p:cNvPr id="12" name="Content Placeholder 11">
            <a:extLst>
              <a:ext uri="{FF2B5EF4-FFF2-40B4-BE49-F238E27FC236}">
                <a16:creationId xmlns:a16="http://schemas.microsoft.com/office/drawing/2014/main" id="{A7EC2652-E9E9-E999-F570-4AE3D611A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772816"/>
            <a:ext cx="6552728" cy="4320479"/>
          </a:xfrm>
        </p:spPr>
      </p:pic>
    </p:spTree>
    <p:extLst>
      <p:ext uri="{BB962C8B-B14F-4D97-AF65-F5344CB8AC3E}">
        <p14:creationId xmlns:p14="http://schemas.microsoft.com/office/powerpoint/2010/main" val="241786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BE3B-4993-FB2B-9118-BC57F5DB4B2A}"/>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26FD3423-86A6-FFC6-1458-FF4EC1B8C0EA}"/>
              </a:ext>
            </a:extLst>
          </p:cNvPr>
          <p:cNvSpPr>
            <a:spLocks noGrp="1"/>
          </p:cNvSpPr>
          <p:nvPr>
            <p:ph idx="1"/>
          </p:nvPr>
        </p:nvSpPr>
        <p:spPr/>
        <p:txBody>
          <a:bodyPr/>
          <a:lstStyle/>
          <a:p>
            <a:pPr marL="0" indent="0" algn="just">
              <a:buNone/>
            </a:pPr>
            <a:r>
              <a:rPr lang="en-US" dirty="0"/>
              <a:t>MODULE 4 :-</a:t>
            </a:r>
          </a:p>
          <a:p>
            <a:pPr marL="0" indent="0" algn="just">
              <a:buNone/>
            </a:pPr>
            <a:r>
              <a:rPr lang="en-IN" sz="1800" b="1" dirty="0">
                <a:latin typeface="Times New Roman" panose="02020603050405020304" pitchFamily="18" charset="0"/>
                <a:cs typeface="Times New Roman" panose="02020603050405020304" pitchFamily="18" charset="0"/>
              </a:rPr>
              <a:t>Real-time Prediction and Deployment :-</a:t>
            </a:r>
          </a:p>
          <a:p>
            <a:pPr marL="0" indent="0" algn="just">
              <a:buNone/>
            </a:pPr>
            <a:r>
              <a:rPr lang="en-US" sz="1400" dirty="0">
                <a:latin typeface="Times New Roman" panose="02020603050405020304" pitchFamily="18" charset="0"/>
                <a:cs typeface="Times New Roman" panose="02020603050405020304" pitchFamily="18" charset="0"/>
              </a:rPr>
              <a:t>In this step, we use the trained model to predict the age and gender of new images in real-time. We can use a webcam or other image sources to capture new images, and the model can be deployed on a cloud server or embedded in a device to provide real-time predictions.</a:t>
            </a:r>
          </a:p>
          <a:p>
            <a:pPr marL="0" indent="0">
              <a:buNone/>
            </a:pPr>
            <a:r>
              <a:rPr lang="en-IN" sz="1800" b="1" dirty="0">
                <a:latin typeface="Times New Roman" panose="02020603050405020304" pitchFamily="18" charset="0"/>
                <a:cs typeface="Times New Roman" panose="02020603050405020304" pitchFamily="18" charset="0"/>
              </a:rPr>
              <a:t>     </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D50FF4-21D9-3B1D-0261-141F05EE43B3}"/>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3F79E539-1271-FAEA-CB83-9FFDD762157A}"/>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C9EACAD8-5CE1-465A-0A81-B868EE88AD71}"/>
              </a:ext>
            </a:extLst>
          </p:cNvPr>
          <p:cNvSpPr>
            <a:spLocks noGrp="1"/>
          </p:cNvSpPr>
          <p:nvPr>
            <p:ph type="sldNum" sz="quarter" idx="12"/>
          </p:nvPr>
        </p:nvSpPr>
        <p:spPr/>
        <p:txBody>
          <a:bodyPr/>
          <a:lstStyle/>
          <a:p>
            <a:fld id="{669AD40C-E5A7-4132-A31D-54A4D1BB6E89}" type="slidenum">
              <a:rPr lang="en-IN" smtClean="0"/>
              <a:t>12</a:t>
            </a:fld>
            <a:endParaRPr lang="en-IN"/>
          </a:p>
        </p:txBody>
      </p:sp>
      <p:pic>
        <p:nvPicPr>
          <p:cNvPr id="9" name="Picture 8">
            <a:extLst>
              <a:ext uri="{FF2B5EF4-FFF2-40B4-BE49-F238E27FC236}">
                <a16:creationId xmlns:a16="http://schemas.microsoft.com/office/drawing/2014/main" id="{E8D2ED6F-B2A2-F392-6B6A-1CE05DA4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717032"/>
            <a:ext cx="7992888" cy="2209800"/>
          </a:xfrm>
          <a:prstGeom prst="rect">
            <a:avLst/>
          </a:prstGeom>
        </p:spPr>
      </p:pic>
    </p:spTree>
    <p:extLst>
      <p:ext uri="{BB962C8B-B14F-4D97-AF65-F5344CB8AC3E}">
        <p14:creationId xmlns:p14="http://schemas.microsoft.com/office/powerpoint/2010/main" val="267755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ARCHITECTURE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2577F34C-136C-4A3D-9C13-1FA368727A49}" type="datetime1">
              <a:rPr lang="en-IN" smtClean="0"/>
              <a:t>24-03-2023</a:t>
            </a:fld>
            <a:endParaRPr lang="en-IN"/>
          </a:p>
        </p:txBody>
      </p:sp>
      <p:pic>
        <p:nvPicPr>
          <p:cNvPr id="7" name="Picture 6">
            <a:extLst>
              <a:ext uri="{FF2B5EF4-FFF2-40B4-BE49-F238E27FC236}">
                <a16:creationId xmlns:a16="http://schemas.microsoft.com/office/drawing/2014/main" id="{F408F02D-CC6F-AA09-B165-D34B2EA88F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80" y="2350460"/>
            <a:ext cx="1296144" cy="1296144"/>
          </a:xfrm>
          <a:prstGeom prst="rect">
            <a:avLst/>
          </a:prstGeom>
        </p:spPr>
      </p:pic>
      <p:sp>
        <p:nvSpPr>
          <p:cNvPr id="8" name="Arrow: Right 7">
            <a:extLst>
              <a:ext uri="{FF2B5EF4-FFF2-40B4-BE49-F238E27FC236}">
                <a16:creationId xmlns:a16="http://schemas.microsoft.com/office/drawing/2014/main" id="{B5BE60C7-8F17-CDF3-2741-9CCB68ED2E16}"/>
              </a:ext>
            </a:extLst>
          </p:cNvPr>
          <p:cNvSpPr/>
          <p:nvPr/>
        </p:nvSpPr>
        <p:spPr>
          <a:xfrm>
            <a:off x="1403648" y="2782508"/>
            <a:ext cx="576064" cy="21602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0E5A7BBD-7CF0-2B0B-5FB7-27D2E7A4A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695" y="2272989"/>
            <a:ext cx="1272650" cy="1447925"/>
          </a:xfrm>
          <a:prstGeom prst="rect">
            <a:avLst/>
          </a:prstGeom>
        </p:spPr>
      </p:pic>
      <p:sp>
        <p:nvSpPr>
          <p:cNvPr id="10" name="Arrow: Right 9">
            <a:extLst>
              <a:ext uri="{FF2B5EF4-FFF2-40B4-BE49-F238E27FC236}">
                <a16:creationId xmlns:a16="http://schemas.microsoft.com/office/drawing/2014/main" id="{549E415A-44AB-EDF6-E0BB-A2B61E6189C4}"/>
              </a:ext>
            </a:extLst>
          </p:cNvPr>
          <p:cNvSpPr/>
          <p:nvPr/>
        </p:nvSpPr>
        <p:spPr>
          <a:xfrm>
            <a:off x="3315983" y="2782508"/>
            <a:ext cx="576064" cy="21602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52B5DE6-7D3C-492B-9F22-5ECB1505312F}"/>
              </a:ext>
            </a:extLst>
          </p:cNvPr>
          <p:cNvSpPr/>
          <p:nvPr/>
        </p:nvSpPr>
        <p:spPr>
          <a:xfrm>
            <a:off x="3982233" y="2674496"/>
            <a:ext cx="1749488"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13" name="Arrow: Right 12">
            <a:extLst>
              <a:ext uri="{FF2B5EF4-FFF2-40B4-BE49-F238E27FC236}">
                <a16:creationId xmlns:a16="http://schemas.microsoft.com/office/drawing/2014/main" id="{AB87C958-57B9-EA23-4712-440535AF6277}"/>
              </a:ext>
            </a:extLst>
          </p:cNvPr>
          <p:cNvSpPr/>
          <p:nvPr/>
        </p:nvSpPr>
        <p:spPr>
          <a:xfrm>
            <a:off x="5775226" y="2774420"/>
            <a:ext cx="576064" cy="21602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4728EB5-A35D-C0E0-1E81-AA291D59C13A}"/>
              </a:ext>
            </a:extLst>
          </p:cNvPr>
          <p:cNvSpPr/>
          <p:nvPr/>
        </p:nvSpPr>
        <p:spPr>
          <a:xfrm>
            <a:off x="6503251" y="2666408"/>
            <a:ext cx="1272650"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16" name="Rectangle 15">
            <a:extLst>
              <a:ext uri="{FF2B5EF4-FFF2-40B4-BE49-F238E27FC236}">
                <a16:creationId xmlns:a16="http://schemas.microsoft.com/office/drawing/2014/main" id="{8202759B-AF1E-0B38-D222-CDB80D2AEF0D}"/>
              </a:ext>
            </a:extLst>
          </p:cNvPr>
          <p:cNvSpPr/>
          <p:nvPr/>
        </p:nvSpPr>
        <p:spPr>
          <a:xfrm>
            <a:off x="6048016" y="4224939"/>
            <a:ext cx="2007555" cy="36512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endParaRPr lang="en-IN" dirty="0"/>
          </a:p>
        </p:txBody>
      </p:sp>
      <p:sp>
        <p:nvSpPr>
          <p:cNvPr id="17" name="Arrow: Left 16">
            <a:extLst>
              <a:ext uri="{FF2B5EF4-FFF2-40B4-BE49-F238E27FC236}">
                <a16:creationId xmlns:a16="http://schemas.microsoft.com/office/drawing/2014/main" id="{01BF6949-385A-5E72-182A-2EEAD05861D5}"/>
              </a:ext>
            </a:extLst>
          </p:cNvPr>
          <p:cNvSpPr/>
          <p:nvPr/>
        </p:nvSpPr>
        <p:spPr>
          <a:xfrm>
            <a:off x="5455299" y="4265367"/>
            <a:ext cx="496278" cy="21602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2E4259A0-58C9-4432-B9F6-35D93BA4B85A}"/>
              </a:ext>
            </a:extLst>
          </p:cNvPr>
          <p:cNvSpPr/>
          <p:nvPr/>
        </p:nvSpPr>
        <p:spPr>
          <a:xfrm>
            <a:off x="3067680" y="4230433"/>
            <a:ext cx="2282960" cy="36512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endParaRPr lang="en-IN" dirty="0"/>
          </a:p>
        </p:txBody>
      </p:sp>
      <p:sp>
        <p:nvSpPr>
          <p:cNvPr id="19" name="Arrow: Left 18">
            <a:extLst>
              <a:ext uri="{FF2B5EF4-FFF2-40B4-BE49-F238E27FC236}">
                <a16:creationId xmlns:a16="http://schemas.microsoft.com/office/drawing/2014/main" id="{D8B04DB6-01BD-69E2-42F6-4799CA8D692A}"/>
              </a:ext>
            </a:extLst>
          </p:cNvPr>
          <p:cNvSpPr/>
          <p:nvPr/>
        </p:nvSpPr>
        <p:spPr>
          <a:xfrm>
            <a:off x="2484142" y="4271342"/>
            <a:ext cx="496279" cy="21602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C562823A-C722-6908-EDF9-9ED487F98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065" y="3683539"/>
            <a:ext cx="1624782" cy="2300374"/>
          </a:xfrm>
          <a:prstGeom prst="rect">
            <a:avLst/>
          </a:prstGeom>
        </p:spPr>
      </p:pic>
      <p:sp>
        <p:nvSpPr>
          <p:cNvPr id="21" name="Arrow: Right 20">
            <a:extLst>
              <a:ext uri="{FF2B5EF4-FFF2-40B4-BE49-F238E27FC236}">
                <a16:creationId xmlns:a16="http://schemas.microsoft.com/office/drawing/2014/main" id="{C81A30C3-D584-2F86-8978-FEB0402C68B1}"/>
              </a:ext>
            </a:extLst>
          </p:cNvPr>
          <p:cNvSpPr/>
          <p:nvPr/>
        </p:nvSpPr>
        <p:spPr>
          <a:xfrm>
            <a:off x="2580990" y="5562129"/>
            <a:ext cx="399431" cy="2160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D637A390-A229-39C1-BA20-DBC956C238C3}"/>
              </a:ext>
            </a:extLst>
          </p:cNvPr>
          <p:cNvSpPr/>
          <p:nvPr/>
        </p:nvSpPr>
        <p:spPr>
          <a:xfrm>
            <a:off x="3056328" y="5450817"/>
            <a:ext cx="2643000"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Recommender System</a:t>
            </a:r>
            <a:endParaRPr lang="en-IN" dirty="0"/>
          </a:p>
        </p:txBody>
      </p:sp>
      <p:sp>
        <p:nvSpPr>
          <p:cNvPr id="23" name="Arrow: Right 22">
            <a:extLst>
              <a:ext uri="{FF2B5EF4-FFF2-40B4-BE49-F238E27FC236}">
                <a16:creationId xmlns:a16="http://schemas.microsoft.com/office/drawing/2014/main" id="{F0921A76-50D7-B8D8-1F68-4E37343D9CBC}"/>
              </a:ext>
            </a:extLst>
          </p:cNvPr>
          <p:cNvSpPr/>
          <p:nvPr/>
        </p:nvSpPr>
        <p:spPr>
          <a:xfrm>
            <a:off x="5775235" y="5565651"/>
            <a:ext cx="399431" cy="2160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99961803-FD40-845F-1F85-DB0C77685F42}"/>
              </a:ext>
            </a:extLst>
          </p:cNvPr>
          <p:cNvSpPr/>
          <p:nvPr/>
        </p:nvSpPr>
        <p:spPr>
          <a:xfrm>
            <a:off x="6224346" y="5450817"/>
            <a:ext cx="1831225"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11" name="Arrow: Curved Left 10">
            <a:extLst>
              <a:ext uri="{FF2B5EF4-FFF2-40B4-BE49-F238E27FC236}">
                <a16:creationId xmlns:a16="http://schemas.microsoft.com/office/drawing/2014/main" id="{C94EE014-4948-D997-ACC5-5F6EC62B907B}"/>
              </a:ext>
            </a:extLst>
          </p:cNvPr>
          <p:cNvSpPr/>
          <p:nvPr/>
        </p:nvSpPr>
        <p:spPr>
          <a:xfrm>
            <a:off x="8055571" y="2782508"/>
            <a:ext cx="491859" cy="1698884"/>
          </a:xfrm>
          <a:prstGeom prst="curvedLeftArrow">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68387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2414-C5CD-6E5A-897A-B6B4396A64C2}"/>
              </a:ext>
            </a:extLst>
          </p:cNvPr>
          <p:cNvSpPr>
            <a:spLocks noGrp="1"/>
          </p:cNvSpPr>
          <p:nvPr>
            <p:ph type="title"/>
          </p:nvPr>
        </p:nvSpPr>
        <p:spPr/>
        <p:txBody>
          <a:bodyPr>
            <a:normAutofit fontScale="90000"/>
          </a:bodyPr>
          <a:lstStyle/>
          <a:p>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F72E0ECB-56EB-D1BB-AD01-8966D9901290}"/>
              </a:ext>
            </a:extLst>
          </p:cNvPr>
          <p:cNvSpPr>
            <a:spLocks noGrp="1"/>
          </p:cNvSpPr>
          <p:nvPr>
            <p:ph idx="1"/>
          </p:nvPr>
        </p:nvSpPr>
        <p:spPr>
          <a:xfrm>
            <a:off x="457200" y="1606450"/>
            <a:ext cx="8229600" cy="4749900"/>
          </a:xfrm>
        </p:spPr>
        <p:txBody>
          <a:bodyPr/>
          <a:lstStyle/>
          <a:p>
            <a:pPr marL="0" indent="0">
              <a:buNone/>
            </a:pPr>
            <a:r>
              <a:rPr lang="en-IN" sz="3200" dirty="0">
                <a:latin typeface="Times New Roman" pitchFamily="18" charset="0"/>
                <a:cs typeface="Times New Roman" pitchFamily="18" charset="0"/>
              </a:rPr>
              <a:t>DATA FLOW DIAGRAM</a:t>
            </a:r>
            <a:endParaRPr lang="en-IN" dirty="0"/>
          </a:p>
        </p:txBody>
      </p:sp>
      <p:sp>
        <p:nvSpPr>
          <p:cNvPr id="4" name="Date Placeholder 3">
            <a:extLst>
              <a:ext uri="{FF2B5EF4-FFF2-40B4-BE49-F238E27FC236}">
                <a16:creationId xmlns:a16="http://schemas.microsoft.com/office/drawing/2014/main" id="{E22AF6A5-3B11-E9CA-0BDF-F2F603CAE16B}"/>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B610FC7D-A3B3-3858-FC79-A8EC892C23D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9EC163B8-3D56-16F0-3B45-9EA762FB07B0}"/>
              </a:ext>
            </a:extLst>
          </p:cNvPr>
          <p:cNvSpPr>
            <a:spLocks noGrp="1"/>
          </p:cNvSpPr>
          <p:nvPr>
            <p:ph type="sldNum" sz="quarter" idx="12"/>
          </p:nvPr>
        </p:nvSpPr>
        <p:spPr/>
        <p:txBody>
          <a:bodyPr/>
          <a:lstStyle/>
          <a:p>
            <a:fld id="{669AD40C-E5A7-4132-A31D-54A4D1BB6E89}" type="slidenum">
              <a:rPr lang="en-IN" smtClean="0"/>
              <a:t>14</a:t>
            </a:fld>
            <a:endParaRPr lang="en-IN"/>
          </a:p>
        </p:txBody>
      </p:sp>
      <p:sp>
        <p:nvSpPr>
          <p:cNvPr id="7" name="Rectangle 6">
            <a:extLst>
              <a:ext uri="{FF2B5EF4-FFF2-40B4-BE49-F238E27FC236}">
                <a16:creationId xmlns:a16="http://schemas.microsoft.com/office/drawing/2014/main" id="{1393C43A-5869-7544-777F-FA5DB6039515}"/>
              </a:ext>
            </a:extLst>
          </p:cNvPr>
          <p:cNvSpPr/>
          <p:nvPr/>
        </p:nvSpPr>
        <p:spPr>
          <a:xfrm>
            <a:off x="457200" y="2708920"/>
            <a:ext cx="188255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Image/Video Data</a:t>
            </a:r>
            <a:endParaRPr lang="en-IN" dirty="0"/>
          </a:p>
        </p:txBody>
      </p:sp>
      <p:sp>
        <p:nvSpPr>
          <p:cNvPr id="9" name="Rectangle 8">
            <a:extLst>
              <a:ext uri="{FF2B5EF4-FFF2-40B4-BE49-F238E27FC236}">
                <a16:creationId xmlns:a16="http://schemas.microsoft.com/office/drawing/2014/main" id="{9FFA7B1B-57BE-BC93-997E-92997CE13BD4}"/>
              </a:ext>
            </a:extLst>
          </p:cNvPr>
          <p:cNvSpPr/>
          <p:nvPr/>
        </p:nvSpPr>
        <p:spPr>
          <a:xfrm>
            <a:off x="6381414" y="2708920"/>
            <a:ext cx="188255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13" name="Rectangle 12">
            <a:extLst>
              <a:ext uri="{FF2B5EF4-FFF2-40B4-BE49-F238E27FC236}">
                <a16:creationId xmlns:a16="http://schemas.microsoft.com/office/drawing/2014/main" id="{7A4D702D-F7BD-C715-2632-76901734300D}"/>
              </a:ext>
            </a:extLst>
          </p:cNvPr>
          <p:cNvSpPr/>
          <p:nvPr/>
        </p:nvSpPr>
        <p:spPr>
          <a:xfrm>
            <a:off x="457200" y="4725144"/>
            <a:ext cx="188255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endParaRPr lang="en-IN" dirty="0"/>
          </a:p>
        </p:txBody>
      </p:sp>
      <p:sp>
        <p:nvSpPr>
          <p:cNvPr id="16" name="Rectangle 15">
            <a:extLst>
              <a:ext uri="{FF2B5EF4-FFF2-40B4-BE49-F238E27FC236}">
                <a16:creationId xmlns:a16="http://schemas.microsoft.com/office/drawing/2014/main" id="{C79A924F-72DF-139E-2935-AB36CA14803F}"/>
              </a:ext>
            </a:extLst>
          </p:cNvPr>
          <p:cNvSpPr/>
          <p:nvPr/>
        </p:nvSpPr>
        <p:spPr>
          <a:xfrm>
            <a:off x="3419307" y="4725144"/>
            <a:ext cx="188255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Predicted Age/Gender</a:t>
            </a:r>
            <a:endParaRPr lang="en-IN" dirty="0"/>
          </a:p>
        </p:txBody>
      </p:sp>
      <p:sp>
        <p:nvSpPr>
          <p:cNvPr id="19" name="Rectangle 18">
            <a:extLst>
              <a:ext uri="{FF2B5EF4-FFF2-40B4-BE49-F238E27FC236}">
                <a16:creationId xmlns:a16="http://schemas.microsoft.com/office/drawing/2014/main" id="{107047C6-71BC-17D7-0B5D-9CD3E258A9F1}"/>
              </a:ext>
            </a:extLst>
          </p:cNvPr>
          <p:cNvSpPr/>
          <p:nvPr/>
        </p:nvSpPr>
        <p:spPr>
          <a:xfrm>
            <a:off x="6402750" y="4725144"/>
            <a:ext cx="188255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&amp; Model Training</a:t>
            </a:r>
            <a:endParaRPr lang="en-IN" dirty="0"/>
          </a:p>
        </p:txBody>
      </p:sp>
      <p:sp>
        <p:nvSpPr>
          <p:cNvPr id="20" name="Rectangle 19">
            <a:extLst>
              <a:ext uri="{FF2B5EF4-FFF2-40B4-BE49-F238E27FC236}">
                <a16:creationId xmlns:a16="http://schemas.microsoft.com/office/drawing/2014/main" id="{944B3D2D-14D3-FA8C-0BFB-5261BB8788E9}"/>
              </a:ext>
            </a:extLst>
          </p:cNvPr>
          <p:cNvSpPr/>
          <p:nvPr/>
        </p:nvSpPr>
        <p:spPr>
          <a:xfrm>
            <a:off x="3419307" y="2708920"/>
            <a:ext cx="188255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8" name="Arrow: Right 7">
            <a:extLst>
              <a:ext uri="{FF2B5EF4-FFF2-40B4-BE49-F238E27FC236}">
                <a16:creationId xmlns:a16="http://schemas.microsoft.com/office/drawing/2014/main" id="{D90A8813-4993-E6F5-6D0E-3FE841AEF3DF}"/>
              </a:ext>
            </a:extLst>
          </p:cNvPr>
          <p:cNvSpPr/>
          <p:nvPr/>
        </p:nvSpPr>
        <p:spPr>
          <a:xfrm>
            <a:off x="2411760" y="2852936"/>
            <a:ext cx="864096" cy="2880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5421367-DA2C-D0AB-C764-D3D9297FB548}"/>
              </a:ext>
            </a:extLst>
          </p:cNvPr>
          <p:cNvSpPr/>
          <p:nvPr/>
        </p:nvSpPr>
        <p:spPr>
          <a:xfrm>
            <a:off x="5445310" y="2852936"/>
            <a:ext cx="864096" cy="2880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00F2D842-4309-01C5-D88B-33422623AB32}"/>
              </a:ext>
            </a:extLst>
          </p:cNvPr>
          <p:cNvSpPr/>
          <p:nvPr/>
        </p:nvSpPr>
        <p:spPr>
          <a:xfrm>
            <a:off x="7236296" y="3429000"/>
            <a:ext cx="216024" cy="100811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B8A04AF1-7FAA-2E53-3AFE-F0F470E03486}"/>
              </a:ext>
            </a:extLst>
          </p:cNvPr>
          <p:cNvSpPr/>
          <p:nvPr/>
        </p:nvSpPr>
        <p:spPr>
          <a:xfrm>
            <a:off x="5445310" y="4869160"/>
            <a:ext cx="864096" cy="2880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B7DDA368-EB93-380A-2598-4F437477A1B9}"/>
              </a:ext>
            </a:extLst>
          </p:cNvPr>
          <p:cNvSpPr/>
          <p:nvPr/>
        </p:nvSpPr>
        <p:spPr>
          <a:xfrm>
            <a:off x="2508539" y="4869160"/>
            <a:ext cx="864096" cy="2880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835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F988-979C-4D78-0658-90809F1644C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5CE3249-182F-5958-5249-24D5C3C0E8AF}"/>
              </a:ext>
            </a:extLst>
          </p:cNvPr>
          <p:cNvSpPr>
            <a:spLocks noGrp="1"/>
          </p:cNvSpPr>
          <p:nvPr>
            <p:ph idx="1"/>
          </p:nvPr>
        </p:nvSpPr>
        <p:spPr/>
        <p:txBody>
          <a:bodyPr/>
          <a:lstStyle/>
          <a:p>
            <a:pPr marL="0" indent="0">
              <a:buNone/>
            </a:pPr>
            <a:r>
              <a:rPr lang="en-IN" sz="3200" dirty="0">
                <a:latin typeface="Times New Roman" pitchFamily="18" charset="0"/>
                <a:cs typeface="Times New Roman" pitchFamily="18" charset="0"/>
              </a:rPr>
              <a:t>ER DIAGRAM</a:t>
            </a:r>
          </a:p>
          <a:p>
            <a:endParaRPr lang="en-IN" dirty="0"/>
          </a:p>
        </p:txBody>
      </p:sp>
      <p:sp>
        <p:nvSpPr>
          <p:cNvPr id="4" name="Date Placeholder 3">
            <a:extLst>
              <a:ext uri="{FF2B5EF4-FFF2-40B4-BE49-F238E27FC236}">
                <a16:creationId xmlns:a16="http://schemas.microsoft.com/office/drawing/2014/main" id="{8C1CE766-A4D7-1B10-55D0-4697FA4F6F9B}"/>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B4F1AF31-AAE7-66FB-A7A9-E8A4BB8405E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DDAD05B-1B5D-D6F0-F9D6-BB67434D3E52}"/>
              </a:ext>
            </a:extLst>
          </p:cNvPr>
          <p:cNvSpPr>
            <a:spLocks noGrp="1"/>
          </p:cNvSpPr>
          <p:nvPr>
            <p:ph type="sldNum" sz="quarter" idx="12"/>
          </p:nvPr>
        </p:nvSpPr>
        <p:spPr/>
        <p:txBody>
          <a:bodyPr/>
          <a:lstStyle/>
          <a:p>
            <a:fld id="{669AD40C-E5A7-4132-A31D-54A4D1BB6E89}" type="slidenum">
              <a:rPr lang="en-IN" smtClean="0"/>
              <a:t>15</a:t>
            </a:fld>
            <a:endParaRPr lang="en-IN"/>
          </a:p>
        </p:txBody>
      </p:sp>
      <p:sp>
        <p:nvSpPr>
          <p:cNvPr id="7" name="Rectangle 6">
            <a:extLst>
              <a:ext uri="{FF2B5EF4-FFF2-40B4-BE49-F238E27FC236}">
                <a16:creationId xmlns:a16="http://schemas.microsoft.com/office/drawing/2014/main" id="{AA9BA205-CBC6-2086-4FA7-B097354CB95F}"/>
              </a:ext>
            </a:extLst>
          </p:cNvPr>
          <p:cNvSpPr/>
          <p:nvPr/>
        </p:nvSpPr>
        <p:spPr>
          <a:xfrm>
            <a:off x="1068288" y="3140968"/>
            <a:ext cx="1055440"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endParaRPr lang="en-IN" dirty="0"/>
          </a:p>
        </p:txBody>
      </p:sp>
      <p:cxnSp>
        <p:nvCxnSpPr>
          <p:cNvPr id="9" name="Straight Connector 8">
            <a:extLst>
              <a:ext uri="{FF2B5EF4-FFF2-40B4-BE49-F238E27FC236}">
                <a16:creationId xmlns:a16="http://schemas.microsoft.com/office/drawing/2014/main" id="{043C974E-15A4-F4C5-2F13-490B270B6451}"/>
              </a:ext>
            </a:extLst>
          </p:cNvPr>
          <p:cNvCxnSpPr>
            <a:cxnSpLocks/>
          </p:cNvCxnSpPr>
          <p:nvPr/>
        </p:nvCxnSpPr>
        <p:spPr>
          <a:xfrm flipV="1">
            <a:off x="1619672" y="2636912"/>
            <a:ext cx="0" cy="5040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9E4284A-15B5-A449-5392-2E968C2BBF7E}"/>
              </a:ext>
            </a:extLst>
          </p:cNvPr>
          <p:cNvSpPr/>
          <p:nvPr/>
        </p:nvSpPr>
        <p:spPr>
          <a:xfrm>
            <a:off x="1331640" y="2276872"/>
            <a:ext cx="792088"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endParaRPr lang="en-IN" dirty="0"/>
          </a:p>
        </p:txBody>
      </p:sp>
      <p:sp>
        <p:nvSpPr>
          <p:cNvPr id="14" name="Oval 13">
            <a:extLst>
              <a:ext uri="{FF2B5EF4-FFF2-40B4-BE49-F238E27FC236}">
                <a16:creationId xmlns:a16="http://schemas.microsoft.com/office/drawing/2014/main" id="{20E3C8EA-A16B-ACD7-295B-61BFD90C5E05}"/>
              </a:ext>
            </a:extLst>
          </p:cNvPr>
          <p:cNvSpPr/>
          <p:nvPr/>
        </p:nvSpPr>
        <p:spPr>
          <a:xfrm>
            <a:off x="107514" y="2442994"/>
            <a:ext cx="1090480"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endParaRPr lang="en-IN" dirty="0"/>
          </a:p>
        </p:txBody>
      </p:sp>
      <p:sp>
        <p:nvSpPr>
          <p:cNvPr id="15" name="Oval 14">
            <a:extLst>
              <a:ext uri="{FF2B5EF4-FFF2-40B4-BE49-F238E27FC236}">
                <a16:creationId xmlns:a16="http://schemas.microsoft.com/office/drawing/2014/main" id="{C5D0E145-2B21-2667-3F76-FFF7F1C48295}"/>
              </a:ext>
            </a:extLst>
          </p:cNvPr>
          <p:cNvSpPr/>
          <p:nvPr/>
        </p:nvSpPr>
        <p:spPr>
          <a:xfrm>
            <a:off x="2257373" y="2475241"/>
            <a:ext cx="1306511"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endParaRPr lang="en-IN" dirty="0"/>
          </a:p>
        </p:txBody>
      </p:sp>
      <p:cxnSp>
        <p:nvCxnSpPr>
          <p:cNvPr id="19" name="Straight Connector 18">
            <a:extLst>
              <a:ext uri="{FF2B5EF4-FFF2-40B4-BE49-F238E27FC236}">
                <a16:creationId xmlns:a16="http://schemas.microsoft.com/office/drawing/2014/main" id="{30C27080-82FF-C1DC-ECED-D25F1D0F6B10}"/>
              </a:ext>
            </a:extLst>
          </p:cNvPr>
          <p:cNvCxnSpPr>
            <a:cxnSpLocks/>
          </p:cNvCxnSpPr>
          <p:nvPr/>
        </p:nvCxnSpPr>
        <p:spPr>
          <a:xfrm flipH="1">
            <a:off x="2070212" y="2718157"/>
            <a:ext cx="611088" cy="4497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3BD9A7-9FAA-4ADC-1C3A-A962F580B348}"/>
              </a:ext>
            </a:extLst>
          </p:cNvPr>
          <p:cNvCxnSpPr>
            <a:endCxn id="14" idx="4"/>
          </p:cNvCxnSpPr>
          <p:nvPr/>
        </p:nvCxnSpPr>
        <p:spPr>
          <a:xfrm flipH="1" flipV="1">
            <a:off x="652754" y="2803034"/>
            <a:ext cx="415534" cy="4819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719DAC-1EDC-971C-0BC5-B08A235C6925}"/>
              </a:ext>
            </a:extLst>
          </p:cNvPr>
          <p:cNvCxnSpPr/>
          <p:nvPr/>
        </p:nvCxnSpPr>
        <p:spPr>
          <a:xfrm flipH="1">
            <a:off x="1068288" y="3717032"/>
            <a:ext cx="263352" cy="5040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EC67846-065D-2651-E93F-9078989599CF}"/>
              </a:ext>
            </a:extLst>
          </p:cNvPr>
          <p:cNvSpPr/>
          <p:nvPr/>
        </p:nvSpPr>
        <p:spPr>
          <a:xfrm>
            <a:off x="267432" y="4233550"/>
            <a:ext cx="1306511"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endParaRPr lang="en-IN" dirty="0"/>
          </a:p>
        </p:txBody>
      </p:sp>
      <p:cxnSp>
        <p:nvCxnSpPr>
          <p:cNvPr id="29" name="Straight Arrow Connector 28">
            <a:extLst>
              <a:ext uri="{FF2B5EF4-FFF2-40B4-BE49-F238E27FC236}">
                <a16:creationId xmlns:a16="http://schemas.microsoft.com/office/drawing/2014/main" id="{F867A58A-FA2A-5F1A-36B4-DEEF213A5558}"/>
              </a:ext>
            </a:extLst>
          </p:cNvPr>
          <p:cNvCxnSpPr>
            <a:cxnSpLocks/>
            <a:stCxn id="7" idx="3"/>
          </p:cNvCxnSpPr>
          <p:nvPr/>
        </p:nvCxnSpPr>
        <p:spPr>
          <a:xfrm>
            <a:off x="2123728" y="3429000"/>
            <a:ext cx="172819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22303C79-47ED-20C5-F983-F62900CD31DB}"/>
              </a:ext>
            </a:extLst>
          </p:cNvPr>
          <p:cNvSpPr/>
          <p:nvPr/>
        </p:nvSpPr>
        <p:spPr>
          <a:xfrm>
            <a:off x="3874604" y="3140969"/>
            <a:ext cx="1561492" cy="57606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endParaRPr lang="en-IN" dirty="0"/>
          </a:p>
        </p:txBody>
      </p:sp>
      <p:cxnSp>
        <p:nvCxnSpPr>
          <p:cNvPr id="35" name="Straight Connector 34">
            <a:extLst>
              <a:ext uri="{FF2B5EF4-FFF2-40B4-BE49-F238E27FC236}">
                <a16:creationId xmlns:a16="http://schemas.microsoft.com/office/drawing/2014/main" id="{EFF133AD-6A92-0FA7-BBF7-8B91B97CB917}"/>
              </a:ext>
            </a:extLst>
          </p:cNvPr>
          <p:cNvCxnSpPr>
            <a:cxnSpLocks/>
          </p:cNvCxnSpPr>
          <p:nvPr/>
        </p:nvCxnSpPr>
        <p:spPr>
          <a:xfrm>
            <a:off x="4139952" y="2623014"/>
            <a:ext cx="0" cy="517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910287A-7609-0667-59AB-29EB78C90B16}"/>
              </a:ext>
            </a:extLst>
          </p:cNvPr>
          <p:cNvSpPr/>
          <p:nvPr/>
        </p:nvSpPr>
        <p:spPr>
          <a:xfrm>
            <a:off x="3697529" y="2204866"/>
            <a:ext cx="1162499" cy="4320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Region</a:t>
            </a:r>
            <a:endParaRPr lang="en-IN" dirty="0"/>
          </a:p>
        </p:txBody>
      </p:sp>
      <p:sp>
        <p:nvSpPr>
          <p:cNvPr id="39" name="Oval 38">
            <a:extLst>
              <a:ext uri="{FF2B5EF4-FFF2-40B4-BE49-F238E27FC236}">
                <a16:creationId xmlns:a16="http://schemas.microsoft.com/office/drawing/2014/main" id="{09269449-AEAB-1778-4EDE-CE9C844DB587}"/>
              </a:ext>
            </a:extLst>
          </p:cNvPr>
          <p:cNvSpPr/>
          <p:nvPr/>
        </p:nvSpPr>
        <p:spPr>
          <a:xfrm>
            <a:off x="3281765" y="4177678"/>
            <a:ext cx="1561491" cy="5040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Detection</a:t>
            </a:r>
            <a:endParaRPr lang="en-IN" dirty="0"/>
          </a:p>
        </p:txBody>
      </p:sp>
      <p:sp>
        <p:nvSpPr>
          <p:cNvPr id="40" name="Oval 39">
            <a:extLst>
              <a:ext uri="{FF2B5EF4-FFF2-40B4-BE49-F238E27FC236}">
                <a16:creationId xmlns:a16="http://schemas.microsoft.com/office/drawing/2014/main" id="{8AFCDEBE-0D3A-CB48-8BFD-C51B6B992564}"/>
              </a:ext>
            </a:extLst>
          </p:cNvPr>
          <p:cNvSpPr/>
          <p:nvPr/>
        </p:nvSpPr>
        <p:spPr>
          <a:xfrm>
            <a:off x="4993673" y="2204866"/>
            <a:ext cx="1738567" cy="4320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Recognizer</a:t>
            </a:r>
            <a:endParaRPr lang="en-IN" dirty="0"/>
          </a:p>
        </p:txBody>
      </p:sp>
      <p:cxnSp>
        <p:nvCxnSpPr>
          <p:cNvPr id="41" name="Straight Connector 40">
            <a:extLst>
              <a:ext uri="{FF2B5EF4-FFF2-40B4-BE49-F238E27FC236}">
                <a16:creationId xmlns:a16="http://schemas.microsoft.com/office/drawing/2014/main" id="{8BB3EE76-2584-9D98-D4BC-F14994061950}"/>
              </a:ext>
            </a:extLst>
          </p:cNvPr>
          <p:cNvCxnSpPr>
            <a:cxnSpLocks/>
          </p:cNvCxnSpPr>
          <p:nvPr/>
        </p:nvCxnSpPr>
        <p:spPr>
          <a:xfrm>
            <a:off x="4283968" y="3659724"/>
            <a:ext cx="0" cy="517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3A72A8-F12D-3698-EFBB-E9BBFD8A791D}"/>
              </a:ext>
            </a:extLst>
          </p:cNvPr>
          <p:cNvCxnSpPr/>
          <p:nvPr/>
        </p:nvCxnSpPr>
        <p:spPr>
          <a:xfrm flipV="1">
            <a:off x="5076056" y="2636909"/>
            <a:ext cx="360040" cy="5040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5B41E19-CCFA-2C89-6A7F-278D6925817B}"/>
              </a:ext>
            </a:extLst>
          </p:cNvPr>
          <p:cNvCxnSpPr>
            <a:stCxn id="33" idx="3"/>
          </p:cNvCxnSpPr>
          <p:nvPr/>
        </p:nvCxnSpPr>
        <p:spPr>
          <a:xfrm flipV="1">
            <a:off x="5436096" y="3429000"/>
            <a:ext cx="136815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2B9E3D5-EDD3-0D15-AA93-3EC6F5C7102F}"/>
              </a:ext>
            </a:extLst>
          </p:cNvPr>
          <p:cNvSpPr/>
          <p:nvPr/>
        </p:nvSpPr>
        <p:spPr>
          <a:xfrm>
            <a:off x="6929860" y="3140968"/>
            <a:ext cx="1756938" cy="5760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Facial Landmark Check</a:t>
            </a:r>
            <a:endParaRPr lang="en-IN" dirty="0"/>
          </a:p>
        </p:txBody>
      </p:sp>
      <p:cxnSp>
        <p:nvCxnSpPr>
          <p:cNvPr id="49" name="Straight Arrow Connector 48">
            <a:extLst>
              <a:ext uri="{FF2B5EF4-FFF2-40B4-BE49-F238E27FC236}">
                <a16:creationId xmlns:a16="http://schemas.microsoft.com/office/drawing/2014/main" id="{C9AC95C9-400A-2699-B312-65A8B3DF4D27}"/>
              </a:ext>
            </a:extLst>
          </p:cNvPr>
          <p:cNvCxnSpPr/>
          <p:nvPr/>
        </p:nvCxnSpPr>
        <p:spPr>
          <a:xfrm>
            <a:off x="7596336" y="2803034"/>
            <a:ext cx="0" cy="337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63D4CF38-D846-8082-FCCE-F9149F137461}"/>
              </a:ext>
            </a:extLst>
          </p:cNvPr>
          <p:cNvSpPr/>
          <p:nvPr/>
        </p:nvSpPr>
        <p:spPr>
          <a:xfrm>
            <a:off x="6935003" y="2431941"/>
            <a:ext cx="1738563" cy="36004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Facial Matrix</a:t>
            </a:r>
            <a:endParaRPr lang="en-IN" dirty="0"/>
          </a:p>
        </p:txBody>
      </p:sp>
      <p:cxnSp>
        <p:nvCxnSpPr>
          <p:cNvPr id="51" name="Straight Arrow Connector 50">
            <a:extLst>
              <a:ext uri="{FF2B5EF4-FFF2-40B4-BE49-F238E27FC236}">
                <a16:creationId xmlns:a16="http://schemas.microsoft.com/office/drawing/2014/main" id="{C131FA3D-3100-432C-DE5D-A63BCE21A5FA}"/>
              </a:ext>
            </a:extLst>
          </p:cNvPr>
          <p:cNvCxnSpPr/>
          <p:nvPr/>
        </p:nvCxnSpPr>
        <p:spPr>
          <a:xfrm>
            <a:off x="7596336" y="2082803"/>
            <a:ext cx="0" cy="337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8DE44-DE50-00B2-A489-E92966ED71A8}"/>
              </a:ext>
            </a:extLst>
          </p:cNvPr>
          <p:cNvSpPr/>
          <p:nvPr/>
        </p:nvSpPr>
        <p:spPr>
          <a:xfrm>
            <a:off x="6929860" y="1711559"/>
            <a:ext cx="1756935" cy="36004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Facial Feature</a:t>
            </a:r>
            <a:endParaRPr lang="en-IN" dirty="0"/>
          </a:p>
        </p:txBody>
      </p:sp>
      <p:sp>
        <p:nvSpPr>
          <p:cNvPr id="53" name="Oval 52">
            <a:extLst>
              <a:ext uri="{FF2B5EF4-FFF2-40B4-BE49-F238E27FC236}">
                <a16:creationId xmlns:a16="http://schemas.microsoft.com/office/drawing/2014/main" id="{5AFF9C8F-5AA6-9D65-1457-AA1C0DBA5783}"/>
              </a:ext>
            </a:extLst>
          </p:cNvPr>
          <p:cNvSpPr/>
          <p:nvPr/>
        </p:nvSpPr>
        <p:spPr>
          <a:xfrm>
            <a:off x="5250890" y="4546197"/>
            <a:ext cx="1738563" cy="7796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and Gender Detected</a:t>
            </a:r>
            <a:endParaRPr lang="en-IN" dirty="0"/>
          </a:p>
        </p:txBody>
      </p:sp>
      <p:sp>
        <p:nvSpPr>
          <p:cNvPr id="54" name="Oval 53">
            <a:extLst>
              <a:ext uri="{FF2B5EF4-FFF2-40B4-BE49-F238E27FC236}">
                <a16:creationId xmlns:a16="http://schemas.microsoft.com/office/drawing/2014/main" id="{3F8C0913-FD1F-FB3B-EAB9-6B1B888CFE37}"/>
              </a:ext>
            </a:extLst>
          </p:cNvPr>
          <p:cNvSpPr/>
          <p:nvPr/>
        </p:nvSpPr>
        <p:spPr>
          <a:xfrm>
            <a:off x="7279548" y="4956724"/>
            <a:ext cx="1756938" cy="5760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Tagging</a:t>
            </a:r>
            <a:endParaRPr lang="en-IN" dirty="0"/>
          </a:p>
        </p:txBody>
      </p:sp>
      <p:cxnSp>
        <p:nvCxnSpPr>
          <p:cNvPr id="56" name="Straight Arrow Connector 55">
            <a:extLst>
              <a:ext uri="{FF2B5EF4-FFF2-40B4-BE49-F238E27FC236}">
                <a16:creationId xmlns:a16="http://schemas.microsoft.com/office/drawing/2014/main" id="{C1BE76EF-DFCB-B993-B544-B393ACF5806F}"/>
              </a:ext>
            </a:extLst>
          </p:cNvPr>
          <p:cNvCxnSpPr>
            <a:cxnSpLocks/>
          </p:cNvCxnSpPr>
          <p:nvPr/>
        </p:nvCxnSpPr>
        <p:spPr>
          <a:xfrm flipH="1">
            <a:off x="6553200" y="3716987"/>
            <a:ext cx="539080" cy="872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B0AD1D1-77F9-C54D-4AE3-5DF7CAFB9DA6}"/>
              </a:ext>
            </a:extLst>
          </p:cNvPr>
          <p:cNvCxnSpPr/>
          <p:nvPr/>
        </p:nvCxnSpPr>
        <p:spPr>
          <a:xfrm>
            <a:off x="7979060" y="3754105"/>
            <a:ext cx="246943" cy="11819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02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D16A-AB86-3034-9574-C4C846CEB49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A1B7F3-CB4A-AACC-276C-B2871C48C2C8}"/>
              </a:ext>
            </a:extLst>
          </p:cNvPr>
          <p:cNvSpPr>
            <a:spLocks noGrp="1"/>
          </p:cNvSpPr>
          <p:nvPr>
            <p:ph idx="1"/>
          </p:nvPr>
        </p:nvSpPr>
        <p:spPr/>
        <p:txBody>
          <a:bodyPr/>
          <a:lstStyle/>
          <a:p>
            <a:pPr marL="0" indent="0">
              <a:buNone/>
            </a:pPr>
            <a:r>
              <a:rPr lang="en-IN" sz="3200" dirty="0">
                <a:latin typeface="Times New Roman" pitchFamily="18" charset="0"/>
                <a:cs typeface="Times New Roman" pitchFamily="18" charset="0"/>
              </a:rPr>
              <a:t>SEQUENCE DIAGRAM</a:t>
            </a:r>
          </a:p>
          <a:p>
            <a:endParaRPr lang="en-IN" dirty="0"/>
          </a:p>
        </p:txBody>
      </p:sp>
      <p:sp>
        <p:nvSpPr>
          <p:cNvPr id="4" name="Date Placeholder 3">
            <a:extLst>
              <a:ext uri="{FF2B5EF4-FFF2-40B4-BE49-F238E27FC236}">
                <a16:creationId xmlns:a16="http://schemas.microsoft.com/office/drawing/2014/main" id="{BEB732D3-D82E-2CD5-D247-A4CDC597BA35}"/>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AEBC4211-92C0-28C8-2831-DA2994222094}"/>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F36C6DC-8F7E-0C8D-508E-C83E74BF562A}"/>
              </a:ext>
            </a:extLst>
          </p:cNvPr>
          <p:cNvSpPr>
            <a:spLocks noGrp="1"/>
          </p:cNvSpPr>
          <p:nvPr>
            <p:ph type="sldNum" sz="quarter" idx="12"/>
          </p:nvPr>
        </p:nvSpPr>
        <p:spPr/>
        <p:txBody>
          <a:bodyPr/>
          <a:lstStyle/>
          <a:p>
            <a:fld id="{669AD40C-E5A7-4132-A31D-54A4D1BB6E89}" type="slidenum">
              <a:rPr lang="en-IN" smtClean="0"/>
              <a:t>16</a:t>
            </a:fld>
            <a:endParaRPr lang="en-IN"/>
          </a:p>
        </p:txBody>
      </p:sp>
      <p:sp>
        <p:nvSpPr>
          <p:cNvPr id="7" name="Rectangle 6">
            <a:extLst>
              <a:ext uri="{FF2B5EF4-FFF2-40B4-BE49-F238E27FC236}">
                <a16:creationId xmlns:a16="http://schemas.microsoft.com/office/drawing/2014/main" id="{97A133AC-DE05-BDBD-F548-09C6ABC24CB4}"/>
              </a:ext>
            </a:extLst>
          </p:cNvPr>
          <p:cNvSpPr/>
          <p:nvPr/>
        </p:nvSpPr>
        <p:spPr>
          <a:xfrm>
            <a:off x="457200" y="2405051"/>
            <a:ext cx="1378496"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sp>
        <p:nvSpPr>
          <p:cNvPr id="8" name="Rectangle 7">
            <a:extLst>
              <a:ext uri="{FF2B5EF4-FFF2-40B4-BE49-F238E27FC236}">
                <a16:creationId xmlns:a16="http://schemas.microsoft.com/office/drawing/2014/main" id="{A19ED467-DE48-B49B-1574-4C8329143348}"/>
              </a:ext>
            </a:extLst>
          </p:cNvPr>
          <p:cNvSpPr/>
          <p:nvPr/>
        </p:nvSpPr>
        <p:spPr>
          <a:xfrm>
            <a:off x="3347864" y="2420888"/>
            <a:ext cx="1378496"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endParaRPr lang="en-IN" dirty="0"/>
          </a:p>
        </p:txBody>
      </p:sp>
      <p:sp>
        <p:nvSpPr>
          <p:cNvPr id="9" name="Rectangle 8">
            <a:extLst>
              <a:ext uri="{FF2B5EF4-FFF2-40B4-BE49-F238E27FC236}">
                <a16:creationId xmlns:a16="http://schemas.microsoft.com/office/drawing/2014/main" id="{BB9728DD-AC61-7DC1-1187-CD43904C5DE2}"/>
              </a:ext>
            </a:extLst>
          </p:cNvPr>
          <p:cNvSpPr/>
          <p:nvPr/>
        </p:nvSpPr>
        <p:spPr>
          <a:xfrm>
            <a:off x="5653055" y="2408140"/>
            <a:ext cx="1378496"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n-IN" dirty="0"/>
          </a:p>
        </p:txBody>
      </p:sp>
      <p:sp>
        <p:nvSpPr>
          <p:cNvPr id="10" name="Minus Sign 9">
            <a:extLst>
              <a:ext uri="{FF2B5EF4-FFF2-40B4-BE49-F238E27FC236}">
                <a16:creationId xmlns:a16="http://schemas.microsoft.com/office/drawing/2014/main" id="{FCB06066-77A4-9328-D996-3E9F02B62A6B}"/>
              </a:ext>
            </a:extLst>
          </p:cNvPr>
          <p:cNvSpPr/>
          <p:nvPr/>
        </p:nvSpPr>
        <p:spPr>
          <a:xfrm flipH="1">
            <a:off x="978412" y="1383433"/>
            <a:ext cx="67467" cy="5380707"/>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Minus Sign 10">
            <a:extLst>
              <a:ext uri="{FF2B5EF4-FFF2-40B4-BE49-F238E27FC236}">
                <a16:creationId xmlns:a16="http://schemas.microsoft.com/office/drawing/2014/main" id="{283C6F71-C380-DA7F-DC42-603E29BFA92A}"/>
              </a:ext>
            </a:extLst>
          </p:cNvPr>
          <p:cNvSpPr/>
          <p:nvPr/>
        </p:nvSpPr>
        <p:spPr>
          <a:xfrm flipH="1">
            <a:off x="978412" y="2384460"/>
            <a:ext cx="67466" cy="5380707"/>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Minus Sign 12">
            <a:extLst>
              <a:ext uri="{FF2B5EF4-FFF2-40B4-BE49-F238E27FC236}">
                <a16:creationId xmlns:a16="http://schemas.microsoft.com/office/drawing/2014/main" id="{8EAEC38D-433A-23EE-108E-BE33D98ED2EB}"/>
              </a:ext>
            </a:extLst>
          </p:cNvPr>
          <p:cNvSpPr/>
          <p:nvPr/>
        </p:nvSpPr>
        <p:spPr>
          <a:xfrm flipH="1">
            <a:off x="3808271" y="1477293"/>
            <a:ext cx="67468" cy="4976043"/>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Minus Sign 13">
            <a:extLst>
              <a:ext uri="{FF2B5EF4-FFF2-40B4-BE49-F238E27FC236}">
                <a16:creationId xmlns:a16="http://schemas.microsoft.com/office/drawing/2014/main" id="{8B303432-B76E-9287-A782-23AA0D3A9995}"/>
              </a:ext>
            </a:extLst>
          </p:cNvPr>
          <p:cNvSpPr/>
          <p:nvPr/>
        </p:nvSpPr>
        <p:spPr>
          <a:xfrm flipH="1">
            <a:off x="6171061" y="1417638"/>
            <a:ext cx="67467" cy="5380707"/>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Minus Sign 15">
            <a:extLst>
              <a:ext uri="{FF2B5EF4-FFF2-40B4-BE49-F238E27FC236}">
                <a16:creationId xmlns:a16="http://schemas.microsoft.com/office/drawing/2014/main" id="{755EB222-A7B1-404A-38F3-EF5EFE6A9135}"/>
              </a:ext>
            </a:extLst>
          </p:cNvPr>
          <p:cNvSpPr/>
          <p:nvPr/>
        </p:nvSpPr>
        <p:spPr>
          <a:xfrm flipH="1">
            <a:off x="6171061" y="2276872"/>
            <a:ext cx="67467" cy="5380707"/>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inus Sign 16">
            <a:extLst>
              <a:ext uri="{FF2B5EF4-FFF2-40B4-BE49-F238E27FC236}">
                <a16:creationId xmlns:a16="http://schemas.microsoft.com/office/drawing/2014/main" id="{0B7A5928-76FD-FDBB-32AB-85C5AB39B48C}"/>
              </a:ext>
            </a:extLst>
          </p:cNvPr>
          <p:cNvSpPr/>
          <p:nvPr/>
        </p:nvSpPr>
        <p:spPr>
          <a:xfrm flipH="1">
            <a:off x="3806069" y="1838337"/>
            <a:ext cx="67467" cy="5380707"/>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EE16384F-8343-A2BF-CF15-66EE865EBAA8}"/>
              </a:ext>
            </a:extLst>
          </p:cNvPr>
          <p:cNvCxnSpPr/>
          <p:nvPr/>
        </p:nvCxnSpPr>
        <p:spPr>
          <a:xfrm>
            <a:off x="1045878" y="3861048"/>
            <a:ext cx="25838" cy="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E84974-1339-9873-C343-38335F85A7B0}"/>
              </a:ext>
            </a:extLst>
          </p:cNvPr>
          <p:cNvCxnSpPr>
            <a:cxnSpLocks/>
          </p:cNvCxnSpPr>
          <p:nvPr/>
        </p:nvCxnSpPr>
        <p:spPr>
          <a:xfrm>
            <a:off x="1045878" y="3861048"/>
            <a:ext cx="2759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AAA82BC-EB0D-2E52-F234-E25C40701C1C}"/>
              </a:ext>
            </a:extLst>
          </p:cNvPr>
          <p:cNvSpPr txBox="1"/>
          <p:nvPr/>
        </p:nvSpPr>
        <p:spPr>
          <a:xfrm>
            <a:off x="1070229" y="3573859"/>
            <a:ext cx="2736556" cy="369332"/>
          </a:xfrm>
          <a:prstGeom prst="rect">
            <a:avLst/>
          </a:prstGeom>
          <a:noFill/>
        </p:spPr>
        <p:txBody>
          <a:bodyPr wrap="square" rtlCol="0">
            <a:spAutoFit/>
          </a:bodyPr>
          <a:lstStyle/>
          <a:p>
            <a:r>
              <a:rPr lang="en-US" dirty="0"/>
              <a:t>Input Image From Camera</a:t>
            </a:r>
            <a:endParaRPr lang="en-IN" dirty="0"/>
          </a:p>
        </p:txBody>
      </p:sp>
      <p:sp>
        <p:nvSpPr>
          <p:cNvPr id="26" name="Arrow: Curved Left 25">
            <a:extLst>
              <a:ext uri="{FF2B5EF4-FFF2-40B4-BE49-F238E27FC236}">
                <a16:creationId xmlns:a16="http://schemas.microsoft.com/office/drawing/2014/main" id="{68ECCD26-D328-181E-090C-68F74A2C6513}"/>
              </a:ext>
            </a:extLst>
          </p:cNvPr>
          <p:cNvSpPr/>
          <p:nvPr/>
        </p:nvSpPr>
        <p:spPr>
          <a:xfrm>
            <a:off x="3947708" y="4053123"/>
            <a:ext cx="267188" cy="576065"/>
          </a:xfrm>
          <a:prstGeom prst="curvedLeftArrow">
            <a:avLst>
              <a:gd name="adj1" fmla="val 25000"/>
              <a:gd name="adj2" fmla="val 5000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Arrow: Curved Left 26">
            <a:extLst>
              <a:ext uri="{FF2B5EF4-FFF2-40B4-BE49-F238E27FC236}">
                <a16:creationId xmlns:a16="http://schemas.microsoft.com/office/drawing/2014/main" id="{36140377-E9F9-AF45-15CC-A09BF8E6769B}"/>
              </a:ext>
            </a:extLst>
          </p:cNvPr>
          <p:cNvSpPr/>
          <p:nvPr/>
        </p:nvSpPr>
        <p:spPr>
          <a:xfrm>
            <a:off x="6263398" y="4205524"/>
            <a:ext cx="202707" cy="465726"/>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Left 27">
            <a:extLst>
              <a:ext uri="{FF2B5EF4-FFF2-40B4-BE49-F238E27FC236}">
                <a16:creationId xmlns:a16="http://schemas.microsoft.com/office/drawing/2014/main" id="{6F30457D-20A4-E706-F87B-A735EBB366D5}"/>
              </a:ext>
            </a:extLst>
          </p:cNvPr>
          <p:cNvSpPr/>
          <p:nvPr/>
        </p:nvSpPr>
        <p:spPr>
          <a:xfrm>
            <a:off x="6246006" y="3581400"/>
            <a:ext cx="231214" cy="484203"/>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Left 28">
            <a:extLst>
              <a:ext uri="{FF2B5EF4-FFF2-40B4-BE49-F238E27FC236}">
                <a16:creationId xmlns:a16="http://schemas.microsoft.com/office/drawing/2014/main" id="{C27E6152-8920-7357-1992-69B1AD6545B8}"/>
              </a:ext>
            </a:extLst>
          </p:cNvPr>
          <p:cNvSpPr/>
          <p:nvPr/>
        </p:nvSpPr>
        <p:spPr>
          <a:xfrm>
            <a:off x="3884969" y="4677247"/>
            <a:ext cx="305915" cy="42987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Left 31">
            <a:extLst>
              <a:ext uri="{FF2B5EF4-FFF2-40B4-BE49-F238E27FC236}">
                <a16:creationId xmlns:a16="http://schemas.microsoft.com/office/drawing/2014/main" id="{20613619-1E65-7A12-A841-AC45A21CA09D}"/>
              </a:ext>
            </a:extLst>
          </p:cNvPr>
          <p:cNvSpPr/>
          <p:nvPr/>
        </p:nvSpPr>
        <p:spPr>
          <a:xfrm>
            <a:off x="3872764" y="3429000"/>
            <a:ext cx="267188" cy="576065"/>
          </a:xfrm>
          <a:prstGeom prst="curvedLeftArrow">
            <a:avLst>
              <a:gd name="adj1" fmla="val 25000"/>
              <a:gd name="adj2" fmla="val 50000"/>
              <a:gd name="adj3" fmla="val 2868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TextBox 32">
            <a:extLst>
              <a:ext uri="{FF2B5EF4-FFF2-40B4-BE49-F238E27FC236}">
                <a16:creationId xmlns:a16="http://schemas.microsoft.com/office/drawing/2014/main" id="{587BA761-DDB2-8887-97BD-3EA448E84451}"/>
              </a:ext>
            </a:extLst>
          </p:cNvPr>
          <p:cNvSpPr txBox="1"/>
          <p:nvPr/>
        </p:nvSpPr>
        <p:spPr>
          <a:xfrm>
            <a:off x="3839030" y="3175972"/>
            <a:ext cx="1478435" cy="369332"/>
          </a:xfrm>
          <a:prstGeom prst="rect">
            <a:avLst/>
          </a:prstGeom>
          <a:noFill/>
        </p:spPr>
        <p:txBody>
          <a:bodyPr wrap="square" rtlCol="0">
            <a:spAutoFit/>
          </a:bodyPr>
          <a:lstStyle/>
          <a:p>
            <a:r>
              <a:rPr lang="en-US" dirty="0"/>
              <a:t>Classification</a:t>
            </a:r>
            <a:endParaRPr lang="en-IN" dirty="0"/>
          </a:p>
        </p:txBody>
      </p:sp>
      <p:sp>
        <p:nvSpPr>
          <p:cNvPr id="34" name="TextBox 33">
            <a:extLst>
              <a:ext uri="{FF2B5EF4-FFF2-40B4-BE49-F238E27FC236}">
                <a16:creationId xmlns:a16="http://schemas.microsoft.com/office/drawing/2014/main" id="{0E66A51F-FD10-6F45-8812-ED2D9AEACFC6}"/>
              </a:ext>
            </a:extLst>
          </p:cNvPr>
          <p:cNvSpPr txBox="1"/>
          <p:nvPr/>
        </p:nvSpPr>
        <p:spPr>
          <a:xfrm>
            <a:off x="4170232" y="4065603"/>
            <a:ext cx="1809326" cy="369332"/>
          </a:xfrm>
          <a:prstGeom prst="rect">
            <a:avLst/>
          </a:prstGeom>
          <a:noFill/>
        </p:spPr>
        <p:txBody>
          <a:bodyPr wrap="square" rtlCol="0">
            <a:spAutoFit/>
          </a:bodyPr>
          <a:lstStyle/>
          <a:p>
            <a:r>
              <a:rPr lang="en-US" dirty="0"/>
              <a:t>Dataset Training</a:t>
            </a:r>
            <a:endParaRPr lang="en-IN" dirty="0"/>
          </a:p>
        </p:txBody>
      </p:sp>
      <p:sp>
        <p:nvSpPr>
          <p:cNvPr id="35" name="TextBox 34">
            <a:extLst>
              <a:ext uri="{FF2B5EF4-FFF2-40B4-BE49-F238E27FC236}">
                <a16:creationId xmlns:a16="http://schemas.microsoft.com/office/drawing/2014/main" id="{05690A0D-CB6F-0536-8A07-617435A5760B}"/>
              </a:ext>
            </a:extLst>
          </p:cNvPr>
          <p:cNvSpPr txBox="1"/>
          <p:nvPr/>
        </p:nvSpPr>
        <p:spPr>
          <a:xfrm>
            <a:off x="4265828" y="4787721"/>
            <a:ext cx="1478435" cy="369332"/>
          </a:xfrm>
          <a:prstGeom prst="rect">
            <a:avLst/>
          </a:prstGeom>
          <a:noFill/>
        </p:spPr>
        <p:txBody>
          <a:bodyPr wrap="square" rtlCol="0">
            <a:spAutoFit/>
          </a:bodyPr>
          <a:lstStyle/>
          <a:p>
            <a:r>
              <a:rPr lang="en-US" dirty="0"/>
              <a:t>Localization</a:t>
            </a:r>
            <a:endParaRPr lang="en-IN" dirty="0"/>
          </a:p>
        </p:txBody>
      </p:sp>
      <p:sp>
        <p:nvSpPr>
          <p:cNvPr id="36" name="TextBox 35">
            <a:extLst>
              <a:ext uri="{FF2B5EF4-FFF2-40B4-BE49-F238E27FC236}">
                <a16:creationId xmlns:a16="http://schemas.microsoft.com/office/drawing/2014/main" id="{AFE1A63A-135E-2D8D-A7D6-B04EE3CFB836}"/>
              </a:ext>
            </a:extLst>
          </p:cNvPr>
          <p:cNvSpPr txBox="1"/>
          <p:nvPr/>
        </p:nvSpPr>
        <p:spPr>
          <a:xfrm>
            <a:off x="6547102" y="3532366"/>
            <a:ext cx="2072231" cy="369332"/>
          </a:xfrm>
          <a:prstGeom prst="rect">
            <a:avLst/>
          </a:prstGeom>
          <a:noFill/>
        </p:spPr>
        <p:txBody>
          <a:bodyPr wrap="square" rtlCol="0">
            <a:spAutoFit/>
          </a:bodyPr>
          <a:lstStyle/>
          <a:p>
            <a:r>
              <a:rPr lang="en-US" dirty="0"/>
              <a:t>Data Preprocessing</a:t>
            </a:r>
            <a:endParaRPr lang="en-IN" dirty="0"/>
          </a:p>
        </p:txBody>
      </p:sp>
      <p:sp>
        <p:nvSpPr>
          <p:cNvPr id="37" name="TextBox 36">
            <a:extLst>
              <a:ext uri="{FF2B5EF4-FFF2-40B4-BE49-F238E27FC236}">
                <a16:creationId xmlns:a16="http://schemas.microsoft.com/office/drawing/2014/main" id="{A201F82A-BA6D-B18E-E7D2-3CA916E2624C}"/>
              </a:ext>
            </a:extLst>
          </p:cNvPr>
          <p:cNvSpPr txBox="1"/>
          <p:nvPr/>
        </p:nvSpPr>
        <p:spPr>
          <a:xfrm>
            <a:off x="6657608" y="4301917"/>
            <a:ext cx="1478435" cy="369332"/>
          </a:xfrm>
          <a:prstGeom prst="rect">
            <a:avLst/>
          </a:prstGeom>
          <a:noFill/>
        </p:spPr>
        <p:txBody>
          <a:bodyPr wrap="square" rtlCol="0">
            <a:spAutoFit/>
          </a:bodyPr>
          <a:lstStyle/>
          <a:p>
            <a:r>
              <a:rPr lang="en-US" dirty="0"/>
              <a:t>Data Cleaning</a:t>
            </a:r>
            <a:endParaRPr lang="en-IN" dirty="0"/>
          </a:p>
        </p:txBody>
      </p:sp>
      <p:sp>
        <p:nvSpPr>
          <p:cNvPr id="38" name="TextBox 37">
            <a:extLst>
              <a:ext uri="{FF2B5EF4-FFF2-40B4-BE49-F238E27FC236}">
                <a16:creationId xmlns:a16="http://schemas.microsoft.com/office/drawing/2014/main" id="{168232A1-59EF-A075-7BED-2108CEDBCFCC}"/>
              </a:ext>
            </a:extLst>
          </p:cNvPr>
          <p:cNvSpPr txBox="1"/>
          <p:nvPr/>
        </p:nvSpPr>
        <p:spPr>
          <a:xfrm>
            <a:off x="3431014" y="5193009"/>
            <a:ext cx="1478435" cy="369332"/>
          </a:xfrm>
          <a:prstGeom prst="rect">
            <a:avLst/>
          </a:prstGeom>
          <a:noFill/>
        </p:spPr>
        <p:txBody>
          <a:bodyPr wrap="square" rtlCol="0">
            <a:spAutoFit/>
          </a:bodyPr>
          <a:lstStyle/>
          <a:p>
            <a:r>
              <a:rPr lang="en-US" dirty="0"/>
              <a:t>Output</a:t>
            </a:r>
            <a:endParaRPr lang="en-IN" dirty="0"/>
          </a:p>
        </p:txBody>
      </p:sp>
      <p:sp>
        <p:nvSpPr>
          <p:cNvPr id="39" name="TextBox 38">
            <a:extLst>
              <a:ext uri="{FF2B5EF4-FFF2-40B4-BE49-F238E27FC236}">
                <a16:creationId xmlns:a16="http://schemas.microsoft.com/office/drawing/2014/main" id="{8DBCBC05-449A-5BD1-880D-140AE558BC3D}"/>
              </a:ext>
            </a:extLst>
          </p:cNvPr>
          <p:cNvSpPr txBox="1"/>
          <p:nvPr/>
        </p:nvSpPr>
        <p:spPr>
          <a:xfrm>
            <a:off x="1058797" y="5413296"/>
            <a:ext cx="5243242" cy="369332"/>
          </a:xfrm>
          <a:prstGeom prst="rect">
            <a:avLst/>
          </a:prstGeom>
          <a:noFill/>
        </p:spPr>
        <p:txBody>
          <a:bodyPr wrap="square" rtlCol="0">
            <a:spAutoFit/>
          </a:bodyPr>
          <a:lstStyle/>
          <a:p>
            <a:r>
              <a:rPr lang="en-US" dirty="0"/>
              <a:t>&lt;----------------------------------------------------------------------</a:t>
            </a:r>
            <a:endParaRPr lang="en-IN" dirty="0"/>
          </a:p>
        </p:txBody>
      </p:sp>
    </p:spTree>
    <p:extLst>
      <p:ext uri="{BB962C8B-B14F-4D97-AF65-F5344CB8AC3E}">
        <p14:creationId xmlns:p14="http://schemas.microsoft.com/office/powerpoint/2010/main" val="202911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8B06-0009-0330-7BD5-2CDF7D07FDC5}"/>
              </a:ext>
            </a:extLst>
          </p:cNvPr>
          <p:cNvSpPr>
            <a:spLocks noGrp="1"/>
          </p:cNvSpPr>
          <p:nvPr>
            <p:ph type="title"/>
          </p:nvPr>
        </p:nvSpPr>
        <p:spPr>
          <a:xfrm>
            <a:off x="457200" y="274638"/>
            <a:ext cx="6096000" cy="1143000"/>
          </a:xfrm>
        </p:spPr>
        <p:txBody>
          <a:bodyPr/>
          <a:lstStyle/>
          <a:p>
            <a:endParaRPr lang="en-IN" dirty="0"/>
          </a:p>
        </p:txBody>
      </p:sp>
      <p:sp>
        <p:nvSpPr>
          <p:cNvPr id="3" name="Content Placeholder 2">
            <a:extLst>
              <a:ext uri="{FF2B5EF4-FFF2-40B4-BE49-F238E27FC236}">
                <a16:creationId xmlns:a16="http://schemas.microsoft.com/office/drawing/2014/main" id="{A344B6D7-321E-9B45-CA04-35336F5A6546}"/>
              </a:ext>
            </a:extLst>
          </p:cNvPr>
          <p:cNvSpPr>
            <a:spLocks noGrp="1"/>
          </p:cNvSpPr>
          <p:nvPr>
            <p:ph idx="1"/>
          </p:nvPr>
        </p:nvSpPr>
        <p:spPr/>
        <p:txBody>
          <a:bodyPr/>
          <a:lstStyle/>
          <a:p>
            <a:pPr marL="0" indent="0">
              <a:buNone/>
            </a:pPr>
            <a:r>
              <a:rPr lang="en-IN" sz="3200" dirty="0">
                <a:latin typeface="Times New Roman" pitchFamily="18" charset="0"/>
                <a:cs typeface="Times New Roman" pitchFamily="18" charset="0"/>
              </a:rPr>
              <a:t>COLLABORATION DIAGRAM</a:t>
            </a:r>
          </a:p>
          <a:p>
            <a:endParaRPr lang="en-IN" dirty="0"/>
          </a:p>
        </p:txBody>
      </p:sp>
      <p:sp>
        <p:nvSpPr>
          <p:cNvPr id="4" name="Date Placeholder 3">
            <a:extLst>
              <a:ext uri="{FF2B5EF4-FFF2-40B4-BE49-F238E27FC236}">
                <a16:creationId xmlns:a16="http://schemas.microsoft.com/office/drawing/2014/main" id="{7743F199-07E5-A358-779D-2CC6AA0AFC20}"/>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3DD0C8B3-29AE-CCD6-10CA-C08B19D36456}"/>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2756E16-CB24-4EF8-1107-813946AA4AD7}"/>
              </a:ext>
            </a:extLst>
          </p:cNvPr>
          <p:cNvSpPr>
            <a:spLocks noGrp="1"/>
          </p:cNvSpPr>
          <p:nvPr>
            <p:ph type="sldNum" sz="quarter" idx="12"/>
          </p:nvPr>
        </p:nvSpPr>
        <p:spPr/>
        <p:txBody>
          <a:bodyPr/>
          <a:lstStyle/>
          <a:p>
            <a:fld id="{669AD40C-E5A7-4132-A31D-54A4D1BB6E89}" type="slidenum">
              <a:rPr lang="en-IN" smtClean="0"/>
              <a:t>17</a:t>
            </a:fld>
            <a:endParaRPr lang="en-IN"/>
          </a:p>
        </p:txBody>
      </p:sp>
      <p:pic>
        <p:nvPicPr>
          <p:cNvPr id="8" name="Picture 7">
            <a:extLst>
              <a:ext uri="{FF2B5EF4-FFF2-40B4-BE49-F238E27FC236}">
                <a16:creationId xmlns:a16="http://schemas.microsoft.com/office/drawing/2014/main" id="{1406F539-8C71-A765-0C4C-73C06A4F2969}"/>
              </a:ext>
            </a:extLst>
          </p:cNvPr>
          <p:cNvPicPr>
            <a:picLocks noChangeAspect="1"/>
          </p:cNvPicPr>
          <p:nvPr/>
        </p:nvPicPr>
        <p:blipFill>
          <a:blip r:embed="rId2"/>
          <a:stretch>
            <a:fillRect/>
          </a:stretch>
        </p:blipFill>
        <p:spPr>
          <a:xfrm>
            <a:off x="457200" y="2132855"/>
            <a:ext cx="8229600" cy="3993307"/>
          </a:xfrm>
          <a:prstGeom prst="rect">
            <a:avLst/>
          </a:prstGeom>
        </p:spPr>
      </p:pic>
    </p:spTree>
    <p:extLst>
      <p:ext uri="{BB962C8B-B14F-4D97-AF65-F5344CB8AC3E}">
        <p14:creationId xmlns:p14="http://schemas.microsoft.com/office/powerpoint/2010/main" val="401615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just">
              <a:buNone/>
            </a:pPr>
            <a:r>
              <a:rPr lang="en-US" sz="2300" dirty="0">
                <a:latin typeface="Times New Roman" pitchFamily="18" charset="0"/>
                <a:cs typeface="Times New Roman" pitchFamily="18" charset="0"/>
              </a:rPr>
              <a:t>TESTING UNIT :-</a:t>
            </a:r>
          </a:p>
          <a:p>
            <a:pPr marL="0" indent="0" algn="just">
              <a:buNone/>
            </a:pPr>
            <a:r>
              <a:rPr lang="en-US" sz="1800" dirty="0">
                <a:latin typeface="Times New Roman" pitchFamily="18" charset="0"/>
                <a:cs typeface="Times New Roman" pitchFamily="18" charset="0"/>
              </a:rPr>
              <a:t>This project features a very vast scope in future. this will be implemented on intranet in future. Project are                    often updated in near future and when requirement for an equivalent arises, because it is extremely flexible in terms of the expansion .</a:t>
            </a:r>
          </a:p>
          <a:p>
            <a:pPr marL="0" indent="0" algn="just">
              <a:buNone/>
            </a:pPr>
            <a:endParaRPr lang="en-US" sz="1800" dirty="0">
              <a:latin typeface="Times New Roman" pitchFamily="18" charset="0"/>
              <a:cs typeface="Times New Roman" pitchFamily="18" charset="0"/>
            </a:endParaRPr>
          </a:p>
          <a:p>
            <a:pPr marL="0" indent="0">
              <a:buNone/>
            </a:pPr>
            <a:r>
              <a:rPr lang="en-US" sz="2300" dirty="0">
                <a:latin typeface="Times New Roman" pitchFamily="18" charset="0"/>
                <a:cs typeface="Times New Roman" pitchFamily="18" charset="0"/>
              </a:rPr>
              <a:t>INTEGRATION TESTING :-</a:t>
            </a:r>
          </a:p>
          <a:p>
            <a:pPr marL="0" indent="0" algn="just">
              <a:buNone/>
            </a:pPr>
            <a:r>
              <a:rPr lang="en-US" sz="1800" dirty="0">
                <a:latin typeface="Times New Roman" pitchFamily="18" charset="0"/>
                <a:cs typeface="Times New Roman" pitchFamily="18" charset="0"/>
              </a:rPr>
              <a:t>Integration testing may be a level of software testing where the individual units are combined and tested as group. The purpose of this level of testing is to show faults within the interaction between the integrated units.</a:t>
            </a:r>
          </a:p>
          <a:p>
            <a:pPr marL="0" indent="0" algn="just">
              <a:buNone/>
            </a:pPr>
            <a:endParaRPr lang="en-US" sz="1800" dirty="0">
              <a:latin typeface="Times New Roman" pitchFamily="18" charset="0"/>
              <a:cs typeface="Times New Roman" pitchFamily="18" charset="0"/>
            </a:endParaRPr>
          </a:p>
          <a:p>
            <a:pPr marL="0" indent="0">
              <a:buNone/>
            </a:pPr>
            <a:r>
              <a:rPr lang="en-US" sz="2300" dirty="0">
                <a:latin typeface="Times New Roman" pitchFamily="18" charset="0"/>
                <a:cs typeface="Times New Roman" pitchFamily="18" charset="0"/>
              </a:rPr>
              <a:t>FUNCTIONAL TESTING :-</a:t>
            </a:r>
          </a:p>
          <a:p>
            <a:pPr marL="0" indent="0" algn="just">
              <a:buNone/>
            </a:pPr>
            <a:r>
              <a:rPr lang="en-US" sz="1800" dirty="0">
                <a:latin typeface="Times New Roman" pitchFamily="18" charset="0"/>
                <a:cs typeface="Times New Roman" pitchFamily="18" charset="0"/>
              </a:rPr>
              <a:t>It is a sort of software program checking out wherein the device is examined in opposition to the useful necessities/specifications. Functions are examined by feeding them entering and analyzing the output. Functional checking out guarantees that the necessities are nicely glad through the application. So, it attempts to execute the check instances and examine the outcomes and test the accuracy.</a:t>
            </a:r>
          </a:p>
          <a:p>
            <a:pPr marL="0" indent="0" algn="just">
              <a:buNone/>
            </a:pPr>
            <a:endParaRPr lang="en-US" sz="1800" dirty="0">
              <a:latin typeface="Times New Roman" pitchFamily="18" charset="0"/>
              <a:cs typeface="Times New Roman" pitchFamily="18" charset="0"/>
            </a:endParaRPr>
          </a:p>
          <a:p>
            <a:pPr marL="0" indent="0">
              <a:buNone/>
            </a:pPr>
            <a:r>
              <a:rPr lang="en-US" sz="2300" dirty="0">
                <a:latin typeface="Times New Roman" pitchFamily="18" charset="0"/>
                <a:cs typeface="Times New Roman" pitchFamily="18" charset="0"/>
              </a:rPr>
              <a:t>WHITE BOX TESTING:-</a:t>
            </a:r>
          </a:p>
          <a:p>
            <a:pPr marL="0" indent="0" algn="just">
              <a:buNone/>
            </a:pPr>
            <a:r>
              <a:rPr lang="en-US" sz="1800" dirty="0">
                <a:latin typeface="Times New Roman" pitchFamily="18" charset="0"/>
                <a:cs typeface="Times New Roman" pitchFamily="18" charset="0"/>
              </a:rPr>
              <a:t>White box testing is a type of testing that examines the internal workings of a software system. The purpose of white box testing is to validate the correctness of the code, test the software's internal logic, and ensure that the software functions correctly.</a:t>
            </a:r>
          </a:p>
          <a:p>
            <a:pPr marL="0" indent="0" algn="just">
              <a:buNone/>
            </a:pPr>
            <a:endParaRPr lang="en-US" sz="1800" dirty="0">
              <a:latin typeface="Times New Roman" pitchFamily="18" charset="0"/>
              <a:cs typeface="Times New Roman" pitchFamily="18" charset="0"/>
            </a:endParaRPr>
          </a:p>
          <a:p>
            <a:pPr marL="0" indent="0">
              <a:buNone/>
            </a:pPr>
            <a:r>
              <a:rPr lang="en-US" sz="2300" dirty="0">
                <a:latin typeface="Times New Roman" pitchFamily="18" charset="0"/>
                <a:cs typeface="Times New Roman" pitchFamily="18" charset="0"/>
              </a:rPr>
              <a:t>BLACK BOX TESTING:-</a:t>
            </a:r>
          </a:p>
          <a:p>
            <a:pPr marL="0" indent="0">
              <a:buNone/>
            </a:pPr>
            <a:r>
              <a:rPr lang="en-US" sz="1800" dirty="0">
                <a:latin typeface="Times New Roman" pitchFamily="18" charset="0"/>
                <a:cs typeface="Times New Roman" pitchFamily="18" charset="0"/>
              </a:rPr>
              <a:t>Black box testing is a type of testing that examines the external behavior of a software system. The purpose of black box testing is to ensure that the software system behaves correctly, without looking at the internal workings of the system.</a:t>
            </a:r>
          </a:p>
          <a:p>
            <a:endParaRPr lang="en-IN" sz="1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fld id="{6B8BD438-1D3A-4A13-B84D-B3C55FAEBECC}" type="datetime1">
              <a:rPr lang="en-IN" smtClean="0"/>
              <a:t>24-03-2023</a:t>
            </a:fld>
            <a:endParaRPr lang="en-IN"/>
          </a:p>
        </p:txBody>
      </p:sp>
    </p:spTree>
    <p:extLst>
      <p:ext uri="{BB962C8B-B14F-4D97-AF65-F5344CB8AC3E}">
        <p14:creationId xmlns:p14="http://schemas.microsoft.com/office/powerpoint/2010/main" val="241978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971600" y="1275099"/>
            <a:ext cx="5544616" cy="369332"/>
          </a:xfrm>
          <a:prstGeom prst="rect">
            <a:avLst/>
          </a:prstGeom>
        </p:spPr>
        <p:txBody>
          <a:bodyPr wrap="square">
            <a:spAutoFit/>
          </a:bodyPr>
          <a:lstStyle/>
          <a:p>
            <a:r>
              <a:rPr lang="en-IN" b="1" dirty="0">
                <a:latin typeface="Times New Roman" pitchFamily="18" charset="0"/>
                <a:cs typeface="Times New Roman" pitchFamily="18" charset="0"/>
              </a:rPr>
              <a:t>SCREENSHOTS</a:t>
            </a:r>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6286AE29-924F-4C57-A4A1-9F11EA454B38}" type="datetime1">
              <a:rPr lang="en-IN" smtClean="0"/>
              <a:t>24-03-2023</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a:t>BATCH NO: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19</a:t>
            </a:fld>
            <a:endParaRPr lang="en-IN"/>
          </a:p>
        </p:txBody>
      </p:sp>
      <p:pic>
        <p:nvPicPr>
          <p:cNvPr id="9" name="Picture 8">
            <a:extLst>
              <a:ext uri="{FF2B5EF4-FFF2-40B4-BE49-F238E27FC236}">
                <a16:creationId xmlns:a16="http://schemas.microsoft.com/office/drawing/2014/main" id="{6DE8B06D-B4D8-6828-4435-8A37E8AD9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97616"/>
            <a:ext cx="8229600" cy="2015520"/>
          </a:xfrm>
          <a:prstGeom prst="rect">
            <a:avLst/>
          </a:prstGeom>
        </p:spPr>
      </p:pic>
    </p:spTree>
    <p:extLst>
      <p:ext uri="{BB962C8B-B14F-4D97-AF65-F5344CB8AC3E}">
        <p14:creationId xmlns:p14="http://schemas.microsoft.com/office/powerpoint/2010/main" val="207729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33C9BD83-C5A0-4E36-8C00-12B73EF25A5D}" type="datetime1">
              <a:rPr lang="en-IN" smtClean="0"/>
              <a:t>24-03-2023</a:t>
            </a:fld>
            <a:endParaRPr lang="en-IN"/>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1403648" y="980728"/>
            <a:ext cx="5400600" cy="369332"/>
          </a:xfrm>
          <a:prstGeom prst="rect">
            <a:avLst/>
          </a:prstGeom>
          <a:noFill/>
        </p:spPr>
        <p:txBody>
          <a:bodyPr wrap="square" rtlCol="0">
            <a:spAutoFit/>
          </a:bodyPr>
          <a:lstStyle/>
          <a:p>
            <a:pPr algn="ctr"/>
            <a:r>
              <a:rPr lang="en-IN" b="1" dirty="0"/>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420888"/>
            <a:ext cx="7488832" cy="2585323"/>
          </a:xfrm>
          <a:prstGeom prst="rect">
            <a:avLst/>
          </a:prstGeom>
          <a:noFill/>
        </p:spPr>
        <p:txBody>
          <a:bodyPr wrap="square" rtlCol="0">
            <a:spAutoFit/>
          </a:bodyPr>
          <a:lstStyle/>
          <a:p>
            <a:pPr marL="342900" indent="-342900">
              <a:buAutoNum type="arabicPeriod"/>
            </a:pPr>
            <a:r>
              <a:rPr lang="en-IN" dirty="0"/>
              <a:t>Industry Name/Institute Name : MountBlue Technologies Private Limited</a:t>
            </a:r>
          </a:p>
          <a:p>
            <a:pPr marL="342900" indent="-342900">
              <a:buAutoNum type="arabicPeriod"/>
            </a:pPr>
            <a:r>
              <a:rPr lang="en-IN" dirty="0"/>
              <a:t>Duration of Internship (From Date – To Date) :</a:t>
            </a:r>
          </a:p>
          <a:p>
            <a:pPr marL="342900" indent="-342900">
              <a:buAutoNum type="arabicPeriod"/>
            </a:pPr>
            <a:r>
              <a:rPr lang="en-IN" dirty="0"/>
              <a:t>Duration of Internship in Months :</a:t>
            </a:r>
          </a:p>
          <a:p>
            <a:pPr marL="342900" indent="-342900">
              <a:buAutoNum type="arabicPeriod"/>
            </a:pPr>
            <a:r>
              <a:rPr lang="en-IN" dirty="0"/>
              <a:t>Industry Guide Name : Dr. D Rajesh</a:t>
            </a:r>
          </a:p>
          <a:p>
            <a:pPr marL="342900" indent="-342900">
              <a:buAutoNum type="arabicPeriod"/>
            </a:pPr>
            <a:r>
              <a:rPr lang="en-IN" dirty="0"/>
              <a:t>Industry Guide Mobile No :</a:t>
            </a:r>
          </a:p>
          <a:p>
            <a:pPr marL="342900" indent="-342900">
              <a:buAutoNum type="arabicPeriod"/>
            </a:pPr>
            <a:r>
              <a:rPr lang="en-IN" dirty="0"/>
              <a:t>Industry Guide Mail ID :</a:t>
            </a:r>
          </a:p>
          <a:p>
            <a:pPr marL="342900" indent="-342900">
              <a:buAutoNum type="arabicPeriod"/>
            </a:pPr>
            <a:r>
              <a:rPr lang="en-IN" dirty="0"/>
              <a:t>Industry Address : Koramangala, Bengaluru, Karnataka 560029</a:t>
            </a:r>
          </a:p>
          <a:p>
            <a:pPr marL="342900" indent="-342900">
              <a:buAutoNum type="arabicPeriod"/>
            </a:pPr>
            <a:r>
              <a:rPr lang="en-IN" dirty="0"/>
              <a:t>Project Completion Status as of now(Completed/In-Progress) : </a:t>
            </a:r>
          </a:p>
          <a:p>
            <a:pPr marL="342900" indent="-342900">
              <a:buAutoNum type="arabicPeriod"/>
            </a:pPr>
            <a:endParaRPr lang="en-IN" dirty="0"/>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20</a:t>
            </a:fld>
            <a:endParaRPr lang="en-IN" dirty="0"/>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fld id="{CF328D1D-9324-47BE-A488-5B0712593D22}" type="datetime1">
              <a:rPr lang="en-IN" smtClean="0"/>
              <a:t>24-03-2023</a:t>
            </a:fld>
            <a:endParaRPr lang="en-IN"/>
          </a:p>
        </p:txBody>
      </p:sp>
      <p:sp>
        <p:nvSpPr>
          <p:cNvPr id="7" name="TextBox 6">
            <a:extLst>
              <a:ext uri="{FF2B5EF4-FFF2-40B4-BE49-F238E27FC236}">
                <a16:creationId xmlns:a16="http://schemas.microsoft.com/office/drawing/2014/main" id="{B48B8508-CA12-190E-0858-1190912BECEE}"/>
              </a:ext>
            </a:extLst>
          </p:cNvPr>
          <p:cNvSpPr txBox="1"/>
          <p:nvPr/>
        </p:nvSpPr>
        <p:spPr>
          <a:xfrm>
            <a:off x="457200" y="1844824"/>
            <a:ext cx="8229600" cy="3970318"/>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Finally, The human age and gender prediction have already achieved high levels of accuracy, opening the path for practical applications. However, there is no denying that the current system has some disadvantages, the most notable of which is slow operation and inefficiency. Due to the crucial necessity to develop an intelligent monitoring system to detect and identify human faces, we provided a quick and robust approach that can instantaneously detect and identify human faces. The proposed approach not only exceeds previous work in terms of speed, but also in terms of accuracy, outperforming the current state-of-the-art human detection system. The user’s physical engagement has no effect on it. It has extremely exact readings and can be deployed and verified quickly. Different people have different human faces based on a variety of factors. The uniqueness and measurement of the many parameters assist us in recognizing the individuals. In conclusion, state-of-the-art approaches for age and gender have already demonstrated a high rate of accuracy, resulting in practical applications. However, it cannot be denied that employing the existing method has a number of drawbacks, the most notable of which are slow performance and inefficiency. We provided a fast and robust approach that can immediately detect and identify human faces due to the critical need of establishing an intelligent surveillance system to detect and identify human faces. The suggested approach not only outperforms earlier work in terms of speed, but also in terms of accuracy when compared to a state-of-the-art human detection system. Age and gender prediction systems based on our proposed model are advantageous to the globe ,the age estimation plays a prominent role in the applications like biometric evaluation, 3d face marking, virtual makeup, and virtual try-on applications for jewelry and eye-ware by mapping the face according to the age found.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84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CCA6-20BF-4D09-AD69-57399D1B8055}"/>
              </a:ext>
            </a:extLst>
          </p:cNvPr>
          <p:cNvSpPr>
            <a:spLocks noGrp="1"/>
          </p:cNvSpPr>
          <p:nvPr>
            <p:ph type="title"/>
          </p:nvPr>
        </p:nvSpPr>
        <p:spPr>
          <a:xfrm>
            <a:off x="457200" y="274638"/>
            <a:ext cx="7139136" cy="1143000"/>
          </a:xfrm>
        </p:spPr>
        <p:txBody>
          <a:bodyPr/>
          <a:lstStyle/>
          <a:p>
            <a:r>
              <a:rPr lang="en-IN" dirty="0"/>
              <a:t>Web references/video links</a:t>
            </a:r>
          </a:p>
        </p:txBody>
      </p:sp>
      <p:sp>
        <p:nvSpPr>
          <p:cNvPr id="3" name="Content Placeholder 2">
            <a:extLst>
              <a:ext uri="{FF2B5EF4-FFF2-40B4-BE49-F238E27FC236}">
                <a16:creationId xmlns:a16="http://schemas.microsoft.com/office/drawing/2014/main" id="{DAD31865-4208-4F13-90B9-3BE89F64F2FC}"/>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hlinkClick r:id="rId2"/>
              </a:rPr>
              <a:t>https://www.geeksforgeeks.org/age-detection-using-deep-learning-in-opencv/</a:t>
            </a:r>
          </a:p>
          <a:p>
            <a:pPr algn="just"/>
            <a:endParaRPr lang="en-IN" sz="1800" dirty="0">
              <a:latin typeface="Times New Roman" panose="02020603050405020304" pitchFamily="18" charset="0"/>
              <a:cs typeface="Times New Roman" panose="02020603050405020304" pitchFamily="18" charset="0"/>
              <a:hlinkClick r:id="rId2"/>
            </a:endParaRPr>
          </a:p>
          <a:p>
            <a:pPr algn="just"/>
            <a:r>
              <a:rPr lang="en-IN" sz="1800" dirty="0">
                <a:latin typeface="Times New Roman" panose="02020603050405020304" pitchFamily="18" charset="0"/>
                <a:cs typeface="Times New Roman" panose="02020603050405020304" pitchFamily="18" charset="0"/>
                <a:hlinkClick r:id="rId2"/>
              </a:rPr>
              <a:t>https://towardsdatascience.com/real-time-age-gender-and-emotion-prediction-from-webcam-with-keras-and-opencv-bde6220d60a</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hlinkClick r:id="rId3"/>
              </a:rPr>
              <a:t>https://erandiganepola.medium.com/machine-learning-based-age-and-gender-predictions-in-image-processing-223031dea847</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hlinkClick r:id="rId4"/>
              </a:rPr>
              <a:t>https://www.hindawi.com/journals/cmmm/2022/1413597/</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hlinkClick r:id="rId5"/>
              </a:rPr>
              <a:t>https://www.youtube.com/watch?v=rdjWDAYt98s</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hlinkClick r:id="rId6"/>
              </a:rPr>
              <a:t>https://www.youtube.com/watch?v=JmvmUWIP2v8</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6B2152A-1ED7-4CD2-BEDD-9A37295544C8}"/>
              </a:ext>
            </a:extLst>
          </p:cNvPr>
          <p:cNvSpPr>
            <a:spLocks noGrp="1"/>
          </p:cNvSpPr>
          <p:nvPr>
            <p:ph type="dt" sz="half" idx="10"/>
          </p:nvPr>
        </p:nvSpPr>
        <p:spPr/>
        <p:txBody>
          <a:bodyPr/>
          <a:lstStyle/>
          <a:p>
            <a:fld id="{1CB6E848-45D8-4EFD-9B18-CD59BC796C85}" type="datetime1">
              <a:rPr lang="en-IN" smtClean="0"/>
              <a:t>24-03-2023</a:t>
            </a:fld>
            <a:endParaRPr lang="en-IN"/>
          </a:p>
        </p:txBody>
      </p:sp>
      <p:sp>
        <p:nvSpPr>
          <p:cNvPr id="5" name="Footer Placeholder 4">
            <a:extLst>
              <a:ext uri="{FF2B5EF4-FFF2-40B4-BE49-F238E27FC236}">
                <a16:creationId xmlns:a16="http://schemas.microsoft.com/office/drawing/2014/main" id="{9864DCDF-B212-4AFE-BEB2-F9D6FA65D2B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1F50027-1274-4E42-B16A-155C96F0EB89}"/>
              </a:ext>
            </a:extLst>
          </p:cNvPr>
          <p:cNvSpPr>
            <a:spLocks noGrp="1"/>
          </p:cNvSpPr>
          <p:nvPr>
            <p:ph type="sldNum" sz="quarter" idx="12"/>
          </p:nvPr>
        </p:nvSpPr>
        <p:spPr/>
        <p:txBody>
          <a:bodyPr/>
          <a:lstStyle/>
          <a:p>
            <a:fld id="{669AD40C-E5A7-4132-A31D-54A4D1BB6E89}" type="slidenum">
              <a:rPr lang="en-IN" smtClean="0"/>
              <a:t>21</a:t>
            </a:fld>
            <a:endParaRPr lang="en-IN"/>
          </a:p>
        </p:txBody>
      </p:sp>
    </p:spTree>
    <p:extLst>
      <p:ext uri="{BB962C8B-B14F-4D97-AF65-F5344CB8AC3E}">
        <p14:creationId xmlns:p14="http://schemas.microsoft.com/office/powerpoint/2010/main" val="655601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D0DB-AFF5-44D3-A8D0-B3D93CD933A9}"/>
              </a:ext>
            </a:extLst>
          </p:cNvPr>
          <p:cNvSpPr>
            <a:spLocks noGrp="1"/>
          </p:cNvSpPr>
          <p:nvPr>
            <p:ph type="title"/>
          </p:nvPr>
        </p:nvSpPr>
        <p:spPr/>
        <p:txBody>
          <a:bodyPr/>
          <a:lstStyle/>
          <a:p>
            <a:r>
              <a:rPr lang="en-IN" dirty="0"/>
              <a:t>Plagiarism Report of PPT                </a:t>
            </a:r>
          </a:p>
        </p:txBody>
      </p:sp>
      <p:sp>
        <p:nvSpPr>
          <p:cNvPr id="3" name="Content Placeholder 2">
            <a:extLst>
              <a:ext uri="{FF2B5EF4-FFF2-40B4-BE49-F238E27FC236}">
                <a16:creationId xmlns:a16="http://schemas.microsoft.com/office/drawing/2014/main" id="{01D88095-5B31-4C23-BB88-AF557276D18A}"/>
              </a:ext>
            </a:extLst>
          </p:cNvPr>
          <p:cNvSpPr>
            <a:spLocks noGrp="1"/>
          </p:cNvSpPr>
          <p:nvPr>
            <p:ph idx="1"/>
          </p:nvPr>
        </p:nvSpPr>
        <p:spPr/>
        <p:txBody>
          <a:bodyPr/>
          <a:lstStyle/>
          <a:p>
            <a:pPr marL="0" indent="0">
              <a:buNone/>
            </a:pPr>
            <a:r>
              <a:rPr lang="en-IN" dirty="0"/>
              <a:t>Include Plagiarism report of PPT</a:t>
            </a:r>
          </a:p>
          <a:p>
            <a:endParaRPr lang="en-IN" dirty="0"/>
          </a:p>
        </p:txBody>
      </p:sp>
      <p:sp>
        <p:nvSpPr>
          <p:cNvPr id="4" name="Date Placeholder 3">
            <a:extLst>
              <a:ext uri="{FF2B5EF4-FFF2-40B4-BE49-F238E27FC236}">
                <a16:creationId xmlns:a16="http://schemas.microsoft.com/office/drawing/2014/main" id="{38FA2104-62E8-410B-B708-C310D91F8F00}"/>
              </a:ext>
            </a:extLst>
          </p:cNvPr>
          <p:cNvSpPr>
            <a:spLocks noGrp="1"/>
          </p:cNvSpPr>
          <p:nvPr>
            <p:ph type="dt" sz="half" idx="10"/>
          </p:nvPr>
        </p:nvSpPr>
        <p:spPr/>
        <p:txBody>
          <a:bodyPr/>
          <a:lstStyle/>
          <a:p>
            <a:fld id="{C52E69EF-EA3C-433D-AB92-9EDCABBE821F}" type="datetime1">
              <a:rPr lang="en-IN" smtClean="0"/>
              <a:t>24-03-2023</a:t>
            </a:fld>
            <a:endParaRPr lang="en-IN"/>
          </a:p>
        </p:txBody>
      </p:sp>
      <p:sp>
        <p:nvSpPr>
          <p:cNvPr id="5" name="Footer Placeholder 4">
            <a:extLst>
              <a:ext uri="{FF2B5EF4-FFF2-40B4-BE49-F238E27FC236}">
                <a16:creationId xmlns:a16="http://schemas.microsoft.com/office/drawing/2014/main" id="{31C82E69-BB25-4AAC-AA30-A8754A6E917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t>22</a:t>
            </a:fld>
            <a:endParaRPr lang="en-IN"/>
          </a:p>
        </p:txBody>
      </p:sp>
      <p:pic>
        <p:nvPicPr>
          <p:cNvPr id="8" name="Picture 7">
            <a:extLst>
              <a:ext uri="{FF2B5EF4-FFF2-40B4-BE49-F238E27FC236}">
                <a16:creationId xmlns:a16="http://schemas.microsoft.com/office/drawing/2014/main" id="{7F2D734E-A356-A1CC-86E1-0CB5A0014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5"/>
            <a:ext cx="8229600" cy="4104457"/>
          </a:xfrm>
          <a:prstGeom prst="rect">
            <a:avLst/>
          </a:prstGeom>
        </p:spPr>
      </p:pic>
    </p:spTree>
    <p:extLst>
      <p:ext uri="{BB962C8B-B14F-4D97-AF65-F5344CB8AC3E}">
        <p14:creationId xmlns:p14="http://schemas.microsoft.com/office/powerpoint/2010/main" val="400383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23</a:t>
            </a:fld>
            <a:endParaRPr lang="en-IN" dirty="0"/>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p:txBody>
          <a:bodyPr>
            <a:noAutofit/>
          </a:bodyPr>
          <a:lstStyle/>
          <a:p>
            <a:pPr marL="0" indent="0" algn="just">
              <a:buNone/>
            </a:pPr>
            <a:r>
              <a:rPr lang="en-IN" sz="1050" dirty="0">
                <a:latin typeface="Times New Roman" pitchFamily="18" charset="0"/>
                <a:ea typeface="+mj-ea"/>
                <a:cs typeface="Times New Roman" pitchFamily="18" charset="0"/>
              </a:rPr>
              <a:t>[1] Jinbao Wang; Shujie Tan; Xiantong Zhen; Shuo Xu; Feng Zheng; Zhenyu He; Lin Shao, “Deep 3D human pose estimation: A review,” Computer Vision and Image Understanding, Volume 210, September 2021.</a:t>
            </a:r>
          </a:p>
          <a:p>
            <a:pPr marL="0" indent="0" algn="just">
              <a:buNone/>
            </a:pPr>
            <a:r>
              <a:rPr lang="en-IN" sz="1050" dirty="0">
                <a:latin typeface="Times New Roman" pitchFamily="18" charset="0"/>
                <a:ea typeface="+mj-ea"/>
                <a:cs typeface="Times New Roman" pitchFamily="18" charset="0"/>
              </a:rPr>
              <a:t>          </a:t>
            </a:r>
          </a:p>
          <a:p>
            <a:pPr marL="0" indent="0" algn="just">
              <a:buNone/>
            </a:pPr>
            <a:r>
              <a:rPr lang="en-IN" sz="1050" dirty="0">
                <a:latin typeface="Times New Roman" pitchFamily="18" charset="0"/>
                <a:ea typeface="+mj-ea"/>
                <a:cs typeface="Times New Roman" pitchFamily="18" charset="0"/>
              </a:rPr>
              <a:t>[2] Eran Edinger and Roee, “Age and Gender Estimation of Unfiltered Faces,” IEEE TRANSACTION, DEC. 2020.</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[3] Héctor A. Sánchez- Hevia , Roberto Gil-Pita, Manuel Utrilla-Manso, Manuel Rosa- Zurera , “Convolutional-recurrent Neural Network for Age and Gender Prediction from Speech” in proceedings of 2019 Signal Processing Symposium (SPSympo). pages 242-245.</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[4] </a:t>
            </a:r>
            <a:r>
              <a:rPr lang="en-US" sz="1050" dirty="0">
                <a:latin typeface="Times New Roman" pitchFamily="18" charset="0"/>
                <a:ea typeface="+mj-ea"/>
                <a:cs typeface="Times New Roman" pitchFamily="18" charset="0"/>
              </a:rPr>
              <a:t>Kyoungson Jhang, Junsoo Cho, “CNN Training for Face Photo based Gender and Age Group Prediction with Camera” in proceedings of 2019 International Conference on Artificial Intelligence in Information and Communication (ICAIIC), pages 548-551.</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[5] Koichi Ito, Hiroya Kawai, Takehisa Okano and Takafumi Aoki, “Age and Gender Prediction from Face Images Using Convolutional Neural Network” in Proceedings of APSIPA Annual Summit and Conference 2018.</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[6] Kundan Nigam, Sahil Sharma, Prashant Singh Rana, “Gender, Makeup, Age and Illumination Prediction from Faces using Ensemble Modelling,” 2018 3rd International Conference for Convergence in Technology (I2CT). The Gateway Hotel, XION Complex, </a:t>
            </a:r>
            <a:r>
              <a:rPr lang="en-IN" sz="1050" dirty="0" err="1">
                <a:latin typeface="Times New Roman" pitchFamily="18" charset="0"/>
                <a:ea typeface="+mj-ea"/>
                <a:cs typeface="Times New Roman" pitchFamily="18" charset="0"/>
              </a:rPr>
              <a:t>Wakad</a:t>
            </a:r>
            <a:r>
              <a:rPr lang="en-IN" sz="1050" dirty="0">
                <a:latin typeface="Times New Roman" pitchFamily="18" charset="0"/>
                <a:ea typeface="+mj-ea"/>
                <a:cs typeface="Times New Roman" pitchFamily="18" charset="0"/>
              </a:rPr>
              <a:t> Road, Pune, India. Apr 06-08, 2018. Pages 1-6. </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[7] Yaoyu Tao “Automated Estimation of Human Age, Gender and Expression ,” Stanford, CA 94305, USA,May 2020, vol. 4, pp. 43-57.</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[8] </a:t>
            </a:r>
            <a:r>
              <a:rPr lang="en-US" sz="1050" dirty="0">
                <a:latin typeface="Times New Roman" pitchFamily="18" charset="0"/>
                <a:ea typeface="+mj-ea"/>
                <a:cs typeface="Times New Roman" pitchFamily="18" charset="0"/>
              </a:rPr>
              <a:t>P. Smith and C. Chen, ``Transfer learning with deep CNNs for gender recognition and age estimation,'' in Proc. IEEE Int. Conf. Big Data (Big Data),Dec. 2018, pp. 2564-2571.</a:t>
            </a:r>
          </a:p>
          <a:p>
            <a:pPr marL="0" indent="0" algn="just">
              <a:buNone/>
            </a:pPr>
            <a:endParaRPr lang="en-IN" sz="1050" dirty="0">
              <a:latin typeface="Times New Roman" pitchFamily="18" charset="0"/>
              <a:ea typeface="+mj-ea"/>
              <a:cs typeface="Times New Roman" pitchFamily="18" charset="0"/>
            </a:endParaRPr>
          </a:p>
          <a:p>
            <a:pPr marL="0" indent="0" algn="just">
              <a:buNone/>
            </a:pPr>
            <a:r>
              <a:rPr lang="en-IN" sz="1050" dirty="0">
                <a:latin typeface="Times New Roman" pitchFamily="18" charset="0"/>
                <a:ea typeface="+mj-ea"/>
                <a:cs typeface="Times New Roman" pitchFamily="18" charset="0"/>
              </a:rPr>
              <a:t>[9] Marcin Kopaczka;Jan Nestler;Kevin Kielholz; “A combined modular system for face detection,face tracking and emotion recognition in thermal infrared images”,IEEE International Conference on Imaging Systems and Techniques(IST), 2018.</a:t>
            </a: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ED59DBDC-886D-43EA-9561-49594A78720E}" type="datetime1">
              <a:rPr lang="en-IN" smtClean="0"/>
              <a:t>24-03-2023</a:t>
            </a:fld>
            <a:endParaRPr lang="en-IN"/>
          </a:p>
        </p:txBody>
      </p:sp>
    </p:spTree>
    <p:extLst>
      <p:ext uri="{BB962C8B-B14F-4D97-AF65-F5344CB8AC3E}">
        <p14:creationId xmlns:p14="http://schemas.microsoft.com/office/powerpoint/2010/main" val="9846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VIDEO-1 (Till REVEW-1)</a:t>
            </a:r>
          </a:p>
          <a:p>
            <a:pPr>
              <a:lnSpc>
                <a:spcPct val="150000"/>
              </a:lnSpc>
            </a:pPr>
            <a:r>
              <a:rPr lang="en-IN" sz="2400" dirty="0">
                <a:latin typeface="Times New Roman" pitchFamily="18" charset="0"/>
                <a:cs typeface="Times New Roman" pitchFamily="18" charset="0"/>
              </a:rPr>
              <a:t>INCLUDE DEMO VIDEO-2(Complete Implementation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WEB REFERENCES LINK(TILL REVIEW DATE ALL LINKS TO BE INCLUDED DAY WISE)</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FC39C657-17FF-47BC-9019-801F8663B5A9}" type="datetime1">
              <a:rPr lang="en-IN" smtClean="0"/>
              <a:t>24-03-2023</a:t>
            </a:fld>
            <a:endParaRPr lang="en-IN"/>
          </a:p>
        </p:txBody>
      </p:sp>
    </p:spTree>
    <p:extLst>
      <p:ext uri="{BB962C8B-B14F-4D97-AF65-F5344CB8AC3E}">
        <p14:creationId xmlns:p14="http://schemas.microsoft.com/office/powerpoint/2010/main" val="123305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56150"/>
          </a:xfrm>
        </p:spPr>
        <p:txBody>
          <a:bodyPr>
            <a:noAutofit/>
          </a:bodyPr>
          <a:lstStyle/>
          <a:p>
            <a:pPr marL="0" indent="0" algn="just">
              <a:spcBef>
                <a:spcPct val="0"/>
              </a:spcBef>
              <a:buNone/>
            </a:pPr>
            <a:r>
              <a:rPr lang="en-US" sz="1400" dirty="0">
                <a:latin typeface="Times New Roman" pitchFamily="18" charset="0"/>
                <a:ea typeface="+mj-ea"/>
                <a:cs typeface="Times New Roman" pitchFamily="18" charset="0"/>
              </a:rPr>
              <a:t>Age and gender prediction are used extensively in the field of computer vision for surveillance. Convolution Neural Network (CNN) with ResNet50 architecture and the Face Landmark algorithm to predict age and gender. CNN is a Neural Network (NN) algorithm that extracts the deep features from the image and specifies the desired output at the final layers. Gender prediction is accurate in all the test data presented to the model. It can be implemented in a webpage design or an mobile application can be created where this is enhanced as the future for our project. The age estimation plays a prominent role in the applications like biometric evaluation, 3d face marking, virtual makeup, and virtual try-on applications for jewelery and eyewear by mapping the face according to the age found. Lens kart is such an application that gives the try-on option for their customers. Our model executes with approximately 85 percentage in gender prediction and 70 percentage in age prediction that can be furtherly advanced with pipelining with other classification models and much larger real-world dataset. Two approaches to this problem accurate age and age-group prediction, both using convolutional neural networks (CNNs) and deep neural networks (DNNs) - two fundamental deep learning techniques, in combination with computer vision library, OpenCV to aid in classifying input images. Work is distinguished by two main key contributions. The first is feature extraction, where convolutional activation features could be obtained through using a novel hierarchical aggregation based neural networks to learn aging features from an abundant number of training data. The second contribution is the features classification part, in which we apply the ResNet50 classifier to perform accurate age prediction whereas age-group prediction uses majority vote classifier. The results showed that the number and the quality of training images and subjects in the training dataset play a significant role in improving the accuracy of this work.</a:t>
            </a:r>
          </a:p>
          <a:p>
            <a:pPr marL="0" indent="0" algn="just">
              <a:spcBef>
                <a:spcPct val="0"/>
              </a:spcBef>
              <a:buNone/>
            </a:pPr>
            <a:endParaRPr lang="en-US" sz="1400" dirty="0">
              <a:latin typeface="Times New Roman" pitchFamily="18" charset="0"/>
              <a:ea typeface="+mj-ea"/>
              <a:cs typeface="Times New Roman" pitchFamily="18" charset="0"/>
            </a:endParaRPr>
          </a:p>
          <a:p>
            <a:pPr marL="0" indent="0">
              <a:spcBef>
                <a:spcPct val="0"/>
              </a:spcBef>
              <a:buNone/>
            </a:pPr>
            <a:r>
              <a:rPr lang="en-US" sz="1400" b="1" dirty="0">
                <a:latin typeface="Times New Roman" pitchFamily="18" charset="0"/>
                <a:ea typeface="+mj-ea"/>
                <a:cs typeface="Times New Roman" pitchFamily="18" charset="0"/>
              </a:rPr>
              <a:t>Keywords: Convolutional Neural Network, Neural Network, Deep Neural Network, Opensource Computer Vision</a:t>
            </a:r>
            <a:r>
              <a:rPr lang="en-US" sz="1400" b="1" dirty="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F67C4A23-F315-480F-A7E6-102C8FC63FC2}" type="datetime1">
              <a:rPr lang="en-IN" smtClean="0"/>
              <a:t>24-03-2023</a:t>
            </a:fld>
            <a:endParaRPr lang="en-IN"/>
          </a:p>
        </p:txBody>
      </p:sp>
    </p:spTree>
    <p:extLst>
      <p:ext uri="{BB962C8B-B14F-4D97-AF65-F5344CB8AC3E}">
        <p14:creationId xmlns:p14="http://schemas.microsoft.com/office/powerpoint/2010/main" val="14208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a:bodyPr>
          <a:lstStyle/>
          <a:p>
            <a:pPr marL="0" indent="0" algn="just">
              <a:buNone/>
            </a:pPr>
            <a:r>
              <a:rPr lang="en-IN" sz="2000" b="1" dirty="0">
                <a:latin typeface="Times New Roman" panose="02020603050405020304" pitchFamily="18" charset="0"/>
                <a:cs typeface="Times New Roman" pitchFamily="18" charset="0"/>
              </a:rPr>
              <a:t>Aim Of The Project </a:t>
            </a:r>
            <a:r>
              <a:rPr lang="en-IN" sz="2000" dirty="0">
                <a:latin typeface="Times New Roman" panose="02020603050405020304" pitchFamily="18" charset="0"/>
                <a:cs typeface="Times New Roman" pitchFamily="18" charset="0"/>
              </a:rPr>
              <a:t>:-</a:t>
            </a:r>
          </a:p>
          <a:p>
            <a:pPr marL="0" indent="0" algn="just">
              <a:buNone/>
            </a:pPr>
            <a:r>
              <a:rPr lang="en-US" sz="1400" dirty="0">
                <a:latin typeface="Times New Roman" panose="02020603050405020304" pitchFamily="18" charset="0"/>
                <a:cs typeface="Times New Roman" pitchFamily="18" charset="0"/>
              </a:rPr>
              <a:t>The aim of the project is to develop a Machine Learning model that can accurately predict the age and gender of a person in real-time based on input images . The model should be able to classify individuals into different age and gender categories with high accuracy and reliability. This project has practical applications in various fields such as marketing, security, and healthcare</a:t>
            </a:r>
            <a:r>
              <a:rPr lang="en-US" sz="1400" b="0" i="0" dirty="0">
                <a:solidFill>
                  <a:srgbClr val="374151"/>
                </a:solidFill>
                <a:effectLst/>
                <a:latin typeface="Times New Roman" panose="02020603050405020304" pitchFamily="18" charset="0"/>
                <a:cs typeface="Times New Roman" panose="02020603050405020304" pitchFamily="18" charset="0"/>
              </a:rPr>
              <a:t>.</a:t>
            </a:r>
          </a:p>
          <a:p>
            <a:pPr algn="just"/>
            <a:endParaRPr lang="en-US" sz="1000" dirty="0">
              <a:solidFill>
                <a:srgbClr val="374151"/>
              </a:solidFill>
              <a:latin typeface="Times New Roman" panose="02020603050405020304" pitchFamily="18" charset="0"/>
              <a:cs typeface="Times New Roman" panose="02020603050405020304" pitchFamily="18" charset="0"/>
            </a:endParaRPr>
          </a:p>
          <a:p>
            <a:pPr algn="just"/>
            <a:endParaRPr lang="en-US" sz="1000" dirty="0">
              <a:solidFill>
                <a:srgbClr val="374151"/>
              </a:solidFill>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itchFamily="18" charset="0"/>
              </a:rPr>
              <a:t>Scope of the Project :-</a:t>
            </a:r>
          </a:p>
          <a:p>
            <a:pPr marL="0" indent="0" algn="just">
              <a:buNone/>
            </a:pPr>
            <a:r>
              <a:rPr lang="en-US" sz="1400" dirty="0">
                <a:latin typeface="Times New Roman" panose="02020603050405020304" pitchFamily="18" charset="0"/>
                <a:cs typeface="Times New Roman" pitchFamily="18" charset="0"/>
              </a:rPr>
              <a:t>The scope of the project is quite wide as it has a wide range of applications in various fields. Real-time age and gender prediction and classification using Machine Learning can be used in marketing to target specific age and gender demographics, in security systems to identify potential threats based on age and gender, and in healthcare to analyze patient demographics for research purposes. Additionally, this technology can be used in entertainment and social media applications to enhance user experiences. The scope of the project will also depend on the size and diversity of the dataset used to train the model, as well as the type of Machine Learning algorithm selected for the task.</a:t>
            </a:r>
            <a:endParaRPr lang="en-IN" sz="14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0AC031C7-39DA-4D42-972B-7216BDAAEDF5}" type="datetime1">
              <a:rPr lang="en-IN" smtClean="0"/>
              <a:t>24-03-2023</a:t>
            </a:fld>
            <a:endParaRPr lang="en-IN"/>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94034055-8367-4D9C-9AE4-66FE75E8787D}" type="datetime1">
              <a:rPr lang="en-IN" smtClean="0"/>
              <a:t>24-03-2023</a:t>
            </a:fld>
            <a:endParaRPr lang="en-IN"/>
          </a:p>
        </p:txBody>
      </p:sp>
      <p:sp>
        <p:nvSpPr>
          <p:cNvPr id="9" name="TextBox 8">
            <a:extLst>
              <a:ext uri="{FF2B5EF4-FFF2-40B4-BE49-F238E27FC236}">
                <a16:creationId xmlns:a16="http://schemas.microsoft.com/office/drawing/2014/main" id="{9C79AC96-D992-72E9-7054-CE74F63BE901}"/>
              </a:ext>
            </a:extLst>
          </p:cNvPr>
          <p:cNvSpPr txBox="1"/>
          <p:nvPr/>
        </p:nvSpPr>
        <p:spPr>
          <a:xfrm>
            <a:off x="457200" y="1700808"/>
            <a:ext cx="8229600" cy="4185761"/>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Age and Gender are two of the key attributes of the face, play a fundamental part in society interactions, making estimation of age and gender from a single face image a significant role in smart systems, such as access control, human computer interaction, legislation security compliance, communications and visual monitoring, etc. During the last decades,many strategies have been suggested to address the age and gender task. Earlier the usage of pixel intensity as a data feed to the classifier for its training ,Facial analysis from real time images has gained a lot of interest because it helps in several different problems like better ad targeting for customers, better content recommendation system, security surveillance, and other fields as well.Age and gender are a very important part of facial attributes and identifying them are the very basic of facial analysis and a required step for such tasks.Many companies are using these kinds of tools for different purposes making it easier for them to work with customers, cater to their needs better and create a great experience for them. It is easier to identify and predict needs of people based on their gender and age.The task of gender and age detection just from a real time image is not an easy task even for us humans because it is totally based on looks and sometimes it is not easy to guess it. People of the same age can look very different from what we can guess.And The information of age is used in many government, private and advertising sector organization to find the culprits, employee eligible for the job, audience to be targeted for their publicity of product respectively.Age and gender play fundamental roles in social interactions. Languages reserve different salutations and grammar rules for men or women, and very often different vocabularies are used when addressing elders compared to young people.The age estimation plays a prominent role in the applications like biometric evaluation, 3d face marking, virtual makeup, and virtual try-on applications for jewelry and eye-ware by mapping the face according to the age found.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600200"/>
            <a:ext cx="8229600" cy="4525963"/>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Age and Gender Estimation of Unfiltered faces was written by Eran Eidinger and Roee by using the technique Robust face alignment technique and This paper deals with the estimation of facial attributes namely, age and gender-from images of faces acquired. This problem has received far less attention than the problem of face </a:t>
            </a:r>
            <a:r>
              <a:rPr lang="en-US" sz="1400">
                <a:latin typeface="Times New Roman" panose="02020603050405020304" pitchFamily="18" charset="0"/>
                <a:cs typeface="Times New Roman" panose="02020603050405020304" pitchFamily="18" charset="0"/>
              </a:rPr>
              <a:t>recognition .</a:t>
            </a: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Age Group Estimation using Face Features which was written by Ranjan Jana, Debaleen a Datta, Rituparna by using the technique K-means clustering algorithm. PCA, LDA. This paper provides a methodology to estimate the real age of a human by analyzing features of face images. Wrinkle geography areas are detected and wrinkle features are extracted from face image. Depending on wrinkle features, each face image is clustered using a fuzzy c-means clustering algorithm. Then, estimated age is calculated using their clustering membership value and average age of each cluster. The obtained results are significant and remarkable.</a:t>
            </a:r>
          </a:p>
          <a:p>
            <a:pPr marL="0" indent="0" algn="just">
              <a:buNone/>
            </a:pPr>
            <a:r>
              <a:rPr lang="en-US" sz="1400" b="1"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Comparison of Recent Machine Learning Techniques for Gender Recognition from Facial Images was written by Joseph Lemley Sami Abdul-Wahid Dipayan Banik by using the technique Feature extraction techniques: PCA HOG. Gender classification methods. Recently, several machine learning methods for gender classification from frontal facial images have been proposed. Their variety suggests that there is not a unique or generic solution to this problem.</a:t>
            </a:r>
          </a:p>
          <a:p>
            <a:pPr marL="0" indent="0" algn="just">
              <a:buNone/>
            </a:pPr>
            <a:r>
              <a:rPr lang="en-US" sz="1400" b="1" dirty="0">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Automated Estimation of Human Age, Gender and Expression which was written by Yaoyu Tao by using a technique LBP Gabor filter LDA algorithm. Age estimation by machine has been a challenging problem for a long time. Different people have different rates of aging, which is determined by not only the people’s genes but also many factors, such as health condition, living style, working environment, and sociality. </a:t>
            </a: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24-03-2023</a:t>
            </a:fld>
            <a:endParaRPr lang="en-IN"/>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832C-2F8A-D359-0370-AD912B5B340D}"/>
              </a:ext>
            </a:extLst>
          </p:cNvPr>
          <p:cNvSpPr>
            <a:spLocks noGrp="1"/>
          </p:cNvSpPr>
          <p:nvPr>
            <p:ph type="title"/>
          </p:nvPr>
        </p:nvSpPr>
        <p:spPr>
          <a:xfrm>
            <a:off x="457200" y="274638"/>
            <a:ext cx="8229600" cy="114300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7722453C-13C1-0086-7F44-8496257C29C7}"/>
              </a:ext>
            </a:extLst>
          </p:cNvPr>
          <p:cNvSpPr>
            <a:spLocks noGrp="1"/>
          </p:cNvSpPr>
          <p:nvPr>
            <p:ph idx="1"/>
          </p:nvPr>
        </p:nvSpPr>
        <p:spPr>
          <a:xfrm>
            <a:off x="395536" y="1772816"/>
            <a:ext cx="8229600" cy="4583534"/>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[5] </a:t>
            </a:r>
            <a:r>
              <a:rPr lang="en-US" sz="1400" dirty="0">
                <a:latin typeface="Times New Roman" panose="02020603050405020304" pitchFamily="18" charset="0"/>
                <a:cs typeface="Times New Roman" panose="02020603050405020304" pitchFamily="18" charset="0"/>
              </a:rPr>
              <a:t>Age and Gender recognition and identification from speech signals is challenging in this domain, which should be automated or smart for determining the speaker gender from voice signals was written by Parker T, Lucas pose The classification of gender and age from direct speech signals can be logically related to the time or frequency domains. In the time domain analysis, we directly measure the speech signals considering the content of a signal for evaluating information regarding a speaker,on the other hand, in the frequency domain analysis, the frequency content of a speech.</a:t>
            </a:r>
          </a:p>
          <a:p>
            <a:pPr marL="0" indent="0" algn="just">
              <a:buNone/>
            </a:pPr>
            <a:r>
              <a:rPr lang="en-US" sz="1400" b="1" dirty="0">
                <a:latin typeface="Times New Roman" panose="02020603050405020304" pitchFamily="18" charset="0"/>
                <a:cs typeface="Times New Roman" panose="02020603050405020304" pitchFamily="18" charset="0"/>
              </a:rPr>
              <a:t>[6] </a:t>
            </a:r>
            <a:r>
              <a:rPr lang="en-US" sz="1400" dirty="0">
                <a:latin typeface="Times New Roman" panose="02020603050405020304" pitchFamily="18" charset="0"/>
                <a:cs typeface="Times New Roman" panose="02020603050405020304" pitchFamily="18" charset="0"/>
              </a:rPr>
              <a:t>Created a system for classifying gender based on energy; the signal transformation was performed using FFT, and the system secured less percentage efficiency. Several methods use machine learning techniques for classification and classify gender and age with high accuracy of 62.5 percentage.Romi R,Natalya brooke,Xev rengerbell The proposed system utilizes a windowing and pre-emphasis technique for noise cancellation during the preprocessing phase.</a:t>
            </a:r>
          </a:p>
          <a:p>
            <a:pPr marL="0" indent="0" algn="just">
              <a:buNone/>
            </a:pPr>
            <a:r>
              <a:rPr lang="en-US" sz="1400" b="1" dirty="0">
                <a:latin typeface="Times New Roman" panose="02020603050405020304" pitchFamily="18" charset="0"/>
                <a:cs typeface="Times New Roman" panose="02020603050405020304" pitchFamily="18" charset="0"/>
              </a:rPr>
              <a:t>[7] </a:t>
            </a:r>
            <a:r>
              <a:rPr lang="en-US" sz="1400" dirty="0">
                <a:latin typeface="Times New Roman" panose="02020603050405020304" pitchFamily="18" charset="0"/>
                <a:cs typeface="Times New Roman" panose="02020603050405020304" pitchFamily="18" charset="0"/>
              </a:rPr>
              <a:t>A. Gunay and V. Vasif, “Age estimation based on AAM and 2D-DCT features of facial images,” International Journal of Advanced Computer Science and Applications, vol. 6, no. 2, pp. 113–119, 2015.</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[8</a:t>
            </a:r>
            <a:r>
              <a:rPr lang="en-US" sz="1400" dirty="0">
                <a:latin typeface="Times New Roman" panose="02020603050405020304" pitchFamily="18" charset="0"/>
                <a:cs typeface="Times New Roman" panose="02020603050405020304" pitchFamily="18" charset="0"/>
              </a:rPr>
              <a:t>] M. Y. El Dib and M. El-</a:t>
            </a:r>
            <a:r>
              <a:rPr lang="en-US" sz="1400" dirty="0" err="1">
                <a:latin typeface="Times New Roman" panose="02020603050405020304" pitchFamily="18" charset="0"/>
                <a:cs typeface="Times New Roman" panose="02020603050405020304" pitchFamily="18" charset="0"/>
              </a:rPr>
              <a:t>Saban</a:t>
            </a:r>
            <a:r>
              <a:rPr lang="en-US" sz="1400" dirty="0">
                <a:latin typeface="Times New Roman" panose="02020603050405020304" pitchFamily="18" charset="0"/>
                <a:cs typeface="Times New Roman" panose="02020603050405020304" pitchFamily="18" charset="0"/>
              </a:rPr>
              <a:t> , Human Age Estimation Using Enhanced Bio- Inspired Features (EBIF), Faculty of Computers and Information, Cairo University, Cairo, Egypt, 2010.</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[9] </a:t>
            </a:r>
            <a:r>
              <a:rPr lang="en-US" sz="1400" dirty="0">
                <a:latin typeface="Times New Roman" panose="02020603050405020304" pitchFamily="18" charset="0"/>
                <a:cs typeface="Times New Roman" panose="02020603050405020304" pitchFamily="18" charset="0"/>
              </a:rPr>
              <a:t>Agbo-Ajala O, Viriri S. Deeply Learned Classifiers for Age and Gender Predictions of Unfiltered Faces. ScientificWorldJournal. 2020 Apr 30; 2020:1289408. doi: 10.1155/2020/1289408. PMID: 32395084; PMCID: PMC7201854.</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A5E9CF-A91D-DA66-7783-032E8129C156}"/>
              </a:ext>
            </a:extLst>
          </p:cNvPr>
          <p:cNvSpPr>
            <a:spLocks noGrp="1"/>
          </p:cNvSpPr>
          <p:nvPr>
            <p:ph type="dt" sz="half" idx="10"/>
          </p:nvPr>
        </p:nvSpPr>
        <p:spPr/>
        <p:txBody>
          <a:bodyPr/>
          <a:lstStyle/>
          <a:p>
            <a:fld id="{526DEE5C-195B-4209-9085-526B148D6B3E}" type="datetime1">
              <a:rPr lang="en-IN" smtClean="0"/>
              <a:t>24-03-2023</a:t>
            </a:fld>
            <a:endParaRPr lang="en-IN"/>
          </a:p>
        </p:txBody>
      </p:sp>
      <p:sp>
        <p:nvSpPr>
          <p:cNvPr id="5" name="Footer Placeholder 4">
            <a:extLst>
              <a:ext uri="{FF2B5EF4-FFF2-40B4-BE49-F238E27FC236}">
                <a16:creationId xmlns:a16="http://schemas.microsoft.com/office/drawing/2014/main" id="{C22C6E97-2DDD-744C-BB07-2F7444BF65A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C5FB6752-7700-B2EE-DA68-B5307A811C16}"/>
              </a:ext>
            </a:extLst>
          </p:cNvPr>
          <p:cNvSpPr>
            <a:spLocks noGrp="1"/>
          </p:cNvSpPr>
          <p:nvPr>
            <p:ph type="sldNum" sz="quarter" idx="12"/>
          </p:nvPr>
        </p:nvSpPr>
        <p:spPr/>
        <p:txBody>
          <a:bodyPr/>
          <a:lstStyle/>
          <a:p>
            <a:fld id="{669AD40C-E5A7-4132-A31D-54A4D1BB6E89}" type="slidenum">
              <a:rPr lang="en-IN" smtClean="0"/>
              <a:t>8</a:t>
            </a:fld>
            <a:endParaRPr lang="en-IN"/>
          </a:p>
        </p:txBody>
      </p:sp>
    </p:spTree>
    <p:extLst>
      <p:ext uri="{BB962C8B-B14F-4D97-AF65-F5344CB8AC3E}">
        <p14:creationId xmlns:p14="http://schemas.microsoft.com/office/powerpoint/2010/main" val="241421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978" y="1600200"/>
            <a:ext cx="8229600" cy="4756150"/>
          </a:xfrm>
        </p:spPr>
        <p:txBody>
          <a:bodyPr>
            <a:normAutofit/>
          </a:bodyPr>
          <a:lstStyle/>
          <a:p>
            <a:pPr marL="0" indent="0">
              <a:buNone/>
            </a:pPr>
            <a:r>
              <a:rPr lang="en-IN" dirty="0">
                <a:latin typeface="Times New Roman" pitchFamily="18" charset="0"/>
                <a:cs typeface="Times New Roman" pitchFamily="18" charset="0"/>
              </a:rPr>
              <a:t>MODULE 1:-</a:t>
            </a:r>
          </a:p>
          <a:p>
            <a:pPr marL="0" indent="0" algn="l">
              <a:buNone/>
            </a:pPr>
            <a:r>
              <a:rPr lang="en-US" sz="1600" b="1" dirty="0">
                <a:latin typeface="Times New Roman" panose="02020603050405020304" pitchFamily="18" charset="0"/>
                <a:cs typeface="Times New Roman" panose="02020603050405020304" pitchFamily="18" charset="0"/>
              </a:rPr>
              <a:t>Data Collection and Preprocessing :</a:t>
            </a:r>
          </a:p>
          <a:p>
            <a:pPr marL="0" indent="0" algn="just">
              <a:buNone/>
            </a:pPr>
            <a:r>
              <a:rPr lang="en-US" sz="1400" dirty="0">
                <a:latin typeface="Times New Roman" panose="02020603050405020304" pitchFamily="18" charset="0"/>
                <a:cs typeface="Times New Roman" panose="02020603050405020304" pitchFamily="18" charset="0"/>
              </a:rPr>
              <a:t>The collected data(i.e. Image or Video) is preprocessed to remove any noise and standardize the size of In this module, data is collected in the form of images or videos containing faces. The images or videos are collected from various sources and are labeled with the corresponding age and gender of the person in the images. This is done to ensure that the images are consistent and suitable for training the machine learning model.</a:t>
            </a:r>
          </a:p>
          <a:p>
            <a:pPr marL="0" indent="0" algn="l">
              <a:buNone/>
            </a:pP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F8E2ADAE-2B48-48DF-9475-2B5A075F4E68}" type="datetime1">
              <a:rPr lang="en-IN" smtClean="0"/>
              <a:t>24-03-2023</a:t>
            </a:fld>
            <a:endParaRPr lang="en-IN"/>
          </a:p>
        </p:txBody>
      </p:sp>
      <p:pic>
        <p:nvPicPr>
          <p:cNvPr id="13" name="Picture 12">
            <a:extLst>
              <a:ext uri="{FF2B5EF4-FFF2-40B4-BE49-F238E27FC236}">
                <a16:creationId xmlns:a16="http://schemas.microsoft.com/office/drawing/2014/main" id="{08FC3664-14BB-683E-AF76-E0DB301DE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8" y="3415281"/>
            <a:ext cx="8229600" cy="2716735"/>
          </a:xfrm>
          <a:prstGeom prst="rect">
            <a:avLst/>
          </a:prstGeom>
        </p:spPr>
      </p:pic>
    </p:spTree>
    <p:extLst>
      <p:ext uri="{BB962C8B-B14F-4D97-AF65-F5344CB8AC3E}">
        <p14:creationId xmlns:p14="http://schemas.microsoft.com/office/powerpoint/2010/main" val="4020428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3481</Words>
  <Application>Microsoft Office PowerPoint</Application>
  <PresentationFormat>On-screen Show (4:3)</PresentationFormat>
  <Paragraphs>257</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PowerPoint Presentation</vt:lpstr>
      <vt:lpstr>PowerPoint Presentation</vt:lpstr>
      <vt:lpstr>ABSTRACT</vt:lpstr>
      <vt:lpstr>OBJECTIVES </vt:lpstr>
      <vt:lpstr>INTRODUCTION</vt:lpstr>
      <vt:lpstr>LITERATURE REVIEW</vt:lpstr>
      <vt:lpstr>Cont..,</vt:lpstr>
      <vt:lpstr>DESIGN AND METHODOLOGIES</vt:lpstr>
      <vt:lpstr>Cont..</vt:lpstr>
      <vt:lpstr>Cont..</vt:lpstr>
      <vt:lpstr>Cont..,</vt:lpstr>
      <vt:lpstr>IMPLEMENTATION</vt:lpstr>
      <vt:lpstr> </vt:lpstr>
      <vt:lpstr>PowerPoint Presentation</vt:lpstr>
      <vt:lpstr>PowerPoint Presentation</vt:lpstr>
      <vt:lpstr>PowerPoint Presentation</vt:lpstr>
      <vt:lpstr>TESTING</vt:lpstr>
      <vt:lpstr>PowerPoint Presentation</vt:lpstr>
      <vt:lpstr>CONCLUSION</vt:lpstr>
      <vt:lpstr>Web references/video links</vt:lpstr>
      <vt:lpstr>Plagiarism Report of PPT                </vt:lpstr>
      <vt:lpstr>REFERENCES(as per IEEE format only)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Shyam Kumar Sah</cp:lastModifiedBy>
  <cp:revision>36</cp:revision>
  <dcterms:created xsi:type="dcterms:W3CDTF">2020-03-05T03:47:09Z</dcterms:created>
  <dcterms:modified xsi:type="dcterms:W3CDTF">2023-03-24T04:29:01Z</dcterms:modified>
</cp:coreProperties>
</file>