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3"/>
  </p:notesMasterIdLst>
  <p:handoutMasterIdLst>
    <p:handoutMasterId r:id="rId24"/>
  </p:handoutMasterIdLst>
  <p:sldIdLst>
    <p:sldId id="257" r:id="rId2"/>
    <p:sldId id="267" r:id="rId3"/>
    <p:sldId id="260" r:id="rId4"/>
    <p:sldId id="269" r:id="rId5"/>
    <p:sldId id="271" r:id="rId6"/>
    <p:sldId id="285" r:id="rId7"/>
    <p:sldId id="283" r:id="rId8"/>
    <p:sldId id="276" r:id="rId9"/>
    <p:sldId id="277" r:id="rId10"/>
    <p:sldId id="281" r:id="rId11"/>
    <p:sldId id="282" r:id="rId12"/>
    <p:sldId id="280" r:id="rId13"/>
    <p:sldId id="275" r:id="rId14"/>
    <p:sldId id="274" r:id="rId15"/>
    <p:sldId id="273" r:id="rId16"/>
    <p:sldId id="272" r:id="rId17"/>
    <p:sldId id="287" r:id="rId18"/>
    <p:sldId id="288" r:id="rId19"/>
    <p:sldId id="278" r:id="rId20"/>
    <p:sldId id="284" r:id="rId21"/>
    <p:sldId id="28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2A8E61-8926-4C5D-B55A-79EA29A38C31}" v="85" dt="2023-02-07T10:51:51.7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3134"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yam Kumar Sah" userId="62a7726687f1683a" providerId="LiveId" clId="{FE2095CF-1F37-4671-8ED9-4B555CC281FE}"/>
    <pc:docChg chg="custSel modSld">
      <pc:chgData name="Shyam Kumar Sah" userId="62a7726687f1683a" providerId="LiveId" clId="{FE2095CF-1F37-4671-8ED9-4B555CC281FE}" dt="2023-02-08T06:25:14.005" v="237" actId="255"/>
      <pc:docMkLst>
        <pc:docMk/>
      </pc:docMkLst>
      <pc:sldChg chg="modSp mod">
        <pc:chgData name="Shyam Kumar Sah" userId="62a7726687f1683a" providerId="LiveId" clId="{FE2095CF-1F37-4671-8ED9-4B555CC281FE}" dt="2023-02-08T05:53:58.671" v="30" actId="20577"/>
        <pc:sldMkLst>
          <pc:docMk/>
          <pc:sldMk cId="3008548762" sldId="260"/>
        </pc:sldMkLst>
        <pc:spChg chg="mod">
          <ac:chgData name="Shyam Kumar Sah" userId="62a7726687f1683a" providerId="LiveId" clId="{FE2095CF-1F37-4671-8ED9-4B555CC281FE}" dt="2023-02-08T05:53:58.671" v="30" actId="20577"/>
          <ac:spMkLst>
            <pc:docMk/>
            <pc:sldMk cId="3008548762" sldId="260"/>
            <ac:spMk id="3" creationId="{00000000-0000-0000-0000-000000000000}"/>
          </ac:spMkLst>
        </pc:spChg>
      </pc:sldChg>
      <pc:sldChg chg="modSp mod">
        <pc:chgData name="Shyam Kumar Sah" userId="62a7726687f1683a" providerId="LiveId" clId="{FE2095CF-1F37-4671-8ED9-4B555CC281FE}" dt="2023-02-08T06:00:21.908" v="54" actId="14100"/>
        <pc:sldMkLst>
          <pc:docMk/>
          <pc:sldMk cId="1405714499" sldId="271"/>
        </pc:sldMkLst>
        <pc:spChg chg="mod">
          <ac:chgData name="Shyam Kumar Sah" userId="62a7726687f1683a" providerId="LiveId" clId="{FE2095CF-1F37-4671-8ED9-4B555CC281FE}" dt="2023-02-08T06:00:21.908" v="54" actId="14100"/>
          <ac:spMkLst>
            <pc:docMk/>
            <pc:sldMk cId="1405714499" sldId="271"/>
            <ac:spMk id="3" creationId="{00000000-0000-0000-0000-000000000000}"/>
          </ac:spMkLst>
        </pc:spChg>
      </pc:sldChg>
      <pc:sldChg chg="modSp mod">
        <pc:chgData name="Shyam Kumar Sah" userId="62a7726687f1683a" providerId="LiveId" clId="{FE2095CF-1F37-4671-8ED9-4B555CC281FE}" dt="2023-02-08T06:24:35.047" v="235" actId="20577"/>
        <pc:sldMkLst>
          <pc:docMk/>
          <pc:sldMk cId="3598811769" sldId="272"/>
        </pc:sldMkLst>
        <pc:spChg chg="mod">
          <ac:chgData name="Shyam Kumar Sah" userId="62a7726687f1683a" providerId="LiveId" clId="{FE2095CF-1F37-4671-8ED9-4B555CC281FE}" dt="2023-02-08T06:24:35.047" v="235" actId="20577"/>
          <ac:spMkLst>
            <pc:docMk/>
            <pc:sldMk cId="3598811769" sldId="272"/>
            <ac:spMk id="3" creationId="{00000000-0000-0000-0000-000000000000}"/>
          </ac:spMkLst>
        </pc:spChg>
      </pc:sldChg>
      <pc:sldChg chg="modSp mod">
        <pc:chgData name="Shyam Kumar Sah" userId="62a7726687f1683a" providerId="LiveId" clId="{FE2095CF-1F37-4671-8ED9-4B555CC281FE}" dt="2023-02-08T06:21:01.130" v="222" actId="20577"/>
        <pc:sldMkLst>
          <pc:docMk/>
          <pc:sldMk cId="2436724642" sldId="277"/>
        </pc:sldMkLst>
        <pc:spChg chg="mod">
          <ac:chgData name="Shyam Kumar Sah" userId="62a7726687f1683a" providerId="LiveId" clId="{FE2095CF-1F37-4671-8ED9-4B555CC281FE}" dt="2023-02-08T06:21:01.130" v="222" actId="20577"/>
          <ac:spMkLst>
            <pc:docMk/>
            <pc:sldMk cId="2436724642" sldId="277"/>
            <ac:spMk id="3" creationId="{97A08B63-3BD2-43D1-A321-9B0FE727B192}"/>
          </ac:spMkLst>
        </pc:spChg>
      </pc:sldChg>
      <pc:sldChg chg="modSp mod">
        <pc:chgData name="Shyam Kumar Sah" userId="62a7726687f1683a" providerId="LiveId" clId="{FE2095CF-1F37-4671-8ED9-4B555CC281FE}" dt="2023-02-08T06:10:59.366" v="178" actId="255"/>
        <pc:sldMkLst>
          <pc:docMk/>
          <pc:sldMk cId="3887040084" sldId="281"/>
        </pc:sldMkLst>
        <pc:spChg chg="mod">
          <ac:chgData name="Shyam Kumar Sah" userId="62a7726687f1683a" providerId="LiveId" clId="{FE2095CF-1F37-4671-8ED9-4B555CC281FE}" dt="2023-02-08T06:10:59.366" v="178" actId="255"/>
          <ac:spMkLst>
            <pc:docMk/>
            <pc:sldMk cId="3887040084" sldId="281"/>
            <ac:spMk id="3" creationId="{1CE1F510-F272-4061-819F-52754DBDC412}"/>
          </ac:spMkLst>
        </pc:spChg>
      </pc:sldChg>
      <pc:sldChg chg="modSp mod">
        <pc:chgData name="Shyam Kumar Sah" userId="62a7726687f1683a" providerId="LiveId" clId="{FE2095CF-1F37-4671-8ED9-4B555CC281FE}" dt="2023-02-08T06:20:35.210" v="212" actId="20577"/>
        <pc:sldMkLst>
          <pc:docMk/>
          <pc:sldMk cId="1275338112" sldId="282"/>
        </pc:sldMkLst>
        <pc:spChg chg="mod">
          <ac:chgData name="Shyam Kumar Sah" userId="62a7726687f1683a" providerId="LiveId" clId="{FE2095CF-1F37-4671-8ED9-4B555CC281FE}" dt="2023-02-08T06:20:35.210" v="212" actId="20577"/>
          <ac:spMkLst>
            <pc:docMk/>
            <pc:sldMk cId="1275338112" sldId="282"/>
            <ac:spMk id="3" creationId="{5B511134-2515-499B-873D-6BC0EDEAAF6C}"/>
          </ac:spMkLst>
        </pc:spChg>
      </pc:sldChg>
      <pc:sldChg chg="modSp mod">
        <pc:chgData name="Shyam Kumar Sah" userId="62a7726687f1683a" providerId="LiveId" clId="{FE2095CF-1F37-4671-8ED9-4B555CC281FE}" dt="2023-02-08T06:25:14.005" v="237" actId="255"/>
        <pc:sldMkLst>
          <pc:docMk/>
          <pc:sldMk cId="1315130172" sldId="286"/>
        </pc:sldMkLst>
        <pc:spChg chg="mod">
          <ac:chgData name="Shyam Kumar Sah" userId="62a7726687f1683a" providerId="LiveId" clId="{FE2095CF-1F37-4671-8ED9-4B555CC281FE}" dt="2023-02-08T06:25:14.005" v="237" actId="255"/>
          <ac:spMkLst>
            <pc:docMk/>
            <pc:sldMk cId="1315130172" sldId="286"/>
            <ac:spMk id="2" creationId="{31F3FA8A-3008-437F-85AA-1EDBCB2A8C4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a:t>REVIEW-I</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D86515-8EBA-400E-A96D-2F8A6C60D655}" type="datetimeFigureOut">
              <a:rPr lang="en-IN" smtClean="0"/>
              <a:t>18-02-2023</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IN"/>
              <a:t>BATCH NO:                   PRESENTED DATE:</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4878CF-8FC7-4370-B28D-5CC1922D65AA}" type="slidenum">
              <a:rPr lang="en-IN" smtClean="0"/>
              <a:t>‹#›</a:t>
            </a:fld>
            <a:endParaRPr lang="en-IN"/>
          </a:p>
        </p:txBody>
      </p:sp>
    </p:spTree>
    <p:extLst>
      <p:ext uri="{BB962C8B-B14F-4D97-AF65-F5344CB8AC3E}">
        <p14:creationId xmlns:p14="http://schemas.microsoft.com/office/powerpoint/2010/main" val="111840102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a:t>REVIEW-I</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32EFEE-7E95-432F-B5F7-1629128B8B50}" type="datetimeFigureOut">
              <a:rPr lang="en-IN" smtClean="0"/>
              <a:t>18-02-2023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IN"/>
              <a:t>BATCH NO:                   PRESENTED DATE:</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769F63-365D-4A0A-B033-A46EF4671CBB}" type="slidenum">
              <a:rPr lang="en-IN" smtClean="0"/>
              <a:t>‹#›</a:t>
            </a:fld>
            <a:endParaRPr lang="en-IN"/>
          </a:p>
        </p:txBody>
      </p:sp>
    </p:spTree>
    <p:extLst>
      <p:ext uri="{BB962C8B-B14F-4D97-AF65-F5344CB8AC3E}">
        <p14:creationId xmlns:p14="http://schemas.microsoft.com/office/powerpoint/2010/main" val="39269842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0769F63-365D-4A0A-B033-A46EF4671CBB}" type="slidenum">
              <a:rPr lang="en-IN" smtClean="0"/>
              <a:t>1</a:t>
            </a:fld>
            <a:endParaRPr lang="en-IN"/>
          </a:p>
        </p:txBody>
      </p:sp>
      <p:sp>
        <p:nvSpPr>
          <p:cNvPr id="5" name="Footer Placeholder 4"/>
          <p:cNvSpPr>
            <a:spLocks noGrp="1"/>
          </p:cNvSpPr>
          <p:nvPr>
            <p:ph type="ftr" sz="quarter" idx="11"/>
          </p:nvPr>
        </p:nvSpPr>
        <p:spPr/>
        <p:txBody>
          <a:bodyPr/>
          <a:lstStyle/>
          <a:p>
            <a:r>
              <a:rPr lang="en-IN"/>
              <a:t>BATCH NO:                   PRESENTED DATE:</a:t>
            </a:r>
          </a:p>
        </p:txBody>
      </p:sp>
      <p:sp>
        <p:nvSpPr>
          <p:cNvPr id="6" name="Header Placeholder 5"/>
          <p:cNvSpPr>
            <a:spLocks noGrp="1"/>
          </p:cNvSpPr>
          <p:nvPr>
            <p:ph type="hdr" sz="quarter" idx="12"/>
          </p:nvPr>
        </p:nvSpPr>
        <p:spPr/>
        <p:txBody>
          <a:bodyPr/>
          <a:lstStyle/>
          <a:p>
            <a:r>
              <a:rPr lang="en-IN"/>
              <a:t>REVIEW-I</a:t>
            </a:r>
          </a:p>
        </p:txBody>
      </p:sp>
    </p:spTree>
    <p:extLst>
      <p:ext uri="{BB962C8B-B14F-4D97-AF65-F5344CB8AC3E}">
        <p14:creationId xmlns:p14="http://schemas.microsoft.com/office/powerpoint/2010/main" val="201219841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70D537-EDE2-49AE-810C-8B0B3D1F84AB}" type="datetime1">
              <a:rPr lang="en-IN" smtClean="0"/>
              <a:t>18-02-2023</a:t>
            </a:fld>
            <a:endParaRPr lang="en-IN"/>
          </a:p>
        </p:txBody>
      </p:sp>
      <p:sp>
        <p:nvSpPr>
          <p:cNvPr id="5" name="Footer Placeholder 4"/>
          <p:cNvSpPr>
            <a:spLocks noGrp="1"/>
          </p:cNvSpPr>
          <p:nvPr>
            <p:ph type="ftr" sz="quarter" idx="11"/>
          </p:nvPr>
        </p:nvSpPr>
        <p:spPr>
          <a:xfrm>
            <a:off x="812805" y="6272785"/>
            <a:ext cx="4745736" cy="365125"/>
          </a:xfrm>
        </p:spPr>
        <p:txBody>
          <a:bodyPr/>
          <a:lstStyle/>
          <a:p>
            <a:r>
              <a:rPr lang="en-IN"/>
              <a:t>BATCH NO:        DEPARTMENT OF COMPUTER SCIENCE &amp; ENGINEERING</a:t>
            </a:r>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FA00FD27-8DB0-4CB2-BD37-BEA95C6A1008}" type="slidenum">
              <a:rPr lang="en-IN" smtClean="0"/>
              <a:t>‹#›</a:t>
            </a:fld>
            <a:endParaRPr lang="en-IN"/>
          </a:p>
        </p:txBody>
      </p:sp>
    </p:spTree>
    <p:extLst>
      <p:ext uri="{BB962C8B-B14F-4D97-AF65-F5344CB8AC3E}">
        <p14:creationId xmlns:p14="http://schemas.microsoft.com/office/powerpoint/2010/main" val="3401846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3BA35F-3FF9-4172-8315-9A07D29B3C60}" type="datetime1">
              <a:rPr lang="en-IN" smtClean="0"/>
              <a:t>18-02-2023</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1796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A4DB02-0D07-4586-887F-03783EBD29DC}" type="datetime1">
              <a:rPr lang="en-IN" smtClean="0"/>
              <a:t>18-02-2023</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656101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B7F2CF-3883-4F4C-B632-6E38E4E094B5}" type="datetime1">
              <a:rPr lang="en-IN" smtClean="0"/>
              <a:t>18-02-2023</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284546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B1066AE2-AF1D-4677-96D7-EBAA6AE25E23}" type="datetime1">
              <a:rPr lang="en-IN" smtClean="0"/>
              <a:t>18-02-2023</a:t>
            </a:fld>
            <a:endParaRPr lang="en-IN"/>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r>
              <a:rPr lang="en-IN"/>
              <a:t>BATCH NO:        DEPARTMENT OF COMPUTER SCIENCE &amp; ENGINEERING</a:t>
            </a:r>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FA00FD27-8DB0-4CB2-BD37-BEA95C6A1008}" type="slidenum">
              <a:rPr lang="en-IN" smtClean="0"/>
              <a:t>‹#›</a:t>
            </a:fld>
            <a:endParaRPr lang="en-IN"/>
          </a:p>
        </p:txBody>
      </p:sp>
    </p:spTree>
    <p:extLst>
      <p:ext uri="{BB962C8B-B14F-4D97-AF65-F5344CB8AC3E}">
        <p14:creationId xmlns:p14="http://schemas.microsoft.com/office/powerpoint/2010/main" val="1513656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1B02B2-2503-42D5-8933-DD97C0BEA5D0}" type="datetime1">
              <a:rPr lang="en-IN" smtClean="0"/>
              <a:t>18-02-2023</a:t>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p>
        </p:txBody>
      </p:sp>
      <p:sp>
        <p:nvSpPr>
          <p:cNvPr id="7" name="Slide Number Placeholder 6"/>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4280863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CB3616-465C-495D-9A00-056676821BE6}" type="datetime1">
              <a:rPr lang="en-IN" smtClean="0"/>
              <a:t>18-02-2023</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1785761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55F0F884-C838-417E-99C1-DE1F0E45D1A5}" type="datetime1">
              <a:rPr lang="en-IN" smtClean="0"/>
              <a:t>18-02-2023</a:t>
            </a:fld>
            <a:endParaRPr lang="en-IN"/>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3415839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1429E6-F48A-43E5-A67A-B601591398FA}" type="datetime1">
              <a:rPr lang="en-IN" smtClean="0"/>
              <a:t>18-02-2023</a:t>
            </a:fld>
            <a:endParaRPr lang="en-IN"/>
          </a:p>
        </p:txBody>
      </p:sp>
      <p:sp>
        <p:nvSpPr>
          <p:cNvPr id="3" name="Footer Placeholder 2"/>
          <p:cNvSpPr>
            <a:spLocks noGrp="1"/>
          </p:cNvSpPr>
          <p:nvPr>
            <p:ph type="ftr" sz="quarter" idx="11"/>
          </p:nvPr>
        </p:nvSpPr>
        <p:spPr/>
        <p:txBody>
          <a:bodyPr/>
          <a:lstStyle/>
          <a:p>
            <a:r>
              <a:rPr lang="en-IN"/>
              <a:t>BATCH NO:        DEPARTMENT OF COMPUTER SCIENCE &amp; ENGINEERING</a:t>
            </a:r>
          </a:p>
        </p:txBody>
      </p:sp>
      <p:sp>
        <p:nvSpPr>
          <p:cNvPr id="4" name="Slide Number Placeholder 3"/>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3915484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073DCE43-7549-4D6F-B1F3-E92C10B6BCCC}" type="datetime1">
              <a:rPr lang="en-IN" smtClean="0"/>
              <a:t>18-02-2023</a:t>
            </a:fld>
            <a:endParaRPr lang="en-IN"/>
          </a:p>
        </p:txBody>
      </p:sp>
      <p:sp>
        <p:nvSpPr>
          <p:cNvPr id="10" name="Footer Placeholder 9"/>
          <p:cNvSpPr>
            <a:spLocks noGrp="1"/>
          </p:cNvSpPr>
          <p:nvPr>
            <p:ph type="ftr" sz="quarter" idx="11"/>
          </p:nvPr>
        </p:nvSpPr>
        <p:spPr/>
        <p:txBody>
          <a:bodyPr/>
          <a:lstStyle/>
          <a:p>
            <a:r>
              <a:rPr lang="en-IN"/>
              <a:t>BATCH NO:        DEPARTMENT OF COMPUTER SCIENCE &amp; ENGINEERING</a:t>
            </a:r>
          </a:p>
        </p:txBody>
      </p:sp>
      <p:sp>
        <p:nvSpPr>
          <p:cNvPr id="11" name="Slide Number Placeholder 10"/>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2180476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F4BACCD4-F58A-4D26-959D-A6D58818C3CA}" type="datetime1">
              <a:rPr lang="en-IN" smtClean="0"/>
              <a:t>18-02-2023</a:t>
            </a:fld>
            <a:endParaRPr lang="en-IN"/>
          </a:p>
        </p:txBody>
      </p:sp>
      <p:sp>
        <p:nvSpPr>
          <p:cNvPr id="10" name="Slide Number Placeholder 9"/>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1470201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9BEDCF45-E68F-436B-B297-193DBD8C6844}" type="datetime1">
              <a:rPr lang="en-IN" smtClean="0"/>
              <a:t>18-02-2023</a:t>
            </a:fld>
            <a:endParaRPr lang="en-IN"/>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r>
              <a:rPr lang="en-IN"/>
              <a:t>BATCH NO:        DEPARTMENT OF COMPUTER SCIENCE &amp; ENGINEERING</a:t>
            </a:r>
            <a:endParaRPr lang="en-IN" dirty="0"/>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r>
              <a:rPr lang="en-IN"/>
              <a:t>BATCH-NO:</a:t>
            </a:r>
            <a:endParaRPr lang="en-IN" dirty="0"/>
          </a:p>
        </p:txBody>
      </p:sp>
      <p:pic>
        <p:nvPicPr>
          <p:cNvPr id="10" name="Picture 9">
            <a:extLst>
              <a:ext uri="{FF2B5EF4-FFF2-40B4-BE49-F238E27FC236}">
                <a16:creationId xmlns:a16="http://schemas.microsoft.com/office/drawing/2014/main" id="{D3261038-0B5B-4134-806C-5BF2BDD140E8}"/>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308304" y="468078"/>
            <a:ext cx="1119658" cy="1119658"/>
          </a:xfrm>
          <a:prstGeom prst="rect">
            <a:avLst/>
          </a:prstGeom>
        </p:spPr>
      </p:pic>
    </p:spTree>
    <p:extLst>
      <p:ext uri="{BB962C8B-B14F-4D97-AF65-F5344CB8AC3E}">
        <p14:creationId xmlns:p14="http://schemas.microsoft.com/office/powerpoint/2010/main" val="238899075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914400" rtl="0" eaLnBrk="1" latinLnBrk="0" hangingPunct="1">
        <a:lnSpc>
          <a:spcPct val="90000"/>
        </a:lnSpc>
        <a:spcBef>
          <a:spcPct val="0"/>
        </a:spcBef>
        <a:buNone/>
        <a:defRPr sz="4200" b="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VTU"/>
          <p:cNvPicPr/>
          <p:nvPr/>
        </p:nvPicPr>
        <p:blipFill>
          <a:blip r:embed="rId3">
            <a:extLst>
              <a:ext uri="{28A0092B-C50C-407E-A947-70E740481C1C}">
                <a14:useLocalDpi xmlns:a14="http://schemas.microsoft.com/office/drawing/2010/main" val="0"/>
              </a:ext>
            </a:extLst>
          </a:blip>
          <a:srcRect/>
          <a:stretch>
            <a:fillRect/>
          </a:stretch>
        </p:blipFill>
        <p:spPr bwMode="auto">
          <a:xfrm>
            <a:off x="2915816" y="839440"/>
            <a:ext cx="3096344" cy="710214"/>
          </a:xfrm>
          <a:prstGeom prst="rect">
            <a:avLst/>
          </a:prstGeom>
          <a:noFill/>
          <a:ln>
            <a:noFill/>
          </a:ln>
        </p:spPr>
      </p:pic>
      <p:sp>
        <p:nvSpPr>
          <p:cNvPr id="4" name="Rectangle 3"/>
          <p:cNvSpPr/>
          <p:nvPr/>
        </p:nvSpPr>
        <p:spPr>
          <a:xfrm>
            <a:off x="755576" y="1700808"/>
            <a:ext cx="7848872" cy="1877437"/>
          </a:xfrm>
          <a:prstGeom prst="rect">
            <a:avLst/>
          </a:prstGeom>
        </p:spPr>
        <p:txBody>
          <a:bodyPr wrap="square">
            <a:spAutoFit/>
          </a:bodyPr>
          <a:lstStyle/>
          <a:p>
            <a:pPr algn="ctr"/>
            <a:r>
              <a:rPr lang="en-US" sz="1600" b="1" dirty="0">
                <a:latin typeface="Times New Roman" pitchFamily="18" charset="0"/>
                <a:ea typeface="Verdana" pitchFamily="34" charset="0"/>
                <a:cs typeface="Times New Roman" pitchFamily="18" charset="0"/>
              </a:rPr>
              <a:t>DEPARTMENT OF COMPUTER SCIENCE &amp; ENGINEERING</a:t>
            </a:r>
          </a:p>
          <a:p>
            <a:pPr algn="ctr"/>
            <a:r>
              <a:rPr lang="en-US" sz="1600" b="1" dirty="0">
                <a:latin typeface="Times New Roman" pitchFamily="18" charset="0"/>
                <a:ea typeface="Verdana" pitchFamily="34" charset="0"/>
                <a:cs typeface="Times New Roman" pitchFamily="18" charset="0"/>
              </a:rPr>
              <a:t>SCHOOL OF COMPUTING</a:t>
            </a:r>
          </a:p>
          <a:p>
            <a:pPr lvl="0" algn="ctr" eaLnBrk="1" latinLnBrk="1" hangingPunct="1"/>
            <a:r>
              <a:rPr lang="en-US" altLang="en-US" sz="1600" b="1" dirty="0">
                <a:latin typeface="Times New Roman" pitchFamily="18" charset="0"/>
                <a:ea typeface="Verdana" pitchFamily="34" charset="0"/>
              </a:rPr>
              <a:t>1156CS701- MAJOR PROJECT </a:t>
            </a:r>
          </a:p>
          <a:p>
            <a:pPr algn="ctr" rtl="0">
              <a:spcBef>
                <a:spcPts val="0"/>
              </a:spcBef>
              <a:spcAft>
                <a:spcPts val="0"/>
              </a:spcAft>
            </a:pPr>
            <a:r>
              <a:rPr lang="en-IN" sz="1800" b="1" i="0" u="none" strike="noStrike" dirty="0">
                <a:solidFill>
                  <a:srgbClr val="000000"/>
                </a:solidFill>
                <a:effectLst/>
                <a:latin typeface="Times New Roman" panose="02020603050405020304" pitchFamily="18" charset="0"/>
              </a:rPr>
              <a:t>INTERNSHIP THROUGH </a:t>
            </a:r>
            <a:r>
              <a:rPr lang="en-IN" b="1" dirty="0">
                <a:solidFill>
                  <a:srgbClr val="000000"/>
                </a:solidFill>
                <a:latin typeface="Times New Roman" panose="02020603050405020304" pitchFamily="18" charset="0"/>
              </a:rPr>
              <a:t>DIND</a:t>
            </a:r>
            <a:r>
              <a:rPr lang="en-IN" sz="1800" b="1" i="0" u="none" strike="noStrike" dirty="0">
                <a:solidFill>
                  <a:srgbClr val="000000"/>
                </a:solidFill>
                <a:effectLst/>
                <a:latin typeface="Times New Roman" panose="02020603050405020304" pitchFamily="18" charset="0"/>
              </a:rPr>
              <a:t>/PLACEMENT/ABROAD</a:t>
            </a:r>
            <a:endParaRPr lang="en-IN" sz="1600" b="0" dirty="0">
              <a:effectLst/>
            </a:endParaRPr>
          </a:p>
          <a:p>
            <a:pPr algn="ctr"/>
            <a:r>
              <a:rPr lang="en-US" sz="1600" b="1" dirty="0">
                <a:latin typeface="Times New Roman" pitchFamily="18" charset="0"/>
                <a:ea typeface="Verdana" pitchFamily="34" charset="0"/>
                <a:cs typeface="Times New Roman" pitchFamily="18" charset="0"/>
              </a:rPr>
              <a:t>WINTER SEMESTER(22-23) </a:t>
            </a:r>
          </a:p>
          <a:p>
            <a:pPr algn="ctr"/>
            <a:r>
              <a:rPr lang="en-US" sz="1600" b="1" dirty="0">
                <a:latin typeface="Times New Roman" pitchFamily="18" charset="0"/>
                <a:ea typeface="Verdana" pitchFamily="34" charset="0"/>
                <a:cs typeface="Times New Roman" pitchFamily="18" charset="0"/>
              </a:rPr>
              <a:t>REVIEW - I</a:t>
            </a:r>
            <a:endParaRPr lang="en-IN" sz="1600" dirty="0">
              <a:latin typeface="Times New Roman" pitchFamily="18" charset="0"/>
              <a:ea typeface="Verdana" pitchFamily="34" charset="0"/>
              <a:cs typeface="Times New Roman" pitchFamily="18" charset="0"/>
            </a:endParaRPr>
          </a:p>
          <a:p>
            <a:pPr algn="ctr"/>
            <a:endParaRPr lang="en-IN" dirty="0"/>
          </a:p>
        </p:txBody>
      </p:sp>
      <p:sp>
        <p:nvSpPr>
          <p:cNvPr id="7" name="Rectangle 6"/>
          <p:cNvSpPr/>
          <p:nvPr/>
        </p:nvSpPr>
        <p:spPr>
          <a:xfrm>
            <a:off x="557808" y="3362801"/>
            <a:ext cx="7848872" cy="707886"/>
          </a:xfrm>
          <a:prstGeom prst="rect">
            <a:avLst/>
          </a:prstGeom>
        </p:spPr>
        <p:txBody>
          <a:bodyPr wrap="square">
            <a:spAutoFit/>
          </a:bodyPr>
          <a:lstStyle/>
          <a:p>
            <a:pPr algn="ctr"/>
            <a:r>
              <a:rPr lang="en-IN" sz="2000" b="1" dirty="0">
                <a:latin typeface="Times New Roman" pitchFamily="18" charset="0"/>
                <a:cs typeface="Times New Roman" pitchFamily="18" charset="0"/>
              </a:rPr>
              <a:t>“</a:t>
            </a:r>
            <a:r>
              <a:rPr lang="en-US" dirty="0">
                <a:latin typeface="Times New Roman" panose="02020603050405020304" pitchFamily="18" charset="0"/>
                <a:cs typeface="Times New Roman" panose="02020603050405020304" pitchFamily="18" charset="0"/>
              </a:rPr>
              <a:t>REAL-TIME AGE,GENDER PREDICTION AND CLASSIFICATION USING MACHINE LEARNING</a:t>
            </a:r>
            <a:r>
              <a:rPr lang="en-IN" sz="2000" b="1" dirty="0">
                <a:latin typeface="Times New Roman" pitchFamily="18" charset="0"/>
                <a:cs typeface="Times New Roman" pitchFamily="18" charset="0"/>
              </a:rPr>
              <a:t>”</a:t>
            </a:r>
            <a:endParaRPr lang="en-IN" sz="2000" dirty="0"/>
          </a:p>
        </p:txBody>
      </p:sp>
      <p:sp>
        <p:nvSpPr>
          <p:cNvPr id="8" name="Rectangle 7"/>
          <p:cNvSpPr/>
          <p:nvPr/>
        </p:nvSpPr>
        <p:spPr>
          <a:xfrm>
            <a:off x="3707904" y="4869160"/>
            <a:ext cx="5220072" cy="1169551"/>
          </a:xfrm>
          <a:prstGeom prst="rect">
            <a:avLst/>
          </a:prstGeom>
        </p:spPr>
        <p:txBody>
          <a:bodyPr wrap="square">
            <a:spAutoFit/>
          </a:bodyPr>
          <a:lstStyle/>
          <a:p>
            <a:pPr algn="just"/>
            <a:r>
              <a:rPr lang="en-IN" sz="1400" b="1" dirty="0">
                <a:latin typeface="Times New Roman" pitchFamily="18" charset="0"/>
                <a:cs typeface="Times New Roman" pitchFamily="18" charset="0"/>
              </a:rPr>
              <a:t>PRESENTED BY</a:t>
            </a:r>
          </a:p>
          <a:p>
            <a:pPr algn="just"/>
            <a:endParaRPr lang="en-IN" sz="1400" b="1" dirty="0">
              <a:latin typeface="Times New Roman" pitchFamily="18" charset="0"/>
              <a:cs typeface="Times New Roman" pitchFamily="18" charset="0"/>
            </a:endParaRPr>
          </a:p>
          <a:p>
            <a:pPr algn="just"/>
            <a:r>
              <a:rPr lang="en-IN" sz="1400" b="1" dirty="0">
                <a:latin typeface="Times New Roman" pitchFamily="18" charset="0"/>
                <a:cs typeface="Times New Roman" pitchFamily="18" charset="0"/>
              </a:rPr>
              <a:t>1. SHYAM KUMAR SAH     (VTU16200) (19UECS0909)</a:t>
            </a:r>
          </a:p>
          <a:p>
            <a:pPr algn="just"/>
            <a:r>
              <a:rPr lang="en-IN" sz="1400" b="1" dirty="0">
                <a:latin typeface="Times New Roman" pitchFamily="18" charset="0"/>
                <a:cs typeface="Times New Roman" pitchFamily="18" charset="0"/>
              </a:rPr>
              <a:t>2. B.Chirumani Sai Pavan     (VTU12653) (19UECS0107)</a:t>
            </a:r>
          </a:p>
          <a:p>
            <a:pPr algn="just"/>
            <a:endParaRPr lang="en-IN" sz="1400" b="1" dirty="0">
              <a:latin typeface="Times New Roman" pitchFamily="18" charset="0"/>
              <a:cs typeface="Times New Roman" pitchFamily="18" charset="0"/>
            </a:endParaRPr>
          </a:p>
        </p:txBody>
      </p:sp>
      <p:sp>
        <p:nvSpPr>
          <p:cNvPr id="9" name="Rectangle 8"/>
          <p:cNvSpPr/>
          <p:nvPr/>
        </p:nvSpPr>
        <p:spPr>
          <a:xfrm>
            <a:off x="216024" y="4831998"/>
            <a:ext cx="3185592" cy="954107"/>
          </a:xfrm>
          <a:prstGeom prst="rect">
            <a:avLst/>
          </a:prstGeom>
        </p:spPr>
        <p:txBody>
          <a:bodyPr wrap="square">
            <a:spAutoFit/>
          </a:bodyPr>
          <a:lstStyle/>
          <a:p>
            <a:r>
              <a:rPr lang="en-IN" sz="1400" b="1" dirty="0">
                <a:latin typeface="Times New Roman" pitchFamily="18" charset="0"/>
                <a:cs typeface="Times New Roman" pitchFamily="18" charset="0"/>
              </a:rPr>
              <a:t>SUPERVISED BY</a:t>
            </a:r>
          </a:p>
          <a:p>
            <a:endParaRPr lang="en-IN" sz="1400" b="1" dirty="0">
              <a:latin typeface="Times New Roman" pitchFamily="18" charset="0"/>
              <a:cs typeface="Times New Roman" pitchFamily="18" charset="0"/>
            </a:endParaRPr>
          </a:p>
          <a:p>
            <a:r>
              <a:rPr lang="en-IN" sz="1400" b="1" dirty="0">
                <a:latin typeface="Times New Roman" pitchFamily="18" charset="0"/>
                <a:cs typeface="Times New Roman" pitchFamily="18" charset="0"/>
              </a:rPr>
              <a:t>Faculty Name :Dr. D Rajesh</a:t>
            </a:r>
          </a:p>
          <a:p>
            <a:r>
              <a:rPr lang="en-IN" sz="1400" b="1" dirty="0">
                <a:latin typeface="Times New Roman" pitchFamily="18" charset="0"/>
                <a:cs typeface="Times New Roman" pitchFamily="18" charset="0"/>
              </a:rPr>
              <a:t>Designation     :Asst.Professor</a:t>
            </a:r>
            <a:endParaRPr lang="en-IN" sz="1400" dirty="0"/>
          </a:p>
        </p:txBody>
      </p:sp>
      <p:sp>
        <p:nvSpPr>
          <p:cNvPr id="2" name="Date Placeholder 1">
            <a:extLst>
              <a:ext uri="{FF2B5EF4-FFF2-40B4-BE49-F238E27FC236}">
                <a16:creationId xmlns:a16="http://schemas.microsoft.com/office/drawing/2014/main" id="{0AAA78FB-F602-4DCA-A36C-E9E40BCA6B79}"/>
              </a:ext>
            </a:extLst>
          </p:cNvPr>
          <p:cNvSpPr>
            <a:spLocks noGrp="1"/>
          </p:cNvSpPr>
          <p:nvPr>
            <p:ph type="dt" sz="half" idx="10"/>
          </p:nvPr>
        </p:nvSpPr>
        <p:spPr/>
        <p:txBody>
          <a:bodyPr/>
          <a:lstStyle/>
          <a:p>
            <a:fld id="{BDE25BC2-97E0-42D5-B1EE-307C8651BB35}" type="datetime1">
              <a:rPr lang="en-IN" smtClean="0"/>
              <a:t>18-02-2023</a:t>
            </a:fld>
            <a:endParaRPr lang="en-IN"/>
          </a:p>
        </p:txBody>
      </p:sp>
      <p:sp>
        <p:nvSpPr>
          <p:cNvPr id="3" name="Footer Placeholder 2">
            <a:extLst>
              <a:ext uri="{FF2B5EF4-FFF2-40B4-BE49-F238E27FC236}">
                <a16:creationId xmlns:a16="http://schemas.microsoft.com/office/drawing/2014/main" id="{69B93914-0C82-4A5B-9835-B0D18B34098C}"/>
              </a:ext>
            </a:extLst>
          </p:cNvPr>
          <p:cNvSpPr>
            <a:spLocks noGrp="1"/>
          </p:cNvSpPr>
          <p:nvPr>
            <p:ph type="ftr" sz="quarter" idx="11"/>
          </p:nvPr>
        </p:nvSpPr>
        <p:spPr/>
        <p:txBody>
          <a:bodyPr/>
          <a:lstStyle/>
          <a:p>
            <a:r>
              <a:rPr lang="en-IN" dirty="0"/>
              <a:t>BATCH NO: 32       DEPARTMENT OF COMPUTER SCIENCE &amp; ENGINEERING</a:t>
            </a:r>
          </a:p>
        </p:txBody>
      </p:sp>
      <p:sp>
        <p:nvSpPr>
          <p:cNvPr id="10" name="Slide Number Placeholder 9"/>
          <p:cNvSpPr>
            <a:spLocks noGrp="1"/>
          </p:cNvSpPr>
          <p:nvPr>
            <p:ph type="sldNum" sz="quarter" idx="12"/>
          </p:nvPr>
        </p:nvSpPr>
        <p:spPr>
          <a:xfrm>
            <a:off x="349111" y="6356351"/>
            <a:ext cx="8166239" cy="365125"/>
          </a:xfrm>
        </p:spPr>
        <p:txBody>
          <a:bodyPr/>
          <a:lstStyle/>
          <a:p>
            <a:fld id="{FA00FD27-8DB0-4CB2-BD37-BEA95C6A1008}" type="slidenum">
              <a:rPr lang="en-IN" smtClean="0"/>
              <a:t>1</a:t>
            </a:fld>
            <a:endParaRPr lang="en-IN" dirty="0"/>
          </a:p>
        </p:txBody>
      </p:sp>
    </p:spTree>
    <p:extLst>
      <p:ext uri="{BB962C8B-B14F-4D97-AF65-F5344CB8AC3E}">
        <p14:creationId xmlns:p14="http://schemas.microsoft.com/office/powerpoint/2010/main" val="2270932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E1F510-F272-4061-819F-52754DBDC412}"/>
              </a:ext>
            </a:extLst>
          </p:cNvPr>
          <p:cNvSpPr>
            <a:spLocks noGrp="1"/>
          </p:cNvSpPr>
          <p:nvPr>
            <p:ph idx="1"/>
          </p:nvPr>
        </p:nvSpPr>
        <p:spPr>
          <a:xfrm>
            <a:off x="457200" y="1700808"/>
            <a:ext cx="8229600" cy="4425356"/>
          </a:xfrm>
        </p:spPr>
        <p:txBody>
          <a:bodyPr>
            <a:normAutofit/>
          </a:bodyPr>
          <a:lstStyle/>
          <a:p>
            <a:pPr marL="0" indent="0" algn="l">
              <a:buNone/>
            </a:pPr>
            <a:r>
              <a:rPr lang="en-US" sz="2800" dirty="0">
                <a:latin typeface="Times New Roman" panose="02020603050405020304" pitchFamily="18" charset="0"/>
                <a:cs typeface="Times New Roman" panose="02020603050405020304" pitchFamily="18" charset="0"/>
              </a:rPr>
              <a:t>Step 3: </a:t>
            </a:r>
            <a:r>
              <a:rPr lang="en-US" sz="2400" dirty="0">
                <a:latin typeface="Times New Roman" panose="02020603050405020304" pitchFamily="18" charset="0"/>
                <a:cs typeface="Times New Roman" panose="02020603050405020304" pitchFamily="18" charset="0"/>
              </a:rPr>
              <a:t>Model Selection: </a:t>
            </a:r>
          </a:p>
          <a:p>
            <a:pPr marL="0" indent="0" algn="l">
              <a:buNone/>
            </a:pPr>
            <a:r>
              <a:rPr lang="en-US" sz="1800" dirty="0">
                <a:latin typeface="Times New Roman" panose="02020603050405020304" pitchFamily="18" charset="0"/>
                <a:cs typeface="Times New Roman" panose="02020603050405020304" pitchFamily="18" charset="0"/>
              </a:rPr>
              <a:t>A machine learning model that is suitable for age and gender prediction is selected. This can include a range of models, such as convolutional neural networks (CNNs), recurrent neural networks (RNNs), or decision trees. The model selection should take into account the complexity of the problem and the amount of available data.</a:t>
            </a:r>
          </a:p>
          <a:p>
            <a:pPr marL="0" indent="0">
              <a:buNone/>
            </a:pPr>
            <a:endParaRPr lang="en-US" dirty="0">
              <a:latin typeface="Times New Roman" panose="02020603050405020304" pitchFamily="18" charset="0"/>
              <a:cs typeface="Times New Roman" panose="02020603050405020304" pitchFamily="18" charset="0"/>
            </a:endParaRPr>
          </a:p>
          <a:p>
            <a:pPr marL="0" indent="0" algn="l">
              <a:buNone/>
            </a:pPr>
            <a:r>
              <a:rPr lang="en-US" sz="2800" dirty="0">
                <a:latin typeface="Times New Roman" panose="02020603050405020304" pitchFamily="18" charset="0"/>
                <a:cs typeface="Times New Roman" panose="02020603050405020304" pitchFamily="18" charset="0"/>
              </a:rPr>
              <a:t>Step 3:</a:t>
            </a: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Model Training: </a:t>
            </a:r>
          </a:p>
          <a:p>
            <a:pPr marL="0" indent="0" algn="l">
              <a:buNone/>
            </a:pPr>
            <a:r>
              <a:rPr lang="en-US" sz="1800" dirty="0">
                <a:latin typeface="Times New Roman" panose="02020603050405020304" pitchFamily="18" charset="0"/>
                <a:cs typeface="Times New Roman" panose="02020603050405020304" pitchFamily="18" charset="0"/>
              </a:rPr>
              <a:t>The selected machine learning model is trained on the collected data, using the extracted features as inputs and the corresponding age and gender labels as outputs. The model is trained to learn the relationship between the features and the labels, so that it can make predictions on new data.</a:t>
            </a:r>
          </a:p>
        </p:txBody>
      </p:sp>
      <p:sp>
        <p:nvSpPr>
          <p:cNvPr id="2" name="Date Placeholder 1">
            <a:extLst>
              <a:ext uri="{FF2B5EF4-FFF2-40B4-BE49-F238E27FC236}">
                <a16:creationId xmlns:a16="http://schemas.microsoft.com/office/drawing/2014/main" id="{ADCB0B35-108D-4F13-9C3A-510A68682A8F}"/>
              </a:ext>
            </a:extLst>
          </p:cNvPr>
          <p:cNvSpPr>
            <a:spLocks noGrp="1"/>
          </p:cNvSpPr>
          <p:nvPr>
            <p:ph type="dt" sz="half" idx="10"/>
          </p:nvPr>
        </p:nvSpPr>
        <p:spPr/>
        <p:txBody>
          <a:bodyPr/>
          <a:lstStyle/>
          <a:p>
            <a:fld id="{45458280-6FAB-4376-A7F5-CAFB4D5938C4}" type="datetime1">
              <a:rPr lang="en-IN" smtClean="0"/>
              <a:t>18-02-2023</a:t>
            </a:fld>
            <a:endParaRPr lang="en-IN"/>
          </a:p>
        </p:txBody>
      </p:sp>
      <p:sp>
        <p:nvSpPr>
          <p:cNvPr id="4" name="Footer Placeholder 3">
            <a:extLst>
              <a:ext uri="{FF2B5EF4-FFF2-40B4-BE49-F238E27FC236}">
                <a16:creationId xmlns:a16="http://schemas.microsoft.com/office/drawing/2014/main" id="{56F01316-0206-44DC-8470-626A668EC5FC}"/>
              </a:ext>
            </a:extLst>
          </p:cNvPr>
          <p:cNvSpPr>
            <a:spLocks noGrp="1"/>
          </p:cNvSpPr>
          <p:nvPr>
            <p:ph type="ftr" sz="quarter" idx="11"/>
          </p:nvPr>
        </p:nvSpPr>
        <p:spPr/>
        <p:txBody>
          <a:bodyPr/>
          <a:lstStyle/>
          <a:p>
            <a:r>
              <a:rPr lang="en-IN"/>
              <a:t>BATCH NO:        DEPARTMENT OF COMPUTER SCIENCE &amp; ENGINEERING</a:t>
            </a:r>
          </a:p>
        </p:txBody>
      </p:sp>
      <p:sp>
        <p:nvSpPr>
          <p:cNvPr id="5" name="Slide Number Placeholder 4">
            <a:extLst>
              <a:ext uri="{FF2B5EF4-FFF2-40B4-BE49-F238E27FC236}">
                <a16:creationId xmlns:a16="http://schemas.microsoft.com/office/drawing/2014/main" id="{AC6BEFAC-EA36-4F6D-B917-8E7AEDED04F0}"/>
              </a:ext>
            </a:extLst>
          </p:cNvPr>
          <p:cNvSpPr>
            <a:spLocks noGrp="1"/>
          </p:cNvSpPr>
          <p:nvPr>
            <p:ph type="sldNum" sz="quarter" idx="12"/>
          </p:nvPr>
        </p:nvSpPr>
        <p:spPr/>
        <p:txBody>
          <a:bodyPr/>
          <a:lstStyle/>
          <a:p>
            <a:fld id="{FA00FD27-8DB0-4CB2-BD37-BEA95C6A1008}" type="slidenum">
              <a:rPr lang="en-IN" smtClean="0"/>
              <a:t>10</a:t>
            </a:fld>
            <a:endParaRPr lang="en-IN"/>
          </a:p>
        </p:txBody>
      </p:sp>
    </p:spTree>
    <p:extLst>
      <p:ext uri="{BB962C8B-B14F-4D97-AF65-F5344CB8AC3E}">
        <p14:creationId xmlns:p14="http://schemas.microsoft.com/office/powerpoint/2010/main" val="3887040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511134-2515-499B-873D-6BC0EDEAAF6C}"/>
              </a:ext>
            </a:extLst>
          </p:cNvPr>
          <p:cNvSpPr>
            <a:spLocks noGrp="1"/>
          </p:cNvSpPr>
          <p:nvPr>
            <p:ph idx="1"/>
          </p:nvPr>
        </p:nvSpPr>
        <p:spPr>
          <a:xfrm>
            <a:off x="457200" y="1844824"/>
            <a:ext cx="8229600" cy="4290983"/>
          </a:xfrm>
        </p:spPr>
        <p:txBody>
          <a:bodyPr/>
          <a:lstStyle/>
          <a:p>
            <a:pPr marL="0" indent="0" algn="l">
              <a:buNone/>
            </a:pPr>
            <a:r>
              <a:rPr lang="en-US" sz="2800" dirty="0">
                <a:latin typeface="Times New Roman" pitchFamily="18" charset="0"/>
                <a:ea typeface="MingLiU-ExtB" pitchFamily="18" charset="-120"/>
                <a:cs typeface="Times New Roman" pitchFamily="18" charset="0"/>
              </a:rPr>
              <a:t>Step 4:</a:t>
            </a:r>
            <a:r>
              <a:rPr lang="en-US" dirty="0">
                <a:latin typeface="Times New Roman" pitchFamily="18" charset="0"/>
                <a:ea typeface="MingLiU-ExtB" pitchFamily="18" charset="-120"/>
                <a:cs typeface="Times New Roman" pitchFamily="18" charset="0"/>
              </a:rPr>
              <a:t> </a:t>
            </a:r>
            <a:r>
              <a:rPr lang="en-US" sz="2800" dirty="0">
                <a:latin typeface="Times New Roman" pitchFamily="18" charset="0"/>
                <a:ea typeface="MingLiU-ExtB" pitchFamily="18" charset="-120"/>
                <a:cs typeface="Times New Roman" pitchFamily="18" charset="0"/>
              </a:rPr>
              <a:t>Model Evaluation:</a:t>
            </a:r>
          </a:p>
          <a:p>
            <a:pPr marL="0" indent="0" algn="l">
              <a:buNone/>
            </a:pPr>
            <a:r>
              <a:rPr lang="en-US" sz="2800" dirty="0">
                <a:latin typeface="Times New Roman" pitchFamily="18" charset="0"/>
                <a:ea typeface="MingLiU-ExtB" pitchFamily="18" charset="-120"/>
                <a:cs typeface="Times New Roman" pitchFamily="18" charset="0"/>
              </a:rPr>
              <a:t> </a:t>
            </a:r>
            <a:r>
              <a:rPr lang="en-US" sz="1800" dirty="0">
                <a:latin typeface="Times New Roman" pitchFamily="18" charset="0"/>
                <a:ea typeface="MingLiU-ExtB" pitchFamily="18" charset="-120"/>
                <a:cs typeface="Times New Roman" pitchFamily="18" charset="0"/>
              </a:rPr>
              <a:t>The trained model is then evaluated on a separate dataset to measure its accuracy, precision, and recall. This step is important for determining the performance of the model and for identifying areas for improvement.</a:t>
            </a:r>
          </a:p>
          <a:p>
            <a:pPr marL="0" indent="0" algn="l">
              <a:buNone/>
            </a:pPr>
            <a:endParaRPr lang="en-US" sz="1800" dirty="0">
              <a:latin typeface="Times New Roman" pitchFamily="18" charset="0"/>
              <a:ea typeface="MingLiU-ExtB" pitchFamily="18" charset="-120"/>
              <a:cs typeface="Times New Roman" pitchFamily="18" charset="0"/>
            </a:endParaRPr>
          </a:p>
          <a:p>
            <a:pPr marL="0" indent="0">
              <a:buNone/>
            </a:pPr>
            <a:r>
              <a:rPr lang="en-US" sz="2800" dirty="0">
                <a:latin typeface="Times New Roman" pitchFamily="18" charset="0"/>
                <a:ea typeface="MingLiU-ExtB" pitchFamily="18" charset="-120"/>
                <a:cs typeface="Times New Roman" pitchFamily="18" charset="0"/>
              </a:rPr>
              <a:t>Step 5:</a:t>
            </a:r>
            <a:r>
              <a:rPr lang="en-US" sz="2400" dirty="0">
                <a:latin typeface="Times New Roman" pitchFamily="18" charset="0"/>
                <a:ea typeface="MingLiU-ExtB" pitchFamily="18" charset="-120"/>
                <a:cs typeface="Times New Roman" pitchFamily="18" charset="0"/>
              </a:rPr>
              <a:t>Model Deployment:</a:t>
            </a:r>
          </a:p>
          <a:p>
            <a:pPr marL="0" indent="0">
              <a:buNone/>
            </a:pPr>
            <a:r>
              <a:rPr lang="en-US" sz="2400" dirty="0">
                <a:latin typeface="Times New Roman" pitchFamily="18" charset="0"/>
                <a:ea typeface="MingLiU-ExtB" pitchFamily="18" charset="-120"/>
                <a:cs typeface="Times New Roman" pitchFamily="18" charset="0"/>
              </a:rPr>
              <a:t> </a:t>
            </a:r>
            <a:r>
              <a:rPr lang="en-US" sz="1800" dirty="0">
                <a:latin typeface="Times New Roman" pitchFamily="18" charset="0"/>
                <a:ea typeface="MingLiU-ExtB" pitchFamily="18" charset="-120"/>
                <a:cs typeface="Times New Roman" pitchFamily="18" charset="0"/>
              </a:rPr>
              <a:t>The trained model is then deployed in real-time, so that it can make predictions and classifications on new images  as they are being captured</a:t>
            </a:r>
            <a:r>
              <a:rPr lang="en-US" sz="2400" b="0" i="0" dirty="0">
                <a:solidFill>
                  <a:srgbClr val="374151"/>
                </a:solidFill>
                <a:effectLst/>
                <a:latin typeface="Söhne"/>
              </a:rPr>
              <a:t>.</a:t>
            </a:r>
          </a:p>
          <a:p>
            <a:pPr marL="0" indent="0" algn="l">
              <a:buNone/>
            </a:pPr>
            <a:endParaRPr lang="en-US" sz="2800" dirty="0">
              <a:latin typeface="Times New Roman" pitchFamily="18" charset="0"/>
              <a:ea typeface="MingLiU-ExtB" pitchFamily="18" charset="-120"/>
              <a:cs typeface="Times New Roman" pitchFamily="18" charset="0"/>
            </a:endParaRPr>
          </a:p>
        </p:txBody>
      </p:sp>
      <p:sp>
        <p:nvSpPr>
          <p:cNvPr id="2" name="Date Placeholder 1">
            <a:extLst>
              <a:ext uri="{FF2B5EF4-FFF2-40B4-BE49-F238E27FC236}">
                <a16:creationId xmlns:a16="http://schemas.microsoft.com/office/drawing/2014/main" id="{8C6BC54F-3869-4B77-902C-4C2D5E701600}"/>
              </a:ext>
            </a:extLst>
          </p:cNvPr>
          <p:cNvSpPr>
            <a:spLocks noGrp="1"/>
          </p:cNvSpPr>
          <p:nvPr>
            <p:ph type="dt" sz="half" idx="10"/>
          </p:nvPr>
        </p:nvSpPr>
        <p:spPr/>
        <p:txBody>
          <a:bodyPr/>
          <a:lstStyle/>
          <a:p>
            <a:fld id="{3DFA64C2-3100-4457-8742-75526715C368}" type="datetime1">
              <a:rPr lang="en-IN" smtClean="0"/>
              <a:t>18-02-2023</a:t>
            </a:fld>
            <a:endParaRPr lang="en-IN"/>
          </a:p>
        </p:txBody>
      </p:sp>
      <p:sp>
        <p:nvSpPr>
          <p:cNvPr id="4" name="Footer Placeholder 3">
            <a:extLst>
              <a:ext uri="{FF2B5EF4-FFF2-40B4-BE49-F238E27FC236}">
                <a16:creationId xmlns:a16="http://schemas.microsoft.com/office/drawing/2014/main" id="{9105CEBB-02AE-4B3E-A001-EBCF0C5882C6}"/>
              </a:ext>
            </a:extLst>
          </p:cNvPr>
          <p:cNvSpPr>
            <a:spLocks noGrp="1"/>
          </p:cNvSpPr>
          <p:nvPr>
            <p:ph type="ftr" sz="quarter" idx="11"/>
          </p:nvPr>
        </p:nvSpPr>
        <p:spPr/>
        <p:txBody>
          <a:bodyPr/>
          <a:lstStyle/>
          <a:p>
            <a:r>
              <a:rPr lang="en-IN"/>
              <a:t>BATCH NO:        DEPARTMENT OF COMPUTER SCIENCE &amp; ENGINEERING</a:t>
            </a:r>
          </a:p>
        </p:txBody>
      </p:sp>
      <p:sp>
        <p:nvSpPr>
          <p:cNvPr id="5" name="Slide Number Placeholder 4">
            <a:extLst>
              <a:ext uri="{FF2B5EF4-FFF2-40B4-BE49-F238E27FC236}">
                <a16:creationId xmlns:a16="http://schemas.microsoft.com/office/drawing/2014/main" id="{4D8DA456-78F6-49A2-AC27-1DBEA622CEB4}"/>
              </a:ext>
            </a:extLst>
          </p:cNvPr>
          <p:cNvSpPr>
            <a:spLocks noGrp="1"/>
          </p:cNvSpPr>
          <p:nvPr>
            <p:ph type="sldNum" sz="quarter" idx="12"/>
          </p:nvPr>
        </p:nvSpPr>
        <p:spPr/>
        <p:txBody>
          <a:bodyPr/>
          <a:lstStyle/>
          <a:p>
            <a:fld id="{FA00FD27-8DB0-4CB2-BD37-BEA95C6A1008}" type="slidenum">
              <a:rPr lang="en-IN" smtClean="0"/>
              <a:t>11</a:t>
            </a:fld>
            <a:endParaRPr lang="en-IN"/>
          </a:p>
        </p:txBody>
      </p:sp>
    </p:spTree>
    <p:extLst>
      <p:ext uri="{BB962C8B-B14F-4D97-AF65-F5344CB8AC3E}">
        <p14:creationId xmlns:p14="http://schemas.microsoft.com/office/powerpoint/2010/main" val="1275338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0F64F-2E8D-4E6A-8592-E6582C961C03}"/>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IMPLEMENTATION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5A75F57-9D58-4AD7-8DCA-CB2C52B835E4}"/>
              </a:ext>
            </a:extLst>
          </p:cNvPr>
          <p:cNvSpPr>
            <a:spLocks noGrp="1"/>
          </p:cNvSpPr>
          <p:nvPr>
            <p:ph idx="1"/>
          </p:nvPr>
        </p:nvSpPr>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Architecture Diagram</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Data-Flow Diagram</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E-R Diagram</a:t>
            </a:r>
          </a:p>
        </p:txBody>
      </p:sp>
      <p:sp>
        <p:nvSpPr>
          <p:cNvPr id="6" name="Date Placeholder 5">
            <a:extLst>
              <a:ext uri="{FF2B5EF4-FFF2-40B4-BE49-F238E27FC236}">
                <a16:creationId xmlns:a16="http://schemas.microsoft.com/office/drawing/2014/main" id="{13CDAD5A-2B06-4229-A740-45855A0E0B9C}"/>
              </a:ext>
            </a:extLst>
          </p:cNvPr>
          <p:cNvSpPr>
            <a:spLocks noGrp="1"/>
          </p:cNvSpPr>
          <p:nvPr>
            <p:ph type="dt" sz="half" idx="10"/>
          </p:nvPr>
        </p:nvSpPr>
        <p:spPr/>
        <p:txBody>
          <a:bodyPr/>
          <a:lstStyle/>
          <a:p>
            <a:fld id="{6C6BF4AC-4E26-4D1F-9003-921A18503A76}" type="datetime1">
              <a:rPr lang="en-IN" smtClean="0"/>
              <a:t>18-02-2023</a:t>
            </a:fld>
            <a:endParaRPr lang="en-IN"/>
          </a:p>
        </p:txBody>
      </p:sp>
      <p:sp>
        <p:nvSpPr>
          <p:cNvPr id="4" name="Footer Placeholder 3">
            <a:extLst>
              <a:ext uri="{FF2B5EF4-FFF2-40B4-BE49-F238E27FC236}">
                <a16:creationId xmlns:a16="http://schemas.microsoft.com/office/drawing/2014/main" id="{D120694B-0C88-4B29-9982-BD3ADE4146FE}"/>
              </a:ext>
            </a:extLst>
          </p:cNvPr>
          <p:cNvSpPr>
            <a:spLocks noGrp="1"/>
          </p:cNvSpPr>
          <p:nvPr>
            <p:ph type="ftr" sz="quarter" idx="11"/>
          </p:nvPr>
        </p:nvSpPr>
        <p:spPr/>
        <p:txBody>
          <a:bodyPr/>
          <a:lstStyle/>
          <a:p>
            <a:r>
              <a:rPr lang="en-IN"/>
              <a:t>BATCH NO:        DEPARTMENT OF COMPUTER SCIENCE &amp; ENGINEERING</a:t>
            </a:r>
          </a:p>
        </p:txBody>
      </p:sp>
      <p:sp>
        <p:nvSpPr>
          <p:cNvPr id="5" name="Slide Number Placeholder 4">
            <a:extLst>
              <a:ext uri="{FF2B5EF4-FFF2-40B4-BE49-F238E27FC236}">
                <a16:creationId xmlns:a16="http://schemas.microsoft.com/office/drawing/2014/main" id="{F2DC6CFD-DE82-410A-89B4-1567949ABFA7}"/>
              </a:ext>
            </a:extLst>
          </p:cNvPr>
          <p:cNvSpPr>
            <a:spLocks noGrp="1"/>
          </p:cNvSpPr>
          <p:nvPr>
            <p:ph type="sldNum" sz="quarter" idx="12"/>
          </p:nvPr>
        </p:nvSpPr>
        <p:spPr/>
        <p:txBody>
          <a:bodyPr/>
          <a:lstStyle/>
          <a:p>
            <a:fld id="{FA00FD27-8DB0-4CB2-BD37-BEA95C6A1008}" type="slidenum">
              <a:rPr lang="en-IN" smtClean="0"/>
              <a:t>12</a:t>
            </a:fld>
            <a:endParaRPr lang="en-IN"/>
          </a:p>
        </p:txBody>
      </p:sp>
    </p:spTree>
    <p:extLst>
      <p:ext uri="{BB962C8B-B14F-4D97-AF65-F5344CB8AC3E}">
        <p14:creationId xmlns:p14="http://schemas.microsoft.com/office/powerpoint/2010/main" val="2688682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96141"/>
            <a:ext cx="7772400" cy="1609344"/>
          </a:xfrm>
        </p:spPr>
        <p:txBody>
          <a:bodyPr>
            <a:normAutofit/>
          </a:bodyPr>
          <a:lstStyle/>
          <a:p>
            <a:r>
              <a:rPr lang="en-US" sz="2400" b="1" dirty="0">
                <a:latin typeface="Times New Roman" panose="02020603050405020304" pitchFamily="18" charset="0"/>
                <a:cs typeface="Times New Roman" panose="02020603050405020304" pitchFamily="18" charset="0"/>
              </a:rPr>
              <a:t>ARCHITECTURE DIAGRAM</a:t>
            </a:r>
          </a:p>
        </p:txBody>
      </p:sp>
      <p:sp>
        <p:nvSpPr>
          <p:cNvPr id="3" name="Date Placeholder 2">
            <a:extLst>
              <a:ext uri="{FF2B5EF4-FFF2-40B4-BE49-F238E27FC236}">
                <a16:creationId xmlns:a16="http://schemas.microsoft.com/office/drawing/2014/main" id="{A57ABA06-5F25-4FE3-8520-633088AFFF2C}"/>
              </a:ext>
            </a:extLst>
          </p:cNvPr>
          <p:cNvSpPr>
            <a:spLocks noGrp="1"/>
          </p:cNvSpPr>
          <p:nvPr>
            <p:ph type="dt" sz="half" idx="10"/>
          </p:nvPr>
        </p:nvSpPr>
        <p:spPr/>
        <p:txBody>
          <a:bodyPr/>
          <a:lstStyle/>
          <a:p>
            <a:fld id="{B8D055EC-92E0-4521-8D38-203B5CE64B47}" type="datetime1">
              <a:rPr lang="en-IN" smtClean="0"/>
              <a:t>18-02-2023</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a:xfrm>
            <a:off x="6524886" y="6505515"/>
            <a:ext cx="2133600" cy="365125"/>
          </a:xfrm>
        </p:spPr>
        <p:txBody>
          <a:bodyPr/>
          <a:lstStyle/>
          <a:p>
            <a:fld id="{FA00FD27-8DB0-4CB2-BD37-BEA95C6A1008}" type="slidenum">
              <a:rPr lang="en-IN" smtClean="0"/>
              <a:t>13</a:t>
            </a:fld>
            <a:endParaRPr lang="en-IN"/>
          </a:p>
        </p:txBody>
      </p:sp>
      <p:pic>
        <p:nvPicPr>
          <p:cNvPr id="7" name="Picture 6">
            <a:extLst>
              <a:ext uri="{FF2B5EF4-FFF2-40B4-BE49-F238E27FC236}">
                <a16:creationId xmlns:a16="http://schemas.microsoft.com/office/drawing/2014/main" id="{B5F13738-490D-AA75-6101-4BDA84A774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536" y="2348880"/>
            <a:ext cx="1296144" cy="1296144"/>
          </a:xfrm>
          <a:prstGeom prst="rect">
            <a:avLst/>
          </a:prstGeom>
        </p:spPr>
      </p:pic>
      <p:sp>
        <p:nvSpPr>
          <p:cNvPr id="9" name="Arrow: Right 8">
            <a:extLst>
              <a:ext uri="{FF2B5EF4-FFF2-40B4-BE49-F238E27FC236}">
                <a16:creationId xmlns:a16="http://schemas.microsoft.com/office/drawing/2014/main" id="{A8BBD5A9-4D32-553B-CAD0-CEAE7A341675}"/>
              </a:ext>
            </a:extLst>
          </p:cNvPr>
          <p:cNvSpPr/>
          <p:nvPr/>
        </p:nvSpPr>
        <p:spPr>
          <a:xfrm>
            <a:off x="3334345" y="2774420"/>
            <a:ext cx="464163" cy="2241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B696CCCF-2194-279B-B350-FA59C99C426F}"/>
              </a:ext>
            </a:extLst>
          </p:cNvPr>
          <p:cNvSpPr/>
          <p:nvPr/>
        </p:nvSpPr>
        <p:spPr>
          <a:xfrm>
            <a:off x="3830624" y="2674496"/>
            <a:ext cx="17494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Preprocessing</a:t>
            </a:r>
            <a:endParaRPr lang="en-IN" dirty="0"/>
          </a:p>
        </p:txBody>
      </p:sp>
      <p:sp>
        <p:nvSpPr>
          <p:cNvPr id="12" name="Arrow: Right 11">
            <a:extLst>
              <a:ext uri="{FF2B5EF4-FFF2-40B4-BE49-F238E27FC236}">
                <a16:creationId xmlns:a16="http://schemas.microsoft.com/office/drawing/2014/main" id="{482DE408-4726-DE87-9A7D-9FEDAD031FC5}"/>
              </a:ext>
            </a:extLst>
          </p:cNvPr>
          <p:cNvSpPr/>
          <p:nvPr/>
        </p:nvSpPr>
        <p:spPr>
          <a:xfrm>
            <a:off x="5749288" y="2823583"/>
            <a:ext cx="43204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2384ED75-FAA6-508A-ECFE-A12957920873}"/>
              </a:ext>
            </a:extLst>
          </p:cNvPr>
          <p:cNvSpPr/>
          <p:nvPr/>
        </p:nvSpPr>
        <p:spPr>
          <a:xfrm>
            <a:off x="6350512" y="2666408"/>
            <a:ext cx="236020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Extraction</a:t>
            </a:r>
            <a:endParaRPr lang="en-IN" dirty="0"/>
          </a:p>
        </p:txBody>
      </p:sp>
      <p:pic>
        <p:nvPicPr>
          <p:cNvPr id="16" name="Picture 15">
            <a:extLst>
              <a:ext uri="{FF2B5EF4-FFF2-40B4-BE49-F238E27FC236}">
                <a16:creationId xmlns:a16="http://schemas.microsoft.com/office/drawing/2014/main" id="{0E7E5E0C-7D4C-AA6A-5F2C-145C9B9289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1695" y="2272989"/>
            <a:ext cx="1272650" cy="1447925"/>
          </a:xfrm>
          <a:prstGeom prst="rect">
            <a:avLst/>
          </a:prstGeom>
        </p:spPr>
      </p:pic>
      <p:sp>
        <p:nvSpPr>
          <p:cNvPr id="17" name="Arrow: Right 16">
            <a:extLst>
              <a:ext uri="{FF2B5EF4-FFF2-40B4-BE49-F238E27FC236}">
                <a16:creationId xmlns:a16="http://schemas.microsoft.com/office/drawing/2014/main" id="{7A9AEB21-3239-E00A-D60A-7A0832E851C9}"/>
              </a:ext>
            </a:extLst>
          </p:cNvPr>
          <p:cNvSpPr/>
          <p:nvPr/>
        </p:nvSpPr>
        <p:spPr>
          <a:xfrm>
            <a:off x="1403648" y="2782508"/>
            <a:ext cx="57606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Curved Left 19">
            <a:extLst>
              <a:ext uri="{FF2B5EF4-FFF2-40B4-BE49-F238E27FC236}">
                <a16:creationId xmlns:a16="http://schemas.microsoft.com/office/drawing/2014/main" id="{F5AA9F4E-E31B-9AD8-C268-8F11B118BD94}"/>
              </a:ext>
            </a:extLst>
          </p:cNvPr>
          <p:cNvSpPr/>
          <p:nvPr/>
        </p:nvSpPr>
        <p:spPr>
          <a:xfrm>
            <a:off x="8742835" y="2959577"/>
            <a:ext cx="325776" cy="144792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Rectangle 20">
            <a:extLst>
              <a:ext uri="{FF2B5EF4-FFF2-40B4-BE49-F238E27FC236}">
                <a16:creationId xmlns:a16="http://schemas.microsoft.com/office/drawing/2014/main" id="{CD1A84C3-372A-9B3E-EE2E-910EFD7E351C}"/>
              </a:ext>
            </a:extLst>
          </p:cNvPr>
          <p:cNvSpPr/>
          <p:nvPr/>
        </p:nvSpPr>
        <p:spPr>
          <a:xfrm>
            <a:off x="6703166" y="4204130"/>
            <a:ext cx="2007555"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Selection</a:t>
            </a:r>
            <a:endParaRPr lang="en-IN" dirty="0"/>
          </a:p>
        </p:txBody>
      </p:sp>
      <p:sp>
        <p:nvSpPr>
          <p:cNvPr id="22" name="Arrow: Left 21">
            <a:extLst>
              <a:ext uri="{FF2B5EF4-FFF2-40B4-BE49-F238E27FC236}">
                <a16:creationId xmlns:a16="http://schemas.microsoft.com/office/drawing/2014/main" id="{E2CA9B9A-64CB-ADBE-1301-D67291F20B15}"/>
              </a:ext>
            </a:extLst>
          </p:cNvPr>
          <p:cNvSpPr/>
          <p:nvPr/>
        </p:nvSpPr>
        <p:spPr>
          <a:xfrm>
            <a:off x="6206888" y="4288356"/>
            <a:ext cx="496278" cy="21602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D8798CD3-A29F-44EB-1296-2FA4F1D58F35}"/>
              </a:ext>
            </a:extLst>
          </p:cNvPr>
          <p:cNvSpPr/>
          <p:nvPr/>
        </p:nvSpPr>
        <p:spPr>
          <a:xfrm>
            <a:off x="3907871" y="4204130"/>
            <a:ext cx="2282960"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Classification</a:t>
            </a:r>
            <a:endParaRPr lang="en-IN" dirty="0"/>
          </a:p>
        </p:txBody>
      </p:sp>
      <p:sp>
        <p:nvSpPr>
          <p:cNvPr id="24" name="Arrow: Left 23">
            <a:extLst>
              <a:ext uri="{FF2B5EF4-FFF2-40B4-BE49-F238E27FC236}">
                <a16:creationId xmlns:a16="http://schemas.microsoft.com/office/drawing/2014/main" id="{AB565844-93FE-7F31-994A-B2A23E1A342B}"/>
              </a:ext>
            </a:extLst>
          </p:cNvPr>
          <p:cNvSpPr/>
          <p:nvPr/>
        </p:nvSpPr>
        <p:spPr>
          <a:xfrm>
            <a:off x="3334345" y="4288356"/>
            <a:ext cx="496279" cy="21602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6" name="Picture 25">
            <a:extLst>
              <a:ext uri="{FF2B5EF4-FFF2-40B4-BE49-F238E27FC236}">
                <a16:creationId xmlns:a16="http://schemas.microsoft.com/office/drawing/2014/main" id="{5D3A656E-1CEF-6882-6696-B789E6DF7D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5050" y="3738579"/>
            <a:ext cx="1386960" cy="2072820"/>
          </a:xfrm>
          <a:prstGeom prst="rect">
            <a:avLst/>
          </a:prstGeom>
        </p:spPr>
      </p:pic>
      <p:sp>
        <p:nvSpPr>
          <p:cNvPr id="27" name="Rectangle 26">
            <a:extLst>
              <a:ext uri="{FF2B5EF4-FFF2-40B4-BE49-F238E27FC236}">
                <a16:creationId xmlns:a16="http://schemas.microsoft.com/office/drawing/2014/main" id="{629AEF40-C74D-DD91-0D31-A388833A9BC3}"/>
              </a:ext>
            </a:extLst>
          </p:cNvPr>
          <p:cNvSpPr/>
          <p:nvPr/>
        </p:nvSpPr>
        <p:spPr>
          <a:xfrm>
            <a:off x="3563888" y="5400994"/>
            <a:ext cx="264300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Recommender System</a:t>
            </a:r>
            <a:endParaRPr lang="en-IN" dirty="0"/>
          </a:p>
        </p:txBody>
      </p:sp>
      <p:sp>
        <p:nvSpPr>
          <p:cNvPr id="28" name="Rectangle 27">
            <a:extLst>
              <a:ext uri="{FF2B5EF4-FFF2-40B4-BE49-F238E27FC236}">
                <a16:creationId xmlns:a16="http://schemas.microsoft.com/office/drawing/2014/main" id="{1DA115C5-9ABA-F20D-1F34-B39E0310DBF3}"/>
              </a:ext>
            </a:extLst>
          </p:cNvPr>
          <p:cNvSpPr/>
          <p:nvPr/>
        </p:nvSpPr>
        <p:spPr>
          <a:xfrm>
            <a:off x="6876256" y="5400994"/>
            <a:ext cx="213360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Nutritional food Recommendation</a:t>
            </a:r>
            <a:endParaRPr lang="en-IN" dirty="0"/>
          </a:p>
        </p:txBody>
      </p:sp>
      <p:sp>
        <p:nvSpPr>
          <p:cNvPr id="29" name="Arrow: Right 28">
            <a:extLst>
              <a:ext uri="{FF2B5EF4-FFF2-40B4-BE49-F238E27FC236}">
                <a16:creationId xmlns:a16="http://schemas.microsoft.com/office/drawing/2014/main" id="{90FF081B-461A-6858-1612-96A6BC7ABBA9}"/>
              </a:ext>
            </a:extLst>
          </p:cNvPr>
          <p:cNvSpPr/>
          <p:nvPr/>
        </p:nvSpPr>
        <p:spPr>
          <a:xfrm>
            <a:off x="3059832" y="5546729"/>
            <a:ext cx="399431" cy="2160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Arrow: Right 29">
            <a:extLst>
              <a:ext uri="{FF2B5EF4-FFF2-40B4-BE49-F238E27FC236}">
                <a16:creationId xmlns:a16="http://schemas.microsoft.com/office/drawing/2014/main" id="{8E16F5AD-9EC7-C03D-2A3E-F5F7CE10725D}"/>
              </a:ext>
            </a:extLst>
          </p:cNvPr>
          <p:cNvSpPr/>
          <p:nvPr/>
        </p:nvSpPr>
        <p:spPr>
          <a:xfrm>
            <a:off x="6239003" y="5517232"/>
            <a:ext cx="637253" cy="216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68193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DATA FLOW DIAGRAM</a:t>
            </a:r>
          </a:p>
        </p:txBody>
      </p:sp>
      <p:sp>
        <p:nvSpPr>
          <p:cNvPr id="3" name="Date Placeholder 2">
            <a:extLst>
              <a:ext uri="{FF2B5EF4-FFF2-40B4-BE49-F238E27FC236}">
                <a16:creationId xmlns:a16="http://schemas.microsoft.com/office/drawing/2014/main" id="{9FEEB7FD-5113-429E-97E7-39F55D41A12C}"/>
              </a:ext>
            </a:extLst>
          </p:cNvPr>
          <p:cNvSpPr>
            <a:spLocks noGrp="1"/>
          </p:cNvSpPr>
          <p:nvPr>
            <p:ph type="dt" sz="half" idx="10"/>
          </p:nvPr>
        </p:nvSpPr>
        <p:spPr/>
        <p:txBody>
          <a:bodyPr/>
          <a:lstStyle/>
          <a:p>
            <a:fld id="{55E3AA76-41E4-444A-A1EB-FF3D494392FE}" type="datetime1">
              <a:rPr lang="en-IN" smtClean="0"/>
              <a:t>18-02-2023</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14</a:t>
            </a:fld>
            <a:endParaRPr lang="en-IN"/>
          </a:p>
        </p:txBody>
      </p:sp>
      <p:sp>
        <p:nvSpPr>
          <p:cNvPr id="7" name="Content Placeholder 6">
            <a:extLst>
              <a:ext uri="{FF2B5EF4-FFF2-40B4-BE49-F238E27FC236}">
                <a16:creationId xmlns:a16="http://schemas.microsoft.com/office/drawing/2014/main" id="{1CCAD149-EE2F-4367-BE58-033DD9A30CAC}"/>
              </a:ext>
            </a:extLst>
          </p:cNvPr>
          <p:cNvSpPr>
            <a:spLocks noGrp="1"/>
          </p:cNvSpPr>
          <p:nvPr>
            <p:ph idx="1"/>
          </p:nvPr>
        </p:nvSpPr>
        <p:spPr>
          <a:xfrm>
            <a:off x="674234" y="1628800"/>
            <a:ext cx="7809111" cy="4744568"/>
          </a:xfrm>
        </p:spPr>
        <p:txBody>
          <a:bodyPr/>
          <a:lstStyle/>
          <a:p>
            <a:r>
              <a:rPr lang="en-US" dirty="0"/>
              <a:t>Data Flow</a:t>
            </a:r>
            <a:endParaRPr lang="en-IN" dirty="0"/>
          </a:p>
        </p:txBody>
      </p:sp>
      <p:sp>
        <p:nvSpPr>
          <p:cNvPr id="9" name="Rectangle 8">
            <a:extLst>
              <a:ext uri="{FF2B5EF4-FFF2-40B4-BE49-F238E27FC236}">
                <a16:creationId xmlns:a16="http://schemas.microsoft.com/office/drawing/2014/main" id="{00D19695-618B-0F6B-4A27-0CF59F052AAF}"/>
              </a:ext>
            </a:extLst>
          </p:cNvPr>
          <p:cNvSpPr/>
          <p:nvPr/>
        </p:nvSpPr>
        <p:spPr>
          <a:xfrm>
            <a:off x="2627784" y="1700808"/>
            <a:ext cx="2803752" cy="393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COLLECTION OF DATA</a:t>
            </a:r>
            <a:endParaRPr lang="en-IN" dirty="0"/>
          </a:p>
        </p:txBody>
      </p:sp>
      <p:sp>
        <p:nvSpPr>
          <p:cNvPr id="10" name="Arrow: Down 9">
            <a:extLst>
              <a:ext uri="{FF2B5EF4-FFF2-40B4-BE49-F238E27FC236}">
                <a16:creationId xmlns:a16="http://schemas.microsoft.com/office/drawing/2014/main" id="{08027C85-D24D-A4DF-2366-4B9F5E848090}"/>
              </a:ext>
            </a:extLst>
          </p:cNvPr>
          <p:cNvSpPr/>
          <p:nvPr/>
        </p:nvSpPr>
        <p:spPr>
          <a:xfrm>
            <a:off x="3779912" y="2093976"/>
            <a:ext cx="144016" cy="2549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01ED9A21-4E88-F382-F065-63E81CEFC77C}"/>
              </a:ext>
            </a:extLst>
          </p:cNvPr>
          <p:cNvSpPr/>
          <p:nvPr/>
        </p:nvSpPr>
        <p:spPr>
          <a:xfrm>
            <a:off x="2627784" y="2348879"/>
            <a:ext cx="2803752" cy="5211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PRE-PROCESS THE DATA</a:t>
            </a:r>
            <a:endParaRPr lang="en-IN" dirty="0"/>
          </a:p>
        </p:txBody>
      </p:sp>
      <p:sp>
        <p:nvSpPr>
          <p:cNvPr id="12" name="Rectangle 11">
            <a:extLst>
              <a:ext uri="{FF2B5EF4-FFF2-40B4-BE49-F238E27FC236}">
                <a16:creationId xmlns:a16="http://schemas.microsoft.com/office/drawing/2014/main" id="{B661A801-022A-F7ED-5128-318173BF68F7}"/>
              </a:ext>
            </a:extLst>
          </p:cNvPr>
          <p:cNvSpPr/>
          <p:nvPr/>
        </p:nvSpPr>
        <p:spPr>
          <a:xfrm>
            <a:off x="2627784" y="3140968"/>
            <a:ext cx="2803752" cy="566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A PERFECT DATA</a:t>
            </a:r>
            <a:endParaRPr lang="en-IN" dirty="0"/>
          </a:p>
        </p:txBody>
      </p:sp>
      <p:sp>
        <p:nvSpPr>
          <p:cNvPr id="13" name="Rectangle 12">
            <a:extLst>
              <a:ext uri="{FF2B5EF4-FFF2-40B4-BE49-F238E27FC236}">
                <a16:creationId xmlns:a16="http://schemas.microsoft.com/office/drawing/2014/main" id="{44C9E31A-6210-5E15-E45E-1258A032EF9B}"/>
              </a:ext>
            </a:extLst>
          </p:cNvPr>
          <p:cNvSpPr/>
          <p:nvPr/>
        </p:nvSpPr>
        <p:spPr>
          <a:xfrm>
            <a:off x="2627784" y="3971936"/>
            <a:ext cx="2803752" cy="482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APPLY MACHINE LEARNING</a:t>
            </a:r>
            <a:endParaRPr lang="en-IN" dirty="0"/>
          </a:p>
        </p:txBody>
      </p:sp>
      <p:sp>
        <p:nvSpPr>
          <p:cNvPr id="14" name="Rectangle 13">
            <a:extLst>
              <a:ext uri="{FF2B5EF4-FFF2-40B4-BE49-F238E27FC236}">
                <a16:creationId xmlns:a16="http://schemas.microsoft.com/office/drawing/2014/main" id="{6835ABDA-95D2-4265-73B3-9A4A58CA3CEE}"/>
              </a:ext>
            </a:extLst>
          </p:cNvPr>
          <p:cNvSpPr/>
          <p:nvPr/>
        </p:nvSpPr>
        <p:spPr>
          <a:xfrm>
            <a:off x="2627784" y="4653136"/>
            <a:ext cx="280375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 THE DATA</a:t>
            </a:r>
            <a:endParaRPr lang="en-IN" dirty="0"/>
          </a:p>
        </p:txBody>
      </p:sp>
      <p:sp>
        <p:nvSpPr>
          <p:cNvPr id="16" name="Rectangle 15">
            <a:extLst>
              <a:ext uri="{FF2B5EF4-FFF2-40B4-BE49-F238E27FC236}">
                <a16:creationId xmlns:a16="http://schemas.microsoft.com/office/drawing/2014/main" id="{35A839B5-0760-EE4F-1EE3-377B7A0737D7}"/>
              </a:ext>
            </a:extLst>
          </p:cNvPr>
          <p:cNvSpPr/>
          <p:nvPr/>
        </p:nvSpPr>
        <p:spPr>
          <a:xfrm>
            <a:off x="2627784" y="5373216"/>
            <a:ext cx="2803752" cy="378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TESTING THE DATA</a:t>
            </a:r>
            <a:endParaRPr lang="en-IN" dirty="0"/>
          </a:p>
        </p:txBody>
      </p:sp>
      <p:sp>
        <p:nvSpPr>
          <p:cNvPr id="17" name="Rectangle 16">
            <a:extLst>
              <a:ext uri="{FF2B5EF4-FFF2-40B4-BE49-F238E27FC236}">
                <a16:creationId xmlns:a16="http://schemas.microsoft.com/office/drawing/2014/main" id="{9A6DB2CF-DC40-41A7-BE16-53670C3D151B}"/>
              </a:ext>
            </a:extLst>
          </p:cNvPr>
          <p:cNvSpPr/>
          <p:nvPr/>
        </p:nvSpPr>
        <p:spPr>
          <a:xfrm>
            <a:off x="2627784" y="6008243"/>
            <a:ext cx="2803752"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GET THE OUTPUT</a:t>
            </a:r>
            <a:endParaRPr lang="en-IN" dirty="0"/>
          </a:p>
        </p:txBody>
      </p:sp>
      <p:sp>
        <p:nvSpPr>
          <p:cNvPr id="18" name="Arrow: Down 17">
            <a:extLst>
              <a:ext uri="{FF2B5EF4-FFF2-40B4-BE49-F238E27FC236}">
                <a16:creationId xmlns:a16="http://schemas.microsoft.com/office/drawing/2014/main" id="{166F1F2C-C571-0313-F6AE-F8E6F73F6084}"/>
              </a:ext>
            </a:extLst>
          </p:cNvPr>
          <p:cNvSpPr/>
          <p:nvPr/>
        </p:nvSpPr>
        <p:spPr>
          <a:xfrm>
            <a:off x="3779912" y="2934102"/>
            <a:ext cx="144016" cy="1811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Down 18">
            <a:extLst>
              <a:ext uri="{FF2B5EF4-FFF2-40B4-BE49-F238E27FC236}">
                <a16:creationId xmlns:a16="http://schemas.microsoft.com/office/drawing/2014/main" id="{CA6D9C27-E2AE-87EA-2D2B-BB3D4111C052}"/>
              </a:ext>
            </a:extLst>
          </p:cNvPr>
          <p:cNvSpPr/>
          <p:nvPr/>
        </p:nvSpPr>
        <p:spPr>
          <a:xfrm>
            <a:off x="3707903" y="3717032"/>
            <a:ext cx="146341" cy="2158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Down 19">
            <a:extLst>
              <a:ext uri="{FF2B5EF4-FFF2-40B4-BE49-F238E27FC236}">
                <a16:creationId xmlns:a16="http://schemas.microsoft.com/office/drawing/2014/main" id="{9931AF80-A287-A74A-C542-647E9E860791}"/>
              </a:ext>
            </a:extLst>
          </p:cNvPr>
          <p:cNvSpPr/>
          <p:nvPr/>
        </p:nvSpPr>
        <p:spPr>
          <a:xfrm>
            <a:off x="3779912" y="4454088"/>
            <a:ext cx="144016" cy="199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Down 20">
            <a:extLst>
              <a:ext uri="{FF2B5EF4-FFF2-40B4-BE49-F238E27FC236}">
                <a16:creationId xmlns:a16="http://schemas.microsoft.com/office/drawing/2014/main" id="{C9FF9D94-4179-AE8F-FB0D-8EA54030BE2B}"/>
              </a:ext>
            </a:extLst>
          </p:cNvPr>
          <p:cNvSpPr/>
          <p:nvPr/>
        </p:nvSpPr>
        <p:spPr>
          <a:xfrm>
            <a:off x="3779912" y="5085184"/>
            <a:ext cx="144016" cy="2491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Down 21">
            <a:extLst>
              <a:ext uri="{FF2B5EF4-FFF2-40B4-BE49-F238E27FC236}">
                <a16:creationId xmlns:a16="http://schemas.microsoft.com/office/drawing/2014/main" id="{7CA74FC8-6EBF-C70C-D33D-B1DAAF59775B}"/>
              </a:ext>
            </a:extLst>
          </p:cNvPr>
          <p:cNvSpPr/>
          <p:nvPr/>
        </p:nvSpPr>
        <p:spPr>
          <a:xfrm>
            <a:off x="3779912" y="5751600"/>
            <a:ext cx="144016" cy="2566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06820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496"/>
            <a:ext cx="8229600" cy="1730304"/>
          </a:xfrm>
        </p:spPr>
        <p:txBody>
          <a:bodyPr>
            <a:normAutofit/>
          </a:bodyPr>
          <a:lstStyle/>
          <a:p>
            <a:r>
              <a:rPr lang="en-US" sz="2400" b="1" dirty="0">
                <a:latin typeface="Times New Roman" panose="02020603050405020304" pitchFamily="18" charset="0"/>
                <a:cs typeface="Times New Roman" panose="02020603050405020304" pitchFamily="18" charset="0"/>
              </a:rPr>
              <a:t>ER- DIAGRAM</a:t>
            </a:r>
          </a:p>
        </p:txBody>
      </p:sp>
      <p:sp>
        <p:nvSpPr>
          <p:cNvPr id="3" name="Date Placeholder 2">
            <a:extLst>
              <a:ext uri="{FF2B5EF4-FFF2-40B4-BE49-F238E27FC236}">
                <a16:creationId xmlns:a16="http://schemas.microsoft.com/office/drawing/2014/main" id="{467A8B2E-239D-462A-AEC3-5618E96017FA}"/>
              </a:ext>
            </a:extLst>
          </p:cNvPr>
          <p:cNvSpPr>
            <a:spLocks noGrp="1"/>
          </p:cNvSpPr>
          <p:nvPr>
            <p:ph type="dt" sz="half" idx="10"/>
          </p:nvPr>
        </p:nvSpPr>
        <p:spPr/>
        <p:txBody>
          <a:bodyPr/>
          <a:lstStyle/>
          <a:p>
            <a:fld id="{80BA5178-A27B-409B-9787-8D37FAD366B6}" type="datetime1">
              <a:rPr lang="en-IN" smtClean="0"/>
              <a:t>18-02-2023</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15</a:t>
            </a:fld>
            <a:endParaRPr lang="en-IN"/>
          </a:p>
        </p:txBody>
      </p:sp>
      <p:sp>
        <p:nvSpPr>
          <p:cNvPr id="9" name="TextBox 8">
            <a:extLst>
              <a:ext uri="{FF2B5EF4-FFF2-40B4-BE49-F238E27FC236}">
                <a16:creationId xmlns:a16="http://schemas.microsoft.com/office/drawing/2014/main" id="{CCD00495-8C33-0A67-8C8D-367C7F391727}"/>
              </a:ext>
            </a:extLst>
          </p:cNvPr>
          <p:cNvSpPr txBox="1"/>
          <p:nvPr/>
        </p:nvSpPr>
        <p:spPr>
          <a:xfrm>
            <a:off x="457200" y="1738251"/>
            <a:ext cx="8229600" cy="2862322"/>
          </a:xfrm>
          <a:prstGeom prst="rect">
            <a:avLst/>
          </a:prstGeom>
          <a:noFill/>
        </p:spPr>
        <p:txBody>
          <a:bodyPr wrap="square">
            <a:spAutoFit/>
          </a:bodyPr>
          <a:lstStyle/>
          <a:p>
            <a:endParaRPr lang="en-US" sz="1800"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IN" dirty="0"/>
          </a:p>
        </p:txBody>
      </p:sp>
      <p:sp>
        <p:nvSpPr>
          <p:cNvPr id="10" name="Rectangle 9">
            <a:extLst>
              <a:ext uri="{FF2B5EF4-FFF2-40B4-BE49-F238E27FC236}">
                <a16:creationId xmlns:a16="http://schemas.microsoft.com/office/drawing/2014/main" id="{90A4AA7C-D698-2DA6-55F5-607B7C06D616}"/>
              </a:ext>
            </a:extLst>
          </p:cNvPr>
          <p:cNvSpPr/>
          <p:nvPr/>
        </p:nvSpPr>
        <p:spPr>
          <a:xfrm>
            <a:off x="2699792" y="3356992"/>
            <a:ext cx="194421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Images</a:t>
            </a:r>
            <a:endParaRPr lang="en-IN" dirty="0"/>
          </a:p>
        </p:txBody>
      </p:sp>
      <p:sp>
        <p:nvSpPr>
          <p:cNvPr id="11" name="Oval 10">
            <a:extLst>
              <a:ext uri="{FF2B5EF4-FFF2-40B4-BE49-F238E27FC236}">
                <a16:creationId xmlns:a16="http://schemas.microsoft.com/office/drawing/2014/main" id="{9EFFE3BB-A21F-F886-00E5-1025B372D7C7}"/>
              </a:ext>
            </a:extLst>
          </p:cNvPr>
          <p:cNvSpPr/>
          <p:nvPr/>
        </p:nvSpPr>
        <p:spPr>
          <a:xfrm>
            <a:off x="2354672" y="1631978"/>
            <a:ext cx="1785280" cy="7889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Young Man Image</a:t>
            </a:r>
            <a:endParaRPr lang="en-IN" dirty="0"/>
          </a:p>
        </p:txBody>
      </p:sp>
      <p:sp>
        <p:nvSpPr>
          <p:cNvPr id="15" name="Oval 14">
            <a:extLst>
              <a:ext uri="{FF2B5EF4-FFF2-40B4-BE49-F238E27FC236}">
                <a16:creationId xmlns:a16="http://schemas.microsoft.com/office/drawing/2014/main" id="{D597E1E5-8547-1716-311B-F05AFEDFA747}"/>
              </a:ext>
            </a:extLst>
          </p:cNvPr>
          <p:cNvSpPr/>
          <p:nvPr/>
        </p:nvSpPr>
        <p:spPr>
          <a:xfrm>
            <a:off x="683568" y="1956013"/>
            <a:ext cx="1581944" cy="690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Old Man Image</a:t>
            </a:r>
            <a:endParaRPr lang="en-IN" dirty="0"/>
          </a:p>
        </p:txBody>
      </p:sp>
      <p:sp>
        <p:nvSpPr>
          <p:cNvPr id="17" name="Oval 16">
            <a:extLst>
              <a:ext uri="{FF2B5EF4-FFF2-40B4-BE49-F238E27FC236}">
                <a16:creationId xmlns:a16="http://schemas.microsoft.com/office/drawing/2014/main" id="{0092091B-CFD1-76A9-5B3B-F568DA1ECED7}"/>
              </a:ext>
            </a:extLst>
          </p:cNvPr>
          <p:cNvSpPr/>
          <p:nvPr/>
        </p:nvSpPr>
        <p:spPr>
          <a:xfrm>
            <a:off x="0" y="2646433"/>
            <a:ext cx="1259632" cy="1512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Baby Image</a:t>
            </a:r>
            <a:endParaRPr lang="en-IN" dirty="0"/>
          </a:p>
        </p:txBody>
      </p:sp>
      <p:cxnSp>
        <p:nvCxnSpPr>
          <p:cNvPr id="19" name="Straight Arrow Connector 18">
            <a:extLst>
              <a:ext uri="{FF2B5EF4-FFF2-40B4-BE49-F238E27FC236}">
                <a16:creationId xmlns:a16="http://schemas.microsoft.com/office/drawing/2014/main" id="{DC2012DC-B805-8BBA-CA02-2D68F5EAE696}"/>
              </a:ext>
            </a:extLst>
          </p:cNvPr>
          <p:cNvCxnSpPr/>
          <p:nvPr/>
        </p:nvCxnSpPr>
        <p:spPr>
          <a:xfrm>
            <a:off x="3059832" y="2492896"/>
            <a:ext cx="216024"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5D2B0B2-6179-A733-F30F-1587DBC8B568}"/>
              </a:ext>
            </a:extLst>
          </p:cNvPr>
          <p:cNvCxnSpPr/>
          <p:nvPr/>
        </p:nvCxnSpPr>
        <p:spPr>
          <a:xfrm>
            <a:off x="1979712" y="2646432"/>
            <a:ext cx="720080" cy="422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3741070-357E-090D-D5D9-EEF07306CD21}"/>
              </a:ext>
            </a:extLst>
          </p:cNvPr>
          <p:cNvCxnSpPr/>
          <p:nvPr/>
        </p:nvCxnSpPr>
        <p:spPr>
          <a:xfrm>
            <a:off x="1474540" y="3609020"/>
            <a:ext cx="1081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ylinder 23">
            <a:extLst>
              <a:ext uri="{FF2B5EF4-FFF2-40B4-BE49-F238E27FC236}">
                <a16:creationId xmlns:a16="http://schemas.microsoft.com/office/drawing/2014/main" id="{957390F3-18F4-FECB-E479-9F173E327699}"/>
              </a:ext>
            </a:extLst>
          </p:cNvPr>
          <p:cNvSpPr/>
          <p:nvPr/>
        </p:nvSpPr>
        <p:spPr>
          <a:xfrm>
            <a:off x="3167844" y="4600573"/>
            <a:ext cx="756084" cy="87921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Base</a:t>
            </a:r>
            <a:endParaRPr lang="en-IN" dirty="0"/>
          </a:p>
        </p:txBody>
      </p:sp>
      <p:sp>
        <p:nvSpPr>
          <p:cNvPr id="25" name="Rectangle 24">
            <a:extLst>
              <a:ext uri="{FF2B5EF4-FFF2-40B4-BE49-F238E27FC236}">
                <a16:creationId xmlns:a16="http://schemas.microsoft.com/office/drawing/2014/main" id="{C7E8452B-8353-705D-54A0-F49F7F4DCD40}"/>
              </a:ext>
            </a:extLst>
          </p:cNvPr>
          <p:cNvSpPr/>
          <p:nvPr/>
        </p:nvSpPr>
        <p:spPr>
          <a:xfrm>
            <a:off x="2555776" y="5949280"/>
            <a:ext cx="208823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Collection of data</a:t>
            </a:r>
            <a:endParaRPr lang="en-IN" dirty="0"/>
          </a:p>
        </p:txBody>
      </p:sp>
      <p:cxnSp>
        <p:nvCxnSpPr>
          <p:cNvPr id="27" name="Straight Arrow Connector 26">
            <a:extLst>
              <a:ext uri="{FF2B5EF4-FFF2-40B4-BE49-F238E27FC236}">
                <a16:creationId xmlns:a16="http://schemas.microsoft.com/office/drawing/2014/main" id="{620FB702-1DB3-99A6-1105-34F399702049}"/>
              </a:ext>
            </a:extLst>
          </p:cNvPr>
          <p:cNvCxnSpPr/>
          <p:nvPr/>
        </p:nvCxnSpPr>
        <p:spPr>
          <a:xfrm>
            <a:off x="3563888" y="3933056"/>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3972030-3395-CB77-4154-34A52BB966E4}"/>
              </a:ext>
            </a:extLst>
          </p:cNvPr>
          <p:cNvCxnSpPr>
            <a:endCxn id="25" idx="0"/>
          </p:cNvCxnSpPr>
          <p:nvPr/>
        </p:nvCxnSpPr>
        <p:spPr>
          <a:xfrm>
            <a:off x="3545886" y="5589240"/>
            <a:ext cx="0"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00AA126D-DE1A-1763-A848-CD8A58B050C6}"/>
              </a:ext>
            </a:extLst>
          </p:cNvPr>
          <p:cNvSpPr/>
          <p:nvPr/>
        </p:nvSpPr>
        <p:spPr>
          <a:xfrm>
            <a:off x="5868144" y="5824709"/>
            <a:ext cx="2579388" cy="5566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Analyze the Data and Filter The Noise</a:t>
            </a:r>
            <a:endParaRPr lang="en-IN" dirty="0"/>
          </a:p>
        </p:txBody>
      </p:sp>
      <p:sp>
        <p:nvSpPr>
          <p:cNvPr id="40" name="Rectangle 39">
            <a:extLst>
              <a:ext uri="{FF2B5EF4-FFF2-40B4-BE49-F238E27FC236}">
                <a16:creationId xmlns:a16="http://schemas.microsoft.com/office/drawing/2014/main" id="{02BF35A5-A150-F22C-7282-51301B946F71}"/>
              </a:ext>
            </a:extLst>
          </p:cNvPr>
          <p:cNvSpPr/>
          <p:nvPr/>
        </p:nvSpPr>
        <p:spPr>
          <a:xfrm>
            <a:off x="5868144" y="4600573"/>
            <a:ext cx="2615202" cy="5566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Age and Gender Prediction</a:t>
            </a:r>
            <a:endParaRPr lang="en-IN" dirty="0"/>
          </a:p>
        </p:txBody>
      </p:sp>
      <p:sp>
        <p:nvSpPr>
          <p:cNvPr id="41" name="Rectangle 40">
            <a:extLst>
              <a:ext uri="{FF2B5EF4-FFF2-40B4-BE49-F238E27FC236}">
                <a16:creationId xmlns:a16="http://schemas.microsoft.com/office/drawing/2014/main" id="{D64025F3-78BC-6AF7-543C-BAD4A32FB58E}"/>
              </a:ext>
            </a:extLst>
          </p:cNvPr>
          <p:cNvSpPr/>
          <p:nvPr/>
        </p:nvSpPr>
        <p:spPr>
          <a:xfrm>
            <a:off x="5861248" y="3554093"/>
            <a:ext cx="2579385"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endParaRPr lang="en-IN" dirty="0"/>
          </a:p>
        </p:txBody>
      </p:sp>
      <p:cxnSp>
        <p:nvCxnSpPr>
          <p:cNvPr id="43" name="Straight Arrow Connector 42">
            <a:extLst>
              <a:ext uri="{FF2B5EF4-FFF2-40B4-BE49-F238E27FC236}">
                <a16:creationId xmlns:a16="http://schemas.microsoft.com/office/drawing/2014/main" id="{1E0418C4-7F34-9310-DB45-AD9E1D0CF3DC}"/>
              </a:ext>
            </a:extLst>
          </p:cNvPr>
          <p:cNvCxnSpPr/>
          <p:nvPr/>
        </p:nvCxnSpPr>
        <p:spPr>
          <a:xfrm>
            <a:off x="4788024" y="6200777"/>
            <a:ext cx="7920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283FE16-980F-435C-AE43-2100FCE0041C}"/>
              </a:ext>
            </a:extLst>
          </p:cNvPr>
          <p:cNvCxnSpPr>
            <a:cxnSpLocks/>
          </p:cNvCxnSpPr>
          <p:nvPr/>
        </p:nvCxnSpPr>
        <p:spPr>
          <a:xfrm flipV="1">
            <a:off x="7020272" y="5301208"/>
            <a:ext cx="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C93FC54-8FC8-D286-F2CB-551D3BE54DA0}"/>
              </a:ext>
            </a:extLst>
          </p:cNvPr>
          <p:cNvCxnSpPr/>
          <p:nvPr/>
        </p:nvCxnSpPr>
        <p:spPr>
          <a:xfrm flipV="1">
            <a:off x="6948264" y="4221088"/>
            <a:ext cx="0" cy="261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707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Autofit/>
          </a:bodyPr>
          <a:lstStyle/>
          <a:p>
            <a:r>
              <a:rPr lang="en-US" sz="1800" dirty="0">
                <a:latin typeface="Times New Roman" panose="02020603050405020304" pitchFamily="18" charset="0"/>
                <a:cs typeface="Times New Roman" panose="02020603050405020304" pitchFamily="18" charset="0"/>
              </a:rPr>
              <a:t>Real-time age, gender prediction and classification using machine learning is a rapidly growing field that has the potential to revolutionize the way we understand and interact with people in the digital world. By combining computer vision and machine learning techniques, this technology provides a fast and accurate way of determining the age and gender of people in images or videos, without the need for manual labeling. The field has a wide range of applications, including demographic analysis, market research, and security systems. However, it is important to note that the accuracy of these predictions and classifications is still limited and subject to biases and inaccuracies. As such, it is crucial to continue to evaluate and improve the models to ensure their fairness and accuracy. In addition, the deployment of this technology raises important ethical and privacy concerns, such as the potential for misuse and the protection of personal information. It is important to consider these issues and to develop appropriate guidelines and regulations for the use of this technology</a:t>
            </a:r>
            <a:r>
              <a:rPr lang="en-US" sz="1800" b="1" cap="all" dirty="0">
                <a:blipFill>
                  <a:blip r:embed="rId2">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ea typeface="+mj-ea"/>
                <a:cs typeface="Times New Roman" panose="02020603050405020304" pitchFamily="18" charset="0"/>
              </a:rPr>
              <a:t>.</a:t>
            </a:r>
          </a:p>
        </p:txBody>
      </p:sp>
      <p:sp>
        <p:nvSpPr>
          <p:cNvPr id="6" name="Date Placeholder 5">
            <a:extLst>
              <a:ext uri="{FF2B5EF4-FFF2-40B4-BE49-F238E27FC236}">
                <a16:creationId xmlns:a16="http://schemas.microsoft.com/office/drawing/2014/main" id="{D73BB6F1-62AA-4320-9823-4E088007BDE6}"/>
              </a:ext>
            </a:extLst>
          </p:cNvPr>
          <p:cNvSpPr>
            <a:spLocks noGrp="1"/>
          </p:cNvSpPr>
          <p:nvPr>
            <p:ph type="dt" sz="half" idx="10"/>
          </p:nvPr>
        </p:nvSpPr>
        <p:spPr/>
        <p:txBody>
          <a:bodyPr/>
          <a:lstStyle/>
          <a:p>
            <a:fld id="{AF08D5C2-CE6C-4B97-8923-65CF7B1D307C}" type="datetime1">
              <a:rPr lang="en-IN" smtClean="0"/>
              <a:t>18-02-2023</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16</a:t>
            </a:fld>
            <a:endParaRPr lang="en-IN"/>
          </a:p>
        </p:txBody>
      </p:sp>
    </p:spTree>
    <p:extLst>
      <p:ext uri="{BB962C8B-B14F-4D97-AF65-F5344CB8AC3E}">
        <p14:creationId xmlns:p14="http://schemas.microsoft.com/office/powerpoint/2010/main" val="3598811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86AD4-7D59-4BC9-80DB-D55E4E496BF6}"/>
              </a:ext>
            </a:extLst>
          </p:cNvPr>
          <p:cNvSpPr>
            <a:spLocks noGrp="1"/>
          </p:cNvSpPr>
          <p:nvPr>
            <p:ph type="title"/>
          </p:nvPr>
        </p:nvSpPr>
        <p:spPr/>
        <p:txBody>
          <a:bodyPr>
            <a:normAutofit fontScale="90000"/>
          </a:bodyPr>
          <a:lstStyle/>
          <a:p>
            <a:r>
              <a:rPr lang="en-IN" sz="4400" dirty="0">
                <a:latin typeface="Times New Roman" pitchFamily="18" charset="0"/>
                <a:cs typeface="Times New Roman" pitchFamily="18" charset="0"/>
              </a:rPr>
              <a:t>OFFER LETTER SOFT COPY/SCANNED COPY</a:t>
            </a:r>
            <a:br>
              <a:rPr lang="en-IN" sz="4400" dirty="0">
                <a:latin typeface="Times New Roman" pitchFamily="18" charset="0"/>
                <a:cs typeface="Times New Roman" pitchFamily="18" charset="0"/>
              </a:rPr>
            </a:br>
            <a:endParaRPr lang="en-IN" dirty="0"/>
          </a:p>
        </p:txBody>
      </p:sp>
      <p:sp>
        <p:nvSpPr>
          <p:cNvPr id="4" name="Date Placeholder 3">
            <a:extLst>
              <a:ext uri="{FF2B5EF4-FFF2-40B4-BE49-F238E27FC236}">
                <a16:creationId xmlns:a16="http://schemas.microsoft.com/office/drawing/2014/main" id="{97C3C0CA-1052-4A14-9B75-82983329EC04}"/>
              </a:ext>
            </a:extLst>
          </p:cNvPr>
          <p:cNvSpPr>
            <a:spLocks noGrp="1"/>
          </p:cNvSpPr>
          <p:nvPr>
            <p:ph type="dt" sz="half" idx="10"/>
          </p:nvPr>
        </p:nvSpPr>
        <p:spPr/>
        <p:txBody>
          <a:bodyPr/>
          <a:lstStyle/>
          <a:p>
            <a:fld id="{29B7F2CF-3883-4F4C-B632-6E38E4E094B5}" type="datetime1">
              <a:rPr lang="en-IN" smtClean="0"/>
              <a:t>18-02-2023</a:t>
            </a:fld>
            <a:endParaRPr lang="en-IN"/>
          </a:p>
        </p:txBody>
      </p:sp>
      <p:sp>
        <p:nvSpPr>
          <p:cNvPr id="5" name="Footer Placeholder 4">
            <a:extLst>
              <a:ext uri="{FF2B5EF4-FFF2-40B4-BE49-F238E27FC236}">
                <a16:creationId xmlns:a16="http://schemas.microsoft.com/office/drawing/2014/main" id="{FDF7A16C-22C3-498A-BB48-FDD7DDDE1A8E}"/>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4248CFDB-D238-4258-89FC-4FDF4AB150F1}"/>
              </a:ext>
            </a:extLst>
          </p:cNvPr>
          <p:cNvSpPr>
            <a:spLocks noGrp="1"/>
          </p:cNvSpPr>
          <p:nvPr>
            <p:ph type="sldNum" sz="quarter" idx="12"/>
          </p:nvPr>
        </p:nvSpPr>
        <p:spPr/>
        <p:txBody>
          <a:bodyPr/>
          <a:lstStyle/>
          <a:p>
            <a:fld id="{FA00FD27-8DB0-4CB2-BD37-BEA95C6A1008}" type="slidenum">
              <a:rPr lang="en-IN" smtClean="0"/>
              <a:t>17</a:t>
            </a:fld>
            <a:endParaRPr lang="en-IN"/>
          </a:p>
        </p:txBody>
      </p:sp>
      <p:pic>
        <p:nvPicPr>
          <p:cNvPr id="8" name="Picture 7">
            <a:extLst>
              <a:ext uri="{FF2B5EF4-FFF2-40B4-BE49-F238E27FC236}">
                <a16:creationId xmlns:a16="http://schemas.microsoft.com/office/drawing/2014/main" id="{EE35543D-2EAC-C18B-64D2-0E38EF3CFA88}"/>
              </a:ext>
            </a:extLst>
          </p:cNvPr>
          <p:cNvPicPr>
            <a:picLocks noChangeAspect="1"/>
          </p:cNvPicPr>
          <p:nvPr/>
        </p:nvPicPr>
        <p:blipFill>
          <a:blip r:embed="rId2"/>
          <a:stretch>
            <a:fillRect/>
          </a:stretch>
        </p:blipFill>
        <p:spPr>
          <a:xfrm>
            <a:off x="397768" y="1988840"/>
            <a:ext cx="3875584" cy="4050792"/>
          </a:xfrm>
          <a:prstGeom prst="rect">
            <a:avLst/>
          </a:prstGeom>
        </p:spPr>
      </p:pic>
      <p:sp>
        <p:nvSpPr>
          <p:cNvPr id="9" name="AutoShape 2">
            <a:extLst>
              <a:ext uri="{FF2B5EF4-FFF2-40B4-BE49-F238E27FC236}">
                <a16:creationId xmlns:a16="http://schemas.microsoft.com/office/drawing/2014/main" id="{88C1FE4B-F2D9-6AEA-4877-4FC65AAF2A5C}"/>
              </a:ext>
            </a:extLst>
          </p:cNvPr>
          <p:cNvSpPr>
            <a:spLocks noGrp="1" noChangeAspect="1" noChangeArrowheads="1"/>
          </p:cNvSpPr>
          <p:nvPr>
            <p:ph idx="1"/>
          </p:nvPr>
        </p:nvSpPr>
        <p:spPr bwMode="auto">
          <a:xfrm>
            <a:off x="7452320" y="5620905"/>
            <a:ext cx="50369596" cy="2625474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a:t>     </a:t>
            </a:r>
            <a:endParaRPr lang="en-IN" dirty="0"/>
          </a:p>
        </p:txBody>
      </p:sp>
      <p:sp>
        <p:nvSpPr>
          <p:cNvPr id="10" name="AutoShape 4">
            <a:extLst>
              <a:ext uri="{FF2B5EF4-FFF2-40B4-BE49-F238E27FC236}">
                <a16:creationId xmlns:a16="http://schemas.microsoft.com/office/drawing/2014/main" id="{486B6515-BAEC-F250-E521-D99D0A4D1284}"/>
              </a:ext>
            </a:extLst>
          </p:cNvPr>
          <p:cNvSpPr>
            <a:spLocks noChangeAspect="1" noChangeArrowheads="1"/>
          </p:cNvSpPr>
          <p:nvPr/>
        </p:nvSpPr>
        <p:spPr bwMode="auto">
          <a:xfrm>
            <a:off x="4067944" y="1844824"/>
            <a:ext cx="4536504" cy="367240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6">
            <a:extLst>
              <a:ext uri="{FF2B5EF4-FFF2-40B4-BE49-F238E27FC236}">
                <a16:creationId xmlns:a16="http://schemas.microsoft.com/office/drawing/2014/main" id="{5BB8FAA8-42E7-A95F-0E45-9C57FC4FC97E}"/>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0C00B8AD-FA54-6C28-3A74-153656F8CEC0}"/>
              </a:ext>
            </a:extLst>
          </p:cNvPr>
          <p:cNvPicPr>
            <a:picLocks noChangeAspect="1"/>
          </p:cNvPicPr>
          <p:nvPr/>
        </p:nvPicPr>
        <p:blipFill>
          <a:blip r:embed="rId3"/>
          <a:stretch>
            <a:fillRect/>
          </a:stretch>
        </p:blipFill>
        <p:spPr>
          <a:xfrm>
            <a:off x="4318647" y="1844824"/>
            <a:ext cx="4495033" cy="4511431"/>
          </a:xfrm>
          <a:prstGeom prst="rect">
            <a:avLst/>
          </a:prstGeom>
        </p:spPr>
      </p:pic>
    </p:spTree>
    <p:extLst>
      <p:ext uri="{BB962C8B-B14F-4D97-AF65-F5344CB8AC3E}">
        <p14:creationId xmlns:p14="http://schemas.microsoft.com/office/powerpoint/2010/main" val="2980413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926E2-B372-4BDF-883F-2BE13AB1F1A7}"/>
              </a:ext>
            </a:extLst>
          </p:cNvPr>
          <p:cNvSpPr>
            <a:spLocks noGrp="1"/>
          </p:cNvSpPr>
          <p:nvPr>
            <p:ph type="title"/>
          </p:nvPr>
        </p:nvSpPr>
        <p:spPr/>
        <p:txBody>
          <a:bodyPr/>
          <a:lstStyle/>
          <a:p>
            <a:r>
              <a:rPr lang="en-IN" sz="4400" dirty="0">
                <a:latin typeface="Times New Roman" pitchFamily="18" charset="0"/>
                <a:cs typeface="Times New Roman" pitchFamily="18" charset="0"/>
              </a:rPr>
              <a:t>INDUSTRY DETAILS </a:t>
            </a:r>
            <a:br>
              <a:rPr lang="en-IN" sz="4400" dirty="0">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7CEA2D46-44CE-4B72-8F12-DD310CE14CE7}"/>
              </a:ext>
            </a:extLst>
          </p:cNvPr>
          <p:cNvSpPr>
            <a:spLocks noGrp="1"/>
          </p:cNvSpPr>
          <p:nvPr>
            <p:ph idx="1"/>
          </p:nvPr>
        </p:nvSpPr>
        <p:spPr/>
        <p:txBody>
          <a:bodyPr/>
          <a:lstStyle/>
          <a:p>
            <a:r>
              <a:rPr lang="en-IN" dirty="0"/>
              <a:t>Industry Guide Name : </a:t>
            </a:r>
            <a:r>
              <a:rPr lang="en-IN" dirty="0" err="1"/>
              <a:t>Dr.</a:t>
            </a:r>
            <a:r>
              <a:rPr lang="en-IN" dirty="0"/>
              <a:t> D Rajesh</a:t>
            </a:r>
          </a:p>
          <a:p>
            <a:r>
              <a:rPr lang="en-IN" dirty="0"/>
              <a:t>Industry Mobile Number : </a:t>
            </a:r>
          </a:p>
          <a:p>
            <a:r>
              <a:rPr lang="en-IN" dirty="0"/>
              <a:t>Industry Guide Mail ID : </a:t>
            </a:r>
          </a:p>
          <a:p>
            <a:r>
              <a:rPr lang="en-IN" dirty="0"/>
              <a:t>Industry Address :  (</a:t>
            </a:r>
            <a:r>
              <a:rPr lang="en-IN" b="0" i="0" dirty="0">
                <a:solidFill>
                  <a:srgbClr val="202124"/>
                </a:solidFill>
                <a:effectLst/>
                <a:latin typeface="Times New Roman" panose="02020603050405020304" pitchFamily="18" charset="0"/>
                <a:cs typeface="Times New Roman" panose="02020603050405020304" pitchFamily="18" charset="0"/>
              </a:rPr>
              <a:t>1st Floor, Oyo Worklo, UMIYA Emporium, Landmark: Forum Mall Tavarkere Side, Hosur Rd, Koramangala, Bengaluru, Karnataka 560029</a:t>
            </a:r>
            <a:r>
              <a:rPr lang="en-IN" dirty="0"/>
              <a:t>)</a:t>
            </a:r>
          </a:p>
          <a:p>
            <a:r>
              <a:rPr lang="en-IN" dirty="0"/>
              <a:t>Time line/Duration given by Industry for completion of Project : 4 Months( </a:t>
            </a:r>
            <a:r>
              <a:rPr lang="en-IN" dirty="0">
                <a:latin typeface="Times New Roman" panose="02020603050405020304" pitchFamily="18" charset="0"/>
                <a:cs typeface="Times New Roman" panose="02020603050405020304" pitchFamily="18" charset="0"/>
              </a:rPr>
              <a:t>Jan last week-Apr 23</a:t>
            </a:r>
            <a:r>
              <a:rPr lang="en-IN" dirty="0"/>
              <a:t>)</a:t>
            </a:r>
          </a:p>
          <a:p>
            <a:r>
              <a:rPr lang="en-IN" dirty="0"/>
              <a:t>Date of Reporting to Industry :- </a:t>
            </a:r>
            <a:r>
              <a:rPr lang="en-IN" dirty="0">
                <a:latin typeface="Times New Roman" panose="02020603050405020304" pitchFamily="18" charset="0"/>
                <a:cs typeface="Times New Roman" panose="02020603050405020304" pitchFamily="18" charset="0"/>
              </a:rPr>
              <a:t>January</a:t>
            </a:r>
          </a:p>
          <a:p>
            <a:pPr marL="0" indent="0">
              <a:buNone/>
            </a:pPr>
            <a:endParaRPr lang="en-IN" dirty="0"/>
          </a:p>
        </p:txBody>
      </p:sp>
      <p:sp>
        <p:nvSpPr>
          <p:cNvPr id="4" name="Date Placeholder 3">
            <a:extLst>
              <a:ext uri="{FF2B5EF4-FFF2-40B4-BE49-F238E27FC236}">
                <a16:creationId xmlns:a16="http://schemas.microsoft.com/office/drawing/2014/main" id="{B5843260-5C41-4295-98CD-45976396F909}"/>
              </a:ext>
            </a:extLst>
          </p:cNvPr>
          <p:cNvSpPr>
            <a:spLocks noGrp="1"/>
          </p:cNvSpPr>
          <p:nvPr>
            <p:ph type="dt" sz="half" idx="10"/>
          </p:nvPr>
        </p:nvSpPr>
        <p:spPr/>
        <p:txBody>
          <a:bodyPr/>
          <a:lstStyle/>
          <a:p>
            <a:fld id="{29B7F2CF-3883-4F4C-B632-6E38E4E094B5}" type="datetime1">
              <a:rPr lang="en-IN" smtClean="0"/>
              <a:t>18-02-2023</a:t>
            </a:fld>
            <a:endParaRPr lang="en-IN"/>
          </a:p>
        </p:txBody>
      </p:sp>
      <p:sp>
        <p:nvSpPr>
          <p:cNvPr id="5" name="Footer Placeholder 4">
            <a:extLst>
              <a:ext uri="{FF2B5EF4-FFF2-40B4-BE49-F238E27FC236}">
                <a16:creationId xmlns:a16="http://schemas.microsoft.com/office/drawing/2014/main" id="{264D936C-D9AB-4598-98D1-54D4B7222C68}"/>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3E555FA6-5ABD-4822-85E7-057848881DEA}"/>
              </a:ext>
            </a:extLst>
          </p:cNvPr>
          <p:cNvSpPr>
            <a:spLocks noGrp="1"/>
          </p:cNvSpPr>
          <p:nvPr>
            <p:ph type="sldNum" sz="quarter" idx="12"/>
          </p:nvPr>
        </p:nvSpPr>
        <p:spPr/>
        <p:txBody>
          <a:bodyPr/>
          <a:lstStyle/>
          <a:p>
            <a:fld id="{FA00FD27-8DB0-4CB2-BD37-BEA95C6A1008}" type="slidenum">
              <a:rPr lang="en-IN" smtClean="0"/>
              <a:t>18</a:t>
            </a:fld>
            <a:endParaRPr lang="en-IN"/>
          </a:p>
        </p:txBody>
      </p:sp>
    </p:spTree>
    <p:extLst>
      <p:ext uri="{BB962C8B-B14F-4D97-AF65-F5344CB8AC3E}">
        <p14:creationId xmlns:p14="http://schemas.microsoft.com/office/powerpoint/2010/main" val="713358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B53A9-2DDB-4EF4-AED3-550271A3A061}"/>
              </a:ext>
            </a:extLst>
          </p:cNvPr>
          <p:cNvSpPr>
            <a:spLocks noGrp="1"/>
          </p:cNvSpPr>
          <p:nvPr>
            <p:ph type="title"/>
          </p:nvPr>
        </p:nvSpPr>
        <p:spPr/>
        <p:txBody>
          <a:bodyPr>
            <a:normAutofit/>
          </a:bodyPr>
          <a:lstStyle/>
          <a:p>
            <a:r>
              <a:rPr lang="en-IN" sz="2400" b="1" dirty="0">
                <a:latin typeface="Times New Roman" pitchFamily="18" charset="0"/>
                <a:cs typeface="Times New Roman" pitchFamily="18" charset="0"/>
              </a:rPr>
              <a:t>REFERENCES</a:t>
            </a:r>
            <a:endParaRPr lang="en-IN" sz="2400" dirty="0"/>
          </a:p>
        </p:txBody>
      </p:sp>
      <p:sp>
        <p:nvSpPr>
          <p:cNvPr id="3" name="Content Placeholder 2">
            <a:extLst>
              <a:ext uri="{FF2B5EF4-FFF2-40B4-BE49-F238E27FC236}">
                <a16:creationId xmlns:a16="http://schemas.microsoft.com/office/drawing/2014/main" id="{6F9643F7-D82C-4A2E-8DD7-E3C78EA5ACE5}"/>
              </a:ext>
            </a:extLst>
          </p:cNvPr>
          <p:cNvSpPr>
            <a:spLocks noGrp="1"/>
          </p:cNvSpPr>
          <p:nvPr>
            <p:ph idx="1"/>
          </p:nvPr>
        </p:nvSpPr>
        <p:spPr/>
        <p:txBody>
          <a:bodyPr>
            <a:normAutofit/>
          </a:bodyPr>
          <a:lstStyle/>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Sathiya Kumar C, Priya V, Sriram V P, Sankar Ganesh K, Murugan G, Devi Mani, Sudhakar S, ”An Efficient Algorithm for Quantum Key distribution with Secure Communication, Journal of Engineering Science and Technology Vol. 15, No. 1 (2020), pp:77-93, School of Engineering, Taylor’s University</a:t>
            </a:r>
            <a:r>
              <a:rPr lang="en-US"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Sajjad, M. Kwon, S. Clustering-based speech emotion recognition by incorporating learned features and deep BiLSTM. IEEE Access 2020, 8, 79861–7987.</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Tan, M.; Pang, R.; Le, Q.V. Efficientdet: Scalable and efficient object detection. In Proceedings of the IEEE/CVF Conference on Computer Vision and Pattern Recognition, Seattle, WA, USA, 13–19 June 2020; pp. 10781–10790</a:t>
            </a:r>
            <a:endParaRPr lang="en-US" sz="24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B8BD94B3-A24F-4607-AC75-A2E30847E9F0}"/>
              </a:ext>
            </a:extLst>
          </p:cNvPr>
          <p:cNvSpPr>
            <a:spLocks noGrp="1"/>
          </p:cNvSpPr>
          <p:nvPr>
            <p:ph type="dt" sz="half" idx="10"/>
          </p:nvPr>
        </p:nvSpPr>
        <p:spPr/>
        <p:txBody>
          <a:bodyPr/>
          <a:lstStyle/>
          <a:p>
            <a:fld id="{55BBB77E-706F-4434-957B-D8355BF4ED0A}" type="datetime1">
              <a:rPr lang="en-IN" smtClean="0"/>
              <a:t>18-02-2023</a:t>
            </a:fld>
            <a:endParaRPr lang="en-IN"/>
          </a:p>
        </p:txBody>
      </p:sp>
      <p:sp>
        <p:nvSpPr>
          <p:cNvPr id="4" name="Footer Placeholder 3">
            <a:extLst>
              <a:ext uri="{FF2B5EF4-FFF2-40B4-BE49-F238E27FC236}">
                <a16:creationId xmlns:a16="http://schemas.microsoft.com/office/drawing/2014/main" id="{8C23EAC7-8825-4F46-B008-2C90C4B3E52D}"/>
              </a:ext>
            </a:extLst>
          </p:cNvPr>
          <p:cNvSpPr>
            <a:spLocks noGrp="1"/>
          </p:cNvSpPr>
          <p:nvPr>
            <p:ph type="ftr" sz="quarter" idx="11"/>
          </p:nvPr>
        </p:nvSpPr>
        <p:spPr/>
        <p:txBody>
          <a:bodyPr/>
          <a:lstStyle/>
          <a:p>
            <a:r>
              <a:rPr lang="en-IN"/>
              <a:t>BATCH NO:        DEPARTMENT OF COMPUTER SCIENCE &amp; ENGINEERING</a:t>
            </a:r>
          </a:p>
        </p:txBody>
      </p:sp>
      <p:sp>
        <p:nvSpPr>
          <p:cNvPr id="5" name="Slide Number Placeholder 4">
            <a:extLst>
              <a:ext uri="{FF2B5EF4-FFF2-40B4-BE49-F238E27FC236}">
                <a16:creationId xmlns:a16="http://schemas.microsoft.com/office/drawing/2014/main" id="{33F06477-20F1-454F-8B2E-5F96AD13CEA5}"/>
              </a:ext>
            </a:extLst>
          </p:cNvPr>
          <p:cNvSpPr>
            <a:spLocks noGrp="1"/>
          </p:cNvSpPr>
          <p:nvPr>
            <p:ph type="sldNum" sz="quarter" idx="12"/>
          </p:nvPr>
        </p:nvSpPr>
        <p:spPr/>
        <p:txBody>
          <a:bodyPr/>
          <a:lstStyle/>
          <a:p>
            <a:fld id="{FA00FD27-8DB0-4CB2-BD37-BEA95C6A1008}" type="slidenum">
              <a:rPr lang="en-IN" smtClean="0"/>
              <a:t>19</a:t>
            </a:fld>
            <a:endParaRPr lang="en-IN"/>
          </a:p>
        </p:txBody>
      </p:sp>
    </p:spTree>
    <p:extLst>
      <p:ext uri="{BB962C8B-B14F-4D97-AF65-F5344CB8AC3E}">
        <p14:creationId xmlns:p14="http://schemas.microsoft.com/office/powerpoint/2010/main" val="103178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05C4D8-68F8-4D82-9E62-6665A4DB83DA}"/>
              </a:ext>
            </a:extLst>
          </p:cNvPr>
          <p:cNvSpPr>
            <a:spLocks noGrp="1"/>
          </p:cNvSpPr>
          <p:nvPr>
            <p:ph type="dt" sz="half" idx="10"/>
          </p:nvPr>
        </p:nvSpPr>
        <p:spPr/>
        <p:txBody>
          <a:bodyPr/>
          <a:lstStyle/>
          <a:p>
            <a:fld id="{43ED5206-148C-4A5A-B90D-45CD799BDAFA}" type="datetime1">
              <a:rPr lang="en-IN" smtClean="0"/>
              <a:t>18-02-2023</a:t>
            </a:fld>
            <a:endParaRPr lang="en-IN"/>
          </a:p>
        </p:txBody>
      </p:sp>
      <p:sp>
        <p:nvSpPr>
          <p:cNvPr id="5" name="Footer Placeholder 4">
            <a:extLst>
              <a:ext uri="{FF2B5EF4-FFF2-40B4-BE49-F238E27FC236}">
                <a16:creationId xmlns:a16="http://schemas.microsoft.com/office/drawing/2014/main" id="{828CADD8-07D7-4A6B-AE9E-5C68AA87CDA6}"/>
              </a:ext>
            </a:extLst>
          </p:cNvPr>
          <p:cNvSpPr>
            <a:spLocks noGrp="1"/>
          </p:cNvSpPr>
          <p:nvPr>
            <p:ph type="ftr" sz="quarter" idx="11"/>
          </p:nvPr>
        </p:nvSpPr>
        <p:spPr/>
        <p:txBody>
          <a:bodyPr/>
          <a:lstStyle/>
          <a:p>
            <a:r>
              <a:rPr lang="en-IN"/>
              <a:t>BATCH NO:        DEPARTMENT OF COMPUTER SCIENCE &amp; ENGINEERING</a:t>
            </a:r>
          </a:p>
        </p:txBody>
      </p:sp>
      <p:sp>
        <p:nvSpPr>
          <p:cNvPr id="3" name="Slide Number Placeholder 2"/>
          <p:cNvSpPr>
            <a:spLocks noGrp="1"/>
          </p:cNvSpPr>
          <p:nvPr>
            <p:ph type="sldNum" sz="quarter" idx="12"/>
          </p:nvPr>
        </p:nvSpPr>
        <p:spPr/>
        <p:txBody>
          <a:bodyPr/>
          <a:lstStyle/>
          <a:p>
            <a:fld id="{FA00FD27-8DB0-4CB2-BD37-BEA95C6A1008}" type="slidenum">
              <a:rPr lang="en-IN" smtClean="0"/>
              <a:t>2</a:t>
            </a:fld>
            <a:endParaRPr lang="en-IN"/>
          </a:p>
        </p:txBody>
      </p:sp>
      <p:sp>
        <p:nvSpPr>
          <p:cNvPr id="4" name="Title 1"/>
          <p:cNvSpPr txBox="1">
            <a:spLocks/>
          </p:cNvSpPr>
          <p:nvPr/>
        </p:nvSpPr>
        <p:spPr>
          <a:xfrm>
            <a:off x="457200" y="326593"/>
            <a:ext cx="8229600" cy="726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AGENDA</a:t>
            </a:r>
            <a:endParaRPr lang="en-IN" b="1" dirty="0">
              <a:latin typeface="Times New Roman" pitchFamily="18" charset="0"/>
              <a:cs typeface="Times New Roman" pitchFamily="18" charset="0"/>
            </a:endParaRPr>
          </a:p>
        </p:txBody>
      </p:sp>
      <p:sp>
        <p:nvSpPr>
          <p:cNvPr id="6" name="Content Placeholder 2"/>
          <p:cNvSpPr txBox="1">
            <a:spLocks/>
          </p:cNvSpPr>
          <p:nvPr/>
        </p:nvSpPr>
        <p:spPr>
          <a:xfrm>
            <a:off x="457200" y="1340768"/>
            <a:ext cx="8229600" cy="4525963"/>
          </a:xfrm>
          <a:prstGeom prst="rect">
            <a:avLst/>
          </a:prstGeom>
        </p:spPr>
        <p:txBody>
          <a:bodyPr>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IN" sz="2400" dirty="0">
                <a:latin typeface="Times New Roman" pitchFamily="18" charset="0"/>
                <a:cs typeface="Times New Roman" pitchFamily="18" charset="0"/>
              </a:rPr>
              <a:t>ABSTRACT</a:t>
            </a:r>
          </a:p>
          <a:p>
            <a:pPr>
              <a:lnSpc>
                <a:spcPct val="150000"/>
              </a:lnSpc>
            </a:pPr>
            <a:r>
              <a:rPr lang="en-IN" sz="2400" dirty="0">
                <a:latin typeface="Times New Roman" pitchFamily="18" charset="0"/>
                <a:cs typeface="Times New Roman" pitchFamily="18" charset="0"/>
              </a:rPr>
              <a:t>OBJECTIVE</a:t>
            </a:r>
          </a:p>
          <a:p>
            <a:pPr>
              <a:lnSpc>
                <a:spcPct val="150000"/>
              </a:lnSpc>
            </a:pPr>
            <a:r>
              <a:rPr lang="en-IN" sz="2400" dirty="0">
                <a:latin typeface="Times New Roman" pitchFamily="18" charset="0"/>
                <a:cs typeface="Times New Roman" pitchFamily="18" charset="0"/>
              </a:rPr>
              <a:t>INTRODUCTION</a:t>
            </a:r>
          </a:p>
          <a:p>
            <a:pPr>
              <a:lnSpc>
                <a:spcPct val="150000"/>
              </a:lnSpc>
            </a:pPr>
            <a:r>
              <a:rPr lang="en-IN" sz="2400" dirty="0">
                <a:latin typeface="Times New Roman" pitchFamily="18" charset="0"/>
                <a:cs typeface="Times New Roman" pitchFamily="18" charset="0"/>
              </a:rPr>
              <a:t>LITERATURE REVIEW</a:t>
            </a:r>
          </a:p>
          <a:p>
            <a:pPr>
              <a:lnSpc>
                <a:spcPct val="150000"/>
              </a:lnSpc>
            </a:pPr>
            <a:r>
              <a:rPr lang="en-IN" sz="2400" dirty="0">
                <a:latin typeface="Times New Roman" pitchFamily="18" charset="0"/>
                <a:cs typeface="Times New Roman" pitchFamily="18" charset="0"/>
              </a:rPr>
              <a:t>DESIGN AND METHODOLOGIES</a:t>
            </a:r>
          </a:p>
          <a:p>
            <a:pPr>
              <a:lnSpc>
                <a:spcPct val="150000"/>
              </a:lnSpc>
            </a:pPr>
            <a:r>
              <a:rPr lang="en-IN" sz="2400" dirty="0">
                <a:latin typeface="Times New Roman" pitchFamily="18" charset="0"/>
                <a:cs typeface="Times New Roman" pitchFamily="18" charset="0"/>
              </a:rPr>
              <a:t>IMPLEMENTATION</a:t>
            </a:r>
          </a:p>
          <a:p>
            <a:pPr>
              <a:lnSpc>
                <a:spcPct val="150000"/>
              </a:lnSpc>
            </a:pPr>
            <a:r>
              <a:rPr lang="en-IN" sz="2400" dirty="0">
                <a:latin typeface="Times New Roman" pitchFamily="18" charset="0"/>
                <a:cs typeface="Times New Roman" pitchFamily="18" charset="0"/>
              </a:rPr>
              <a:t>CONCLUSION</a:t>
            </a:r>
          </a:p>
          <a:p>
            <a:pPr>
              <a:lnSpc>
                <a:spcPct val="150000"/>
              </a:lnSpc>
            </a:pPr>
            <a:r>
              <a:rPr lang="en-IN" sz="2400" dirty="0">
                <a:latin typeface="Times New Roman" pitchFamily="18" charset="0"/>
                <a:cs typeface="Times New Roman" pitchFamily="18" charset="0"/>
              </a:rPr>
              <a:t>OFFER LETTER SOFT COPY/SCANNED COPY</a:t>
            </a:r>
          </a:p>
          <a:p>
            <a:pPr>
              <a:lnSpc>
                <a:spcPct val="150000"/>
              </a:lnSpc>
            </a:pPr>
            <a:r>
              <a:rPr lang="en-IN" sz="2400" dirty="0">
                <a:latin typeface="Times New Roman" pitchFamily="18" charset="0"/>
                <a:cs typeface="Times New Roman" pitchFamily="18" charset="0"/>
              </a:rPr>
              <a:t>INDUSTRY DETAILS </a:t>
            </a:r>
          </a:p>
          <a:p>
            <a:pPr>
              <a:lnSpc>
                <a:spcPct val="150000"/>
              </a:lnSpc>
            </a:pPr>
            <a:r>
              <a:rPr lang="en-IN" sz="2400" dirty="0">
                <a:latin typeface="Times New Roman" pitchFamily="18" charset="0"/>
                <a:cs typeface="Times New Roman" pitchFamily="18" charset="0"/>
              </a:rPr>
              <a:t>REFERENCES</a:t>
            </a: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2902498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down)">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down)">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down)">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wipe(down)">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wipe(down)">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wipe(down)">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wipe(down)">
                                      <p:cBhvr>
                                        <p:cTn id="52" dur="500"/>
                                        <p:tgtEl>
                                          <p:spTgt spid="6">
                                            <p:txEl>
                                              <p:pRg st="9" end="9"/>
                                            </p:txEl>
                                          </p:spTgt>
                                        </p:tgtEl>
                                      </p:cBhvr>
                                    </p:animEffect>
                                  </p:childTnLst>
                                </p:cTn>
                              </p:par>
                            </p:childTnLst>
                          </p:cTn>
                        </p:par>
                      </p:childTnLst>
                    </p:cTn>
                  </p:par>
                </p:childTnLst>
              </p:cTn>
              <p:nextCondLst>
                <p:cond evt="onClick" delay="0">
                  <p:tgtEl>
                    <p:spTgt spid="3"/>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28800"/>
            <a:ext cx="8229600" cy="4378491"/>
          </a:xfrm>
        </p:spPr>
        <p:txBody>
          <a:bodyPr>
            <a:normAutofit/>
          </a:bodyPr>
          <a:lstStyle/>
          <a:p>
            <a:pPr>
              <a:buFont typeface="Wingdings" pitchFamily="2" charset="2"/>
              <a:buChar char="Ø"/>
            </a:pPr>
            <a:r>
              <a:rPr lang="en-IN" sz="2000" dirty="0">
                <a:latin typeface="Times New Roman" panose="02020603050405020304" pitchFamily="18" charset="0"/>
                <a:cs typeface="Times New Roman" panose="02020603050405020304" pitchFamily="18" charset="0"/>
              </a:rPr>
              <a:t>Jinbao Wang; Shujie Tan; Xiantong Zhen; Shuo Xu; Feng Zheng; Zhenyu He; Lin Shao, “Deep 3D human pose estimation: A review,” Computer Vision and Image Understanding, Volume 210, September 2021</a:t>
            </a:r>
            <a:r>
              <a:rPr lang="en-IN" sz="2000" dirty="0"/>
              <a:t>.</a:t>
            </a:r>
          </a:p>
          <a:p>
            <a:pPr>
              <a:buFont typeface="Wingdings" pitchFamily="2" charset="2"/>
              <a:buChar char="Ø"/>
            </a:pPr>
            <a:r>
              <a:rPr lang="en-IN" dirty="0">
                <a:latin typeface="Times New Roman" panose="02020603050405020304" pitchFamily="18" charset="0"/>
                <a:cs typeface="Times New Roman" panose="02020603050405020304" pitchFamily="18" charset="0"/>
              </a:rPr>
              <a:t>Marcin Kopaczka;Jan Nestler;Kevin Kielholz; “A combined modular system for face detection,face tracking and emotion recognition in thermal infrared images”,IEEE International Conference on Imaging Systems and Techniques(IST), 2018.</a:t>
            </a:r>
          </a:p>
          <a:p>
            <a:pPr>
              <a:buFont typeface="Wingdings" pitchFamily="2" charset="2"/>
              <a:buChar char="Ø"/>
            </a:pPr>
            <a:r>
              <a:rPr lang="en-US" dirty="0">
                <a:latin typeface="Times New Roman" panose="02020603050405020304" pitchFamily="18" charset="0"/>
                <a:cs typeface="Times New Roman" panose="02020603050405020304" pitchFamily="18" charset="0"/>
              </a:rPr>
              <a:t>Yaoyu Tao “Automated Estimation of Human Age, Gender and Expression ,” Stanford, CA 94305, USA,May 2020, vol. 4, pp. 43-57.</a:t>
            </a:r>
          </a:p>
          <a:p>
            <a:pPr>
              <a:buFont typeface="Wingdings" pitchFamily="2" charset="2"/>
              <a:buChar char="Ø"/>
            </a:pPr>
            <a:r>
              <a:rPr lang="en-US" dirty="0">
                <a:latin typeface="Times New Roman" panose="02020603050405020304" pitchFamily="18" charset="0"/>
                <a:cs typeface="Times New Roman" panose="02020603050405020304" pitchFamily="18" charset="0"/>
              </a:rPr>
              <a:t>Eran Eidinger and Roee, “Age and Gender Estimation of Unfiltered Faces,” IEEE TRANSACTION, DEC. 2020</a:t>
            </a:r>
            <a:r>
              <a:rPr lang="en-US" dirty="0"/>
              <a:t>.</a:t>
            </a:r>
            <a:endParaRPr lang="en-US" sz="2000" dirty="0">
              <a:latin typeface="Times New Roman" panose="02020603050405020304" pitchFamily="18" charset="0"/>
              <a:cs typeface="Times New Roman" pitchFamily="18" charset="0"/>
            </a:endParaRPr>
          </a:p>
        </p:txBody>
      </p:sp>
      <p:sp>
        <p:nvSpPr>
          <p:cNvPr id="5" name="Date Placeholder 4">
            <a:extLst>
              <a:ext uri="{FF2B5EF4-FFF2-40B4-BE49-F238E27FC236}">
                <a16:creationId xmlns:a16="http://schemas.microsoft.com/office/drawing/2014/main" id="{E2B8072D-C18E-4378-9357-4AF87058C4E0}"/>
              </a:ext>
            </a:extLst>
          </p:cNvPr>
          <p:cNvSpPr>
            <a:spLocks noGrp="1"/>
          </p:cNvSpPr>
          <p:nvPr>
            <p:ph type="dt" sz="half" idx="10"/>
          </p:nvPr>
        </p:nvSpPr>
        <p:spPr/>
        <p:txBody>
          <a:bodyPr/>
          <a:lstStyle/>
          <a:p>
            <a:fld id="{747948F5-3D04-4C41-85E6-B1A4E0F730CC}" type="datetime1">
              <a:rPr lang="en-IN" smtClean="0"/>
              <a:t>18-02-2023</a:t>
            </a:fld>
            <a:endParaRPr lang="en-IN"/>
          </a:p>
        </p:txBody>
      </p:sp>
      <p:sp>
        <p:nvSpPr>
          <p:cNvPr id="3" name="Footer Placeholder 2"/>
          <p:cNvSpPr>
            <a:spLocks noGrp="1"/>
          </p:cNvSpPr>
          <p:nvPr>
            <p:ph type="ftr" sz="quarter" idx="11"/>
          </p:nvPr>
        </p:nvSpPr>
        <p:spPr/>
        <p:txBody>
          <a:bodyPr/>
          <a:lstStyle/>
          <a:p>
            <a:r>
              <a:rPr lang="en-IN"/>
              <a:t>BATCH NO:        DEPARTMENT OF COMPUTER SCIENCE &amp; ENGINEERING</a:t>
            </a:r>
          </a:p>
        </p:txBody>
      </p:sp>
      <p:sp>
        <p:nvSpPr>
          <p:cNvPr id="4" name="Slide Number Placeholder 3"/>
          <p:cNvSpPr>
            <a:spLocks noGrp="1"/>
          </p:cNvSpPr>
          <p:nvPr>
            <p:ph type="sldNum" sz="quarter" idx="12"/>
          </p:nvPr>
        </p:nvSpPr>
        <p:spPr/>
        <p:txBody>
          <a:bodyPr/>
          <a:lstStyle/>
          <a:p>
            <a:fld id="{FA00FD27-8DB0-4CB2-BD37-BEA95C6A1008}" type="slidenum">
              <a:rPr lang="en-IN" smtClean="0"/>
              <a:t>20</a:t>
            </a:fld>
            <a:endParaRPr lang="en-IN"/>
          </a:p>
        </p:txBody>
      </p:sp>
    </p:spTree>
    <p:extLst>
      <p:ext uri="{BB962C8B-B14F-4D97-AF65-F5344CB8AC3E}">
        <p14:creationId xmlns:p14="http://schemas.microsoft.com/office/powerpoint/2010/main" val="841620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FA8A-3008-437F-85AA-1EDBCB2A8C4C}"/>
              </a:ext>
            </a:extLst>
          </p:cNvPr>
          <p:cNvSpPr>
            <a:spLocks noGrp="1"/>
          </p:cNvSpPr>
          <p:nvPr>
            <p:ph type="title"/>
          </p:nvPr>
        </p:nvSpPr>
        <p:spPr/>
        <p:txBody>
          <a:bodyPr>
            <a:normAutofit/>
          </a:bodyPr>
          <a:lstStyle/>
          <a:p>
            <a:r>
              <a:rPr lang="en-US" sz="800" dirty="0"/>
              <a:t>.</a:t>
            </a:r>
            <a:endParaRPr lang="en-IN" sz="800" dirty="0"/>
          </a:p>
        </p:txBody>
      </p:sp>
      <p:sp>
        <p:nvSpPr>
          <p:cNvPr id="3" name="Content Placeholder 2">
            <a:extLst>
              <a:ext uri="{FF2B5EF4-FFF2-40B4-BE49-F238E27FC236}">
                <a16:creationId xmlns:a16="http://schemas.microsoft.com/office/drawing/2014/main" id="{707C9D47-FBE2-4144-A5BA-50251D7D95AC}"/>
              </a:ext>
            </a:extLst>
          </p:cNvPr>
          <p:cNvSpPr>
            <a:spLocks noGrp="1"/>
          </p:cNvSpPr>
          <p:nvPr>
            <p:ph idx="1"/>
          </p:nvPr>
        </p:nvSpPr>
        <p:spPr/>
        <p:txBody>
          <a:bodyPr>
            <a:normAutofit/>
          </a:bodyPr>
          <a:lstStyle/>
          <a:p>
            <a:pPr marL="0" indent="0" algn="ctr">
              <a:buNone/>
            </a:pPr>
            <a:r>
              <a:rPr lang="en-IN" sz="8800" dirty="0">
                <a:latin typeface="Times New Roman" panose="02020603050405020304" pitchFamily="18" charset="0"/>
                <a:cs typeface="Times New Roman" panose="02020603050405020304" pitchFamily="18" charset="0"/>
              </a:rPr>
              <a:t>THANK YOU</a:t>
            </a:r>
          </a:p>
        </p:txBody>
      </p:sp>
      <p:sp>
        <p:nvSpPr>
          <p:cNvPr id="6" name="Date Placeholder 5">
            <a:extLst>
              <a:ext uri="{FF2B5EF4-FFF2-40B4-BE49-F238E27FC236}">
                <a16:creationId xmlns:a16="http://schemas.microsoft.com/office/drawing/2014/main" id="{302DFB27-7EC0-4745-973C-44A9C582AD03}"/>
              </a:ext>
            </a:extLst>
          </p:cNvPr>
          <p:cNvSpPr>
            <a:spLocks noGrp="1"/>
          </p:cNvSpPr>
          <p:nvPr>
            <p:ph type="dt" sz="half" idx="10"/>
          </p:nvPr>
        </p:nvSpPr>
        <p:spPr/>
        <p:txBody>
          <a:bodyPr/>
          <a:lstStyle/>
          <a:p>
            <a:fld id="{9AA6929D-FBF1-49B9-B7EB-CAFAE318BF09}" type="datetime1">
              <a:rPr lang="en-IN" smtClean="0"/>
              <a:t>18-02-2023</a:t>
            </a:fld>
            <a:endParaRPr lang="en-IN"/>
          </a:p>
        </p:txBody>
      </p:sp>
      <p:sp>
        <p:nvSpPr>
          <p:cNvPr id="4" name="Footer Placeholder 3">
            <a:extLst>
              <a:ext uri="{FF2B5EF4-FFF2-40B4-BE49-F238E27FC236}">
                <a16:creationId xmlns:a16="http://schemas.microsoft.com/office/drawing/2014/main" id="{D7225A90-8D86-4B8E-9553-6DE38BE15427}"/>
              </a:ext>
            </a:extLst>
          </p:cNvPr>
          <p:cNvSpPr>
            <a:spLocks noGrp="1"/>
          </p:cNvSpPr>
          <p:nvPr>
            <p:ph type="ftr" sz="quarter" idx="11"/>
          </p:nvPr>
        </p:nvSpPr>
        <p:spPr/>
        <p:txBody>
          <a:bodyPr/>
          <a:lstStyle/>
          <a:p>
            <a:r>
              <a:rPr lang="en-IN"/>
              <a:t>BATCH NO:        DEPARTMENT OF COMPUTER SCIENCE &amp; ENGINEERING</a:t>
            </a:r>
          </a:p>
        </p:txBody>
      </p:sp>
      <p:sp>
        <p:nvSpPr>
          <p:cNvPr id="5" name="Slide Number Placeholder 4">
            <a:extLst>
              <a:ext uri="{FF2B5EF4-FFF2-40B4-BE49-F238E27FC236}">
                <a16:creationId xmlns:a16="http://schemas.microsoft.com/office/drawing/2014/main" id="{6D7E6ECF-1BC3-4381-AC30-A5687D802628}"/>
              </a:ext>
            </a:extLst>
          </p:cNvPr>
          <p:cNvSpPr>
            <a:spLocks noGrp="1"/>
          </p:cNvSpPr>
          <p:nvPr>
            <p:ph type="sldNum" sz="quarter" idx="12"/>
          </p:nvPr>
        </p:nvSpPr>
        <p:spPr/>
        <p:txBody>
          <a:bodyPr/>
          <a:lstStyle/>
          <a:p>
            <a:fld id="{FA00FD27-8DB0-4CB2-BD37-BEA95C6A1008}" type="slidenum">
              <a:rPr lang="en-IN" smtClean="0"/>
              <a:t>21</a:t>
            </a:fld>
            <a:endParaRPr lang="en-IN"/>
          </a:p>
        </p:txBody>
      </p:sp>
    </p:spTree>
    <p:extLst>
      <p:ext uri="{BB962C8B-B14F-4D97-AF65-F5344CB8AC3E}">
        <p14:creationId xmlns:p14="http://schemas.microsoft.com/office/powerpoint/2010/main" val="1315130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096"/>
            <a:ext cx="8229600" cy="1039091"/>
          </a:xfrm>
        </p:spPr>
        <p:txBody>
          <a:bodyPr>
            <a:normAutofit/>
          </a:bodyPr>
          <a:lstStyle/>
          <a:p>
            <a:r>
              <a:rPr lang="en-IN" sz="2400" b="1" dirty="0">
                <a:latin typeface="Times New Roman" pitchFamily="18" charset="0"/>
                <a:cs typeface="Times New Roman" pitchFamily="18" charset="0"/>
              </a:rPr>
              <a:t>ABSTRACT</a:t>
            </a:r>
          </a:p>
        </p:txBody>
      </p:sp>
      <p:sp>
        <p:nvSpPr>
          <p:cNvPr id="3" name="Content Placeholder 2"/>
          <p:cNvSpPr>
            <a:spLocks noGrp="1"/>
          </p:cNvSpPr>
          <p:nvPr>
            <p:ph idx="1"/>
          </p:nvPr>
        </p:nvSpPr>
        <p:spPr>
          <a:xfrm>
            <a:off x="493776" y="1390953"/>
            <a:ext cx="8229600" cy="5159660"/>
          </a:xfrm>
        </p:spPr>
        <p:txBody>
          <a:bodyPr>
            <a:noAutofit/>
          </a:bodyPr>
          <a:lstStyle/>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l">
              <a:buNone/>
            </a:pPr>
            <a:r>
              <a:rPr lang="en-US" sz="1800" dirty="0">
                <a:latin typeface="Times New Roman" panose="02020603050405020304" pitchFamily="18" charset="0"/>
                <a:cs typeface="Times New Roman" panose="02020603050405020304" pitchFamily="18" charset="0"/>
              </a:rPr>
              <a:t>Age and gender prediction are used extensively in the field of computer vision for surveillance.Convolution Neural Network (CNN) and the Face Landmark algorithm to predict age and gender. CNN is a Neural Network (NN) algorithm that extracts the deep features from the image and specifies the desired output at the final layers. A large dataset of images or videos of individuals along with their corresponding age and gender labels is collected. Features are extracted from the images or videos that are relevant for age and gender prediction. This may include features such as facial features, texture, and color. A machine learning model is trained on the collected data, using the extracted features as inputs and the corresponding age and gender labels as outputs. The trained model is then deployed in real-time, so that it can make predictions and classifications on new images or videos as they are being captured. The trained model is then deployed in real-time, so that it can make predictions and classifications on new images or videos as they are being captured.</a:t>
            </a:r>
            <a:br>
              <a:rPr lang="en-US" sz="1400" dirty="0"/>
            </a:br>
            <a:endParaRPr lang="en-US" sz="1800"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Keywords: Convolutional Neural Network(CNN),Deep Neural Network</a:t>
            </a:r>
            <a:r>
              <a:rPr lang="en-IN" sz="1800" b="1" dirty="0">
                <a:latin typeface="Times New Roman" panose="02020603050405020304" pitchFamily="18" charset="0"/>
                <a:cs typeface="Times New Roman" panose="02020603050405020304" pitchFamily="18" charset="0"/>
              </a:rPr>
              <a:t>.</a:t>
            </a:r>
            <a:endParaRPr lang="en-US" sz="1800" b="1"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973C4727-3B27-4A6E-80DF-F9AE31EE8128}"/>
              </a:ext>
            </a:extLst>
          </p:cNvPr>
          <p:cNvSpPr>
            <a:spLocks noGrp="1"/>
          </p:cNvSpPr>
          <p:nvPr>
            <p:ph type="dt" sz="half" idx="10"/>
          </p:nvPr>
        </p:nvSpPr>
        <p:spPr/>
        <p:txBody>
          <a:bodyPr/>
          <a:lstStyle/>
          <a:p>
            <a:fld id="{9BEE4593-0D8E-4444-A56B-222217CE2EFB}" type="datetime1">
              <a:rPr lang="en-IN" smtClean="0"/>
              <a:t>18-02-2023</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t>3</a:t>
            </a:fld>
            <a:endParaRPr lang="en-IN" dirty="0"/>
          </a:p>
        </p:txBody>
      </p:sp>
    </p:spTree>
    <p:extLst>
      <p:ext uri="{BB962C8B-B14F-4D97-AF65-F5344CB8AC3E}">
        <p14:creationId xmlns:p14="http://schemas.microsoft.com/office/powerpoint/2010/main" val="3008548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b="1" dirty="0">
                <a:latin typeface="Times New Roman" pitchFamily="18" charset="0"/>
                <a:cs typeface="Times New Roman" pitchFamily="18" charset="0"/>
              </a:rPr>
              <a:t>OBJECTIVES</a:t>
            </a:r>
            <a:r>
              <a:rPr lang="en-IN" dirty="0"/>
              <a:t> </a:t>
            </a:r>
          </a:p>
        </p:txBody>
      </p:sp>
      <p:sp>
        <p:nvSpPr>
          <p:cNvPr id="3" name="Content Placeholder 2"/>
          <p:cNvSpPr>
            <a:spLocks noGrp="1"/>
          </p:cNvSpPr>
          <p:nvPr>
            <p:ph idx="1"/>
          </p:nvPr>
        </p:nvSpPr>
        <p:spPr/>
        <p:txBody>
          <a:bodyPr>
            <a:normAutofit/>
          </a:bodyPr>
          <a:lstStyle/>
          <a:p>
            <a:pPr marL="0" indent="0">
              <a:buNone/>
            </a:pPr>
            <a:r>
              <a:rPr lang="en-IN" sz="2400" b="1" dirty="0">
                <a:latin typeface="Times New Roman" panose="02020603050405020304" pitchFamily="18" charset="0"/>
                <a:cs typeface="Times New Roman" pitchFamily="18" charset="0"/>
              </a:rPr>
              <a:t>Aim of the Project:-</a:t>
            </a:r>
          </a:p>
          <a:p>
            <a:pPr marL="0" indent="0" algn="just">
              <a:buNone/>
            </a:pPr>
            <a:r>
              <a:rPr lang="en-US" sz="1800" dirty="0">
                <a:latin typeface="Times New Roman" panose="02020603050405020304" pitchFamily="18" charset="0"/>
                <a:cs typeface="Times New Roman" panose="02020603050405020304" pitchFamily="18" charset="0"/>
              </a:rPr>
              <a:t>The main aim of the project is to build a gender and age detector that can approximately guess the gender and age of the person (face) in a picture using Deep Learning and the training dataset. To build a system which can be used for identifying the missing people with the help of age and gender.</a:t>
            </a:r>
            <a:endParaRPr lang="en-IN" sz="1800" b="1" dirty="0">
              <a:latin typeface="Times New Roman" panose="02020603050405020304" pitchFamily="18" charset="0"/>
              <a:cs typeface="Times New Roman"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Scope of the Project:</a:t>
            </a:r>
          </a:p>
          <a:p>
            <a:pPr marL="0" indent="0" algn="just">
              <a:buNone/>
            </a:pPr>
            <a:r>
              <a:rPr lang="en-US" sz="1800" dirty="0">
                <a:latin typeface="Times New Roman" panose="02020603050405020304" pitchFamily="18" charset="0"/>
                <a:cs typeface="Times New Roman" panose="02020603050405020304" pitchFamily="18" charset="0"/>
              </a:rPr>
              <a:t>The Scope of our project is to detect the gender and age of the person using two techniques namely, convolutional neural network and resnet 50. Firstly, input will be given and after processing it the image will be detected which is processed under trained model and the by using CNN and ResNet-50 we will classify the image and extract the features. This can be implemented in a web page or mobile application can be created. It is then processed to the input image and the output will be processed .</a:t>
            </a:r>
            <a:endParaRPr lang="en-IN" sz="1800" dirty="0">
              <a:latin typeface="Times New Roman" panose="02020603050405020304" pitchFamily="18" charset="0"/>
              <a:cs typeface="Times New Roman" pitchFamily="18" charset="0"/>
            </a:endParaRPr>
          </a:p>
        </p:txBody>
      </p:sp>
      <p:sp>
        <p:nvSpPr>
          <p:cNvPr id="6" name="Date Placeholder 5">
            <a:extLst>
              <a:ext uri="{FF2B5EF4-FFF2-40B4-BE49-F238E27FC236}">
                <a16:creationId xmlns:a16="http://schemas.microsoft.com/office/drawing/2014/main" id="{96522BB6-4601-43EF-9E8D-B663D9A2CC9B}"/>
              </a:ext>
            </a:extLst>
          </p:cNvPr>
          <p:cNvSpPr>
            <a:spLocks noGrp="1"/>
          </p:cNvSpPr>
          <p:nvPr>
            <p:ph type="dt" sz="half" idx="10"/>
          </p:nvPr>
        </p:nvSpPr>
        <p:spPr/>
        <p:txBody>
          <a:bodyPr/>
          <a:lstStyle/>
          <a:p>
            <a:fld id="{1CBBD127-996A-4642-9EFF-AA98AF31AED5}" type="datetime1">
              <a:rPr lang="en-IN" smtClean="0"/>
              <a:t>18-02-2023</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4</a:t>
            </a:fld>
            <a:endParaRPr lang="en-IN"/>
          </a:p>
        </p:txBody>
      </p:sp>
    </p:spTree>
    <p:extLst>
      <p:ext uri="{BB962C8B-B14F-4D97-AF65-F5344CB8AC3E}">
        <p14:creationId xmlns:p14="http://schemas.microsoft.com/office/powerpoint/2010/main" val="1945572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302"/>
            <a:ext cx="8229600" cy="1737522"/>
          </a:xfrm>
        </p:spPr>
        <p:txBody>
          <a:bodyPr>
            <a:normAutofit/>
          </a:bodyPr>
          <a:lstStyle/>
          <a:p>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457200" y="1556792"/>
            <a:ext cx="8147248" cy="4752528"/>
          </a:xfrm>
        </p:spPr>
        <p:txBody>
          <a:bodyPr>
            <a:noAutofit/>
          </a:bodyPr>
          <a:lstStyle/>
          <a:p>
            <a:pPr algn="just">
              <a:buFont typeface="Wingdings" pitchFamily="2" charset="2"/>
              <a:buChar char="Ø"/>
            </a:pPr>
            <a:r>
              <a:rPr lang="en-US" sz="1800" dirty="0">
                <a:latin typeface="Times New Roman" panose="02020603050405020304" pitchFamily="18" charset="0"/>
                <a:cs typeface="Times New Roman" panose="02020603050405020304" pitchFamily="18" charset="0"/>
              </a:rPr>
              <a:t>Real-time age, gender prediction and classification using machine learning is a field of study that combines computer vision and machine learning techniques to predict and classify the age and gender of individuals in real-time. The goal of this technology is to provide a fast and accurate way of determining the age and gender of people in images or videos, without the need for manual labeling.</a:t>
            </a:r>
          </a:p>
          <a:p>
            <a:pPr algn="just">
              <a:buFont typeface="Wingdings" pitchFamily="2" charset="2"/>
              <a:buChar char="Ø"/>
            </a:pPr>
            <a:r>
              <a:rPr lang="en-US" sz="1800" dirty="0">
                <a:latin typeface="Times New Roman" panose="02020603050405020304" pitchFamily="18" charset="0"/>
                <a:cs typeface="Times New Roman" panose="02020603050405020304" pitchFamily="18" charset="0"/>
              </a:rPr>
              <a:t>This technology is used in a wide range of applications, such as demographic analysis, market research, and security systems. In demographic analysis, for example, the technology can be used to gain insights into the age and gender distribution of a population. In market research, it can be used to understand the preferences of different age and gender groups. And in security systems, it can be used for identifying and tracking individuals based on their age and gender.</a:t>
            </a:r>
          </a:p>
          <a:p>
            <a:pPr algn="just">
              <a:buFont typeface="Wingdings" pitchFamily="2" charset="2"/>
              <a:buChar char="Ø"/>
            </a:pPr>
            <a:r>
              <a:rPr lang="en-US" sz="1800" dirty="0">
                <a:latin typeface="Times New Roman" panose="02020603050405020304" pitchFamily="18" charset="0"/>
                <a:cs typeface="Times New Roman" panose="02020603050405020304" pitchFamily="18" charset="0"/>
              </a:rPr>
              <a:t>The process of real-time age, gender prediction and classification involves collecting a large dataset of images or videos of individuals, along with their corresponding age and gender labels. Features are then extracted from the images or videos that are relevant for age and gender prediction, such as facial features, texture, and color. These features are then used to train a machine learning model, which is deployed in real-time to make predictions and classifications on new images or videos as they are being captured.</a:t>
            </a:r>
          </a:p>
          <a:p>
            <a:pPr>
              <a:buFont typeface="Wingdings" pitchFamily="2" charset="2"/>
              <a:buChar char="Ø"/>
            </a:pPr>
            <a:r>
              <a:rPr lang="en-US" sz="1800" b="0" i="0" dirty="0">
                <a:solidFill>
                  <a:srgbClr val="374151"/>
                </a:solidFill>
                <a:effectLst/>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p>
        </p:txBody>
      </p:sp>
      <p:sp>
        <p:nvSpPr>
          <p:cNvPr id="6" name="Date Placeholder 5">
            <a:extLst>
              <a:ext uri="{FF2B5EF4-FFF2-40B4-BE49-F238E27FC236}">
                <a16:creationId xmlns:a16="http://schemas.microsoft.com/office/drawing/2014/main" id="{C89D4A2A-D8B5-4840-82DC-A6758BFB8496}"/>
              </a:ext>
            </a:extLst>
          </p:cNvPr>
          <p:cNvSpPr>
            <a:spLocks noGrp="1"/>
          </p:cNvSpPr>
          <p:nvPr>
            <p:ph type="dt" sz="half" idx="10"/>
          </p:nvPr>
        </p:nvSpPr>
        <p:spPr/>
        <p:txBody>
          <a:bodyPr/>
          <a:lstStyle/>
          <a:p>
            <a:fld id="{9D9CC52F-1A39-45FF-BF4F-DC6B8923C628}" type="datetime1">
              <a:rPr lang="en-IN" smtClean="0"/>
              <a:t>18-02-2023</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5</a:t>
            </a:fld>
            <a:endParaRPr lang="en-IN"/>
          </a:p>
        </p:txBody>
      </p:sp>
    </p:spTree>
    <p:extLst>
      <p:ext uri="{BB962C8B-B14F-4D97-AF65-F5344CB8AC3E}">
        <p14:creationId xmlns:p14="http://schemas.microsoft.com/office/powerpoint/2010/main" val="1405714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32656"/>
            <a:ext cx="8229600" cy="1368152"/>
          </a:xfrm>
        </p:spPr>
        <p:txBody>
          <a:bodyPr>
            <a:normAutofit/>
          </a:bodyPr>
          <a:lstStyle/>
          <a:p>
            <a:r>
              <a:rPr lang="en-IN" sz="2400" b="1" dirty="0">
                <a:latin typeface="Times New Roman" pitchFamily="18" charset="0"/>
                <a:cs typeface="Times New Roman" pitchFamily="18" charset="0"/>
              </a:rPr>
              <a:t>LITERATURE REVIEW</a:t>
            </a:r>
            <a:endParaRPr lang="en-US" sz="2400" b="1" dirty="0"/>
          </a:p>
        </p:txBody>
      </p:sp>
      <p:sp>
        <p:nvSpPr>
          <p:cNvPr id="2" name="Content Placeholder 1"/>
          <p:cNvSpPr>
            <a:spLocks noGrp="1"/>
          </p:cNvSpPr>
          <p:nvPr>
            <p:ph idx="1"/>
          </p:nvPr>
        </p:nvSpPr>
        <p:spPr>
          <a:xfrm>
            <a:off x="457200" y="1844824"/>
            <a:ext cx="8229600" cy="4162467"/>
          </a:xfrm>
        </p:spPr>
        <p:txBody>
          <a:bodyPr>
            <a:normAutofit/>
          </a:bodyPr>
          <a:lstStyle/>
          <a:p>
            <a:pPr>
              <a:buFont typeface="Wingdings" pitchFamily="2" charset="2"/>
              <a:buChar char="Ø"/>
            </a:pPr>
            <a:endParaRPr lang="en-US" sz="2000" dirty="0">
              <a:latin typeface="Times New Roman" pitchFamily="18" charset="0"/>
              <a:cs typeface="Times New Roman" pitchFamily="18" charset="0"/>
            </a:endParaRPr>
          </a:p>
          <a:p>
            <a:endParaRPr lang="en-US" sz="2400" dirty="0"/>
          </a:p>
        </p:txBody>
      </p:sp>
      <p:sp>
        <p:nvSpPr>
          <p:cNvPr id="6" name="Date Placeholder 5">
            <a:extLst>
              <a:ext uri="{FF2B5EF4-FFF2-40B4-BE49-F238E27FC236}">
                <a16:creationId xmlns:a16="http://schemas.microsoft.com/office/drawing/2014/main" id="{5ABC3FF2-38AE-4C11-85F7-B2B1B08D8730}"/>
              </a:ext>
            </a:extLst>
          </p:cNvPr>
          <p:cNvSpPr>
            <a:spLocks noGrp="1"/>
          </p:cNvSpPr>
          <p:nvPr>
            <p:ph type="dt" sz="half" idx="10"/>
          </p:nvPr>
        </p:nvSpPr>
        <p:spPr/>
        <p:txBody>
          <a:bodyPr/>
          <a:lstStyle/>
          <a:p>
            <a:fld id="{6895D223-330B-46C2-80AA-364D74E53CFC}" type="datetime1">
              <a:rPr lang="en-IN" smtClean="0"/>
              <a:t>18-02-2023</a:t>
            </a:fld>
            <a:endParaRPr lang="en-IN"/>
          </a:p>
        </p:txBody>
      </p:sp>
      <p:sp>
        <p:nvSpPr>
          <p:cNvPr id="3" name="Footer Placeholder 2"/>
          <p:cNvSpPr>
            <a:spLocks noGrp="1"/>
          </p:cNvSpPr>
          <p:nvPr>
            <p:ph type="ftr" sz="quarter" idx="11"/>
          </p:nvPr>
        </p:nvSpPr>
        <p:spPr/>
        <p:txBody>
          <a:bodyPr/>
          <a:lstStyle/>
          <a:p>
            <a:r>
              <a:rPr lang="en-IN"/>
              <a:t>BATCH NO:        DEPARTMENT OF COMPUTER SCIENCE &amp; ENGINEERING</a:t>
            </a:r>
          </a:p>
        </p:txBody>
      </p:sp>
      <p:sp>
        <p:nvSpPr>
          <p:cNvPr id="4" name="Slide Number Placeholder 3"/>
          <p:cNvSpPr>
            <a:spLocks noGrp="1"/>
          </p:cNvSpPr>
          <p:nvPr>
            <p:ph type="sldNum" sz="quarter" idx="12"/>
          </p:nvPr>
        </p:nvSpPr>
        <p:spPr/>
        <p:txBody>
          <a:bodyPr/>
          <a:lstStyle/>
          <a:p>
            <a:fld id="{FA00FD27-8DB0-4CB2-BD37-BEA95C6A1008}" type="slidenum">
              <a:rPr lang="en-IN" smtClean="0"/>
              <a:t>6</a:t>
            </a:fld>
            <a:endParaRPr lang="en-IN"/>
          </a:p>
        </p:txBody>
      </p:sp>
      <p:graphicFrame>
        <p:nvGraphicFramePr>
          <p:cNvPr id="9" name="Table 9">
            <a:extLst>
              <a:ext uri="{FF2B5EF4-FFF2-40B4-BE49-F238E27FC236}">
                <a16:creationId xmlns:a16="http://schemas.microsoft.com/office/drawing/2014/main" id="{EC128D6C-2BAA-9A1E-FD3B-2C6C851BFDC1}"/>
              </a:ext>
            </a:extLst>
          </p:cNvPr>
          <p:cNvGraphicFramePr>
            <a:graphicFrameLocks noGrp="1"/>
          </p:cNvGraphicFramePr>
          <p:nvPr>
            <p:extLst>
              <p:ext uri="{D42A27DB-BD31-4B8C-83A1-F6EECF244321}">
                <p14:modId xmlns:p14="http://schemas.microsoft.com/office/powerpoint/2010/main" val="1047753323"/>
              </p:ext>
            </p:extLst>
          </p:nvPr>
        </p:nvGraphicFramePr>
        <p:xfrm>
          <a:off x="457200" y="1700807"/>
          <a:ext cx="8229600" cy="3931920"/>
        </p:xfrm>
        <a:graphic>
          <a:graphicData uri="http://schemas.openxmlformats.org/drawingml/2006/table">
            <a:tbl>
              <a:tblPr firstRow="1" bandRow="1">
                <a:tableStyleId>{2D5ABB26-0587-4C30-8999-92F81FD0307C}</a:tableStyleId>
              </a:tblPr>
              <a:tblGrid>
                <a:gridCol w="730424">
                  <a:extLst>
                    <a:ext uri="{9D8B030D-6E8A-4147-A177-3AD203B41FA5}">
                      <a16:colId xmlns:a16="http://schemas.microsoft.com/office/drawing/2014/main" val="4236487937"/>
                    </a:ext>
                  </a:extLst>
                </a:gridCol>
                <a:gridCol w="1512168">
                  <a:extLst>
                    <a:ext uri="{9D8B030D-6E8A-4147-A177-3AD203B41FA5}">
                      <a16:colId xmlns:a16="http://schemas.microsoft.com/office/drawing/2014/main" val="3060520736"/>
                    </a:ext>
                  </a:extLst>
                </a:gridCol>
                <a:gridCol w="720080">
                  <a:extLst>
                    <a:ext uri="{9D8B030D-6E8A-4147-A177-3AD203B41FA5}">
                      <a16:colId xmlns:a16="http://schemas.microsoft.com/office/drawing/2014/main" val="857858785"/>
                    </a:ext>
                  </a:extLst>
                </a:gridCol>
                <a:gridCol w="1656184">
                  <a:extLst>
                    <a:ext uri="{9D8B030D-6E8A-4147-A177-3AD203B41FA5}">
                      <a16:colId xmlns:a16="http://schemas.microsoft.com/office/drawing/2014/main" val="1329407218"/>
                    </a:ext>
                  </a:extLst>
                </a:gridCol>
                <a:gridCol w="1944216">
                  <a:extLst>
                    <a:ext uri="{9D8B030D-6E8A-4147-A177-3AD203B41FA5}">
                      <a16:colId xmlns:a16="http://schemas.microsoft.com/office/drawing/2014/main" val="3835700934"/>
                    </a:ext>
                  </a:extLst>
                </a:gridCol>
                <a:gridCol w="1666528">
                  <a:extLst>
                    <a:ext uri="{9D8B030D-6E8A-4147-A177-3AD203B41FA5}">
                      <a16:colId xmlns:a16="http://schemas.microsoft.com/office/drawing/2014/main" val="3004087685"/>
                    </a:ext>
                  </a:extLst>
                </a:gridCol>
              </a:tblGrid>
              <a:tr h="432049">
                <a:tc>
                  <a:txBody>
                    <a:bodyPr/>
                    <a:lstStyle/>
                    <a:p>
                      <a:r>
                        <a:rPr lang="en-US" sz="1600" dirty="0">
                          <a:latin typeface="Times New Roman" panose="02020603050405020304" pitchFamily="18" charset="0"/>
                          <a:cs typeface="Times New Roman" panose="02020603050405020304" pitchFamily="18" charset="0"/>
                        </a:rPr>
                        <a:t>S.No</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Author Name</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Year</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Journal Name</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Methodologies</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Advantage /Disadvantage</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586401"/>
                  </a:ext>
                </a:extLst>
              </a:tr>
              <a:tr h="1435494">
                <a:tc>
                  <a:txBody>
                    <a:bodyPr/>
                    <a:lstStyle/>
                    <a:p>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latin typeface="Times New Roman" panose="02020603050405020304" pitchFamily="18" charset="0"/>
                          <a:cs typeface="Times New Roman" panose="02020603050405020304" pitchFamily="18" charset="0"/>
                        </a:rPr>
                        <a:t>Yaoyu Tao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2020</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Automated Estimation of Human Age, Gender and Expression.</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latin typeface="Times New Roman" panose="02020603050405020304" pitchFamily="18" charset="0"/>
                          <a:cs typeface="Times New Roman" panose="02020603050405020304" pitchFamily="18" charset="0"/>
                        </a:rPr>
                        <a:t>Technique LBP Gabor filter LDA algorithm.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Adv:-It’s Accuracy is 63% to 88%.</a:t>
                      </a:r>
                    </a:p>
                    <a:p>
                      <a:r>
                        <a:rPr lang="en-US" sz="1600" dirty="0">
                          <a:latin typeface="Times New Roman" panose="02020603050405020304" pitchFamily="18" charset="0"/>
                          <a:cs typeface="Times New Roman" panose="02020603050405020304" pitchFamily="18" charset="0"/>
                        </a:rPr>
                        <a:t>Disadv:- </a:t>
                      </a:r>
                    </a:p>
                    <a:p>
                      <a:r>
                        <a:rPr lang="en-US" sz="1600" dirty="0">
                          <a:latin typeface="Times New Roman" panose="02020603050405020304" pitchFamily="18" charset="0"/>
                          <a:cs typeface="Times New Roman" panose="02020603050405020304" pitchFamily="18" charset="0"/>
                        </a:rPr>
                        <a:t>Error Rate is (12-37) %</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6845546"/>
                  </a:ext>
                </a:extLst>
              </a:tr>
              <a:tr h="1435494">
                <a:tc>
                  <a:txBody>
                    <a:bodyPr/>
                    <a:lstStyle/>
                    <a:p>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latin typeface="Times New Roman" panose="02020603050405020304" pitchFamily="18" charset="0"/>
                          <a:cs typeface="Times New Roman" panose="02020603050405020304" pitchFamily="18" charset="0"/>
                        </a:rPr>
                        <a:t>Sepidehsadat Hosseini et 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2018</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Comparison of Recent Machine Learning Techniques for Gender Recognition from Facial Images</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latin typeface="Times New Roman" panose="02020603050405020304" pitchFamily="18" charset="0"/>
                          <a:cs typeface="Times New Roman" panose="02020603050405020304" pitchFamily="18" charset="0"/>
                        </a:rPr>
                        <a:t>Wide CNN Gabor Filter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Adv:-Showing age and gender-accuracy of 61% and 88% respectively.</a:t>
                      </a:r>
                    </a:p>
                    <a:p>
                      <a:r>
                        <a:rPr lang="en-US" sz="1600" dirty="0">
                          <a:latin typeface="Times New Roman" panose="02020603050405020304" pitchFamily="18" charset="0"/>
                          <a:cs typeface="Times New Roman" panose="02020603050405020304" pitchFamily="18" charset="0"/>
                        </a:rPr>
                        <a:t>Disadv:- </a:t>
                      </a:r>
                      <a:r>
                        <a:rPr lang="en-IN" sz="1600" dirty="0">
                          <a:latin typeface="Times New Roman" panose="02020603050405020304" pitchFamily="18" charset="0"/>
                          <a:cs typeface="Times New Roman" panose="02020603050405020304" pitchFamily="18" charset="0"/>
                        </a:rPr>
                        <a:t>Error Rate is (15-30)%</a:t>
                      </a:r>
                      <a:r>
                        <a:rPr lang="en-IN" sz="1600" dirty="0"/>
                        <a:t>. </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8001462"/>
                  </a:ext>
                </a:extLst>
              </a:tr>
            </a:tbl>
          </a:graphicData>
        </a:graphic>
      </p:graphicFrame>
    </p:spTree>
    <p:extLst>
      <p:ext uri="{BB962C8B-B14F-4D97-AF65-F5344CB8AC3E}">
        <p14:creationId xmlns:p14="http://schemas.microsoft.com/office/powerpoint/2010/main" val="1725045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latin typeface="Times New Roman" pitchFamily="18" charset="0"/>
                <a:cs typeface="Times New Roman" pitchFamily="18" charset="0"/>
              </a:rPr>
              <a:t>LITERATURE REVIEW</a:t>
            </a:r>
            <a:endParaRPr lang="en-US" sz="2400" dirty="0"/>
          </a:p>
        </p:txBody>
      </p:sp>
      <p:sp>
        <p:nvSpPr>
          <p:cNvPr id="3" name="Content Placeholder 2"/>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a:t>
            </a:r>
            <a:endParaRPr lang="en-US" sz="2400" dirty="0"/>
          </a:p>
        </p:txBody>
      </p:sp>
      <p:sp>
        <p:nvSpPr>
          <p:cNvPr id="6" name="Date Placeholder 5">
            <a:extLst>
              <a:ext uri="{FF2B5EF4-FFF2-40B4-BE49-F238E27FC236}">
                <a16:creationId xmlns:a16="http://schemas.microsoft.com/office/drawing/2014/main" id="{887A5EEC-2647-4F44-8182-A31E6ECA72F6}"/>
              </a:ext>
            </a:extLst>
          </p:cNvPr>
          <p:cNvSpPr>
            <a:spLocks noGrp="1"/>
          </p:cNvSpPr>
          <p:nvPr>
            <p:ph type="dt" sz="half" idx="10"/>
          </p:nvPr>
        </p:nvSpPr>
        <p:spPr/>
        <p:txBody>
          <a:bodyPr/>
          <a:lstStyle/>
          <a:p>
            <a:fld id="{DA80EFFF-DDFB-4015-AA6A-41E3B2B29866}" type="datetime1">
              <a:rPr lang="en-IN" smtClean="0"/>
              <a:t>18-02-2023</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7</a:t>
            </a:fld>
            <a:endParaRPr lang="en-IN"/>
          </a:p>
        </p:txBody>
      </p:sp>
      <p:graphicFrame>
        <p:nvGraphicFramePr>
          <p:cNvPr id="7" name="Table 7">
            <a:extLst>
              <a:ext uri="{FF2B5EF4-FFF2-40B4-BE49-F238E27FC236}">
                <a16:creationId xmlns:a16="http://schemas.microsoft.com/office/drawing/2014/main" id="{5BBC7463-BDD8-0DD7-CB22-08ADDC52E969}"/>
              </a:ext>
            </a:extLst>
          </p:cNvPr>
          <p:cNvGraphicFramePr>
            <a:graphicFrameLocks noGrp="1"/>
          </p:cNvGraphicFramePr>
          <p:nvPr>
            <p:extLst>
              <p:ext uri="{D42A27DB-BD31-4B8C-83A1-F6EECF244321}">
                <p14:modId xmlns:p14="http://schemas.microsoft.com/office/powerpoint/2010/main" val="1504256430"/>
              </p:ext>
            </p:extLst>
          </p:nvPr>
        </p:nvGraphicFramePr>
        <p:xfrm>
          <a:off x="755576" y="1700808"/>
          <a:ext cx="7797546" cy="4480560"/>
        </p:xfrm>
        <a:graphic>
          <a:graphicData uri="http://schemas.openxmlformats.org/drawingml/2006/table">
            <a:tbl>
              <a:tblPr firstRow="1" bandRow="1">
                <a:tableStyleId>{2D5ABB26-0587-4C30-8999-92F81FD0307C}</a:tableStyleId>
              </a:tblPr>
              <a:tblGrid>
                <a:gridCol w="717848">
                  <a:extLst>
                    <a:ext uri="{9D8B030D-6E8A-4147-A177-3AD203B41FA5}">
                      <a16:colId xmlns:a16="http://schemas.microsoft.com/office/drawing/2014/main" val="3057896708"/>
                    </a:ext>
                  </a:extLst>
                </a:gridCol>
                <a:gridCol w="1440160">
                  <a:extLst>
                    <a:ext uri="{9D8B030D-6E8A-4147-A177-3AD203B41FA5}">
                      <a16:colId xmlns:a16="http://schemas.microsoft.com/office/drawing/2014/main" val="3486220498"/>
                    </a:ext>
                  </a:extLst>
                </a:gridCol>
                <a:gridCol w="720080">
                  <a:extLst>
                    <a:ext uri="{9D8B030D-6E8A-4147-A177-3AD203B41FA5}">
                      <a16:colId xmlns:a16="http://schemas.microsoft.com/office/drawing/2014/main" val="77523503"/>
                    </a:ext>
                  </a:extLst>
                </a:gridCol>
                <a:gridCol w="1512168">
                  <a:extLst>
                    <a:ext uri="{9D8B030D-6E8A-4147-A177-3AD203B41FA5}">
                      <a16:colId xmlns:a16="http://schemas.microsoft.com/office/drawing/2014/main" val="1145509357"/>
                    </a:ext>
                  </a:extLst>
                </a:gridCol>
                <a:gridCol w="1584176">
                  <a:extLst>
                    <a:ext uri="{9D8B030D-6E8A-4147-A177-3AD203B41FA5}">
                      <a16:colId xmlns:a16="http://schemas.microsoft.com/office/drawing/2014/main" val="934152680"/>
                    </a:ext>
                  </a:extLst>
                </a:gridCol>
                <a:gridCol w="1823114">
                  <a:extLst>
                    <a:ext uri="{9D8B030D-6E8A-4147-A177-3AD203B41FA5}">
                      <a16:colId xmlns:a16="http://schemas.microsoft.com/office/drawing/2014/main" val="438000880"/>
                    </a:ext>
                  </a:extLst>
                </a:gridCol>
              </a:tblGrid>
              <a:tr h="576064">
                <a:tc>
                  <a:txBody>
                    <a:bodyPr/>
                    <a:lstStyle/>
                    <a:p>
                      <a:r>
                        <a:rPr lang="en-US" sz="1800" b="0" dirty="0">
                          <a:latin typeface="Times New Roman" panose="02020603050405020304" pitchFamily="18" charset="0"/>
                          <a:cs typeface="Times New Roman" panose="02020603050405020304" pitchFamily="18" charset="0"/>
                        </a:rPr>
                        <a:t>S.No</a:t>
                      </a:r>
                      <a:endParaRPr lang="en-IN" sz="18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anose="02020603050405020304" pitchFamily="18" charset="0"/>
                          <a:cs typeface="Times New Roman" panose="02020603050405020304" pitchFamily="18" charset="0"/>
                        </a:rPr>
                        <a:t>Author Name</a:t>
                      </a:r>
                      <a:endParaRPr lang="en-IN" sz="1800" b="0" dirty="0">
                        <a:latin typeface="Times New Roman" panose="02020603050405020304" pitchFamily="18" charset="0"/>
                        <a:cs typeface="Times New Roman" panose="02020603050405020304" pitchFamily="18" charset="0"/>
                      </a:endParaRPr>
                    </a:p>
                    <a:p>
                      <a:endParaRPr lang="en-IN" sz="18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a:latin typeface="Times New Roman" panose="02020603050405020304" pitchFamily="18" charset="0"/>
                          <a:cs typeface="Times New Roman" panose="02020603050405020304" pitchFamily="18" charset="0"/>
                        </a:rPr>
                        <a:t>Year</a:t>
                      </a:r>
                      <a:endParaRPr lang="en-IN" sz="18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anose="02020603050405020304" pitchFamily="18" charset="0"/>
                          <a:cs typeface="Times New Roman" panose="02020603050405020304" pitchFamily="18" charset="0"/>
                        </a:rPr>
                        <a:t>Journal Name</a:t>
                      </a:r>
                      <a:endParaRPr lang="en-IN" sz="1800" b="0" dirty="0">
                        <a:latin typeface="Times New Roman" panose="02020603050405020304" pitchFamily="18" charset="0"/>
                        <a:cs typeface="Times New Roman" panose="02020603050405020304" pitchFamily="18" charset="0"/>
                      </a:endParaRPr>
                    </a:p>
                    <a:p>
                      <a:endParaRPr lang="en-IN" sz="18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anose="02020603050405020304" pitchFamily="18" charset="0"/>
                          <a:cs typeface="Times New Roman" panose="02020603050405020304" pitchFamily="18" charset="0"/>
                        </a:rPr>
                        <a:t>Methodologies</a:t>
                      </a:r>
                      <a:endParaRPr lang="en-IN" sz="1800" b="0" dirty="0">
                        <a:latin typeface="Times New Roman" panose="02020603050405020304" pitchFamily="18" charset="0"/>
                        <a:cs typeface="Times New Roman" panose="02020603050405020304" pitchFamily="18" charset="0"/>
                      </a:endParaRPr>
                    </a:p>
                    <a:p>
                      <a:endParaRPr lang="en-IN" sz="18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anose="02020603050405020304" pitchFamily="18" charset="0"/>
                          <a:cs typeface="Times New Roman" panose="02020603050405020304" pitchFamily="18" charset="0"/>
                        </a:rPr>
                        <a:t>Advantage /Disadvantage</a:t>
                      </a:r>
                      <a:endParaRPr lang="en-IN" sz="18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7559196"/>
                  </a:ext>
                </a:extLst>
              </a:tr>
              <a:tr h="1470879">
                <a:tc>
                  <a:txBody>
                    <a:bodyPr/>
                    <a:lstStyle/>
                    <a:p>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latin typeface="Times New Roman" panose="02020603050405020304" pitchFamily="18" charset="0"/>
                          <a:cs typeface="Times New Roman" panose="02020603050405020304" pitchFamily="18" charset="0"/>
                        </a:rPr>
                        <a:t>Jia-Hong Lee et 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2018</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Gender and age recognition and identification from speech signals </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latin typeface="Times New Roman" panose="02020603050405020304" pitchFamily="18" charset="0"/>
                          <a:cs typeface="Times New Roman" panose="02020603050405020304" pitchFamily="18" charset="0"/>
                        </a:rPr>
                        <a:t>Lightweight Multi-task CNN (LMTCNN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Adv:-Showing age and gender accuracy of 44% and 85%</a:t>
                      </a:r>
                    </a:p>
                    <a:p>
                      <a:r>
                        <a:rPr lang="en-US" sz="1600" dirty="0">
                          <a:latin typeface="Times New Roman" panose="02020603050405020304" pitchFamily="18" charset="0"/>
                          <a:cs typeface="Times New Roman" panose="02020603050405020304" pitchFamily="18" charset="0"/>
                        </a:rPr>
                        <a:t>DisAdv:-</a:t>
                      </a:r>
                      <a:r>
                        <a:rPr lang="en-IN" sz="1600" dirty="0">
                          <a:latin typeface="Times New Roman" panose="02020603050405020304" pitchFamily="18" charset="0"/>
                          <a:cs typeface="Times New Roman" panose="02020603050405020304" pitchFamily="18" charset="0"/>
                        </a:rPr>
                        <a:t>Training Validation Accuracy is 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2092869"/>
                  </a:ext>
                </a:extLst>
              </a:tr>
              <a:tr h="1470879">
                <a:tc>
                  <a:txBody>
                    <a:bodyPr/>
                    <a:lstStyle/>
                    <a:p>
                      <a:r>
                        <a:rPr lang="en-US"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i-FI" sz="1600" dirty="0">
                          <a:latin typeface="Times New Roman" panose="02020603050405020304" pitchFamily="18" charset="0"/>
                          <a:cs typeface="Times New Roman" panose="02020603050405020304" pitchFamily="18" charset="0"/>
                        </a:rPr>
                        <a:t>Nisha Srinivas et al. </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2017</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Full Face Region Experiment. Use of hand selected face subfields.</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CNN with a single branch architecture CNN with multiple branches architecture</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Adv:- Accuracy results for age, gender, and exact ethnicity are 38%, 88%, 33%</a:t>
                      </a:r>
                    </a:p>
                    <a:p>
                      <a:r>
                        <a:rPr lang="en-US" sz="1600" dirty="0">
                          <a:latin typeface="Times New Roman" panose="02020603050405020304" pitchFamily="18" charset="0"/>
                          <a:cs typeface="Times New Roman" panose="02020603050405020304" pitchFamily="18" charset="0"/>
                        </a:rPr>
                        <a:t>DisAdv:- </a:t>
                      </a:r>
                      <a:r>
                        <a:rPr lang="en-IN" sz="1600" dirty="0">
                          <a:latin typeface="Times New Roman" panose="02020603050405020304" pitchFamily="18" charset="0"/>
                          <a:cs typeface="Times New Roman" panose="02020603050405020304" pitchFamily="18" charset="0"/>
                        </a:rPr>
                        <a:t>Confusion Matrix Accuracy  is less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8715620"/>
                  </a:ext>
                </a:extLst>
              </a:tr>
            </a:tbl>
          </a:graphicData>
        </a:graphic>
      </p:graphicFrame>
    </p:spTree>
    <p:extLst>
      <p:ext uri="{BB962C8B-B14F-4D97-AF65-F5344CB8AC3E}">
        <p14:creationId xmlns:p14="http://schemas.microsoft.com/office/powerpoint/2010/main" val="213948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D09E5-2A46-4197-84BE-FB6DF8F71D24}"/>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DESIGN AND METHOLOGIES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A3EF3F-6DBB-46F9-9395-C8AED19F621F}"/>
              </a:ext>
            </a:extLst>
          </p:cNvPr>
          <p:cNvSpPr>
            <a:spLocks noGrp="1"/>
          </p:cNvSpPr>
          <p:nvPr>
            <p:ph idx="1"/>
          </p:nvPr>
        </p:nvSpPr>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MODULE 1: </a:t>
            </a:r>
          </a:p>
          <a:p>
            <a:pPr>
              <a:buFont typeface="Arial" panose="020B0604020202020204" pitchFamily="34" charset="0"/>
              <a:buChar char="•"/>
            </a:pPr>
            <a:r>
              <a:rPr lang="en-IN" sz="2000" dirty="0"/>
              <a:t>Data Collection</a:t>
            </a:r>
          </a:p>
          <a:p>
            <a:pPr>
              <a:buFont typeface="Wingdings" panose="05000000000000000000" pitchFamily="2" charset="2"/>
              <a:buChar char="Ø"/>
            </a:pPr>
            <a:endParaRPr lang="en-IN" dirty="0"/>
          </a:p>
          <a:p>
            <a:pPr>
              <a:buFont typeface="Wingdings" panose="05000000000000000000" pitchFamily="2" charset="2"/>
              <a:buChar char="Ø"/>
            </a:pPr>
            <a:endParaRPr lang="en-IN" sz="2000" dirty="0"/>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MODULE 2: </a:t>
            </a:r>
          </a:p>
          <a:p>
            <a:pPr>
              <a:buFont typeface="Arial" panose="020B0604020202020204" pitchFamily="34" charset="0"/>
              <a:buChar char="•"/>
            </a:pPr>
            <a:r>
              <a:rPr lang="en-IN" sz="2000" dirty="0"/>
              <a:t>Module Training and Execution </a:t>
            </a:r>
          </a:p>
          <a:p>
            <a:pPr>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45628593-0FB0-4A31-8DA2-ACA06B125012}"/>
              </a:ext>
            </a:extLst>
          </p:cNvPr>
          <p:cNvSpPr>
            <a:spLocks noGrp="1"/>
          </p:cNvSpPr>
          <p:nvPr>
            <p:ph type="dt" sz="half" idx="10"/>
          </p:nvPr>
        </p:nvSpPr>
        <p:spPr/>
        <p:txBody>
          <a:bodyPr/>
          <a:lstStyle/>
          <a:p>
            <a:fld id="{1C97E6A9-E6AF-4136-81B9-D9D4593781CD}" type="datetime1">
              <a:rPr lang="en-IN" smtClean="0"/>
              <a:t>18-02-2023</a:t>
            </a:fld>
            <a:endParaRPr lang="en-IN"/>
          </a:p>
        </p:txBody>
      </p:sp>
      <p:sp>
        <p:nvSpPr>
          <p:cNvPr id="4" name="Footer Placeholder 3">
            <a:extLst>
              <a:ext uri="{FF2B5EF4-FFF2-40B4-BE49-F238E27FC236}">
                <a16:creationId xmlns:a16="http://schemas.microsoft.com/office/drawing/2014/main" id="{01393D96-F1D2-4C88-9C71-581B277B8A95}"/>
              </a:ext>
            </a:extLst>
          </p:cNvPr>
          <p:cNvSpPr>
            <a:spLocks noGrp="1"/>
          </p:cNvSpPr>
          <p:nvPr>
            <p:ph type="ftr" sz="quarter" idx="11"/>
          </p:nvPr>
        </p:nvSpPr>
        <p:spPr/>
        <p:txBody>
          <a:bodyPr/>
          <a:lstStyle/>
          <a:p>
            <a:r>
              <a:rPr lang="en-IN"/>
              <a:t>BATCH NO:        DEPARTMENT OF COMPUTER SCIENCE &amp; ENGINEERING</a:t>
            </a:r>
          </a:p>
        </p:txBody>
      </p:sp>
      <p:sp>
        <p:nvSpPr>
          <p:cNvPr id="5" name="Slide Number Placeholder 4">
            <a:extLst>
              <a:ext uri="{FF2B5EF4-FFF2-40B4-BE49-F238E27FC236}">
                <a16:creationId xmlns:a16="http://schemas.microsoft.com/office/drawing/2014/main" id="{9BC76D7B-468F-46A2-BBDC-8FF801C7287D}"/>
              </a:ext>
            </a:extLst>
          </p:cNvPr>
          <p:cNvSpPr>
            <a:spLocks noGrp="1"/>
          </p:cNvSpPr>
          <p:nvPr>
            <p:ph type="sldNum" sz="quarter" idx="12"/>
          </p:nvPr>
        </p:nvSpPr>
        <p:spPr/>
        <p:txBody>
          <a:bodyPr/>
          <a:lstStyle/>
          <a:p>
            <a:fld id="{FA00FD27-8DB0-4CB2-BD37-BEA95C6A1008}" type="slidenum">
              <a:rPr lang="en-IN" smtClean="0"/>
              <a:t>8</a:t>
            </a:fld>
            <a:endParaRPr lang="en-IN"/>
          </a:p>
        </p:txBody>
      </p:sp>
    </p:spTree>
    <p:extLst>
      <p:ext uri="{BB962C8B-B14F-4D97-AF65-F5344CB8AC3E}">
        <p14:creationId xmlns:p14="http://schemas.microsoft.com/office/powerpoint/2010/main" val="3051244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0D26-495E-4B49-BEE6-5776EA4FDB54}"/>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MODULE:1</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A08B63-3BD2-43D1-A321-9B0FE727B192}"/>
              </a:ext>
            </a:extLst>
          </p:cNvPr>
          <p:cNvSpPr>
            <a:spLocks noGrp="1"/>
          </p:cNvSpPr>
          <p:nvPr>
            <p:ph idx="1"/>
          </p:nvPr>
        </p:nvSpPr>
        <p:spPr>
          <a:xfrm>
            <a:off x="685800" y="1628800"/>
            <a:ext cx="7772400" cy="4543400"/>
          </a:xfrm>
        </p:spPr>
        <p:txBody>
          <a:bodyPr>
            <a:normAutofit/>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Data Collection and training using Machine Learning Algorithms</a:t>
            </a:r>
          </a:p>
          <a:p>
            <a:pPr marL="0" indent="0">
              <a:buNone/>
            </a:pPr>
            <a:r>
              <a:rPr lang="en-US" sz="2400" dirty="0">
                <a:latin typeface="Times New Roman" panose="02020603050405020304" pitchFamily="18" charset="0"/>
                <a:cs typeface="Times New Roman" panose="02020603050405020304" pitchFamily="18" charset="0"/>
              </a:rPr>
              <a:t>Step:1 Collection of data :-</a:t>
            </a:r>
          </a:p>
          <a:p>
            <a:pPr marL="0" indent="0">
              <a:buNone/>
            </a:pPr>
            <a:r>
              <a:rPr lang="en-US"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 large dataset of images of individuals is collected, along with their corresponding age and gender labels. The dataset should be diverse, including people of different ages and genders, and should be representative of the population that the model will be used on</a:t>
            </a:r>
            <a:r>
              <a:rPr lang="en-US" sz="1800" b="0" i="0" dirty="0">
                <a:solidFill>
                  <a:srgbClr val="374151"/>
                </a:solidFill>
                <a:effectLst/>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Step:2 </a:t>
            </a:r>
            <a:r>
              <a:rPr lang="en-US" sz="2400" dirty="0">
                <a:latin typeface="Times New Roman" panose="02020603050405020304" pitchFamily="18" charset="0"/>
                <a:cs typeface="Times New Roman" panose="02020603050405020304" pitchFamily="18" charset="0"/>
              </a:rPr>
              <a:t>Feature Extraction: </a:t>
            </a:r>
          </a:p>
          <a:p>
            <a:pPr marL="0" indent="0">
              <a:buNone/>
            </a:pPr>
            <a:r>
              <a:rPr lang="en-US" sz="24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Features relevant for age and gender prediction are extracted from the images or videos, such as facial features, texture, and color. These features are then used as input to the machine learning model.</a:t>
            </a:r>
          </a:p>
          <a:p>
            <a:endParaRPr lang="en-IN" sz="2400" dirty="0"/>
          </a:p>
        </p:txBody>
      </p:sp>
      <p:sp>
        <p:nvSpPr>
          <p:cNvPr id="6" name="Date Placeholder 5">
            <a:extLst>
              <a:ext uri="{FF2B5EF4-FFF2-40B4-BE49-F238E27FC236}">
                <a16:creationId xmlns:a16="http://schemas.microsoft.com/office/drawing/2014/main" id="{60B42CDB-5797-48A0-B4E4-2C9C250CB994}"/>
              </a:ext>
            </a:extLst>
          </p:cNvPr>
          <p:cNvSpPr>
            <a:spLocks noGrp="1"/>
          </p:cNvSpPr>
          <p:nvPr>
            <p:ph type="dt" sz="half" idx="10"/>
          </p:nvPr>
        </p:nvSpPr>
        <p:spPr/>
        <p:txBody>
          <a:bodyPr/>
          <a:lstStyle/>
          <a:p>
            <a:fld id="{B0BB0584-8292-43A0-945E-D5FA59BFE0E9}" type="datetime1">
              <a:rPr lang="en-IN" smtClean="0"/>
              <a:t>18-02-2023</a:t>
            </a:fld>
            <a:endParaRPr lang="en-IN"/>
          </a:p>
        </p:txBody>
      </p:sp>
      <p:sp>
        <p:nvSpPr>
          <p:cNvPr id="4" name="Footer Placeholder 3">
            <a:extLst>
              <a:ext uri="{FF2B5EF4-FFF2-40B4-BE49-F238E27FC236}">
                <a16:creationId xmlns:a16="http://schemas.microsoft.com/office/drawing/2014/main" id="{2C37BE96-E059-4B02-B16D-0895497CC501}"/>
              </a:ext>
            </a:extLst>
          </p:cNvPr>
          <p:cNvSpPr>
            <a:spLocks noGrp="1"/>
          </p:cNvSpPr>
          <p:nvPr>
            <p:ph type="ftr" sz="quarter" idx="11"/>
          </p:nvPr>
        </p:nvSpPr>
        <p:spPr/>
        <p:txBody>
          <a:bodyPr/>
          <a:lstStyle/>
          <a:p>
            <a:r>
              <a:rPr lang="en-IN"/>
              <a:t>BATCH NO:        DEPARTMENT OF COMPUTER SCIENCE &amp; ENGINEERING</a:t>
            </a:r>
          </a:p>
        </p:txBody>
      </p:sp>
      <p:sp>
        <p:nvSpPr>
          <p:cNvPr id="5" name="Slide Number Placeholder 4">
            <a:extLst>
              <a:ext uri="{FF2B5EF4-FFF2-40B4-BE49-F238E27FC236}">
                <a16:creationId xmlns:a16="http://schemas.microsoft.com/office/drawing/2014/main" id="{1259DF69-412B-4661-8E6B-9F435702C3B6}"/>
              </a:ext>
            </a:extLst>
          </p:cNvPr>
          <p:cNvSpPr>
            <a:spLocks noGrp="1"/>
          </p:cNvSpPr>
          <p:nvPr>
            <p:ph type="sldNum" sz="quarter" idx="12"/>
          </p:nvPr>
        </p:nvSpPr>
        <p:spPr/>
        <p:txBody>
          <a:bodyPr/>
          <a:lstStyle/>
          <a:p>
            <a:fld id="{FA00FD27-8DB0-4CB2-BD37-BEA95C6A1008}" type="slidenum">
              <a:rPr lang="en-IN" smtClean="0"/>
              <a:t>9</a:t>
            </a:fld>
            <a:endParaRPr lang="en-IN"/>
          </a:p>
        </p:txBody>
      </p:sp>
    </p:spTree>
    <p:extLst>
      <p:ext uri="{BB962C8B-B14F-4D97-AF65-F5344CB8AC3E}">
        <p14:creationId xmlns:p14="http://schemas.microsoft.com/office/powerpoint/2010/main" val="24367246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Wood Type</Template>
  <TotalTime>1041</TotalTime>
  <Words>2147</Words>
  <Application>Microsoft Office PowerPoint</Application>
  <PresentationFormat>On-screen Show (4:3)</PresentationFormat>
  <Paragraphs>234</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Rockwell</vt:lpstr>
      <vt:lpstr>Rockwell Condensed</vt:lpstr>
      <vt:lpstr>Söhne</vt:lpstr>
      <vt:lpstr>Times New Roman</vt:lpstr>
      <vt:lpstr>Wingdings</vt:lpstr>
      <vt:lpstr>Wood Type</vt:lpstr>
      <vt:lpstr>PowerPoint Presentation</vt:lpstr>
      <vt:lpstr>PowerPoint Presentation</vt:lpstr>
      <vt:lpstr>ABSTRACT</vt:lpstr>
      <vt:lpstr>OBJECTIVES </vt:lpstr>
      <vt:lpstr> INTRODUCTION</vt:lpstr>
      <vt:lpstr>LITERATURE REVIEW</vt:lpstr>
      <vt:lpstr>LITERATURE REVIEW</vt:lpstr>
      <vt:lpstr>DESIGN AND METHOLOGIES</vt:lpstr>
      <vt:lpstr>MODULE:1</vt:lpstr>
      <vt:lpstr>PowerPoint Presentation</vt:lpstr>
      <vt:lpstr>PowerPoint Presentation</vt:lpstr>
      <vt:lpstr>IMPLEMENTATION</vt:lpstr>
      <vt:lpstr>ARCHITECTURE DIAGRAM</vt:lpstr>
      <vt:lpstr>DATA FLOW DIAGRAM</vt:lpstr>
      <vt:lpstr>ER- DIAGRAM</vt:lpstr>
      <vt:lpstr>CONCLUSION</vt:lpstr>
      <vt:lpstr>OFFER LETTER SOFT COPY/SCANNED COPY </vt:lpstr>
      <vt:lpstr>INDUSTRY DETAILS  </vt:lpstr>
      <vt:lpstr>REFERENCES</vt:lpstr>
      <vt:lpstr>PowerPoint Presentation</vt:lpstr>
      <vt:lpstr>.</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lastModifiedBy>Shyam Kumar Sah</cp:lastModifiedBy>
  <cp:revision>85</cp:revision>
  <dcterms:created xsi:type="dcterms:W3CDTF">2019-08-05T06:49:57Z</dcterms:created>
  <dcterms:modified xsi:type="dcterms:W3CDTF">2023-02-18T11:34:36Z</dcterms:modified>
</cp:coreProperties>
</file>