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D5BF-BD1A-4895-9EA5-D0E4A8B502BE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3718-E7DB-4DD2-AC3B-84DCC14D5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00" y="616332"/>
            <a:ext cx="80727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CE5A03C-47A8-4608-B739-DCD2BAFFBFB9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B586D8C9-6937-4ABF-AB6D-4D436A16A364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A90E90D-3E19-4099-B618-06C9DD9E2B8F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9EE49AB-8AC0-4452-B5AF-F369F05D3A30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0" y="539495"/>
            <a:ext cx="4392166" cy="862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24F81F3-3315-4D2C-972E-96C6B1D4473B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624" y="2528847"/>
            <a:ext cx="542275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009" y="1664462"/>
            <a:ext cx="8441981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8642" y="6475983"/>
            <a:ext cx="72008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635" y="6475983"/>
            <a:ext cx="735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A723EAD-84B2-42F9-8388-F22D80B5654E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6554" y="6475983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999" y="1707896"/>
            <a:ext cx="7391401" cy="27856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Times New Roman"/>
                <a:cs typeface="Times New Roman"/>
              </a:rPr>
              <a:t>DEPARTMENT </a:t>
            </a:r>
            <a:r>
              <a:rPr sz="1600" b="1" spc="-5" dirty="0">
                <a:latin typeface="Times New Roman"/>
                <a:cs typeface="Times New Roman"/>
              </a:rPr>
              <a:t>OF COMPUTER SCIENCE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  </a:t>
            </a:r>
            <a:r>
              <a:rPr sz="1600" b="1" spc="-5" dirty="0">
                <a:latin typeface="Times New Roman"/>
                <a:cs typeface="Times New Roman"/>
              </a:rPr>
              <a:t>ENGINEERING 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SCHOOL OF COMPUTING  </a:t>
            </a:r>
            <a:endParaRPr lang="en-US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1156CS701-MAJOR PROJECT </a:t>
            </a:r>
          </a:p>
          <a:p>
            <a:pPr algn="ctr"/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INTERNSHIP THROUGH PLACEMENT/</a:t>
            </a:r>
            <a:r>
              <a:rPr lang="en-IN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MountBlue Technologies Private Limited</a:t>
            </a:r>
            <a:endParaRPr lang="en-US" sz="1600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WINTER </a:t>
            </a:r>
            <a:r>
              <a:rPr sz="1600" b="1" spc="-5" dirty="0">
                <a:latin typeface="Times New Roman"/>
                <a:cs typeface="Times New Roman"/>
              </a:rPr>
              <a:t>SEMESTER(</a:t>
            </a:r>
            <a:r>
              <a:rPr lang="en-IN" sz="1600" b="1" spc="-5" dirty="0">
                <a:latin typeface="Times New Roman"/>
                <a:cs typeface="Times New Roman"/>
              </a:rPr>
              <a:t>2022</a:t>
            </a:r>
            <a:r>
              <a:rPr sz="1600" b="1" spc="-5" dirty="0">
                <a:latin typeface="Times New Roman"/>
                <a:cs typeface="Times New Roman"/>
              </a:rPr>
              <a:t>-2</a:t>
            </a:r>
            <a:r>
              <a:rPr lang="en-US" sz="1600" b="1" spc="-5" dirty="0">
                <a:latin typeface="Times New Roman"/>
                <a:cs typeface="Times New Roman"/>
              </a:rPr>
              <a:t>02</a:t>
            </a:r>
            <a:r>
              <a:rPr lang="en-IN" sz="1600" b="1" spc="-5" dirty="0">
                <a:latin typeface="Times New Roman"/>
                <a:cs typeface="Times New Roman"/>
              </a:rPr>
              <a:t>3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  INITIAL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REVIEW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758190" algn="ctr"/>
            <a:r>
              <a:rPr sz="2000" b="1" dirty="0">
                <a:latin typeface="Times New Roman"/>
                <a:cs typeface="Times New Roman"/>
              </a:rPr>
              <a:t>“</a:t>
            </a:r>
            <a:r>
              <a:rPr lang="en-IN" sz="1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AGE, GENDER PREDICTION AND CLASSIFICATION USING   MACHINE LEARNING</a:t>
            </a:r>
            <a:r>
              <a:rPr sz="2000" b="1" spc="-5" dirty="0">
                <a:latin typeface="Times New Roman"/>
                <a:cs typeface="Times New Roman"/>
              </a:rPr>
              <a:t>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54246" y="4883022"/>
            <a:ext cx="138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PRESENTED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5275523"/>
            <a:ext cx="4191000" cy="5168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190500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SHYAM KUMAR SAH </a:t>
            </a:r>
            <a:r>
              <a:rPr sz="1400" b="1" dirty="0">
                <a:latin typeface="Times New Roman"/>
                <a:cs typeface="Times New Roman"/>
              </a:rPr>
              <a:t>(VTU</a:t>
            </a:r>
            <a:r>
              <a:rPr lang="en-US" sz="1400" b="1" spc="-114" dirty="0">
                <a:latin typeface="Times New Roman"/>
                <a:cs typeface="Times New Roman"/>
              </a:rPr>
              <a:t>16200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r>
              <a:rPr lang="en-US"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</a:t>
            </a:r>
            <a:r>
              <a:rPr lang="en-US" sz="1400" b="1" spc="-5" dirty="0">
                <a:latin typeface="Times New Roman"/>
                <a:cs typeface="Times New Roman"/>
              </a:rPr>
              <a:t>19UECS0909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0500" algn="l"/>
              </a:tabLst>
            </a:pPr>
            <a:r>
              <a:rPr lang="en-US" sz="1400" b="1" spc="-5" dirty="0">
                <a:latin typeface="Times New Roman"/>
                <a:cs typeface="Times New Roman"/>
              </a:rPr>
              <a:t>B.Chirumani Sai Pavan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(VTU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lang="en-US" sz="1400" b="1" spc="-5" dirty="0">
                <a:latin typeface="Times New Roman"/>
                <a:cs typeface="Times New Roman"/>
              </a:rPr>
              <a:t>12653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r>
              <a:rPr lang="en-US" sz="1400" b="1" spc="-5" dirty="0">
                <a:latin typeface="Times New Roman"/>
                <a:cs typeface="Times New Roman"/>
              </a:rPr>
              <a:t>(19UECS0107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27" y="4845263"/>
            <a:ext cx="1436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SUPERVISED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6" y="5308363"/>
            <a:ext cx="23710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Dr.D Rajesh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92E23E-1ED9-4881-B055-7436DD4C97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C4EC10C3-7543-45B1-B257-8C3B3E23DDE0}" type="datetime1">
              <a:rPr lang="en-US" spc="-5" smtClean="0"/>
              <a:t>2/18/2023</a:t>
            </a:fld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F565878-8DEF-4C04-AC09-D586033F9EB1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598" y="616332"/>
            <a:ext cx="488124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 TITLE</a:t>
            </a:r>
            <a:r>
              <a:rPr sz="2400" spc="-120" dirty="0"/>
              <a:t> </a:t>
            </a:r>
            <a:r>
              <a:rPr sz="2400" spc="-20" dirty="0"/>
              <a:t>JUSTIFICATION</a:t>
            </a:r>
            <a:endParaRPr sz="2400" dirty="0"/>
          </a:p>
        </p:txBody>
      </p:sp>
      <p:sp>
        <p:nvSpPr>
          <p:cNvPr id="6" name="Rectangle 5"/>
          <p:cNvSpPr/>
          <p:nvPr/>
        </p:nvSpPr>
        <p:spPr>
          <a:xfrm>
            <a:off x="535597" y="1219200"/>
            <a:ext cx="79609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Increasing demand for facial analysis in various industries: In fields such as marketing, retail, and entertainment, the ability to accurately predict age and gender can provide valuable insights into consumer behavior and preferences.</a:t>
            </a:r>
          </a:p>
          <a:p>
            <a:pPr algn="just"/>
            <a:endParaRPr lang="en-US" spc="-5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Advancements in computer vision and Machine Learning: With the rapid advancement of computer vision and Machine Learning technologies, it is now possible to create highly accurate models for age and gender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Real-time applications: By integrating these models into real-time applications, it is possible to gain instant insights into the demographics of people in a given environment, which can have various applications in fields such as security and marketing.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Improved accuracy over traditional methods: Machine Learning models have the ability to learn patterns and relationships in data, which can lead to improved accuracy compared to traditional methods such as hand-crafted features and rule-based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9D0F0D0-850C-41F4-A9E3-74C6B86CBB58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590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OBJECTIVE </a:t>
            </a:r>
            <a:r>
              <a:rPr sz="2400" dirty="0"/>
              <a:t>&amp; </a:t>
            </a:r>
            <a:r>
              <a:rPr sz="2400" spc="-5" dirty="0"/>
              <a:t>SCOPE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 dirty="0"/>
          </a:p>
        </p:txBody>
      </p:sp>
      <p:sp>
        <p:nvSpPr>
          <p:cNvPr id="6" name="Rectangle 5"/>
          <p:cNvSpPr/>
          <p:nvPr/>
        </p:nvSpPr>
        <p:spPr>
          <a:xfrm>
            <a:off x="535600" y="1295400"/>
            <a:ext cx="79609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The objective of the Age, Gender prediction and Classification using Machine Learning is to accurately predict and classify the age and gender of individuals based on their facial features.</a:t>
            </a:r>
          </a:p>
          <a:p>
            <a:pPr algn="just"/>
            <a:r>
              <a:rPr lang="en-US" spc="-5" dirty="0">
                <a:latin typeface="Times New Roman"/>
                <a:ea typeface="+mj-ea"/>
                <a:cs typeface="Times New Roman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The scope of this project includes the use of various Machine learning algorithms and techniques to extract features from images and make predictions based on those features.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The goal is to achieve high accuracy in predictions while considering factors such as facial expressions, lighting, and pose.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ea typeface="+mj-ea"/>
                <a:cs typeface="Times New Roman"/>
              </a:rPr>
              <a:t>Applying the models to real-world scenarios such as facial recognition systems, demographic analysis, and marketing.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C4A43C-7C4F-4EF7-956F-F358244AFE34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443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TIME PLAN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39574"/>
              </p:ext>
            </p:extLst>
          </p:nvPr>
        </p:nvGraphicFramePr>
        <p:xfrm>
          <a:off x="535600" y="1639219"/>
          <a:ext cx="7960954" cy="4602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521">
                  <a:extLst>
                    <a:ext uri="{9D8B030D-6E8A-4147-A177-3AD203B41FA5}">
                      <a16:colId xmlns:a16="http://schemas.microsoft.com/office/drawing/2014/main" val="2104964394"/>
                    </a:ext>
                  </a:extLst>
                </a:gridCol>
              </a:tblGrid>
              <a:tr h="487649"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800" b="1" spc="-5" dirty="0">
                          <a:latin typeface="Times New Roman"/>
                          <a:cs typeface="Times New Roman"/>
                        </a:rPr>
                        <a:t>January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800" b="1" spc="-5" dirty="0">
                          <a:latin typeface="Times New Roman"/>
                          <a:cs typeface="Times New Roman"/>
                        </a:rPr>
                        <a:t>February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800" b="1" spc="-10" dirty="0">
                          <a:latin typeface="Times New Roman"/>
                          <a:cs typeface="Times New Roman"/>
                        </a:rPr>
                        <a:t>March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800" b="1" spc="-5" dirty="0">
                          <a:latin typeface="Times New Roman"/>
                          <a:cs typeface="Times New Roman"/>
                        </a:rPr>
                        <a:t>April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l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800" b="1" dirty="0">
                          <a:latin typeface="Times New Roman"/>
                          <a:cs typeface="Times New Roman"/>
                        </a:rPr>
                        <a:t>May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0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literature and gather data on facial recognition and age/gender prediction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 setting up the development environment and installing necessary libraries</a:t>
                      </a: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Preprocess the data by resizing and normalizing images, splitting data into train/test sets 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 developing and testing basic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Machine 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models for age/gender prediction (e.g. KNN, SVM, Random Forest)</a:t>
                      </a: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models by adding feature engineering, hyperparameter tuning,  and ensemble methods 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Evaluate the performance of the models using metrics such as accuracy, precision, and recall</a:t>
                      </a: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 the models into a functioning application or system for facial recognition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the system on real-world data and evaluate performance</a:t>
                      </a: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Refine the models and system based on the results of the testing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</a:p>
                    <a:p>
                      <a:pPr algn="l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Prepare final report and presentations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9BA0D0B-8E63-42C4-ACAD-E112FCFA465E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600" y="616332"/>
            <a:ext cx="556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TOOLS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BE USED IN THE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PROJECT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99" y="1834539"/>
            <a:ext cx="8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5601" y="1546482"/>
            <a:ext cx="79609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15" dirty="0">
                <a:latin typeface="Times New Roman"/>
                <a:cs typeface="Times New Roman"/>
              </a:rPr>
              <a:t>Jupyter Notebook: An open-source web-based environment for developing and sharing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15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15" dirty="0">
                <a:latin typeface="Times New Roman"/>
                <a:cs typeface="Times New Roman"/>
              </a:rPr>
              <a:t>Google Colab: A free cloud-based development environment with GPU support(</a:t>
            </a:r>
            <a:r>
              <a:rPr lang="en-IN" spc="-15" dirty="0">
                <a:latin typeface="Times New Roman"/>
                <a:cs typeface="Times New Roman"/>
              </a:rPr>
              <a:t>Environment: Kaggle )</a:t>
            </a:r>
            <a:endParaRPr lang="en-US" spc="-15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15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15" dirty="0">
                <a:latin typeface="Times New Roman"/>
                <a:cs typeface="Times New Roman"/>
              </a:rPr>
              <a:t>Programming language: Python is commonly used for machine learning projects due to its large libraries and community support.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15" dirty="0"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ea typeface="+mj-ea"/>
                <a:cs typeface="Times New Roman"/>
              </a:rPr>
              <a:t>Machine </a:t>
            </a:r>
            <a:r>
              <a:rPr lang="en-US" spc="-15" dirty="0">
                <a:latin typeface="Times New Roman"/>
                <a:cs typeface="Times New Roman"/>
              </a:rPr>
              <a:t>learning libraries: (</a:t>
            </a:r>
            <a:r>
              <a:rPr lang="en-IN" spc="-15" dirty="0">
                <a:latin typeface="Times New Roman"/>
                <a:cs typeface="Times New Roman"/>
              </a:rPr>
              <a:t>pandas , numpy , matplotlib , keras , tensorflow ,      scikit-learn </a:t>
            </a:r>
            <a:r>
              <a:rPr lang="en-US" spc="-15" dirty="0">
                <a:latin typeface="Times New Roman"/>
                <a:cs typeface="Times New Roman"/>
              </a:rPr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Scikit-learn: A library for classical </a:t>
            </a:r>
            <a:r>
              <a:rPr lang="en-US" spc="-5" dirty="0">
                <a:latin typeface="Times New Roman"/>
                <a:ea typeface="+mj-ea"/>
                <a:cs typeface="Times New Roman"/>
              </a:rPr>
              <a:t>Machine </a:t>
            </a:r>
            <a:r>
              <a:rPr lang="en-US" spc="-15" dirty="0">
                <a:latin typeface="Times New Roman"/>
                <a:cs typeface="Times New Roman"/>
              </a:rPr>
              <a:t>learning algorithms.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TensorFlow: An open-source library for </a:t>
            </a:r>
            <a:r>
              <a:rPr lang="en-US" spc="-5" dirty="0">
                <a:latin typeface="Times New Roman"/>
                <a:ea typeface="+mj-ea"/>
                <a:cs typeface="Times New Roman"/>
              </a:rPr>
              <a:t>Machine </a:t>
            </a:r>
            <a:r>
              <a:rPr lang="en-US" spc="-15" dirty="0">
                <a:latin typeface="Times New Roman"/>
                <a:cs typeface="Times New Roman"/>
              </a:rPr>
              <a:t>learning and neural   networks.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pc="-15" dirty="0" err="1">
                <a:latin typeface="Times New Roman"/>
                <a:cs typeface="Times New Roman"/>
              </a:rPr>
              <a:t>PyTorch</a:t>
            </a:r>
            <a:r>
              <a:rPr lang="en-US" spc="-15" dirty="0">
                <a:latin typeface="Times New Roman"/>
                <a:cs typeface="Times New Roman"/>
              </a:rPr>
              <a:t>: A library for </a:t>
            </a:r>
            <a:r>
              <a:rPr lang="en-US" spc="-5" dirty="0">
                <a:latin typeface="Times New Roman"/>
                <a:ea typeface="+mj-ea"/>
                <a:cs typeface="Times New Roman"/>
              </a:rPr>
              <a:t>Machine </a:t>
            </a:r>
            <a:r>
              <a:rPr lang="en-US" spc="-15" dirty="0">
                <a:latin typeface="Times New Roman"/>
                <a:cs typeface="Times New Roman"/>
              </a:rPr>
              <a:t>learning and computer vision.</a:t>
            </a:r>
          </a:p>
          <a:p>
            <a:pPr algn="just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535CBDD-3573-4178-92CC-8BF20A47E8EE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641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SOCIETAL IMPORTANCE </a:t>
            </a:r>
            <a:r>
              <a:rPr sz="2400" spc="-5" dirty="0"/>
              <a:t>OF THE</a:t>
            </a:r>
            <a:r>
              <a:rPr sz="2400" spc="-270" dirty="0"/>
              <a:t> </a:t>
            </a:r>
            <a:r>
              <a:rPr sz="2400" spc="-5" dirty="0"/>
              <a:t>PROJECT</a:t>
            </a:r>
            <a:endParaRPr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" y="1209647"/>
            <a:ext cx="83200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/>
                <a:ea typeface="+mj-ea"/>
                <a:cs typeface="Times New Roman"/>
              </a:rPr>
              <a:t>Marketing and advertising: Companies can use this technology to target their advertisements more effectively, leading to better marketing outcomes.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30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/>
                <a:ea typeface="+mj-ea"/>
                <a:cs typeface="Times New Roman"/>
              </a:rPr>
              <a:t>Healthcare: Age and gender prediction can be used in medical research, healthcare planning and treatment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30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/>
                <a:ea typeface="+mj-ea"/>
                <a:cs typeface="Times New Roman"/>
              </a:rPr>
              <a:t>Human resources: The technology can be used to make recruitment decisions, performance evaluations and other HR-related activities.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30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/>
                <a:ea typeface="+mj-ea"/>
                <a:cs typeface="Times New Roman"/>
              </a:rPr>
              <a:t>Law enforcement: It can help in identifying criminals and suspects by analyzing surveillance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pc="-30" dirty="0">
              <a:latin typeface="Times New Roman"/>
              <a:ea typeface="+mj-ea"/>
              <a:cs typeface="Times New 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pc="-30" dirty="0">
                <a:latin typeface="Times New Roman"/>
                <a:ea typeface="+mj-ea"/>
                <a:cs typeface="Times New Roman"/>
              </a:rPr>
              <a:t>Personalization: It can enable personalization of services and products, making them more appealing to individuals.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B146837-2E41-4E74-A7AA-E97641C5DAC4}" type="datetime1">
              <a:rPr lang="en-US" spc="-5" smtClean="0"/>
              <a:t>2/18/2023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624" y="2528847"/>
            <a:ext cx="5132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34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726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Söhne</vt:lpstr>
      <vt:lpstr>Times New Roman</vt:lpstr>
      <vt:lpstr>Wingdings</vt:lpstr>
      <vt:lpstr>Office Theme</vt:lpstr>
      <vt:lpstr>PowerPoint Presentation</vt:lpstr>
      <vt:lpstr>PROJECT TITLE JUSTIFICATION</vt:lpstr>
      <vt:lpstr>OBJECTIVE &amp; SCOPE OF THE PROJECT</vt:lpstr>
      <vt:lpstr>TIME PLAN OF THE PROJECT</vt:lpstr>
      <vt:lpstr>PowerPoint Presentation</vt:lpstr>
      <vt:lpstr>SOCIETAL IMPORTANCE OF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Vijay</dc:creator>
  <cp:lastModifiedBy>Shyam Kumar Sah</cp:lastModifiedBy>
  <cp:revision>34</cp:revision>
  <dcterms:created xsi:type="dcterms:W3CDTF">2021-02-04T08:47:24Z</dcterms:created>
  <dcterms:modified xsi:type="dcterms:W3CDTF">2023-02-18T11:23:06Z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