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handoutMasterIdLst>
    <p:handoutMasterId r:id="rId26"/>
  </p:handoutMasterIdLst>
  <p:sldIdLst>
    <p:sldId id="257" r:id="rId2"/>
    <p:sldId id="267" r:id="rId3"/>
    <p:sldId id="260" r:id="rId4"/>
    <p:sldId id="269" r:id="rId5"/>
    <p:sldId id="271" r:id="rId6"/>
    <p:sldId id="285" r:id="rId7"/>
    <p:sldId id="289" r:id="rId8"/>
    <p:sldId id="276" r:id="rId9"/>
    <p:sldId id="277" r:id="rId10"/>
    <p:sldId id="281" r:id="rId11"/>
    <p:sldId id="282" r:id="rId12"/>
    <p:sldId id="280" r:id="rId13"/>
    <p:sldId id="275" r:id="rId14"/>
    <p:sldId id="274" r:id="rId15"/>
    <p:sldId id="290" r:id="rId16"/>
    <p:sldId id="292" r:id="rId17"/>
    <p:sldId id="293" r:id="rId18"/>
    <p:sldId id="272" r:id="rId19"/>
    <p:sldId id="278" r:id="rId20"/>
    <p:sldId id="284" r:id="rId21"/>
    <p:sldId id="287" r:id="rId22"/>
    <p:sldId id="288" r:id="rId23"/>
    <p:sldId id="2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34559" autoAdjust="0"/>
    <p:restoredTop sz="94364" autoAdjust="0"/>
  </p:normalViewPr>
  <p:slideViewPr>
    <p:cSldViewPr>
      <p:cViewPr varScale="1">
        <p:scale>
          <a:sx n="73" d="100"/>
          <a:sy n="73" d="100"/>
        </p:scale>
        <p:origin x="1698" y="78"/>
      </p:cViewPr>
      <p:guideLst>
        <p:guide orient="horz" pos="2160"/>
        <p:guide pos="2880"/>
      </p:guideLst>
    </p:cSldViewPr>
  </p:slideViewPr>
  <p:outlineViewPr>
    <p:cViewPr>
      <p:scale>
        <a:sx n="33" d="100"/>
        <a:sy n="33" d="100"/>
      </p:scale>
      <p:origin x="264" y="15238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1A6B9-DD44-4DD9-ADEB-148FEFE3C4C7}" type="doc">
      <dgm:prSet loTypeId="urn:microsoft.com/office/officeart/2005/8/layout/process2" loCatId="process" qsTypeId="urn:microsoft.com/office/officeart/2005/8/quickstyle/simple1" qsCatId="simple" csTypeId="urn:microsoft.com/office/officeart/2005/8/colors/accent1_2" csCatId="accent1" phldr="1"/>
      <dgm:spPr/>
    </dgm:pt>
    <dgm:pt modelId="{8E73ED49-99CB-4093-882C-DF82B3FE9963}">
      <dgm:prSet phldrT="[Text]" custT="1"/>
      <dgm:spPr/>
      <dgm:t>
        <a:bodyPr/>
        <a:lstStyle/>
        <a:p>
          <a:r>
            <a:rPr lang="en-US" sz="1600" dirty="0" smtClean="0"/>
            <a:t>Speech input</a:t>
          </a:r>
          <a:endParaRPr lang="en-US" sz="1600" dirty="0"/>
        </a:p>
      </dgm:t>
    </dgm:pt>
    <dgm:pt modelId="{AD6528B2-5542-470B-980D-D28420C5803D}" type="parTrans" cxnId="{0607DF16-D8C7-47F0-A842-CE42B7C3CB56}">
      <dgm:prSet/>
      <dgm:spPr/>
      <dgm:t>
        <a:bodyPr/>
        <a:lstStyle/>
        <a:p>
          <a:endParaRPr lang="en-US"/>
        </a:p>
      </dgm:t>
    </dgm:pt>
    <dgm:pt modelId="{61C4371C-3994-40B8-B99D-F013308F86F5}" type="sibTrans" cxnId="{0607DF16-D8C7-47F0-A842-CE42B7C3CB56}">
      <dgm:prSet/>
      <dgm:spPr/>
      <dgm:t>
        <a:bodyPr/>
        <a:lstStyle/>
        <a:p>
          <a:endParaRPr lang="en-US" dirty="0"/>
        </a:p>
      </dgm:t>
    </dgm:pt>
    <dgm:pt modelId="{9AB51A8B-B96A-4CD1-8331-C429EF2F35BA}">
      <dgm:prSet phldrT="[Text]" custT="1"/>
      <dgm:spPr/>
      <dgm:t>
        <a:bodyPr/>
        <a:lstStyle/>
        <a:p>
          <a:r>
            <a:rPr lang="en-US" sz="1600" dirty="0" smtClean="0"/>
            <a:t>Feature extraction </a:t>
          </a:r>
          <a:endParaRPr lang="en-US" sz="1600" dirty="0"/>
        </a:p>
      </dgm:t>
    </dgm:pt>
    <dgm:pt modelId="{2092E0D7-7055-418D-8F73-24321922438F}" type="parTrans" cxnId="{02E68B06-F375-412D-9D45-EC1FE2D88698}">
      <dgm:prSet/>
      <dgm:spPr/>
      <dgm:t>
        <a:bodyPr/>
        <a:lstStyle/>
        <a:p>
          <a:endParaRPr lang="en-US"/>
        </a:p>
      </dgm:t>
    </dgm:pt>
    <dgm:pt modelId="{0CA1F773-10FE-4B9B-B20B-EC12819DCE64}" type="sibTrans" cxnId="{02E68B06-F375-412D-9D45-EC1FE2D88698}">
      <dgm:prSet/>
      <dgm:spPr/>
      <dgm:t>
        <a:bodyPr/>
        <a:lstStyle/>
        <a:p>
          <a:endParaRPr lang="en-US" dirty="0"/>
        </a:p>
      </dgm:t>
    </dgm:pt>
    <dgm:pt modelId="{03FBB32B-686A-4F3D-ACD1-AE22D5B2A08C}">
      <dgm:prSet phldrT="[Text]" custT="1"/>
      <dgm:spPr/>
      <dgm:t>
        <a:bodyPr/>
        <a:lstStyle/>
        <a:p>
          <a:r>
            <a:rPr lang="en-US" sz="1600" dirty="0" smtClean="0"/>
            <a:t>Model training</a:t>
          </a:r>
          <a:endParaRPr lang="en-US" sz="1600" dirty="0"/>
        </a:p>
      </dgm:t>
    </dgm:pt>
    <dgm:pt modelId="{1D1C71A0-B871-4553-B322-502FF10EEECF}" type="sibTrans" cxnId="{BDCF6D11-BB1E-4C59-BBD6-6AC1C5EB161F}">
      <dgm:prSet/>
      <dgm:spPr/>
      <dgm:t>
        <a:bodyPr/>
        <a:lstStyle/>
        <a:p>
          <a:endParaRPr lang="en-US" dirty="0"/>
        </a:p>
      </dgm:t>
    </dgm:pt>
    <dgm:pt modelId="{74AB4278-D01F-4B4A-800A-2F713455886B}" type="parTrans" cxnId="{BDCF6D11-BB1E-4C59-BBD6-6AC1C5EB161F}">
      <dgm:prSet/>
      <dgm:spPr/>
      <dgm:t>
        <a:bodyPr/>
        <a:lstStyle/>
        <a:p>
          <a:endParaRPr lang="en-US"/>
        </a:p>
      </dgm:t>
    </dgm:pt>
    <dgm:pt modelId="{CDADE8A1-6F26-4BC1-A8B2-E732D1EE1D72}">
      <dgm:prSet phldrT="[Text]" custT="1"/>
      <dgm:spPr/>
      <dgm:t>
        <a:bodyPr/>
        <a:lstStyle/>
        <a:p>
          <a:r>
            <a:rPr lang="en-US" sz="1600" dirty="0" smtClean="0"/>
            <a:t>Trained</a:t>
          </a:r>
          <a:r>
            <a:rPr lang="en-US" sz="1600" baseline="0" dirty="0" smtClean="0"/>
            <a:t> classifier</a:t>
          </a:r>
          <a:endParaRPr lang="en-US" sz="1600" dirty="0"/>
        </a:p>
      </dgm:t>
    </dgm:pt>
    <dgm:pt modelId="{4049D425-06E9-468F-A301-228B2A60897B}" type="sibTrans" cxnId="{B78A9E37-FF85-4E9B-AB7F-EC16862FE7F9}">
      <dgm:prSet/>
      <dgm:spPr/>
      <dgm:t>
        <a:bodyPr/>
        <a:lstStyle/>
        <a:p>
          <a:endParaRPr lang="en-US" dirty="0"/>
        </a:p>
      </dgm:t>
    </dgm:pt>
    <dgm:pt modelId="{DD78A6BE-D298-4AD4-9449-6C79937C2BB4}" type="parTrans" cxnId="{B78A9E37-FF85-4E9B-AB7F-EC16862FE7F9}">
      <dgm:prSet/>
      <dgm:spPr/>
      <dgm:t>
        <a:bodyPr/>
        <a:lstStyle/>
        <a:p>
          <a:endParaRPr lang="en-US"/>
        </a:p>
      </dgm:t>
    </dgm:pt>
    <dgm:pt modelId="{7789BB0A-1D85-4DEA-8E61-B552DD783B11}">
      <dgm:prSet phldrT="[Text]"/>
      <dgm:spPr/>
      <dgm:t>
        <a:bodyPr/>
        <a:lstStyle/>
        <a:p>
          <a:r>
            <a:rPr lang="en-US" dirty="0" smtClean="0"/>
            <a:t>Prediction</a:t>
          </a:r>
        </a:p>
      </dgm:t>
    </dgm:pt>
    <dgm:pt modelId="{BC7A8E96-0858-4D2B-8BB2-F9B832703EA7}" type="sibTrans" cxnId="{6FC4E9D8-FE0D-4EB6-9DC9-5CF6440B9604}">
      <dgm:prSet/>
      <dgm:spPr/>
      <dgm:t>
        <a:bodyPr/>
        <a:lstStyle/>
        <a:p>
          <a:endParaRPr lang="en-US" dirty="0"/>
        </a:p>
      </dgm:t>
    </dgm:pt>
    <dgm:pt modelId="{7EE9104F-0113-499B-B27D-0D6FFC2D6243}" type="parTrans" cxnId="{6FC4E9D8-FE0D-4EB6-9DC9-5CF6440B9604}">
      <dgm:prSet/>
      <dgm:spPr/>
      <dgm:t>
        <a:bodyPr/>
        <a:lstStyle/>
        <a:p>
          <a:endParaRPr lang="en-US"/>
        </a:p>
      </dgm:t>
    </dgm:pt>
    <dgm:pt modelId="{0F857A3B-BB40-481C-AE93-7B2E0BCAFC12}" type="pres">
      <dgm:prSet presAssocID="{EBF1A6B9-DD44-4DD9-ADEB-148FEFE3C4C7}" presName="linearFlow" presStyleCnt="0">
        <dgm:presLayoutVars>
          <dgm:resizeHandles val="exact"/>
        </dgm:presLayoutVars>
      </dgm:prSet>
      <dgm:spPr/>
    </dgm:pt>
    <dgm:pt modelId="{9CCEE7D7-7C01-4228-8130-A62B5E02AE3E}" type="pres">
      <dgm:prSet presAssocID="{8E73ED49-99CB-4093-882C-DF82B3FE9963}" presName="node" presStyleLbl="node1" presStyleIdx="0" presStyleCnt="5" custLinFactNeighborX="1400" custLinFactNeighborY="6027">
        <dgm:presLayoutVars>
          <dgm:bulletEnabled val="1"/>
        </dgm:presLayoutVars>
      </dgm:prSet>
      <dgm:spPr/>
      <dgm:t>
        <a:bodyPr/>
        <a:lstStyle/>
        <a:p>
          <a:endParaRPr lang="en-US"/>
        </a:p>
      </dgm:t>
    </dgm:pt>
    <dgm:pt modelId="{85CFD81F-6972-4CC3-9F31-F1071526DC93}" type="pres">
      <dgm:prSet presAssocID="{61C4371C-3994-40B8-B99D-F013308F86F5}" presName="sibTrans" presStyleLbl="sibTrans2D1" presStyleIdx="0" presStyleCnt="4"/>
      <dgm:spPr/>
      <dgm:t>
        <a:bodyPr/>
        <a:lstStyle/>
        <a:p>
          <a:endParaRPr lang="en-US"/>
        </a:p>
      </dgm:t>
    </dgm:pt>
    <dgm:pt modelId="{6ED79F2F-0DA0-43EF-B7DF-DBD8EF538838}" type="pres">
      <dgm:prSet presAssocID="{61C4371C-3994-40B8-B99D-F013308F86F5}" presName="connectorText" presStyleLbl="sibTrans2D1" presStyleIdx="0" presStyleCnt="4"/>
      <dgm:spPr/>
      <dgm:t>
        <a:bodyPr/>
        <a:lstStyle/>
        <a:p>
          <a:endParaRPr lang="en-US"/>
        </a:p>
      </dgm:t>
    </dgm:pt>
    <dgm:pt modelId="{8EC76319-BC63-42BF-B304-6BD6F6736BFB}" type="pres">
      <dgm:prSet presAssocID="{9AB51A8B-B96A-4CD1-8331-C429EF2F35BA}" presName="node" presStyleLbl="node1" presStyleIdx="1" presStyleCnt="5">
        <dgm:presLayoutVars>
          <dgm:bulletEnabled val="1"/>
        </dgm:presLayoutVars>
      </dgm:prSet>
      <dgm:spPr/>
      <dgm:t>
        <a:bodyPr/>
        <a:lstStyle/>
        <a:p>
          <a:endParaRPr lang="en-US"/>
        </a:p>
      </dgm:t>
    </dgm:pt>
    <dgm:pt modelId="{5E5F2EAD-88DB-4434-AF0D-7F8FE9AD66FA}" type="pres">
      <dgm:prSet presAssocID="{0CA1F773-10FE-4B9B-B20B-EC12819DCE64}" presName="sibTrans" presStyleLbl="sibTrans2D1" presStyleIdx="1" presStyleCnt="4"/>
      <dgm:spPr/>
      <dgm:t>
        <a:bodyPr/>
        <a:lstStyle/>
        <a:p>
          <a:endParaRPr lang="en-US"/>
        </a:p>
      </dgm:t>
    </dgm:pt>
    <dgm:pt modelId="{1BD4D604-76B8-428C-B30B-19C4D66ACA21}" type="pres">
      <dgm:prSet presAssocID="{0CA1F773-10FE-4B9B-B20B-EC12819DCE64}" presName="connectorText" presStyleLbl="sibTrans2D1" presStyleIdx="1" presStyleCnt="4"/>
      <dgm:spPr/>
      <dgm:t>
        <a:bodyPr/>
        <a:lstStyle/>
        <a:p>
          <a:endParaRPr lang="en-US"/>
        </a:p>
      </dgm:t>
    </dgm:pt>
    <dgm:pt modelId="{B377C9F5-B8C1-457F-ADCD-D121F2D28034}" type="pres">
      <dgm:prSet presAssocID="{03FBB32B-686A-4F3D-ACD1-AE22D5B2A08C}" presName="node" presStyleLbl="node1" presStyleIdx="2" presStyleCnt="5">
        <dgm:presLayoutVars>
          <dgm:bulletEnabled val="1"/>
        </dgm:presLayoutVars>
      </dgm:prSet>
      <dgm:spPr/>
      <dgm:t>
        <a:bodyPr/>
        <a:lstStyle/>
        <a:p>
          <a:endParaRPr lang="en-US"/>
        </a:p>
      </dgm:t>
    </dgm:pt>
    <dgm:pt modelId="{905847C2-3B74-4A6E-B1C6-04B7BDA0099A}" type="pres">
      <dgm:prSet presAssocID="{1D1C71A0-B871-4553-B322-502FF10EEECF}" presName="sibTrans" presStyleLbl="sibTrans2D1" presStyleIdx="2" presStyleCnt="4"/>
      <dgm:spPr/>
      <dgm:t>
        <a:bodyPr/>
        <a:lstStyle/>
        <a:p>
          <a:endParaRPr lang="en-US"/>
        </a:p>
      </dgm:t>
    </dgm:pt>
    <dgm:pt modelId="{064F1447-D6FD-4201-A10E-2028EC9FB0BC}" type="pres">
      <dgm:prSet presAssocID="{1D1C71A0-B871-4553-B322-502FF10EEECF}" presName="connectorText" presStyleLbl="sibTrans2D1" presStyleIdx="2" presStyleCnt="4"/>
      <dgm:spPr/>
      <dgm:t>
        <a:bodyPr/>
        <a:lstStyle/>
        <a:p>
          <a:endParaRPr lang="en-US"/>
        </a:p>
      </dgm:t>
    </dgm:pt>
    <dgm:pt modelId="{3A5B5D89-B81C-4AE5-B1E6-13229581E51E}" type="pres">
      <dgm:prSet presAssocID="{CDADE8A1-6F26-4BC1-A8B2-E732D1EE1D72}" presName="node" presStyleLbl="node1" presStyleIdx="3" presStyleCnt="5">
        <dgm:presLayoutVars>
          <dgm:bulletEnabled val="1"/>
        </dgm:presLayoutVars>
      </dgm:prSet>
      <dgm:spPr/>
      <dgm:t>
        <a:bodyPr/>
        <a:lstStyle/>
        <a:p>
          <a:endParaRPr lang="en-US"/>
        </a:p>
      </dgm:t>
    </dgm:pt>
    <dgm:pt modelId="{0C3B488F-54C5-4A05-AAD0-B048BC55E3E3}" type="pres">
      <dgm:prSet presAssocID="{4049D425-06E9-468F-A301-228B2A60897B}" presName="sibTrans" presStyleLbl="sibTrans2D1" presStyleIdx="3" presStyleCnt="4"/>
      <dgm:spPr/>
      <dgm:t>
        <a:bodyPr/>
        <a:lstStyle/>
        <a:p>
          <a:endParaRPr lang="en-US"/>
        </a:p>
      </dgm:t>
    </dgm:pt>
    <dgm:pt modelId="{F7F28114-801F-4F10-B771-25D5EF2973B9}" type="pres">
      <dgm:prSet presAssocID="{4049D425-06E9-468F-A301-228B2A60897B}" presName="connectorText" presStyleLbl="sibTrans2D1" presStyleIdx="3" presStyleCnt="4"/>
      <dgm:spPr/>
      <dgm:t>
        <a:bodyPr/>
        <a:lstStyle/>
        <a:p>
          <a:endParaRPr lang="en-US"/>
        </a:p>
      </dgm:t>
    </dgm:pt>
    <dgm:pt modelId="{46BCDEE2-4F7C-4000-BC0C-F08551D62DF5}" type="pres">
      <dgm:prSet presAssocID="{7789BB0A-1D85-4DEA-8E61-B552DD783B11}" presName="node" presStyleLbl="node1" presStyleIdx="4" presStyleCnt="5" custScaleY="80379">
        <dgm:presLayoutVars>
          <dgm:bulletEnabled val="1"/>
        </dgm:presLayoutVars>
      </dgm:prSet>
      <dgm:spPr/>
      <dgm:t>
        <a:bodyPr/>
        <a:lstStyle/>
        <a:p>
          <a:endParaRPr lang="en-US"/>
        </a:p>
      </dgm:t>
    </dgm:pt>
  </dgm:ptLst>
  <dgm:cxnLst>
    <dgm:cxn modelId="{4D489064-0D5B-46E8-B03D-9CDA8BA28F98}" type="presOf" srcId="{8E73ED49-99CB-4093-882C-DF82B3FE9963}" destId="{9CCEE7D7-7C01-4228-8130-A62B5E02AE3E}" srcOrd="0" destOrd="0" presId="urn:microsoft.com/office/officeart/2005/8/layout/process2"/>
    <dgm:cxn modelId="{BCD04E91-B4C0-4357-81D7-8FC11C4363B0}" type="presOf" srcId="{7789BB0A-1D85-4DEA-8E61-B552DD783B11}" destId="{46BCDEE2-4F7C-4000-BC0C-F08551D62DF5}" srcOrd="0" destOrd="0" presId="urn:microsoft.com/office/officeart/2005/8/layout/process2"/>
    <dgm:cxn modelId="{11AD948A-2766-4E9C-9DE2-0C62DB4D5B8D}" type="presOf" srcId="{1D1C71A0-B871-4553-B322-502FF10EEECF}" destId="{064F1447-D6FD-4201-A10E-2028EC9FB0BC}" srcOrd="1" destOrd="0" presId="urn:microsoft.com/office/officeart/2005/8/layout/process2"/>
    <dgm:cxn modelId="{4455B773-EDBA-4C2C-88DA-A05EC81F51A8}" type="presOf" srcId="{03FBB32B-686A-4F3D-ACD1-AE22D5B2A08C}" destId="{B377C9F5-B8C1-457F-ADCD-D121F2D28034}" srcOrd="0" destOrd="0" presId="urn:microsoft.com/office/officeart/2005/8/layout/process2"/>
    <dgm:cxn modelId="{58DC27B2-EE19-4F65-A2CF-A861CFAA8D2F}" type="presOf" srcId="{1D1C71A0-B871-4553-B322-502FF10EEECF}" destId="{905847C2-3B74-4A6E-B1C6-04B7BDA0099A}" srcOrd="0" destOrd="0" presId="urn:microsoft.com/office/officeart/2005/8/layout/process2"/>
    <dgm:cxn modelId="{BDCF6D11-BB1E-4C59-BBD6-6AC1C5EB161F}" srcId="{EBF1A6B9-DD44-4DD9-ADEB-148FEFE3C4C7}" destId="{03FBB32B-686A-4F3D-ACD1-AE22D5B2A08C}" srcOrd="2" destOrd="0" parTransId="{74AB4278-D01F-4B4A-800A-2F713455886B}" sibTransId="{1D1C71A0-B871-4553-B322-502FF10EEECF}"/>
    <dgm:cxn modelId="{0CE519F2-9DB1-4D69-93DD-A0400C4BE28C}" type="presOf" srcId="{CDADE8A1-6F26-4BC1-A8B2-E732D1EE1D72}" destId="{3A5B5D89-B81C-4AE5-B1E6-13229581E51E}" srcOrd="0" destOrd="0" presId="urn:microsoft.com/office/officeart/2005/8/layout/process2"/>
    <dgm:cxn modelId="{D0717080-DD4F-463D-A6B0-20C6D47BB508}" type="presOf" srcId="{61C4371C-3994-40B8-B99D-F013308F86F5}" destId="{6ED79F2F-0DA0-43EF-B7DF-DBD8EF538838}" srcOrd="1" destOrd="0" presId="urn:microsoft.com/office/officeart/2005/8/layout/process2"/>
    <dgm:cxn modelId="{4F508B67-6816-44CA-8880-9317258E7623}" type="presOf" srcId="{0CA1F773-10FE-4B9B-B20B-EC12819DCE64}" destId="{1BD4D604-76B8-428C-B30B-19C4D66ACA21}" srcOrd="1" destOrd="0" presId="urn:microsoft.com/office/officeart/2005/8/layout/process2"/>
    <dgm:cxn modelId="{0607DF16-D8C7-47F0-A842-CE42B7C3CB56}" srcId="{EBF1A6B9-DD44-4DD9-ADEB-148FEFE3C4C7}" destId="{8E73ED49-99CB-4093-882C-DF82B3FE9963}" srcOrd="0" destOrd="0" parTransId="{AD6528B2-5542-470B-980D-D28420C5803D}" sibTransId="{61C4371C-3994-40B8-B99D-F013308F86F5}"/>
    <dgm:cxn modelId="{1C54E347-F06F-42CE-83A5-050030AB6CEB}" type="presOf" srcId="{61C4371C-3994-40B8-B99D-F013308F86F5}" destId="{85CFD81F-6972-4CC3-9F31-F1071526DC93}" srcOrd="0" destOrd="0" presId="urn:microsoft.com/office/officeart/2005/8/layout/process2"/>
    <dgm:cxn modelId="{02E68B06-F375-412D-9D45-EC1FE2D88698}" srcId="{EBF1A6B9-DD44-4DD9-ADEB-148FEFE3C4C7}" destId="{9AB51A8B-B96A-4CD1-8331-C429EF2F35BA}" srcOrd="1" destOrd="0" parTransId="{2092E0D7-7055-418D-8F73-24321922438F}" sibTransId="{0CA1F773-10FE-4B9B-B20B-EC12819DCE64}"/>
    <dgm:cxn modelId="{B78A9E37-FF85-4E9B-AB7F-EC16862FE7F9}" srcId="{EBF1A6B9-DD44-4DD9-ADEB-148FEFE3C4C7}" destId="{CDADE8A1-6F26-4BC1-A8B2-E732D1EE1D72}" srcOrd="3" destOrd="0" parTransId="{DD78A6BE-D298-4AD4-9449-6C79937C2BB4}" sibTransId="{4049D425-06E9-468F-A301-228B2A60897B}"/>
    <dgm:cxn modelId="{12101921-3474-484A-AE6D-9497B7B6052C}" type="presOf" srcId="{9AB51A8B-B96A-4CD1-8331-C429EF2F35BA}" destId="{8EC76319-BC63-42BF-B304-6BD6F6736BFB}" srcOrd="0" destOrd="0" presId="urn:microsoft.com/office/officeart/2005/8/layout/process2"/>
    <dgm:cxn modelId="{6FC4E9D8-FE0D-4EB6-9DC9-5CF6440B9604}" srcId="{EBF1A6B9-DD44-4DD9-ADEB-148FEFE3C4C7}" destId="{7789BB0A-1D85-4DEA-8E61-B552DD783B11}" srcOrd="4" destOrd="0" parTransId="{7EE9104F-0113-499B-B27D-0D6FFC2D6243}" sibTransId="{BC7A8E96-0858-4D2B-8BB2-F9B832703EA7}"/>
    <dgm:cxn modelId="{E70E8F5B-F80F-4018-9555-3018FC32D6AD}" type="presOf" srcId="{EBF1A6B9-DD44-4DD9-ADEB-148FEFE3C4C7}" destId="{0F857A3B-BB40-481C-AE93-7B2E0BCAFC12}" srcOrd="0" destOrd="0" presId="urn:microsoft.com/office/officeart/2005/8/layout/process2"/>
    <dgm:cxn modelId="{73283D0D-7076-425D-B081-04C66A80F740}" type="presOf" srcId="{4049D425-06E9-468F-A301-228B2A60897B}" destId="{0C3B488F-54C5-4A05-AAD0-B048BC55E3E3}" srcOrd="0" destOrd="0" presId="urn:microsoft.com/office/officeart/2005/8/layout/process2"/>
    <dgm:cxn modelId="{9C3D0F7D-7637-4BFF-882D-7207631B5D8C}" type="presOf" srcId="{0CA1F773-10FE-4B9B-B20B-EC12819DCE64}" destId="{5E5F2EAD-88DB-4434-AF0D-7F8FE9AD66FA}" srcOrd="0" destOrd="0" presId="urn:microsoft.com/office/officeart/2005/8/layout/process2"/>
    <dgm:cxn modelId="{4190CD5B-FB02-460F-ACFA-007DE9B6CB82}" type="presOf" srcId="{4049D425-06E9-468F-A301-228B2A60897B}" destId="{F7F28114-801F-4F10-B771-25D5EF2973B9}" srcOrd="1" destOrd="0" presId="urn:microsoft.com/office/officeart/2005/8/layout/process2"/>
    <dgm:cxn modelId="{8F497DB1-BC45-40B8-AD8A-014EEB85D468}" type="presParOf" srcId="{0F857A3B-BB40-481C-AE93-7B2E0BCAFC12}" destId="{9CCEE7D7-7C01-4228-8130-A62B5E02AE3E}" srcOrd="0" destOrd="0" presId="urn:microsoft.com/office/officeart/2005/8/layout/process2"/>
    <dgm:cxn modelId="{3E57AE3C-191E-4C46-B57F-F30B5D1620E7}" type="presParOf" srcId="{0F857A3B-BB40-481C-AE93-7B2E0BCAFC12}" destId="{85CFD81F-6972-4CC3-9F31-F1071526DC93}" srcOrd="1" destOrd="0" presId="urn:microsoft.com/office/officeart/2005/8/layout/process2"/>
    <dgm:cxn modelId="{0E6CC824-7376-4E58-A52D-D7D508A0A9AD}" type="presParOf" srcId="{85CFD81F-6972-4CC3-9F31-F1071526DC93}" destId="{6ED79F2F-0DA0-43EF-B7DF-DBD8EF538838}" srcOrd="0" destOrd="0" presId="urn:microsoft.com/office/officeart/2005/8/layout/process2"/>
    <dgm:cxn modelId="{F8DA9533-CE92-40E7-A3F5-CD4102FF2091}" type="presParOf" srcId="{0F857A3B-BB40-481C-AE93-7B2E0BCAFC12}" destId="{8EC76319-BC63-42BF-B304-6BD6F6736BFB}" srcOrd="2" destOrd="0" presId="urn:microsoft.com/office/officeart/2005/8/layout/process2"/>
    <dgm:cxn modelId="{0BAFDA89-624E-4042-A1AA-020E9910BCFB}" type="presParOf" srcId="{0F857A3B-BB40-481C-AE93-7B2E0BCAFC12}" destId="{5E5F2EAD-88DB-4434-AF0D-7F8FE9AD66FA}" srcOrd="3" destOrd="0" presId="urn:microsoft.com/office/officeart/2005/8/layout/process2"/>
    <dgm:cxn modelId="{01FB0029-9A20-4C53-A21C-9D4415742D84}" type="presParOf" srcId="{5E5F2EAD-88DB-4434-AF0D-7F8FE9AD66FA}" destId="{1BD4D604-76B8-428C-B30B-19C4D66ACA21}" srcOrd="0" destOrd="0" presId="urn:microsoft.com/office/officeart/2005/8/layout/process2"/>
    <dgm:cxn modelId="{7832FC02-9635-4BB7-8596-E096E9907882}" type="presParOf" srcId="{0F857A3B-BB40-481C-AE93-7B2E0BCAFC12}" destId="{B377C9F5-B8C1-457F-ADCD-D121F2D28034}" srcOrd="4" destOrd="0" presId="urn:microsoft.com/office/officeart/2005/8/layout/process2"/>
    <dgm:cxn modelId="{5C196103-5203-4DC0-B7AB-9EC9D3AE4606}" type="presParOf" srcId="{0F857A3B-BB40-481C-AE93-7B2E0BCAFC12}" destId="{905847C2-3B74-4A6E-B1C6-04B7BDA0099A}" srcOrd="5" destOrd="0" presId="urn:microsoft.com/office/officeart/2005/8/layout/process2"/>
    <dgm:cxn modelId="{A5C66583-4ADA-41B8-ACE5-46868AA55D6E}" type="presParOf" srcId="{905847C2-3B74-4A6E-B1C6-04B7BDA0099A}" destId="{064F1447-D6FD-4201-A10E-2028EC9FB0BC}" srcOrd="0" destOrd="0" presId="urn:microsoft.com/office/officeart/2005/8/layout/process2"/>
    <dgm:cxn modelId="{78077DBD-B302-4D29-9AE2-60570942D4B6}" type="presParOf" srcId="{0F857A3B-BB40-481C-AE93-7B2E0BCAFC12}" destId="{3A5B5D89-B81C-4AE5-B1E6-13229581E51E}" srcOrd="6" destOrd="0" presId="urn:microsoft.com/office/officeart/2005/8/layout/process2"/>
    <dgm:cxn modelId="{D99AE9E4-74C1-4187-AE82-933B947FE8B6}" type="presParOf" srcId="{0F857A3B-BB40-481C-AE93-7B2E0BCAFC12}" destId="{0C3B488F-54C5-4A05-AAD0-B048BC55E3E3}" srcOrd="7" destOrd="0" presId="urn:microsoft.com/office/officeart/2005/8/layout/process2"/>
    <dgm:cxn modelId="{8585E5B1-1933-4015-9C6F-C29B6CD5E8A4}" type="presParOf" srcId="{0C3B488F-54C5-4A05-AAD0-B048BC55E3E3}" destId="{F7F28114-801F-4F10-B771-25D5EF2973B9}" srcOrd="0" destOrd="0" presId="urn:microsoft.com/office/officeart/2005/8/layout/process2"/>
    <dgm:cxn modelId="{B3932586-008B-46FC-AF48-64CDF96400CB}" type="presParOf" srcId="{0F857A3B-BB40-481C-AE93-7B2E0BCAFC12}" destId="{46BCDEE2-4F7C-4000-BC0C-F08551D62DF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EE7D7-7C01-4228-8130-A62B5E02AE3E}">
      <dsp:nvSpPr>
        <dsp:cNvPr id="0" name=""/>
        <dsp:cNvSpPr/>
      </dsp:nvSpPr>
      <dsp:spPr>
        <a:xfrm>
          <a:off x="3270830" y="18448"/>
          <a:ext cx="1266193" cy="6102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Speech input</a:t>
          </a:r>
          <a:endParaRPr lang="en-US" sz="1600" kern="1200" dirty="0"/>
        </a:p>
      </dsp:txBody>
      <dsp:txXfrm>
        <a:off x="3288703" y="36321"/>
        <a:ext cx="1230447" cy="574467"/>
      </dsp:txXfrm>
    </dsp:sp>
    <dsp:sp modelId="{85CFD81F-6972-4CC3-9F31-F1071526DC93}">
      <dsp:nvSpPr>
        <dsp:cNvPr id="0" name=""/>
        <dsp:cNvSpPr/>
      </dsp:nvSpPr>
      <dsp:spPr>
        <a:xfrm rot="5467934">
          <a:off x="3787523" y="634723"/>
          <a:ext cx="215080" cy="2745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3813321" y="664487"/>
        <a:ext cx="164758" cy="150556"/>
      </dsp:txXfrm>
    </dsp:sp>
    <dsp:sp modelId="{8EC76319-BC63-42BF-B304-6BD6F6736BFB}">
      <dsp:nvSpPr>
        <dsp:cNvPr id="0" name=""/>
        <dsp:cNvSpPr/>
      </dsp:nvSpPr>
      <dsp:spPr>
        <a:xfrm>
          <a:off x="3253103" y="915380"/>
          <a:ext cx="1266193" cy="6102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Feature extraction </a:t>
          </a:r>
          <a:endParaRPr lang="en-US" sz="1600" kern="1200" dirty="0"/>
        </a:p>
      </dsp:txBody>
      <dsp:txXfrm>
        <a:off x="3270976" y="933253"/>
        <a:ext cx="1230447" cy="574467"/>
      </dsp:txXfrm>
    </dsp:sp>
    <dsp:sp modelId="{5E5F2EAD-88DB-4434-AF0D-7F8FE9AD66FA}">
      <dsp:nvSpPr>
        <dsp:cNvPr id="0" name=""/>
        <dsp:cNvSpPr/>
      </dsp:nvSpPr>
      <dsp:spPr>
        <a:xfrm rot="5400000">
          <a:off x="3771784" y="1540849"/>
          <a:ext cx="228830" cy="2745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3803821" y="1563732"/>
        <a:ext cx="164758" cy="160181"/>
      </dsp:txXfrm>
    </dsp:sp>
    <dsp:sp modelId="{B377C9F5-B8C1-457F-ADCD-D121F2D28034}">
      <dsp:nvSpPr>
        <dsp:cNvPr id="0" name=""/>
        <dsp:cNvSpPr/>
      </dsp:nvSpPr>
      <dsp:spPr>
        <a:xfrm>
          <a:off x="3253103" y="1830700"/>
          <a:ext cx="1266193" cy="6102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Model training</a:t>
          </a:r>
          <a:endParaRPr lang="en-US" sz="1600" kern="1200" dirty="0"/>
        </a:p>
      </dsp:txBody>
      <dsp:txXfrm>
        <a:off x="3270976" y="1848573"/>
        <a:ext cx="1230447" cy="574467"/>
      </dsp:txXfrm>
    </dsp:sp>
    <dsp:sp modelId="{905847C2-3B74-4A6E-B1C6-04B7BDA0099A}">
      <dsp:nvSpPr>
        <dsp:cNvPr id="0" name=""/>
        <dsp:cNvSpPr/>
      </dsp:nvSpPr>
      <dsp:spPr>
        <a:xfrm rot="5400000">
          <a:off x="3771784" y="2456169"/>
          <a:ext cx="228830" cy="2745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3803821" y="2479052"/>
        <a:ext cx="164758" cy="160181"/>
      </dsp:txXfrm>
    </dsp:sp>
    <dsp:sp modelId="{3A5B5D89-B81C-4AE5-B1E6-13229581E51E}">
      <dsp:nvSpPr>
        <dsp:cNvPr id="0" name=""/>
        <dsp:cNvSpPr/>
      </dsp:nvSpPr>
      <dsp:spPr>
        <a:xfrm>
          <a:off x="3253103" y="2746021"/>
          <a:ext cx="1266193" cy="6102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Trained</a:t>
          </a:r>
          <a:r>
            <a:rPr lang="en-US" sz="1600" kern="1200" baseline="0" dirty="0" smtClean="0"/>
            <a:t> classifier</a:t>
          </a:r>
          <a:endParaRPr lang="en-US" sz="1600" kern="1200" dirty="0"/>
        </a:p>
      </dsp:txBody>
      <dsp:txXfrm>
        <a:off x="3270976" y="2763894"/>
        <a:ext cx="1230447" cy="574467"/>
      </dsp:txXfrm>
    </dsp:sp>
    <dsp:sp modelId="{0C3B488F-54C5-4A05-AAD0-B048BC55E3E3}">
      <dsp:nvSpPr>
        <dsp:cNvPr id="0" name=""/>
        <dsp:cNvSpPr/>
      </dsp:nvSpPr>
      <dsp:spPr>
        <a:xfrm rot="5400000">
          <a:off x="3771784" y="3371489"/>
          <a:ext cx="228830" cy="2745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3803821" y="3394372"/>
        <a:ext cx="164758" cy="160181"/>
      </dsp:txXfrm>
    </dsp:sp>
    <dsp:sp modelId="{46BCDEE2-4F7C-4000-BC0C-F08551D62DF5}">
      <dsp:nvSpPr>
        <dsp:cNvPr id="0" name=""/>
        <dsp:cNvSpPr/>
      </dsp:nvSpPr>
      <dsp:spPr>
        <a:xfrm>
          <a:off x="3253103" y="3661341"/>
          <a:ext cx="1266193" cy="49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Prediction</a:t>
          </a:r>
        </a:p>
      </dsp:txBody>
      <dsp:txXfrm>
        <a:off x="3267469" y="3675707"/>
        <a:ext cx="1237461" cy="4617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pPr/>
              <a:t>22-10-2021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pPr/>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pPr/>
              <a:t>22-10-2021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pPr/>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dirty="0"/>
          </a:p>
        </p:txBody>
      </p:sp>
      <p:sp>
        <p:nvSpPr>
          <p:cNvPr id="5" name="Footer Placeholder 4"/>
          <p:cNvSpPr>
            <a:spLocks noGrp="1"/>
          </p:cNvSpPr>
          <p:nvPr>
            <p:ph type="ftr" sz="quarter" idx="11"/>
          </p:nvPr>
        </p:nvSpPr>
        <p:spPr/>
        <p:txBody>
          <a:bodyPr/>
          <a:lstStyle/>
          <a:p>
            <a:r>
              <a:rPr lang="en-IN" dirty="0"/>
              <a:t>BATCH NO:                   PRESENTED DATE:</a:t>
            </a:r>
          </a:p>
        </p:txBody>
      </p:sp>
      <p:sp>
        <p:nvSpPr>
          <p:cNvPr id="6" name="Header Placeholder 5"/>
          <p:cNvSpPr>
            <a:spLocks noGrp="1"/>
          </p:cNvSpPr>
          <p:nvPr>
            <p:ph type="hdr" sz="quarter" idx="12"/>
          </p:nvPr>
        </p:nvSpPr>
        <p:spPr/>
        <p:txBody>
          <a:bodyPr/>
          <a:lstStyle/>
          <a:p>
            <a:r>
              <a:rPr lang="en-IN" dirty="0"/>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IN" smtClean="0"/>
              <a:t>REVIEW-I</a:t>
            </a:r>
            <a:endParaRPr lang="en-IN"/>
          </a:p>
        </p:txBody>
      </p:sp>
      <p:sp>
        <p:nvSpPr>
          <p:cNvPr id="5" name="Footer Placeholder 4"/>
          <p:cNvSpPr>
            <a:spLocks noGrp="1"/>
          </p:cNvSpPr>
          <p:nvPr>
            <p:ph type="ftr" sz="quarter" idx="11"/>
          </p:nvPr>
        </p:nvSpPr>
        <p:spPr/>
        <p:txBody>
          <a:bodyPr/>
          <a:lstStyle/>
          <a:p>
            <a:r>
              <a:rPr lang="en-IN" smtClean="0"/>
              <a:t>BATCH NO:                   PRESENTED DATE:</a:t>
            </a:r>
            <a:endParaRPr lang="en-IN"/>
          </a:p>
        </p:txBody>
      </p:sp>
      <p:sp>
        <p:nvSpPr>
          <p:cNvPr id="6" name="Slide Number Placeholder 5"/>
          <p:cNvSpPr>
            <a:spLocks noGrp="1"/>
          </p:cNvSpPr>
          <p:nvPr>
            <p:ph type="sldNum" sz="quarter" idx="12"/>
          </p:nvPr>
        </p:nvSpPr>
        <p:spPr/>
        <p:txBody>
          <a:bodyPr/>
          <a:lstStyle/>
          <a:p>
            <a:fld id="{20769F63-365D-4A0A-B033-A46EF4671CBB}"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pPr/>
              <a:t>22-10-2021</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pPr/>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pPr/>
              <a:t>22-10-2021</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pPr/>
              <a:t>22-10-2021</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pPr/>
              <a:t>22-10-2021</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pPr/>
              <a:t>22-10-2021</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pPr/>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pPr/>
              <a:t>22-10-2021</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pPr/>
              <a:t>22-10-2021</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pPr/>
              <a:t>22-10-2021</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22-10-2021</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pPr/>
              <a:t>22-10-2021</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pPr/>
              <a:t>22-10-2021</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pPr/>
              <a:t>22-10-2021</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direct.com/science/article/abs/pii/S1746809419302277" TargetMode="External"/><Relationship Id="rId2" Type="http://schemas.openxmlformats.org/officeDocument/2006/relationships/hyperlink" Target="https://www.semanticscholar.org/paper/Speech-Emotion-Recognition-using-Neural-Network-and-Joy-Kannan/d355e304989e124bf306e7f1929513eeb69b3d61" TargetMode="External"/><Relationship Id="rId1" Type="http://schemas.openxmlformats.org/officeDocument/2006/relationships/slideLayout" Target="../slideLayouts/slideLayout2.xml"/><Relationship Id="rId5" Type="http://schemas.openxmlformats.org/officeDocument/2006/relationships/hyperlink" Target="https://ijesc.org/upload/17015f34daa6e925c92ce026adabfca9.Speech%20Emotion%20Recognition%20using%20Neural%20Network%20and%20MLP%20Classifier.pdf" TargetMode="External"/><Relationship Id="rId4" Type="http://schemas.openxmlformats.org/officeDocument/2006/relationships/hyperlink" Target="https://papers.ssrn.com/sol3/papers.cfm?abstract_id=3565861"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600438"/>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1156CS601- MINOR PROJECT</a:t>
            </a:r>
          </a:p>
          <a:p>
            <a:pPr algn="ctr"/>
            <a:r>
              <a:rPr lang="en-US" sz="1600" b="1" dirty="0">
                <a:latin typeface="Times New Roman" pitchFamily="18" charset="0"/>
                <a:ea typeface="Verdana" pitchFamily="34" charset="0"/>
                <a:cs typeface="Times New Roman" pitchFamily="18" charset="0"/>
              </a:rPr>
              <a:t>SUMMER SEMESTER(21-22) </a:t>
            </a:r>
          </a:p>
          <a:p>
            <a:pPr algn="ctr"/>
            <a:r>
              <a:rPr lang="en-US" sz="1600" b="1" dirty="0">
                <a:latin typeface="Times New Roman" pitchFamily="18" charset="0"/>
                <a:ea typeface="Verdana" pitchFamily="34" charset="0"/>
                <a:cs typeface="Times New Roman" pitchFamily="18" charset="0"/>
              </a:rPr>
              <a:t>REVIEW - </a:t>
            </a:r>
            <a:r>
              <a:rPr lang="en-US" sz="1600" b="1" dirty="0" smtClean="0">
                <a:latin typeface="Times New Roman" pitchFamily="18" charset="0"/>
                <a:ea typeface="Verdana" pitchFamily="34" charset="0"/>
                <a:cs typeface="Times New Roman" pitchFamily="18" charset="0"/>
              </a:rPr>
              <a:t>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228600" y="3362801"/>
            <a:ext cx="8610600" cy="400110"/>
          </a:xfrm>
          <a:prstGeom prst="rect">
            <a:avLst/>
          </a:prstGeom>
        </p:spPr>
        <p:txBody>
          <a:bodyPr wrap="square">
            <a:spAutoFit/>
          </a:bodyPr>
          <a:lstStyle/>
          <a:p>
            <a:pPr algn="ctr"/>
            <a:r>
              <a:rPr lang="en-IN" sz="2000" b="1"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Speech Emotion Recognition Using MLP Classifier in Machine Learning</a:t>
            </a:r>
            <a:r>
              <a:rPr lang="en-IN" sz="2000" b="1" dirty="0" smtClean="0">
                <a:latin typeface="Times New Roman" pitchFamily="18" charset="0"/>
                <a:cs typeface="Times New Roman" pitchFamily="18" charset="0"/>
              </a:rPr>
              <a:t>”</a:t>
            </a:r>
            <a:endParaRPr lang="en-IN" sz="2000" dirty="0"/>
          </a:p>
        </p:txBody>
      </p:sp>
      <p:sp>
        <p:nvSpPr>
          <p:cNvPr id="8" name="Rectangle 7"/>
          <p:cNvSpPr/>
          <p:nvPr/>
        </p:nvSpPr>
        <p:spPr>
          <a:xfrm>
            <a:off x="3707904" y="4869160"/>
            <a:ext cx="5220072" cy="1446550"/>
          </a:xfrm>
          <a:prstGeom prst="rect">
            <a:avLst/>
          </a:prstGeom>
        </p:spPr>
        <p:txBody>
          <a:bodyPr wrap="square">
            <a:spAutoFit/>
          </a:bodyPr>
          <a:lstStyle/>
          <a:p>
            <a:pPr algn="just"/>
            <a:r>
              <a:rPr lang="en-IN" sz="2000" b="1" dirty="0">
                <a:latin typeface="Times New Roman" pitchFamily="18" charset="0"/>
                <a:cs typeface="Times New Roman" pitchFamily="18" charset="0"/>
              </a:rPr>
              <a:t>PRESENTED BY</a:t>
            </a:r>
          </a:p>
          <a:p>
            <a:pPr algn="just"/>
            <a:r>
              <a:rPr lang="en-IN" sz="1400" b="1" dirty="0" smtClean="0">
                <a:latin typeface="Times New Roman" pitchFamily="18" charset="0"/>
                <a:cs typeface="Times New Roman" pitchFamily="18" charset="0"/>
              </a:rPr>
              <a:t>1</a:t>
            </a:r>
            <a:r>
              <a:rPr lang="en-IN" sz="1400" b="1" dirty="0">
                <a:latin typeface="Times New Roman" pitchFamily="18" charset="0"/>
                <a:cs typeface="Times New Roman" pitchFamily="18" charset="0"/>
              </a:rPr>
              <a:t>. </a:t>
            </a:r>
            <a:r>
              <a:rPr lang="en-IN" b="1" dirty="0" smtClean="0">
                <a:latin typeface="Times New Roman" pitchFamily="18" charset="0"/>
                <a:cs typeface="Times New Roman" pitchFamily="18" charset="0"/>
              </a:rPr>
              <a:t>Sujit Yadav  </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(16240)(19UECS0937)</a:t>
            </a: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2. </a:t>
            </a:r>
            <a:r>
              <a:rPr lang="en-IN" b="1" dirty="0" smtClean="0">
                <a:latin typeface="Times New Roman" pitchFamily="18" charset="0"/>
                <a:cs typeface="Times New Roman" pitchFamily="18" charset="0"/>
              </a:rPr>
              <a:t>Santosh Mehata</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(16195)(19UECS0873)</a:t>
            </a: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3. </a:t>
            </a:r>
            <a:r>
              <a:rPr lang="en-IN" b="1" dirty="0" smtClean="0">
                <a:latin typeface="Times New Roman" pitchFamily="18" charset="0"/>
                <a:cs typeface="Times New Roman" pitchFamily="18" charset="0"/>
              </a:rPr>
              <a:t>Shyam Kumar Sah</a:t>
            </a:r>
            <a:r>
              <a:rPr lang="en-IN" sz="1400" b="1" dirty="0">
                <a:latin typeface="Times New Roman" pitchFamily="18" charset="0"/>
                <a:cs typeface="Times New Roman" pitchFamily="18" charset="0"/>
              </a:rPr>
              <a:t>	</a:t>
            </a:r>
            <a:r>
              <a:rPr lang="en-IN" sz="1400"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(16200)(19UECS0909)</a:t>
            </a:r>
            <a:endParaRPr lang="en-IN"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1107996"/>
          </a:xfrm>
          <a:prstGeom prst="rect">
            <a:avLst/>
          </a:prstGeom>
        </p:spPr>
        <p:txBody>
          <a:bodyPr wrap="square">
            <a:spAutoFit/>
          </a:bodyPr>
          <a:lstStyle/>
          <a:p>
            <a:r>
              <a:rPr lang="en-IN"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Dr. C CHANDRU VIGNESH</a:t>
            </a:r>
            <a:endParaRPr lang="en-IN" sz="1600"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Assistant professor</a:t>
            </a:r>
            <a:endParaRPr lang="en-IN"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pPr/>
              <a:t>22-10-2021</a:t>
            </a:fld>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pPr/>
              <a:t>1</a:t>
            </a:fld>
            <a:endParaRPr lang="en-IN" dirty="0"/>
          </a:p>
        </p:txBody>
      </p:sp>
    </p:spTree>
    <p:extLst>
      <p:ext uri="{BB962C8B-B14F-4D97-AF65-F5344CB8AC3E}">
        <p14:creationId xmlns:p14="http://schemas.microsoft.com/office/powerpoint/2010/main" val="227093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2209800"/>
            <a:ext cx="8229600" cy="3916364"/>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 Subsequent </a:t>
            </a:r>
            <a:r>
              <a:rPr lang="en-US" dirty="0">
                <a:latin typeface="Times New Roman" panose="02020603050405020304" pitchFamily="18" charset="0"/>
                <a:cs typeface="Times New Roman" panose="02020603050405020304" pitchFamily="18" charset="0"/>
              </a:rPr>
              <a:t>work with multilayer perceptrons has shown that they are capable of approximating an XOR operator as well as many other non-linear functions. Multilayer perceptrons are often applied to supervised learning problems. They train on a set of input-output pairs and learn to model the correlation (or dependencies) between those inputs and outputs. The </a:t>
            </a:r>
            <a:r>
              <a:rPr lang="en-US" dirty="0" smtClean="0">
                <a:latin typeface="Times New Roman" panose="02020603050405020304" pitchFamily="18" charset="0"/>
                <a:cs typeface="Times New Roman" panose="02020603050405020304" pitchFamily="18" charset="0"/>
              </a:rPr>
              <a:t>network being </a:t>
            </a:r>
            <a:r>
              <a:rPr lang="en-US" dirty="0">
                <a:latin typeface="Times New Roman" panose="02020603050405020304" pitchFamily="18" charset="0"/>
                <a:cs typeface="Times New Roman" panose="02020603050405020304" pitchFamily="18" charset="0"/>
              </a:rPr>
              <a:t>real values. If you have categorical data, such as a sex attribute with the values “male” and “female”, emotion attributes such as “happy”, “sad”, “angry” etc. you can convert it to a real-valued representation which is called a one hot encoding. </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pPr/>
              <a:t>22-10-2021</a:t>
            </a:fld>
            <a:endParaRPr lang="en-IN" dirty="0"/>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pPr/>
              <a:t>10</a:t>
            </a:fld>
            <a:endParaRPr lang="en-IN" dirty="0"/>
          </a:p>
        </p:txBody>
      </p:sp>
      <p:sp>
        <p:nvSpPr>
          <p:cNvPr id="10" name="TextBox 9"/>
          <p:cNvSpPr txBox="1"/>
          <p:nvPr/>
        </p:nvSpPr>
        <p:spPr>
          <a:xfrm>
            <a:off x="609600" y="300445"/>
            <a:ext cx="6629400" cy="178510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MODULE: 2</a:t>
            </a:r>
          </a:p>
          <a:p>
            <a:endParaRPr lang="en-US" sz="24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TO GIVE TRAINED DATASET TO </a:t>
            </a:r>
            <a:r>
              <a:rPr lang="en-US" sz="2000" b="1" dirty="0">
                <a:latin typeface="Times New Roman" panose="02020603050405020304" pitchFamily="18" charset="0"/>
                <a:cs typeface="Times New Roman" panose="02020603050405020304" pitchFamily="18" charset="0"/>
              </a:rPr>
              <a:t>MLP </a:t>
            </a:r>
            <a:r>
              <a:rPr lang="en-US" sz="2000" b="1" dirty="0" smtClean="0">
                <a:latin typeface="Times New Roman" panose="02020603050405020304" pitchFamily="18" charset="0"/>
                <a:cs typeface="Times New Roman" panose="02020603050405020304" pitchFamily="18" charset="0"/>
              </a:rPr>
              <a:t>CLASSIFIER</a:t>
            </a:r>
            <a:endParaRPr lang="en-US" sz="20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87040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1134-2515-499B-873D-6BC0EDEAAF6C}"/>
              </a:ext>
            </a:extLst>
          </p:cNvPr>
          <p:cNvSpPr>
            <a:spLocks noGrp="1"/>
          </p:cNvSpPr>
          <p:nvPr>
            <p:ph idx="1"/>
          </p:nvPr>
        </p:nvSpPr>
        <p:spPr>
          <a:xfrm>
            <a:off x="457200" y="299789"/>
            <a:ext cx="8229600" cy="5865515"/>
          </a:xfrm>
        </p:spPr>
        <p:txBody>
          <a:bodyPr/>
          <a:lstStyle/>
          <a:p>
            <a:pPr marL="0" indent="0">
              <a:buNone/>
            </a:pPr>
            <a:r>
              <a:rPr lang="en-US" sz="2400" b="1" dirty="0" smtClean="0">
                <a:latin typeface="Times New Roman" pitchFamily="18" charset="0"/>
                <a:ea typeface="MingLiU-ExtB" pitchFamily="18" charset="-120"/>
                <a:cs typeface="Times New Roman" pitchFamily="18" charset="0"/>
              </a:rPr>
              <a:t>Module </a:t>
            </a:r>
            <a:r>
              <a:rPr lang="en-US" sz="2400" b="1" dirty="0">
                <a:latin typeface="Times New Roman" pitchFamily="18" charset="0"/>
                <a:ea typeface="MingLiU-ExtB" pitchFamily="18" charset="-120"/>
                <a:cs typeface="Times New Roman" pitchFamily="18" charset="0"/>
              </a:rPr>
              <a:t>3</a:t>
            </a:r>
            <a:r>
              <a:rPr lang="en-US" sz="2400" dirty="0" smtClean="0">
                <a:latin typeface="Times New Roman" pitchFamily="18" charset="0"/>
                <a:ea typeface="MingLiU-ExtB" pitchFamily="18" charset="-120"/>
                <a:cs typeface="Times New Roman" pitchFamily="18" charset="0"/>
              </a:rPr>
              <a:t>:</a:t>
            </a:r>
          </a:p>
          <a:p>
            <a:pPr marL="0" indent="0">
              <a:buNone/>
            </a:pPr>
            <a:r>
              <a:rPr lang="en-US" b="1" dirty="0" smtClean="0">
                <a:latin typeface="Times New Roman" pitchFamily="18" charset="0"/>
                <a:ea typeface="MingLiU-ExtB" pitchFamily="18" charset="-120"/>
                <a:cs typeface="Times New Roman" pitchFamily="18" charset="0"/>
              </a:rPr>
              <a:t> </a:t>
            </a:r>
            <a:r>
              <a:rPr lang="en-US" sz="2400" b="1" dirty="0">
                <a:latin typeface="Times New Roman" panose="02020603050405020304" pitchFamily="18" charset="0"/>
                <a:cs typeface="Times New Roman" panose="02020603050405020304" pitchFamily="18" charset="0"/>
              </a:rPr>
              <a:t>To test the unknown audio dataset as input</a:t>
            </a:r>
            <a:endParaRPr lang="en-US" sz="2400" b="1" dirty="0" smtClean="0">
              <a:latin typeface="Times New Roman" pitchFamily="18" charset="0"/>
              <a:ea typeface="MingLiU-ExtB" pitchFamily="18" charset="-120"/>
              <a:cs typeface="Times New Roman" pitchFamily="18" charset="0"/>
            </a:endParaRPr>
          </a:p>
          <a:p>
            <a:pPr marL="0" indent="0">
              <a:buNone/>
            </a:pPr>
            <a:endParaRPr lang="en-US" dirty="0" smtClean="0">
              <a:latin typeface="Times New Roman" pitchFamily="18" charset="0"/>
              <a:ea typeface="MingLiU-ExtB" pitchFamily="18" charset="-120"/>
              <a:cs typeface="Times New Roman" pitchFamily="18" charset="0"/>
            </a:endParaRPr>
          </a:p>
          <a:p>
            <a:pPr marL="0" indent="0">
              <a:buNone/>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a neural network has been trained it can be used to make various predictions. You can make predictions on test data in order to estimate the skill of the model on unseen data. You can also deploy it operationally and use it to make predictions continuously.</a:t>
            </a:r>
            <a:endParaRPr lang="en-US" dirty="0">
              <a:latin typeface="Times New Roman" pitchFamily="18" charset="0"/>
              <a:ea typeface="MingLiU-ExtB" pitchFamily="18" charset="-120"/>
              <a:cs typeface="Times New Roman" pitchFamily="18" charset="0"/>
            </a:endParaRPr>
          </a:p>
        </p:txBody>
      </p:sp>
      <p:sp>
        <p:nvSpPr>
          <p:cNvPr id="2" name="Date Placeholder 1">
            <a:extLst>
              <a:ext uri="{FF2B5EF4-FFF2-40B4-BE49-F238E27FC236}">
                <a16:creationId xmlns:a16="http://schemas.microsoft.com/office/drawing/2014/main" id="{8C6BC54F-3869-4B77-902C-4C2D5E701600}"/>
              </a:ext>
            </a:extLst>
          </p:cNvPr>
          <p:cNvSpPr>
            <a:spLocks noGrp="1"/>
          </p:cNvSpPr>
          <p:nvPr>
            <p:ph type="dt" sz="half" idx="10"/>
          </p:nvPr>
        </p:nvSpPr>
        <p:spPr/>
        <p:txBody>
          <a:bodyPr/>
          <a:lstStyle/>
          <a:p>
            <a:fld id="{3DFA64C2-3100-4457-8742-75526715C368}" type="datetime1">
              <a:rPr lang="en-IN" smtClean="0"/>
              <a:pPr/>
              <a:t>22-10-2021</a:t>
            </a:fld>
            <a:endParaRPr lang="en-IN" dirty="0"/>
          </a:p>
        </p:txBody>
      </p:sp>
      <p:sp>
        <p:nvSpPr>
          <p:cNvPr id="4" name="Footer Placeholder 3">
            <a:extLst>
              <a:ext uri="{FF2B5EF4-FFF2-40B4-BE49-F238E27FC236}">
                <a16:creationId xmlns:a16="http://schemas.microsoft.com/office/drawing/2014/main" id="{9105CEBB-02AE-4B3E-A001-EBCF0C5882C6}"/>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4D8DA456-78F6-49A2-AC27-1DBEA622CEB4}"/>
              </a:ext>
            </a:extLst>
          </p:cNvPr>
          <p:cNvSpPr>
            <a:spLocks noGrp="1"/>
          </p:cNvSpPr>
          <p:nvPr>
            <p:ph type="sldNum" sz="quarter" idx="12"/>
          </p:nvPr>
        </p:nvSpPr>
        <p:spPr/>
        <p:txBody>
          <a:bodyPr/>
          <a:lstStyle/>
          <a:p>
            <a:fld id="{FA00FD27-8DB0-4CB2-BD37-BEA95C6A1008}" type="slidenum">
              <a:rPr lang="en-IN" smtClean="0"/>
              <a:pPr/>
              <a:t>11</a:t>
            </a:fld>
            <a:endParaRPr lang="en-IN" dirty="0"/>
          </a:p>
        </p:txBody>
      </p:sp>
    </p:spTree>
    <p:extLst>
      <p:ext uri="{BB962C8B-B14F-4D97-AF65-F5344CB8AC3E}">
        <p14:creationId xmlns:p14="http://schemas.microsoft.com/office/powerpoint/2010/main" val="1275338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a:xfrm>
            <a:off x="685800" y="152400"/>
            <a:ext cx="7772400" cy="990600"/>
          </a:xfrm>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a:xfrm>
            <a:off x="685800" y="1143000"/>
            <a:ext cx="7772400" cy="50292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pPr/>
              <a:t>22-10-2021</a:t>
            </a:fld>
            <a:endParaRPr lang="en-IN" dirty="0"/>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pPr/>
              <a:t>12</a:t>
            </a:fld>
            <a:endParaRPr lang="en-IN" dirty="0"/>
          </a:p>
        </p:txBody>
      </p:sp>
    </p:spTree>
    <p:extLst>
      <p:ext uri="{BB962C8B-B14F-4D97-AF65-F5344CB8AC3E}">
        <p14:creationId xmlns:p14="http://schemas.microsoft.com/office/powerpoint/2010/main" val="2688682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pPr/>
              <a:t>22-10-2021</a:t>
            </a:fld>
            <a:endParaRPr lang="en-IN" dirty="0"/>
          </a:p>
        </p:txBody>
      </p:sp>
      <p:sp>
        <p:nvSpPr>
          <p:cNvPr id="4" name="Footer Placeholder 3"/>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pPr/>
              <a:t>13</a:t>
            </a:fld>
            <a:endParaRPr lang="en-IN" dirty="0"/>
          </a:p>
        </p:txBody>
      </p:sp>
      <p:sp>
        <p:nvSpPr>
          <p:cNvPr id="11" name="Rectangle 10"/>
          <p:cNvSpPr/>
          <p:nvPr/>
        </p:nvSpPr>
        <p:spPr>
          <a:xfrm>
            <a:off x="609600" y="12192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signal</a:t>
            </a:r>
            <a:endParaRPr lang="en-US" dirty="0"/>
          </a:p>
        </p:txBody>
      </p:sp>
      <p:sp>
        <p:nvSpPr>
          <p:cNvPr id="12" name="Right Arrow 11"/>
          <p:cNvSpPr/>
          <p:nvPr/>
        </p:nvSpPr>
        <p:spPr>
          <a:xfrm>
            <a:off x="2438400" y="1371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67000" y="12192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endParaRPr lang="en-US" dirty="0"/>
          </a:p>
        </p:txBody>
      </p:sp>
      <p:sp>
        <p:nvSpPr>
          <p:cNvPr id="6" name="Rectangle 5"/>
          <p:cNvSpPr/>
          <p:nvPr/>
        </p:nvSpPr>
        <p:spPr>
          <a:xfrm>
            <a:off x="5715000" y="1219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trainninig</a:t>
            </a:r>
            <a:endParaRPr lang="en-US" dirty="0"/>
          </a:p>
        </p:txBody>
      </p:sp>
      <p:cxnSp>
        <p:nvCxnSpPr>
          <p:cNvPr id="10" name="Straight Connector 9"/>
          <p:cNvCxnSpPr/>
          <p:nvPr/>
        </p:nvCxnSpPr>
        <p:spPr>
          <a:xfrm>
            <a:off x="4724400" y="16764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76800" y="990600"/>
            <a:ext cx="838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pitch</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724400" y="1676400"/>
            <a:ext cx="990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MFCC</a:t>
            </a:r>
            <a:endParaRPr lang="en-US" dirty="0">
              <a:latin typeface="Times New Roman" panose="02020603050405020304" pitchFamily="18" charset="0"/>
              <a:cs typeface="Times New Roman" panose="02020603050405020304" pitchFamily="18" charset="0"/>
            </a:endParaRPr>
          </a:p>
        </p:txBody>
      </p:sp>
      <p:cxnSp>
        <p:nvCxnSpPr>
          <p:cNvPr id="35" name="Straight Arrow Connector 34"/>
          <p:cNvCxnSpPr>
            <a:stCxn id="13" idx="3"/>
          </p:cNvCxnSpPr>
          <p:nvPr/>
        </p:nvCxnSpPr>
        <p:spPr>
          <a:xfrm>
            <a:off x="4724400" y="15240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24400" y="16764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an 37"/>
          <p:cNvSpPr/>
          <p:nvPr/>
        </p:nvSpPr>
        <p:spPr>
          <a:xfrm>
            <a:off x="7772400" y="2286000"/>
            <a:ext cx="12192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Trained</a:t>
            </a:r>
          </a:p>
          <a:p>
            <a:pPr algn="ctr"/>
            <a:r>
              <a:rPr lang="en-US" dirty="0" smtClean="0"/>
              <a:t>Classifier </a:t>
            </a:r>
            <a:endParaRPr lang="en-US" dirty="0"/>
          </a:p>
        </p:txBody>
      </p:sp>
      <p:cxnSp>
        <p:nvCxnSpPr>
          <p:cNvPr id="40" name="Straight Arrow Connector 39"/>
          <p:cNvCxnSpPr/>
          <p:nvPr/>
        </p:nvCxnSpPr>
        <p:spPr>
          <a:xfrm>
            <a:off x="7010400" y="1371600"/>
            <a:ext cx="7620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867400" y="44958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Prediction</a:t>
            </a:r>
            <a:endParaRPr lang="en-US" dirty="0">
              <a:latin typeface="Times New Roman" panose="02020603050405020304" pitchFamily="18" charset="0"/>
              <a:cs typeface="Times New Roman" panose="02020603050405020304" pitchFamily="18" charset="0"/>
            </a:endParaRPr>
          </a:p>
        </p:txBody>
      </p:sp>
      <p:sp>
        <p:nvSpPr>
          <p:cNvPr id="42" name="Rectangle 41"/>
          <p:cNvSpPr/>
          <p:nvPr/>
        </p:nvSpPr>
        <p:spPr>
          <a:xfrm>
            <a:off x="3058668" y="4495800"/>
            <a:ext cx="181813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a:t>
            </a:r>
          </a:p>
          <a:p>
            <a:pPr algn="ctr"/>
            <a:r>
              <a:rPr lang="en-US" dirty="0" smtClean="0"/>
              <a:t>Extraction</a:t>
            </a:r>
            <a:endParaRPr lang="en-US" dirty="0"/>
          </a:p>
        </p:txBody>
      </p:sp>
      <p:cxnSp>
        <p:nvCxnSpPr>
          <p:cNvPr id="44" name="Straight Arrow Connector 43"/>
          <p:cNvCxnSpPr>
            <a:endCxn id="41" idx="3"/>
          </p:cNvCxnSpPr>
          <p:nvPr/>
        </p:nvCxnSpPr>
        <p:spPr>
          <a:xfrm flipH="1">
            <a:off x="7315200" y="3962400"/>
            <a:ext cx="76200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76800" y="45720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3"/>
            <a:endCxn id="41" idx="1"/>
          </p:cNvCxnSpPr>
          <p:nvPr/>
        </p:nvCxnSpPr>
        <p:spPr>
          <a:xfrm>
            <a:off x="4876800" y="47625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76800" y="3962400"/>
            <a:ext cx="838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pitch</a:t>
            </a:r>
            <a:endParaRPr lang="en-US"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4876800" y="4876800"/>
            <a:ext cx="990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MFCC</a:t>
            </a:r>
            <a:endParaRPr lang="en-US" dirty="0">
              <a:latin typeface="Times New Roman" panose="02020603050405020304" pitchFamily="18" charset="0"/>
              <a:cs typeface="Times New Roman" panose="02020603050405020304" pitchFamily="18" charset="0"/>
            </a:endParaRPr>
          </a:p>
        </p:txBody>
      </p:sp>
      <p:sp>
        <p:nvSpPr>
          <p:cNvPr id="53" name="Rectangle 52"/>
          <p:cNvSpPr/>
          <p:nvPr/>
        </p:nvSpPr>
        <p:spPr>
          <a:xfrm>
            <a:off x="5867400" y="5486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cxnSp>
        <p:nvCxnSpPr>
          <p:cNvPr id="55" name="Straight Arrow Connector 54"/>
          <p:cNvCxnSpPr>
            <a:stCxn id="41" idx="2"/>
          </p:cNvCxnSpPr>
          <p:nvPr/>
        </p:nvCxnSpPr>
        <p:spPr>
          <a:xfrm>
            <a:off x="6591300" y="50292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5800" y="4495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Unknown voice</a:t>
            </a:r>
            <a:endParaRPr lang="en-US" dirty="0"/>
          </a:p>
        </p:txBody>
      </p:sp>
      <p:cxnSp>
        <p:nvCxnSpPr>
          <p:cNvPr id="58" name="Straight Arrow Connector 57"/>
          <p:cNvCxnSpPr>
            <a:stCxn id="56" idx="3"/>
            <a:endCxn id="42" idx="1"/>
          </p:cNvCxnSpPr>
          <p:nvPr/>
        </p:nvCxnSpPr>
        <p:spPr>
          <a:xfrm>
            <a:off x="2438400" y="4762500"/>
            <a:ext cx="620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93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08344674"/>
              </p:ext>
            </p:extLst>
          </p:nvPr>
        </p:nvGraphicFramePr>
        <p:xfrm>
          <a:off x="609600" y="2120899"/>
          <a:ext cx="7772400" cy="415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pPr/>
              <a:t>22-10-2021</a:t>
            </a:fld>
            <a:endParaRPr lang="en-IN" dirty="0"/>
          </a:p>
        </p:txBody>
      </p:sp>
      <p:sp>
        <p:nvSpPr>
          <p:cNvPr id="4" name="Footer Placeholder 3"/>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14</a:t>
            </a:fld>
            <a:endParaRPr lang="en-IN" dirty="0"/>
          </a:p>
        </p:txBody>
      </p:sp>
      <p:sp>
        <p:nvSpPr>
          <p:cNvPr id="8" name="Right Arrow 7"/>
          <p:cNvSpPr/>
          <p:nvPr/>
        </p:nvSpPr>
        <p:spPr>
          <a:xfrm>
            <a:off x="5257800" y="5867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38800" y="5714999"/>
            <a:ext cx="1295400"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Accuracy</a:t>
            </a:r>
            <a:endParaRPr lang="en-US" dirty="0"/>
          </a:p>
        </p:txBody>
      </p:sp>
    </p:spTree>
    <p:extLst>
      <p:ext uri="{BB962C8B-B14F-4D97-AF65-F5344CB8AC3E}">
        <p14:creationId xmlns:p14="http://schemas.microsoft.com/office/powerpoint/2010/main" val="150682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30860"/>
          </a:xfrm>
        </p:spPr>
        <p:txBody>
          <a:bodyPr>
            <a:normAutofit/>
          </a:bodyPr>
          <a:lstStyle/>
          <a:p>
            <a:r>
              <a:rPr lang="en-US" sz="2400" b="1" dirty="0" smtClean="0">
                <a:latin typeface="Times New Roman" panose="02020603050405020304" pitchFamily="18" charset="0"/>
                <a:cs typeface="Times New Roman" panose="02020603050405020304" pitchFamily="18" charset="0"/>
              </a:rPr>
              <a:t>TESting</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1183" y="1624585"/>
            <a:ext cx="7772400" cy="4648200"/>
          </a:xfrm>
        </p:spPr>
        <p:txBody>
          <a:bodyPr>
            <a:normAutofit fontScale="92500" lnSpcReduction="10000"/>
          </a:bodyPr>
          <a:lstStyle/>
          <a:p>
            <a:pPr algn="just"/>
            <a:r>
              <a:rPr lang="en-US" b="1" dirty="0" smtClean="0">
                <a:latin typeface="Times New Roman" panose="02020603050405020304" pitchFamily="18" charset="0"/>
                <a:cs typeface="Times New Roman" panose="02020603050405020304" pitchFamily="18" charset="0"/>
              </a:rPr>
              <a:t>UNIT TESTING</a:t>
            </a:r>
          </a:p>
          <a:p>
            <a:pPr marL="0" indent="0" algn="just">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concentrates on the tiniest a aspect of software development it is where we test a single unit or a collection of interconnected units. Using sample input and watching the accompanying outputs is a common method used by programmers</a:t>
            </a:r>
            <a:r>
              <a:rPr lang="en-US" b="1"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INTEGRATION TESTING</a:t>
            </a:r>
          </a:p>
          <a:p>
            <a:pPr marL="0" indent="0" algn="just">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goal is to take unit –tested components and use them to create a program structure that is dictated by design. Integration testing occurs when a set of components is combined to achieve a result</a:t>
            </a:r>
            <a:r>
              <a:rPr lang="en-US" b="1"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FUNCTIONAL TESTING</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Every time a new module is added , the program is altered . This sort of testing ensures that the entire component functions properly even after it has been added to the entire application.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mtClean="0"/>
              <a:pPr/>
              <a:t>22-10-2021</a:t>
            </a:fld>
            <a:endParaRPr lang="en-IN"/>
          </a:p>
        </p:txBody>
      </p:sp>
      <p:sp>
        <p:nvSpPr>
          <p:cNvPr id="5" name="Footer Placeholder 4"/>
          <p:cNvSpPr>
            <a:spLocks noGrp="1"/>
          </p:cNvSpPr>
          <p:nvPr>
            <p:ph type="ftr" sz="quarter" idx="11"/>
          </p:nvPr>
        </p:nvSpPr>
        <p:spPr/>
        <p:txBody>
          <a:bodyPr/>
          <a:lstStyle/>
          <a:p>
            <a:r>
              <a:rPr lang="en-IN" smtClean="0"/>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15</a:t>
            </a:fld>
            <a:endParaRPr lang="en-IN"/>
          </a:p>
        </p:txBody>
      </p:sp>
    </p:spTree>
    <p:extLst>
      <p:ext uri="{BB962C8B-B14F-4D97-AF65-F5344CB8AC3E}">
        <p14:creationId xmlns:p14="http://schemas.microsoft.com/office/powerpoint/2010/main" val="246539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smtClean="0">
                <a:latin typeface="Times New Roman" panose="02020603050405020304" pitchFamily="18" charset="0"/>
                <a:cs typeface="Times New Roman" panose="02020603050405020304" pitchFamily="18" charset="0"/>
              </a:rPr>
              <a:t>INPUT AND OUTPUT</a:t>
            </a:r>
            <a:endParaRPr lang="en-US" sz="20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8186"/>
            <a:ext cx="7772400" cy="1106424"/>
          </a:xfrm>
        </p:spPr>
      </p:pic>
      <p:sp>
        <p:nvSpPr>
          <p:cNvPr id="4" name="Date Placeholder 3"/>
          <p:cNvSpPr>
            <a:spLocks noGrp="1"/>
          </p:cNvSpPr>
          <p:nvPr>
            <p:ph type="dt" sz="half" idx="10"/>
          </p:nvPr>
        </p:nvSpPr>
        <p:spPr/>
        <p:txBody>
          <a:bodyPr/>
          <a:lstStyle/>
          <a:p>
            <a:fld id="{29B7F2CF-3883-4F4C-B632-6E38E4E094B5}" type="datetime1">
              <a:rPr lang="en-IN" smtClean="0"/>
              <a:pPr/>
              <a:t>22-10-2021</a:t>
            </a:fld>
            <a:endParaRPr lang="en-IN"/>
          </a:p>
        </p:txBody>
      </p:sp>
      <p:sp>
        <p:nvSpPr>
          <p:cNvPr id="5" name="Footer Placeholder 4"/>
          <p:cNvSpPr>
            <a:spLocks noGrp="1"/>
          </p:cNvSpPr>
          <p:nvPr>
            <p:ph type="ftr" sz="quarter" idx="11"/>
          </p:nvPr>
        </p:nvSpPr>
        <p:spPr/>
        <p:txBody>
          <a:bodyPr/>
          <a:lstStyle/>
          <a:p>
            <a:r>
              <a:rPr lang="en-IN" smtClean="0"/>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16</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98808"/>
            <a:ext cx="5868219" cy="2762636"/>
          </a:xfrm>
          <a:prstGeom prst="rect">
            <a:avLst/>
          </a:prstGeom>
        </p:spPr>
      </p:pic>
    </p:spTree>
    <p:extLst>
      <p:ext uri="{BB962C8B-B14F-4D97-AF65-F5344CB8AC3E}">
        <p14:creationId xmlns:p14="http://schemas.microsoft.com/office/powerpoint/2010/main" val="95604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smtClean="0">
                <a:latin typeface="Times New Roman" panose="02020603050405020304" pitchFamily="18" charset="0"/>
                <a:cs typeface="Times New Roman" panose="02020603050405020304" pitchFamily="18" charset="0"/>
              </a:rPr>
              <a:t>CONT…..</a:t>
            </a:r>
            <a:endParaRPr lang="en-US" sz="20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514600"/>
            <a:ext cx="7772400" cy="3581400"/>
          </a:xfrm>
        </p:spPr>
      </p:pic>
      <p:sp>
        <p:nvSpPr>
          <p:cNvPr id="4" name="Date Placeholder 3"/>
          <p:cNvSpPr>
            <a:spLocks noGrp="1"/>
          </p:cNvSpPr>
          <p:nvPr>
            <p:ph type="dt" sz="half" idx="10"/>
          </p:nvPr>
        </p:nvSpPr>
        <p:spPr/>
        <p:txBody>
          <a:bodyPr/>
          <a:lstStyle/>
          <a:p>
            <a:fld id="{29B7F2CF-3883-4F4C-B632-6E38E4E094B5}" type="datetime1">
              <a:rPr lang="en-IN" smtClean="0"/>
              <a:pPr/>
              <a:t>22-10-2021</a:t>
            </a:fld>
            <a:endParaRPr lang="en-IN"/>
          </a:p>
        </p:txBody>
      </p:sp>
      <p:sp>
        <p:nvSpPr>
          <p:cNvPr id="5" name="Footer Placeholder 4"/>
          <p:cNvSpPr>
            <a:spLocks noGrp="1"/>
          </p:cNvSpPr>
          <p:nvPr>
            <p:ph type="ftr" sz="quarter" idx="11"/>
          </p:nvPr>
        </p:nvSpPr>
        <p:spPr/>
        <p:txBody>
          <a:bodyPr/>
          <a:lstStyle/>
          <a:p>
            <a:r>
              <a:rPr lang="en-IN" smtClean="0"/>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17</a:t>
            </a:fld>
            <a:endParaRPr lang="en-IN"/>
          </a:p>
        </p:txBody>
      </p:sp>
    </p:spTree>
    <p:extLst>
      <p:ext uri="{BB962C8B-B14F-4D97-AF65-F5344CB8AC3E}">
        <p14:creationId xmlns:p14="http://schemas.microsoft.com/office/powerpoint/2010/main" val="407015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project </a:t>
            </a:r>
            <a:r>
              <a:rPr lang="en-US" sz="2400" dirty="0">
                <a:latin typeface="Times New Roman" panose="02020603050405020304" pitchFamily="18" charset="0"/>
                <a:cs typeface="Times New Roman" panose="02020603050405020304" pitchFamily="18" charset="0"/>
              </a:rPr>
              <a:t>shows that MLPs are very powerful in classifying speech signals. Even with simplified models, a limited set of characters can be easily identified. We have obtained higher accuracies as compared to other approaches for individual emotions. The performance of a module is highly dependent on the quality of pre-processing. The results obtained in this study demonstrate that speech recognition is feasible, and that MLPs can be used for any task concerning recognizing of speech and demonstrating the accuracy of each emotion present in the speech.</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pPr/>
              <a:t>22-10-2021</a:t>
            </a:fld>
            <a:endParaRPr lang="en-IN"/>
          </a:p>
        </p:txBody>
      </p:sp>
      <p:sp>
        <p:nvSpPr>
          <p:cNvPr id="4" name="Footer Placeholder 3"/>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18</a:t>
            </a:fld>
            <a:endParaRPr lang="en-IN"/>
          </a:p>
        </p:txBody>
      </p:sp>
    </p:spTree>
    <p:extLst>
      <p:ext uri="{BB962C8B-B14F-4D97-AF65-F5344CB8AC3E}">
        <p14:creationId xmlns:p14="http://schemas.microsoft.com/office/powerpoint/2010/main" val="3598811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a:xfrm>
            <a:off x="685800" y="445444"/>
            <a:ext cx="7772400" cy="1609344"/>
          </a:xfrm>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[1]Yang, Ningning, Dev Nilanjan, y Sherratt, R. Simon, Shi Fuqian. Recognize basic emotional statesin speech by machine learning techniques using melfrequency cepstral coefficient features. Journal of intelligent and fuzzy system, vol, 39 no, 2 pp.1925-1936, 2020.</a:t>
            </a:r>
          </a:p>
          <a:p>
            <a:pPr marL="0" indent="0">
              <a:buNone/>
            </a:pPr>
            <a:r>
              <a:rPr lang="en-US" dirty="0" smtClean="0">
                <a:latin typeface="Times New Roman" pitchFamily="18" charset="0"/>
                <a:cs typeface="Times New Roman" pitchFamily="18" charset="0"/>
              </a:rPr>
              <a:t>[2]Navya Damodar, Vani H Y, Anusuya M A. Voice Emotion Recognition using CNN and Decision Tree. InternationalJournal of Innovative Technology and Exploring Engineering(IJITEE), October 2019</a:t>
            </a:r>
          </a:p>
          <a:p>
            <a:pPr marL="0" indent="0">
              <a:buNone/>
            </a:pPr>
            <a:r>
              <a:rPr lang="en-US" dirty="0">
                <a:latin typeface="Times New Roman" pitchFamily="18" charset="0"/>
                <a:cs typeface="Times New Roman" pitchFamily="18" charset="0"/>
              </a:rPr>
              <a:t>[3] Sarma, M., Ghahremani, P., Povey, D., Goel, N. K., Sarma, K. K., &amp; Dehak, N. Emotion Identification from Raw Speech Signals Using DNNs. In Interspeech (pp. 3097-3101), 2018</a:t>
            </a: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4] Brownlee, J. (2018). A Gentle Introduction to the Gradient Boosting Algorithm for Machine Learning - Machine Learning Mastery.Machine Learning Mastery. </a:t>
            </a:r>
          </a:p>
          <a:p>
            <a:pPr marL="0" indent="0">
              <a:buNone/>
            </a:pPr>
            <a:endParaRPr lang="en-US" dirty="0" smtClean="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pPr/>
              <a:t>22-10-2021</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pPr/>
              <a:t>19</a:t>
            </a:fld>
            <a:endParaRPr lang="en-IN"/>
          </a:p>
        </p:txBody>
      </p:sp>
    </p:spTree>
    <p:extLst>
      <p:ext uri="{BB962C8B-B14F-4D97-AF65-F5344CB8AC3E}">
        <p14:creationId xmlns:p14="http://schemas.microsoft.com/office/powerpoint/2010/main" val="10317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pPr/>
              <a:t>22-10-2021</a:t>
            </a:fld>
            <a:endParaRPr lang="en-IN" dirty="0"/>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dirty="0"/>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pPr/>
              <a:t>2</a:t>
            </a:fld>
            <a:endParaRPr lang="en-IN" dirty="0"/>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6632"/>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smtClean="0">
                <a:latin typeface="Times New Roman" pitchFamily="18" charset="0"/>
                <a:cs typeface="Times New Roman" pitchFamily="18" charset="0"/>
              </a:rPr>
              <a:t>IMPLEMENTATION</a:t>
            </a:r>
          </a:p>
          <a:p>
            <a:pPr>
              <a:lnSpc>
                <a:spcPct val="150000"/>
              </a:lnSpc>
            </a:pPr>
            <a:r>
              <a:rPr lang="en-IN" sz="2400" dirty="0" smtClean="0">
                <a:latin typeface="Times New Roman" pitchFamily="18" charset="0"/>
                <a:cs typeface="Times New Roman" pitchFamily="18" charset="0"/>
              </a:rPr>
              <a:t>TESTING</a:t>
            </a:r>
          </a:p>
          <a:p>
            <a:pPr>
              <a:lnSpc>
                <a:spcPct val="150000"/>
              </a:lnSpc>
            </a:pPr>
            <a:r>
              <a:rPr lang="en-IN" sz="2400" dirty="0" smtClean="0">
                <a:latin typeface="Times New Roman" pitchFamily="18" charset="0"/>
                <a:cs typeface="Times New Roman" pitchFamily="18" charset="0"/>
              </a:rPr>
              <a:t>INPUT AND OUTPUT</a:t>
            </a:r>
            <a:endParaRPr lang="en-IN" sz="24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REFERENCES</a:t>
            </a:r>
          </a:p>
          <a:p>
            <a:pPr>
              <a:lnSpc>
                <a:spcPct val="150000"/>
              </a:lnSpc>
            </a:pPr>
            <a:r>
              <a:rPr lang="en-IN" sz="2400" dirty="0">
                <a:latin typeface="Times New Roman" pitchFamily="18" charset="0"/>
                <a:cs typeface="Times New Roman" pitchFamily="18" charset="0"/>
              </a:rPr>
              <a:t>WEB REFERENCES </a:t>
            </a:r>
          </a:p>
          <a:p>
            <a:pPr>
              <a:lnSpc>
                <a:spcPct val="150000"/>
              </a:lnSpc>
            </a:pPr>
            <a:r>
              <a:rPr lang="en-IN" sz="2400" dirty="0">
                <a:latin typeface="Times New Roman" pitchFamily="18" charset="0"/>
                <a:cs typeface="Times New Roman" pitchFamily="18" charset="0"/>
              </a:rPr>
              <a:t>PLAGIARISM REPORT (should be less than 15%)</a:t>
            </a:r>
          </a:p>
          <a:p>
            <a:pPr marL="0" indent="0">
              <a:lnSpc>
                <a:spcPct val="150000"/>
              </a:lnSpc>
              <a:buNone/>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5818651"/>
          </a:xfrm>
        </p:spPr>
        <p:txBody>
          <a:bodyPr>
            <a:normAutofit/>
          </a:bodyPr>
          <a:lstStyle/>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marL="0" indent="0">
              <a:buNone/>
            </a:pPr>
            <a:r>
              <a:rPr lang="en-IN" dirty="0" smtClean="0">
                <a:latin typeface="Times New Roman" panose="02020603050405020304" pitchFamily="18" charset="0"/>
                <a:cs typeface="Times New Roman" panose="02020603050405020304" pitchFamily="18" charset="0"/>
              </a:rPr>
              <a:t>[5] Guo, J., Lei, Z., Wan, J., Avots, E., Hajarolasvadi, N., Knyazev, B., &amp; Escalera, S., Dominant and complementary emotion recognition from still images of faces. IEEE Access, vol. 6, pp. 26391-26403, 2018</a:t>
            </a:r>
          </a:p>
          <a:p>
            <a:pPr marL="0" indent="0">
              <a:buNone/>
            </a:pPr>
            <a:r>
              <a:rPr lang="en-IN" dirty="0" smtClean="0">
                <a:latin typeface="Times New Roman" panose="02020603050405020304" pitchFamily="18" charset="0"/>
                <a:cs typeface="Times New Roman" panose="02020603050405020304" pitchFamily="18" charset="0"/>
              </a:rPr>
              <a:t>[6] Jianfeng Zhao, Xia Mao, Lijiang Chen. Learning Deep features to Recognise Speech Emotion using Merged Deep CNN. IET Signal Process., 2018</a:t>
            </a:r>
          </a:p>
          <a:p>
            <a:pPr marL="0" indent="0">
              <a:buNone/>
            </a:pPr>
            <a:r>
              <a:rPr lang="en-IN" dirty="0" smtClean="0">
                <a:latin typeface="Times New Roman" panose="02020603050405020304" pitchFamily="18" charset="0"/>
                <a:cs typeface="Times New Roman" panose="02020603050405020304" pitchFamily="18" charset="0"/>
              </a:rPr>
              <a:t>[7] Ayush Kumar Shah ,Mansi Kattel,Araju Nepal. Cromah Feature Extraction using Fourier Transform. Chroma_Feature_ xtraction. January 2019</a:t>
            </a:r>
          </a:p>
          <a:p>
            <a:pPr>
              <a:buFont typeface="Wingdings" pitchFamily="2" charset="2"/>
              <a:buChar char="Ø"/>
            </a:pPr>
            <a:endParaRPr lang="en-US"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pPr/>
              <a:t>22-10-2021</a:t>
            </a:fld>
            <a:endParaRPr lang="en-IN"/>
          </a:p>
        </p:txBody>
      </p:sp>
      <p:sp>
        <p:nvSpPr>
          <p:cNvPr id="3" name="Footer Placeholder 2"/>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20</a:t>
            </a:fld>
            <a:endParaRPr lang="en-IN"/>
          </a:p>
        </p:txBody>
      </p:sp>
    </p:spTree>
    <p:extLst>
      <p:ext uri="{BB962C8B-B14F-4D97-AF65-F5344CB8AC3E}">
        <p14:creationId xmlns:p14="http://schemas.microsoft.com/office/powerpoint/2010/main" val="841620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02C3-8FC9-431C-A1AA-4E35ED1F505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Web References</a:t>
            </a:r>
          </a:p>
        </p:txBody>
      </p:sp>
      <p:sp>
        <p:nvSpPr>
          <p:cNvPr id="4" name="Date Placeholder 3">
            <a:extLst>
              <a:ext uri="{FF2B5EF4-FFF2-40B4-BE49-F238E27FC236}">
                <a16:creationId xmlns:a16="http://schemas.microsoft.com/office/drawing/2014/main" id="{2BA9CDC9-45BE-49C3-8CDF-98B8DDA0B99C}"/>
              </a:ext>
            </a:extLst>
          </p:cNvPr>
          <p:cNvSpPr>
            <a:spLocks noGrp="1"/>
          </p:cNvSpPr>
          <p:nvPr>
            <p:ph type="dt" sz="half" idx="10"/>
          </p:nvPr>
        </p:nvSpPr>
        <p:spPr/>
        <p:txBody>
          <a:bodyPr/>
          <a:lstStyle/>
          <a:p>
            <a:fld id="{29B7F2CF-3883-4F4C-B632-6E38E4E094B5}" type="datetime1">
              <a:rPr lang="en-IN" smtClean="0"/>
              <a:pPr/>
              <a:t>22-10-2021</a:t>
            </a:fld>
            <a:endParaRPr lang="en-IN"/>
          </a:p>
        </p:txBody>
      </p:sp>
      <p:sp>
        <p:nvSpPr>
          <p:cNvPr id="5" name="Footer Placeholder 4">
            <a:extLst>
              <a:ext uri="{FF2B5EF4-FFF2-40B4-BE49-F238E27FC236}">
                <a16:creationId xmlns:a16="http://schemas.microsoft.com/office/drawing/2014/main" id="{A29CDEF3-51C1-47D0-86D8-18F1346E7FF7}"/>
              </a:ext>
            </a:extLst>
          </p:cNvPr>
          <p:cNvSpPr>
            <a:spLocks noGrp="1"/>
          </p:cNvSpPr>
          <p:nvPr>
            <p:ph type="ftr" sz="quarter" idx="11"/>
          </p:nvPr>
        </p:nvSpPr>
        <p:spPr/>
        <p:txBody>
          <a:bodyPr/>
          <a:lstStyle/>
          <a:p>
            <a:r>
              <a:rPr lang="en-IN" dirty="0"/>
              <a:t>BATCH NO: </a:t>
            </a:r>
            <a:r>
              <a:rPr lang="en-IN" dirty="0" smtClean="0"/>
              <a:t>23       </a:t>
            </a:r>
            <a:r>
              <a:rPr lang="en-IN" dirty="0"/>
              <a:t>DEPARTMENT OF COMPUTER SCIENCE &amp; ENGINEERING</a:t>
            </a:r>
          </a:p>
        </p:txBody>
      </p:sp>
      <p:sp>
        <p:nvSpPr>
          <p:cNvPr id="6" name="Slide Number Placeholder 5">
            <a:extLst>
              <a:ext uri="{FF2B5EF4-FFF2-40B4-BE49-F238E27FC236}">
                <a16:creationId xmlns:a16="http://schemas.microsoft.com/office/drawing/2014/main" id="{54E52BA3-3169-4E79-9891-CF592735F6B3}"/>
              </a:ext>
            </a:extLst>
          </p:cNvPr>
          <p:cNvSpPr>
            <a:spLocks noGrp="1"/>
          </p:cNvSpPr>
          <p:nvPr>
            <p:ph type="sldNum" sz="quarter" idx="12"/>
          </p:nvPr>
        </p:nvSpPr>
        <p:spPr/>
        <p:txBody>
          <a:bodyPr/>
          <a:lstStyle/>
          <a:p>
            <a:fld id="{FA00FD27-8DB0-4CB2-BD37-BEA95C6A1008}" type="slidenum">
              <a:rPr lang="en-IN" smtClean="0"/>
              <a:pPr/>
              <a:t>21</a:t>
            </a:fld>
            <a:endParaRPr lang="en-IN"/>
          </a:p>
        </p:txBody>
      </p:sp>
      <p:sp>
        <p:nvSpPr>
          <p:cNvPr id="7" name="Content Placeholder 6"/>
          <p:cNvSpPr>
            <a:spLocks noGrp="1"/>
          </p:cNvSpPr>
          <p:nvPr>
            <p:ph idx="1"/>
          </p:nvPr>
        </p:nvSpPr>
        <p:spPr>
          <a:xfrm>
            <a:off x="685799" y="2121408"/>
            <a:ext cx="7831183" cy="4050792"/>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[1]Speech </a:t>
            </a:r>
            <a:r>
              <a:rPr lang="en-US" dirty="0">
                <a:latin typeface="Times New Roman" panose="02020603050405020304" pitchFamily="18" charset="0"/>
                <a:cs typeface="Times New Roman" panose="02020603050405020304" pitchFamily="18" charset="0"/>
              </a:rPr>
              <a:t>Emotion Recognition using Neural Network and MLP</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Classifier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www.semanticscholar.org/paper/Speech-Emotion-Recognition-using-Neural-Network-and-Joy-Kannan/d355e304989e124bf306e7f1929513eeb69b3d61</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 machine learning model for emotion recognition from </a:t>
            </a:r>
            <a:r>
              <a:rPr lang="en-US" dirty="0" smtClean="0">
                <a:latin typeface="Times New Roman" panose="02020603050405020304" pitchFamily="18" charset="0"/>
                <a:cs typeface="Times New Roman" panose="02020603050405020304" pitchFamily="18" charset="0"/>
              </a:rPr>
              <a:t>physiological signals</a:t>
            </a:r>
          </a:p>
          <a:p>
            <a:pPr marL="0" indent="0">
              <a:buNone/>
            </a:pPr>
            <a:r>
              <a:rPr lang="en-US" dirty="0"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://www.sciencedirect.com/science/article/abs/pii/S1746809419302277</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Automatic Audio Based Emotion Recognition System: Scope and </a:t>
            </a:r>
            <a:r>
              <a:rPr lang="en-US" dirty="0" smtClean="0">
                <a:latin typeface="Times New Roman" panose="02020603050405020304" pitchFamily="18" charset="0"/>
                <a:cs typeface="Times New Roman" panose="02020603050405020304" pitchFamily="18" charset="0"/>
              </a:rPr>
              <a:t>Challenges </a:t>
            </a:r>
            <a:r>
              <a:rPr lang="en-US" u="sng" dirty="0">
                <a:latin typeface="Times New Roman" panose="02020603050405020304" pitchFamily="18" charset="0"/>
                <a:cs typeface="Times New Roman" panose="02020603050405020304" pitchFamily="18" charset="0"/>
                <a:hlinkClick r:id="rId4"/>
              </a:rPr>
              <a:t>https://papers.ssrn.com/sol3/papers.cfm?abstract_id=3565861</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InternationalJournal of Innovative Technology and Exploring </a:t>
            </a:r>
            <a:r>
              <a:rPr lang="en-US" dirty="0" smtClean="0">
                <a:latin typeface="Times New Roman" panose="02020603050405020304" pitchFamily="18" charset="0"/>
                <a:cs typeface="Times New Roman" panose="02020603050405020304" pitchFamily="18" charset="0"/>
              </a:rPr>
              <a:t>Engineering </a:t>
            </a:r>
            <a:r>
              <a:rPr lang="en-US" dirty="0">
                <a:latin typeface="Times New Roman" panose="02020603050405020304" pitchFamily="18" charset="0"/>
                <a:cs typeface="Times New Roman" panose="02020603050405020304" pitchFamily="18" charset="0"/>
                <a:hlinkClick r:id="rId5"/>
              </a:rPr>
              <a:t>https://ijesc.org/upload/17015f34daa6e925c92ce026adabfca9.Speech%20Emotion%20Recognition%20using%20Neural%20Network%20and%20MLP%20Classifier.pdf</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006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4B70-3A25-41E9-B0D4-4F07B39212C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Plagiarism report</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583" y="1905000"/>
            <a:ext cx="5576834" cy="4267200"/>
          </a:xfrm>
        </p:spPr>
      </p:pic>
      <p:sp>
        <p:nvSpPr>
          <p:cNvPr id="4" name="Date Placeholder 3">
            <a:extLst>
              <a:ext uri="{FF2B5EF4-FFF2-40B4-BE49-F238E27FC236}">
                <a16:creationId xmlns:a16="http://schemas.microsoft.com/office/drawing/2014/main" id="{EBB21EB3-15FE-42E4-9199-7283542FE99A}"/>
              </a:ext>
            </a:extLst>
          </p:cNvPr>
          <p:cNvSpPr>
            <a:spLocks noGrp="1"/>
          </p:cNvSpPr>
          <p:nvPr>
            <p:ph type="dt" sz="half" idx="10"/>
          </p:nvPr>
        </p:nvSpPr>
        <p:spPr/>
        <p:txBody>
          <a:bodyPr/>
          <a:lstStyle/>
          <a:p>
            <a:fld id="{29B7F2CF-3883-4F4C-B632-6E38E4E094B5}" type="datetime1">
              <a:rPr lang="en-IN" smtClean="0"/>
              <a:pPr/>
              <a:t>22-10-2021</a:t>
            </a:fld>
            <a:endParaRPr lang="en-IN"/>
          </a:p>
        </p:txBody>
      </p:sp>
      <p:sp>
        <p:nvSpPr>
          <p:cNvPr id="5" name="Footer Placeholder 4">
            <a:extLst>
              <a:ext uri="{FF2B5EF4-FFF2-40B4-BE49-F238E27FC236}">
                <a16:creationId xmlns:a16="http://schemas.microsoft.com/office/drawing/2014/main" id="{A571CEFE-3575-427A-808F-2B0F98314A7E}"/>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6" name="Slide Number Placeholder 5">
            <a:extLst>
              <a:ext uri="{FF2B5EF4-FFF2-40B4-BE49-F238E27FC236}">
                <a16:creationId xmlns:a16="http://schemas.microsoft.com/office/drawing/2014/main" id="{37F992FF-0F9A-4F3C-960E-381CB12FEC37}"/>
              </a:ext>
            </a:extLst>
          </p:cNvPr>
          <p:cNvSpPr>
            <a:spLocks noGrp="1"/>
          </p:cNvSpPr>
          <p:nvPr>
            <p:ph type="sldNum" sz="quarter" idx="12"/>
          </p:nvPr>
        </p:nvSpPr>
        <p:spPr/>
        <p:txBody>
          <a:bodyPr/>
          <a:lstStyle/>
          <a:p>
            <a:fld id="{FA00FD27-8DB0-4CB2-BD37-BEA95C6A1008}" type="slidenum">
              <a:rPr lang="en-IN" smtClean="0"/>
              <a:pPr/>
              <a:t>22</a:t>
            </a:fld>
            <a:endParaRPr lang="en-IN"/>
          </a:p>
        </p:txBody>
      </p:sp>
    </p:spTree>
    <p:extLst>
      <p:ext uri="{BB962C8B-B14F-4D97-AF65-F5344CB8AC3E}">
        <p14:creationId xmlns:p14="http://schemas.microsoft.com/office/powerpoint/2010/main" val="1430116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FA8A-3008-437F-85AA-1EDBCB2A8C4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a:xfrm>
            <a:off x="685800" y="2667000"/>
            <a:ext cx="7772400" cy="3505200"/>
          </a:xfrm>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pPr/>
              <a:t>22-10-2021</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pPr/>
              <a:t>23</a:t>
            </a:fld>
            <a:endParaRPr lang="en-IN"/>
          </a:p>
        </p:txBody>
      </p:sp>
    </p:spTree>
    <p:extLst>
      <p:ext uri="{BB962C8B-B14F-4D97-AF65-F5344CB8AC3E}">
        <p14:creationId xmlns:p14="http://schemas.microsoft.com/office/powerpoint/2010/main" val="1315130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37"/>
            <a:ext cx="6705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378823" y="1524000"/>
            <a:ext cx="8229600" cy="4638340"/>
          </a:xfrm>
        </p:spPr>
        <p:txBody>
          <a:bodyPr>
            <a:noAutofit/>
          </a:bodyPr>
          <a:lstStyle/>
          <a:p>
            <a:pPr marL="0" indent="0" algn="just">
              <a:buNone/>
            </a:pPr>
            <a:r>
              <a:rPr lang="en-US" dirty="0"/>
              <a:t> </a:t>
            </a:r>
            <a:r>
              <a:rPr lang="en-US" dirty="0" smtClean="0">
                <a:latin typeface="Times New Roman" panose="02020603050405020304" pitchFamily="18" charset="0"/>
                <a:cs typeface="Times New Roman" panose="02020603050405020304" pitchFamily="18" charset="0"/>
              </a:rPr>
              <a:t>Speech </a:t>
            </a:r>
            <a:r>
              <a:rPr lang="en-US" dirty="0">
                <a:latin typeface="Times New Roman" panose="02020603050405020304" pitchFamily="18" charset="0"/>
                <a:cs typeface="Times New Roman" panose="02020603050405020304" pitchFamily="18" charset="0"/>
              </a:rPr>
              <a:t>Emotion Recognition, abbreviated as SER, is the act of attempting to recognize human emotion and the associated affective </a:t>
            </a:r>
            <a:r>
              <a:rPr lang="en-US" dirty="0" smtClean="0">
                <a:latin typeface="Times New Roman" panose="02020603050405020304" pitchFamily="18" charset="0"/>
                <a:cs typeface="Times New Roman" panose="02020603050405020304" pitchFamily="18" charset="0"/>
              </a:rPr>
              <a:t>states from </a:t>
            </a:r>
            <a:r>
              <a:rPr lang="en-US" dirty="0">
                <a:latin typeface="Times New Roman" panose="02020603050405020304" pitchFamily="18" charset="0"/>
                <a:cs typeface="Times New Roman" panose="02020603050405020304" pitchFamily="18" charset="0"/>
              </a:rPr>
              <a:t>speech. Emotion recognition is a rapidly growing research domain in recent years. H</a:t>
            </a:r>
            <a:r>
              <a:rPr lang="en-US" dirty="0" smtClean="0">
                <a:latin typeface="Times New Roman" panose="02020603050405020304" pitchFamily="18" charset="0"/>
                <a:cs typeface="Times New Roman" panose="02020603050405020304" pitchFamily="18" charset="0"/>
              </a:rPr>
              <a:t>uman-computer </a:t>
            </a:r>
            <a:r>
              <a:rPr lang="en-US" dirty="0">
                <a:latin typeface="Times New Roman" panose="02020603050405020304" pitchFamily="18" charset="0"/>
                <a:cs typeface="Times New Roman" panose="02020603050405020304" pitchFamily="18" charset="0"/>
              </a:rPr>
              <a:t>interaction can be improved by implementing automated emotion recognition, thereby reducing the need of human intervention. In this project, basic emotions like calm, happy, fearful, disgust etc. are analyzed from emotional speech signals. We use machine learning techniques like Multilayer perceptron Classifier (MLP Classifier) which is used to categorize the given data. For achieving this objective, we use python libraries like Librosa, sklearn, pyaudio, numpy and soundfile to analyze the speech modulations </a:t>
            </a:r>
            <a:r>
              <a:rPr lang="en-US" dirty="0" smtClean="0">
                <a:latin typeface="Times New Roman" panose="02020603050405020304" pitchFamily="18" charset="0"/>
                <a:cs typeface="Times New Roman" panose="02020603050405020304" pitchFamily="18" charset="0"/>
              </a:rPr>
              <a:t>and recognize </a:t>
            </a:r>
            <a:r>
              <a:rPr lang="en-US" dirty="0">
                <a:latin typeface="Times New Roman" panose="02020603050405020304" pitchFamily="18" charset="0"/>
                <a:cs typeface="Times New Roman" panose="02020603050405020304" pitchFamily="18" charset="0"/>
              </a:rPr>
              <a:t>the emotion.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22-10-2021</a:t>
            </a:fld>
            <a:endParaRPr lang="en-IN" dirty="0"/>
          </a:p>
        </p:txBody>
      </p:sp>
      <p:sp>
        <p:nvSpPr>
          <p:cNvPr id="4" name="Footer Placeholder 3"/>
          <p:cNvSpPr>
            <a:spLocks noGrp="1"/>
          </p:cNvSpPr>
          <p:nvPr>
            <p:ph type="ftr" sz="quarter" idx="11"/>
          </p:nvPr>
        </p:nvSpPr>
        <p:spPr>
          <a:xfrm>
            <a:off x="685800" y="6477000"/>
            <a:ext cx="4745736" cy="381000"/>
          </a:xfrm>
        </p:spPr>
        <p:txBody>
          <a:bodyPr/>
          <a:lstStyle/>
          <a:p>
            <a:r>
              <a:rPr lang="en-IN" dirty="0"/>
              <a:t>BATCH </a:t>
            </a:r>
            <a:r>
              <a:rPr lang="en-IN" dirty="0" smtClean="0"/>
              <a:t>NO:23        </a:t>
            </a:r>
            <a:r>
              <a:rPr lang="en-IN" dirty="0"/>
              <a:t>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dirty="0"/>
          </a:p>
        </p:txBody>
      </p:sp>
    </p:spTree>
    <p:extLst>
      <p:ext uri="{BB962C8B-B14F-4D97-AF65-F5344CB8AC3E}">
        <p14:creationId xmlns:p14="http://schemas.microsoft.com/office/powerpoint/2010/main" val="3008548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685800" y="990600"/>
            <a:ext cx="7772400" cy="5334000"/>
          </a:xfrm>
        </p:spPr>
        <p:txBody>
          <a:bodyPr>
            <a:normAutofit/>
          </a:bodyPr>
          <a:lstStyle/>
          <a:p>
            <a:pPr marL="0" indent="0" algn="just">
              <a:buNone/>
            </a:pPr>
            <a:r>
              <a:rPr lang="en-IN" sz="2400" b="1" dirty="0" smtClean="0">
                <a:latin typeface="Times New Roman" pitchFamily="18" charset="0"/>
                <a:cs typeface="Times New Roman" pitchFamily="18" charset="0"/>
              </a:rPr>
              <a:t>Aim of the Project:</a:t>
            </a:r>
          </a:p>
          <a:p>
            <a:pPr marL="0" indent="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The audio files </a:t>
            </a:r>
            <a:r>
              <a:rPr lang="en-US" sz="2400" dirty="0">
                <a:latin typeface="Times New Roman" panose="02020603050405020304" pitchFamily="18" charset="0"/>
                <a:cs typeface="Times New Roman" panose="02020603050405020304" pitchFamily="18" charset="0"/>
              </a:rPr>
              <a:t>are given as the input. The data sets travels through a number of blocks of processes which makes it executable to help for the analysis of the speech parameters. The data is preprocessed to change it to the suitable format and the respective features from the audio files are extracted using various steps such as framing, hamming, windowing, </a:t>
            </a:r>
            <a:r>
              <a:rPr lang="en-US" sz="2400" dirty="0" smtClean="0">
                <a:latin typeface="Times New Roman" panose="02020603050405020304" pitchFamily="18" charset="0"/>
                <a:cs typeface="Times New Roman" panose="02020603050405020304" pitchFamily="18" charset="0"/>
              </a:rPr>
              <a:t>etc</a:t>
            </a:r>
            <a:r>
              <a:rPr lang="en-US" sz="2400" dirty="0" smtClean="0"/>
              <a:t>.</a:t>
            </a:r>
            <a:endParaRPr lang="en-US" sz="2400"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Scope of the Project</a:t>
            </a:r>
          </a:p>
          <a:p>
            <a:pPr marL="0" indent="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enter the </a:t>
            </a:r>
            <a:r>
              <a:rPr lang="en-US" sz="2400" dirty="0" smtClean="0">
                <a:latin typeface="Times New Roman" panose="02020603050405020304" pitchFamily="18" charset="0"/>
                <a:cs typeface="Times New Roman" panose="02020603050405020304" pitchFamily="18" charset="0"/>
              </a:rPr>
              <a:t>unknown test </a:t>
            </a:r>
            <a:r>
              <a:rPr lang="en-US" sz="2400" dirty="0">
                <a:latin typeface="Times New Roman" panose="02020603050405020304" pitchFamily="18" charset="0"/>
                <a:cs typeface="Times New Roman" panose="02020603050405020304" pitchFamily="18" charset="0"/>
              </a:rPr>
              <a:t>dataset as an input, it will retrieve the parameters and predict the emotion as per training dataset values. The accuracy of the system is displayed in the form of percentage which is the final result of our project. </a:t>
            </a:r>
            <a:endParaRPr lang="en-US" sz="2400" dirty="0" smtClean="0">
              <a:latin typeface="Times New Roman" pitchFamily="18" charset="0"/>
              <a:cs typeface="Times New Roman" pitchFamily="18" charset="0"/>
            </a:endParaRPr>
          </a:p>
          <a:p>
            <a:pPr marL="0" indent="0" algn="just">
              <a:buNone/>
            </a:pPr>
            <a:endParaRPr lang="en-US" sz="2400" b="1" dirty="0" smtClean="0">
              <a:latin typeface="Times New Roman" pitchFamily="18" charset="0"/>
              <a:cs typeface="Times New Roman" pitchFamily="18" charset="0"/>
            </a:endParaRPr>
          </a:p>
          <a:p>
            <a:pPr marL="0" indent="0" algn="just">
              <a:buNone/>
            </a:pPr>
            <a:endParaRPr lang="en-US" sz="2400" b="1" dirty="0" smtClean="0">
              <a:latin typeface="Times New Roman" pitchFamily="18" charset="0"/>
              <a:cs typeface="Times New Roman" pitchFamily="18" charset="0"/>
            </a:endParaRPr>
          </a:p>
          <a:p>
            <a:pPr marL="0" indent="0" algn="just"/>
            <a:endParaRPr lang="en-IN" sz="2400" b="1" dirty="0" smtClean="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pPr/>
              <a:t>22-10-2021</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dirty="0"/>
          </a:p>
        </p:txBody>
      </p:sp>
    </p:spTree>
    <p:extLst>
      <p:ext uri="{BB962C8B-B14F-4D97-AF65-F5344CB8AC3E}">
        <p14:creationId xmlns:p14="http://schemas.microsoft.com/office/powerpoint/2010/main" val="1945572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096000" cy="990600"/>
          </a:xfrm>
        </p:spPr>
        <p:txBody>
          <a:bodyPr>
            <a:normAutofit/>
          </a:bodyPr>
          <a:lstStyle/>
          <a:p>
            <a:r>
              <a:rPr lang="en-US" sz="2400" b="1" dirty="0" smtClean="0">
                <a:latin typeface="Times New Roman" panose="02020603050405020304" pitchFamily="18" charset="0"/>
                <a:cs typeface="Times New Roman" panose="02020603050405020304" pitchFamily="18" charset="0"/>
              </a:rPr>
              <a:t>INTRODUCTION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00200"/>
            <a:ext cx="7772400" cy="4648200"/>
          </a:xfrm>
        </p:spPr>
        <p:txBody>
          <a:bodyPr>
            <a:normAutofit/>
          </a:bodyPr>
          <a:lstStyle/>
          <a:p>
            <a:pPr>
              <a:buFont typeface="Wingdings"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speech emotion recognition (SER) is becoming increasingly important in various </a:t>
            </a:r>
            <a:r>
              <a:rPr lang="en-US" dirty="0" smtClean="0">
                <a:latin typeface="Times New Roman" panose="02020603050405020304" pitchFamily="18" charset="0"/>
                <a:cs typeface="Times New Roman" panose="02020603050405020304" pitchFamily="18" charset="0"/>
              </a:rPr>
              <a:t>applications.</a:t>
            </a:r>
          </a:p>
          <a:p>
            <a:pPr>
              <a:buFont typeface="Wingdings" pitchFamily="2" charset="2"/>
              <a:buChar char="Ø"/>
            </a:pPr>
            <a:r>
              <a:rPr lang="en-US" dirty="0">
                <a:latin typeface="Times New Roman" panose="02020603050405020304" pitchFamily="18" charset="0"/>
                <a:cs typeface="Times New Roman" panose="02020603050405020304" pitchFamily="18" charset="0"/>
              </a:rPr>
              <a:t>At present, speech emotion recognition is an emerging crossing field of artificial intelligence and artificial </a:t>
            </a:r>
            <a:r>
              <a:rPr lang="en-US" dirty="0" smtClean="0">
                <a:latin typeface="Times New Roman" panose="02020603050405020304" pitchFamily="18" charset="0"/>
                <a:cs typeface="Times New Roman" panose="02020603050405020304" pitchFamily="18" charset="0"/>
              </a:rPr>
              <a:t>psychology.</a:t>
            </a:r>
          </a:p>
          <a:p>
            <a:pPr>
              <a:buFont typeface="Wingdings" pitchFamily="2" charset="2"/>
              <a:buChar char="Ø"/>
            </a:pPr>
            <a:r>
              <a:rPr lang="en-US" dirty="0">
                <a:latin typeface="Times New Roman" panose="02020603050405020304" pitchFamily="18" charset="0"/>
                <a:cs typeface="Times New Roman" panose="02020603050405020304" pitchFamily="18" charset="0"/>
              </a:rPr>
              <a:t>The research is widely applied in human-computer interaction, interactive teaching, entertainment, security fields, and so </a:t>
            </a:r>
            <a:r>
              <a:rPr lang="en-US" dirty="0" smtClean="0">
                <a:latin typeface="Times New Roman" panose="02020603050405020304" pitchFamily="18" charset="0"/>
                <a:cs typeface="Times New Roman" panose="02020603050405020304" pitchFamily="18" charset="0"/>
              </a:rPr>
              <a:t>on.</a:t>
            </a:r>
          </a:p>
          <a:p>
            <a:pPr>
              <a:buFont typeface="Wingdings" pitchFamily="2" charset="2"/>
              <a:buChar char="Ø"/>
            </a:pPr>
            <a:r>
              <a:rPr lang="en-US" dirty="0">
                <a:latin typeface="Times New Roman" panose="02020603050405020304" pitchFamily="18" charset="0"/>
                <a:cs typeface="Times New Roman" panose="02020603050405020304" pitchFamily="18" charset="0"/>
              </a:rPr>
              <a:t>Speech emotion processing and recognition system is generally composed of three parts, the first being speech signal acquisition, then comes the feature extraction followed by emotion </a:t>
            </a:r>
            <a:r>
              <a:rPr lang="en-US" dirty="0" smtClean="0">
                <a:latin typeface="Times New Roman" panose="02020603050405020304" pitchFamily="18" charset="0"/>
                <a:cs typeface="Times New Roman" panose="02020603050405020304" pitchFamily="18" charset="0"/>
              </a:rPr>
              <a:t>recognition.</a:t>
            </a:r>
          </a:p>
          <a:p>
            <a:pPr>
              <a:buFont typeface="Wingdings" pitchFamily="2" charset="2"/>
              <a:buChar char="Ø"/>
            </a:pPr>
            <a:r>
              <a:rPr lang="en-US" dirty="0">
                <a:latin typeface="Times New Roman" panose="02020603050405020304" pitchFamily="18" charset="0"/>
                <a:cs typeface="Times New Roman" panose="02020603050405020304" pitchFamily="18" charset="0"/>
              </a:rPr>
              <a:t>The most propitious technique for speech recognition is the neural network based approach. Artificial Neural </a:t>
            </a:r>
            <a:r>
              <a:rPr lang="en-US" dirty="0" smtClean="0">
                <a:latin typeface="Times New Roman" panose="02020603050405020304" pitchFamily="18" charset="0"/>
                <a:cs typeface="Times New Roman" panose="02020603050405020304" pitchFamily="18" charset="0"/>
              </a:rPr>
              <a:t>Networks.</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Speech recognition is the process of converting an acoustic signal, captured by microphone or a telephone, to a set of </a:t>
            </a:r>
            <a:r>
              <a:rPr lang="en-US" dirty="0" smtClean="0">
                <a:latin typeface="Times New Roman" panose="02020603050405020304" pitchFamily="18" charset="0"/>
                <a:cs typeface="Times New Roman" panose="02020603050405020304" pitchFamily="18" charset="0"/>
              </a:rPr>
              <a:t>characters.</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pPr/>
              <a:t>22-10-2021</a:t>
            </a:fld>
            <a:endParaRPr lang="en-IN" dirty="0"/>
          </a:p>
        </p:txBody>
      </p:sp>
      <p:sp>
        <p:nvSpPr>
          <p:cNvPr id="4" name="Footer Placeholder 3"/>
          <p:cNvSpPr>
            <a:spLocks noGrp="1"/>
          </p:cNvSpPr>
          <p:nvPr>
            <p:ph type="ftr" sz="quarter" idx="11"/>
          </p:nvPr>
        </p:nvSpPr>
        <p:spPr/>
        <p:txBody>
          <a:bodyPr/>
          <a:lstStyle/>
          <a:p>
            <a:r>
              <a:rPr lang="en-IN" dirty="0"/>
              <a:t>BATCH </a:t>
            </a:r>
            <a:r>
              <a:rPr lang="en-IN" dirty="0" smtClean="0"/>
              <a:t>NO 23:        </a:t>
            </a:r>
            <a:r>
              <a:rPr lang="en-IN" dirty="0"/>
              <a:t>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dirty="0"/>
          </a:p>
        </p:txBody>
      </p:sp>
    </p:spTree>
    <p:extLst>
      <p:ext uri="{BB962C8B-B14F-4D97-AF65-F5344CB8AC3E}">
        <p14:creationId xmlns:p14="http://schemas.microsoft.com/office/powerpoint/2010/main" val="1405714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311886"/>
          </a:xfrm>
        </p:spPr>
        <p:txBody>
          <a:bodyPr>
            <a:normAutofit fontScale="90000"/>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4" name="Slide Number Placeholder 3"/>
          <p:cNvSpPr>
            <a:spLocks noGrp="1"/>
          </p:cNvSpPr>
          <p:nvPr>
            <p:ph type="sldNum" sz="quarter" idx="12"/>
          </p:nvPr>
        </p:nvSpPr>
        <p:spPr/>
        <p:txBody>
          <a:bodyPr/>
          <a:lstStyle/>
          <a:p>
            <a:fld id="{FA00FD27-8DB0-4CB2-BD37-BEA95C6A1008}" type="slidenum">
              <a:rPr lang="en-IN" smtClean="0"/>
              <a:pPr/>
              <a:t>6</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623086104"/>
              </p:ext>
            </p:extLst>
          </p:nvPr>
        </p:nvGraphicFramePr>
        <p:xfrm>
          <a:off x="1541416" y="1397726"/>
          <a:ext cx="5065485" cy="1111794"/>
        </p:xfrm>
        <a:graphic>
          <a:graphicData uri="http://schemas.openxmlformats.org/drawingml/2006/table">
            <a:tbl>
              <a:tblPr firstRow="1" bandRow="1">
                <a:tableStyleId>{2D5ABB26-0587-4C30-8999-92F81FD0307C}</a:tableStyleId>
              </a:tblPr>
              <a:tblGrid>
                <a:gridCol w="1013097">
                  <a:extLst>
                    <a:ext uri="{9D8B030D-6E8A-4147-A177-3AD203B41FA5}">
                      <a16:colId xmlns:a16="http://schemas.microsoft.com/office/drawing/2014/main" val="3526367895"/>
                    </a:ext>
                  </a:extLst>
                </a:gridCol>
                <a:gridCol w="1013097">
                  <a:extLst>
                    <a:ext uri="{9D8B030D-6E8A-4147-A177-3AD203B41FA5}">
                      <a16:colId xmlns:a16="http://schemas.microsoft.com/office/drawing/2014/main" val="3181284193"/>
                    </a:ext>
                  </a:extLst>
                </a:gridCol>
                <a:gridCol w="1013097">
                  <a:extLst>
                    <a:ext uri="{9D8B030D-6E8A-4147-A177-3AD203B41FA5}">
                      <a16:colId xmlns:a16="http://schemas.microsoft.com/office/drawing/2014/main" val="2502301036"/>
                    </a:ext>
                  </a:extLst>
                </a:gridCol>
                <a:gridCol w="1013097">
                  <a:extLst>
                    <a:ext uri="{9D8B030D-6E8A-4147-A177-3AD203B41FA5}">
                      <a16:colId xmlns:a16="http://schemas.microsoft.com/office/drawing/2014/main" val="1888164486"/>
                    </a:ext>
                  </a:extLst>
                </a:gridCol>
                <a:gridCol w="1013097">
                  <a:extLst>
                    <a:ext uri="{9D8B030D-6E8A-4147-A177-3AD203B41FA5}">
                      <a16:colId xmlns:a16="http://schemas.microsoft.com/office/drawing/2014/main" val="2911132884"/>
                    </a:ext>
                  </a:extLst>
                </a:gridCol>
              </a:tblGrid>
              <a:tr h="370598">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9937480"/>
                  </a:ext>
                </a:extLst>
              </a:tr>
              <a:tr h="370598">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6605118"/>
                  </a:ext>
                </a:extLst>
              </a:tr>
              <a:tr h="37059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6320869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4419611"/>
              </p:ext>
            </p:extLst>
          </p:nvPr>
        </p:nvGraphicFramePr>
        <p:xfrm>
          <a:off x="152399" y="653580"/>
          <a:ext cx="8811006" cy="6052020"/>
        </p:xfrm>
        <a:graphic>
          <a:graphicData uri="http://schemas.openxmlformats.org/drawingml/2006/table">
            <a:tbl>
              <a:tblPr firstRow="1" bandRow="1">
                <a:tableStyleId>{2D5ABB26-0587-4C30-8999-92F81FD0307C}</a:tableStyleId>
              </a:tblPr>
              <a:tblGrid>
                <a:gridCol w="685801">
                  <a:extLst>
                    <a:ext uri="{9D8B030D-6E8A-4147-A177-3AD203B41FA5}">
                      <a16:colId xmlns:a16="http://schemas.microsoft.com/office/drawing/2014/main" val="1979619729"/>
                    </a:ext>
                  </a:extLst>
                </a:gridCol>
                <a:gridCol w="1600200">
                  <a:extLst>
                    <a:ext uri="{9D8B030D-6E8A-4147-A177-3AD203B41FA5}">
                      <a16:colId xmlns:a16="http://schemas.microsoft.com/office/drawing/2014/main" val="4001683782"/>
                    </a:ext>
                  </a:extLst>
                </a:gridCol>
                <a:gridCol w="838200">
                  <a:extLst>
                    <a:ext uri="{9D8B030D-6E8A-4147-A177-3AD203B41FA5}">
                      <a16:colId xmlns:a16="http://schemas.microsoft.com/office/drawing/2014/main" val="1877574452"/>
                    </a:ext>
                  </a:extLst>
                </a:gridCol>
                <a:gridCol w="1295400">
                  <a:extLst>
                    <a:ext uri="{9D8B030D-6E8A-4147-A177-3AD203B41FA5}">
                      <a16:colId xmlns:a16="http://schemas.microsoft.com/office/drawing/2014/main" val="2404106503"/>
                    </a:ext>
                  </a:extLst>
                </a:gridCol>
                <a:gridCol w="1905000">
                  <a:extLst>
                    <a:ext uri="{9D8B030D-6E8A-4147-A177-3AD203B41FA5}">
                      <a16:colId xmlns:a16="http://schemas.microsoft.com/office/drawing/2014/main" val="3976905278"/>
                    </a:ext>
                  </a:extLst>
                </a:gridCol>
                <a:gridCol w="2486405">
                  <a:extLst>
                    <a:ext uri="{9D8B030D-6E8A-4147-A177-3AD203B41FA5}">
                      <a16:colId xmlns:a16="http://schemas.microsoft.com/office/drawing/2014/main" val="2510289555"/>
                    </a:ext>
                  </a:extLst>
                </a:gridCol>
              </a:tblGrid>
              <a:tr h="931380">
                <a:tc>
                  <a:txBody>
                    <a:bodyPr/>
                    <a:lstStyle/>
                    <a:p>
                      <a:r>
                        <a:rPr lang="en-US" dirty="0" smtClean="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Author Name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Journal Name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Advantages / Disadvantages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93492"/>
                  </a:ext>
                </a:extLst>
              </a:tr>
              <a:tr h="27584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Jerry Joy, Aparna Kannan, Shreya Ram, S. Rama</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2020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Speech Emotion Recognition using Neural Network and MLP</a:t>
                      </a:r>
                      <a:b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b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Classifier</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In this paper the emotions in the</a:t>
                      </a:r>
                      <a:r>
                        <a:rPr lang="en-US"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speech are predicted</a:t>
                      </a:r>
                      <a:r>
                        <a:rPr lang="en-US"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using neural network. Multi-Layer</a:t>
                      </a:r>
                      <a:b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b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Perceptron Classifier (MLP Classifier) is used for the</a:t>
                      </a:r>
                      <a:b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b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classification of emotions</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Positive (85.01%) emotion recognition rate is higher than other approaches but</a:t>
                      </a:r>
                      <a:r>
                        <a:rPr lang="en-US" baseline="0" dirty="0" smtClean="0">
                          <a:latin typeface="Times New Roman" panose="02020603050405020304" pitchFamily="18" charset="0"/>
                          <a:cs typeface="Times New Roman" panose="02020603050405020304" pitchFamily="18" charset="0"/>
                        </a:rPr>
                        <a:t> neutral(25.76%) and negative(10.24%)emotions are often confused with each other</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4652613"/>
                  </a:ext>
                </a:extLst>
              </a:tr>
              <a:tr h="1293659">
                <a:tc>
                  <a:txBody>
                    <a:bodyPr/>
                    <a:lstStyle/>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 J.A. Dominguez-Jimenez, K.C. Campo-Landines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2020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Biomedical signal</a:t>
                      </a:r>
                    </a:p>
                    <a:p>
                      <a:r>
                        <a:rPr lang="en-US" dirty="0" smtClean="0">
                          <a:latin typeface="Times New Roman" panose="02020603050405020304" pitchFamily="18" charset="0"/>
                          <a:cs typeface="Times New Roman" panose="02020603050405020304" pitchFamily="18" charset="0"/>
                        </a:rPr>
                        <a:t>Processing and</a:t>
                      </a:r>
                    </a:p>
                    <a:p>
                      <a:r>
                        <a:rPr lang="en-US" dirty="0" smtClean="0">
                          <a:latin typeface="Times New Roman" panose="02020603050405020304" pitchFamily="18" charset="0"/>
                          <a:cs typeface="Times New Roman" panose="02020603050405020304" pitchFamily="18" charset="0"/>
                        </a:rPr>
                        <a:t>control</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smtClean="0">
                          <a:latin typeface="Times New Roman" panose="02020603050405020304" pitchFamily="18" charset="0"/>
                          <a:cs typeface="Times New Roman" panose="02020603050405020304" pitchFamily="18" charset="0"/>
                        </a:rPr>
                        <a:t>one class in one neural  network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Achieved mean recognition</a:t>
                      </a:r>
                      <a:r>
                        <a:rPr lang="en-US" baseline="0" dirty="0" smtClean="0">
                          <a:latin typeface="Times New Roman" panose="02020603050405020304" pitchFamily="18" charset="0"/>
                          <a:cs typeface="Times New Roman" panose="02020603050405020304" pitchFamily="18" charset="0"/>
                        </a:rPr>
                        <a:t> rate of 90% </a:t>
                      </a:r>
                    </a:p>
                    <a:p>
                      <a:endParaRPr lang="en-US" baseline="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aseline="0" dirty="0" smtClean="0">
                          <a:latin typeface="Times New Roman" panose="02020603050405020304" pitchFamily="18" charset="0"/>
                          <a:cs typeface="Times New Roman" panose="02020603050405020304" pitchFamily="18" charset="0"/>
                        </a:rPr>
                        <a:t>It is complex process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101897"/>
                  </a:ext>
                </a:extLst>
              </a:tr>
            </a:tbl>
          </a:graphicData>
        </a:graphic>
      </p:graphicFrame>
    </p:spTree>
    <p:extLst>
      <p:ext uri="{BB962C8B-B14F-4D97-AF65-F5344CB8AC3E}">
        <p14:creationId xmlns:p14="http://schemas.microsoft.com/office/powerpoint/2010/main" val="1725045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22-10-2021</a:t>
            </a:fld>
            <a:endParaRPr lang="en-IN"/>
          </a:p>
        </p:txBody>
      </p:sp>
      <p:sp>
        <p:nvSpPr>
          <p:cNvPr id="3" name="Footer Placeholder 2"/>
          <p:cNvSpPr>
            <a:spLocks noGrp="1"/>
          </p:cNvSpPr>
          <p:nvPr>
            <p:ph type="ftr" sz="quarter" idx="11"/>
          </p:nvPr>
        </p:nvSpPr>
        <p:spPr/>
        <p:txBody>
          <a:bodyPr/>
          <a:lstStyle/>
          <a:p>
            <a:r>
              <a:rPr lang="en-IN" dirty="0" smtClean="0"/>
              <a:t>BATCH NO:23        DEPARTMENT OF COMPUTER SCIENCE &amp; ENGINEERING</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pPr/>
              <a:t>7</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099008391"/>
              </p:ext>
            </p:extLst>
          </p:nvPr>
        </p:nvGraphicFramePr>
        <p:xfrm>
          <a:off x="152400" y="1295400"/>
          <a:ext cx="8686800" cy="493776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1523715870"/>
                    </a:ext>
                  </a:extLst>
                </a:gridCol>
                <a:gridCol w="1524000">
                  <a:extLst>
                    <a:ext uri="{9D8B030D-6E8A-4147-A177-3AD203B41FA5}">
                      <a16:colId xmlns:a16="http://schemas.microsoft.com/office/drawing/2014/main" val="2993489542"/>
                    </a:ext>
                  </a:extLst>
                </a:gridCol>
                <a:gridCol w="1219200">
                  <a:extLst>
                    <a:ext uri="{9D8B030D-6E8A-4147-A177-3AD203B41FA5}">
                      <a16:colId xmlns:a16="http://schemas.microsoft.com/office/drawing/2014/main" val="2325154884"/>
                    </a:ext>
                  </a:extLst>
                </a:gridCol>
                <a:gridCol w="1371600">
                  <a:extLst>
                    <a:ext uri="{9D8B030D-6E8A-4147-A177-3AD203B41FA5}">
                      <a16:colId xmlns:a16="http://schemas.microsoft.com/office/drawing/2014/main" val="385997289"/>
                    </a:ext>
                  </a:extLst>
                </a:gridCol>
                <a:gridCol w="1651000">
                  <a:extLst>
                    <a:ext uri="{9D8B030D-6E8A-4147-A177-3AD203B41FA5}">
                      <a16:colId xmlns:a16="http://schemas.microsoft.com/office/drawing/2014/main" val="1138369995"/>
                    </a:ext>
                  </a:extLst>
                </a:gridCol>
                <a:gridCol w="2235200">
                  <a:extLst>
                    <a:ext uri="{9D8B030D-6E8A-4147-A177-3AD203B41FA5}">
                      <a16:colId xmlns:a16="http://schemas.microsoft.com/office/drawing/2014/main" val="4164673551"/>
                    </a:ext>
                  </a:extLst>
                </a:gridCol>
              </a:tblGrid>
              <a:tr h="609600">
                <a:tc>
                  <a:txBody>
                    <a:bodyPr/>
                    <a:lstStyle/>
                    <a:p>
                      <a:r>
                        <a:rPr lang="en-US" dirty="0" smtClean="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Author Name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Journal Name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Methodologies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Advantages</a:t>
                      </a:r>
                      <a:r>
                        <a:rPr lang="en-US" baseline="0" dirty="0" smtClean="0">
                          <a:latin typeface="Times New Roman" panose="02020603050405020304" pitchFamily="18" charset="0"/>
                          <a:cs typeface="Times New Roman" panose="02020603050405020304" pitchFamily="18" charset="0"/>
                        </a:rPr>
                        <a:t> / Disadvantages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912295"/>
                  </a:ext>
                </a:extLst>
              </a:tr>
              <a:tr h="2057400">
                <a:tc>
                  <a:txBody>
                    <a:bodyPr/>
                    <a:lstStyle/>
                    <a:p>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Chaitanya Singlaa, Sukhdev Singhb,Monika Pathak</a:t>
                      </a:r>
                      <a:r>
                        <a:rPr lang="en-US" b="0" dirty="0" smtClean="0">
                          <a:latin typeface="Times New Roman" panose="02020603050405020304" pitchFamily="18" charset="0"/>
                          <a:cs typeface="Times New Roman" panose="02020603050405020304" pitchFamily="18" charset="0"/>
                        </a:rPr>
                        <a:t> </a:t>
                      </a:r>
                      <a:br>
                        <a:rPr lang="en-US" b="0" dirty="0" smtClean="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2020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Automatic Audio Based Emotion Recognition System: Scope and Challenges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dirty="0" smtClean="0">
                          <a:solidFill>
                            <a:srgbClr val="000000"/>
                          </a:solidFill>
                          <a:effectLst/>
                          <a:latin typeface="Times New Roman" panose="02020603050405020304" pitchFamily="18" charset="0"/>
                          <a:cs typeface="Times New Roman" panose="02020603050405020304" pitchFamily="18" charset="0"/>
                        </a:rPr>
                        <a:t>Common sense Affect</a:t>
                      </a:r>
                      <a:br>
                        <a:rPr lang="en-US" sz="1800" b="0" i="0" dirty="0" smtClean="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based approach (Real</a:t>
                      </a:r>
                      <a:br>
                        <a:rPr lang="en-US" sz="1800" b="0" i="0" dirty="0" smtClean="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world Knowledge</a:t>
                      </a:r>
                      <a:br>
                        <a:rPr lang="en-US" sz="1800" b="0" i="0" dirty="0" smtClean="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concept models)</a:t>
                      </a:r>
                      <a:endParaRPr lang="en-US" sz="18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The system obtained the accuracy of around 72% for various audio extracted from the</a:t>
                      </a:r>
                      <a:r>
                        <a:rPr lang="en-US" baseline="0" dirty="0" smtClean="0">
                          <a:latin typeface="Times New Roman" panose="02020603050405020304" pitchFamily="18" charset="0"/>
                          <a:cs typeface="Times New Roman" panose="02020603050405020304" pitchFamily="18" charset="0"/>
                        </a:rPr>
                        <a:t> various voice sample</a:t>
                      </a:r>
                      <a:r>
                        <a:rPr lang="en-US" dirty="0" smtClean="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037012"/>
                  </a:ext>
                </a:extLst>
              </a:tr>
              <a:tr h="1752600">
                <a:tc>
                  <a:txBody>
                    <a:body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dirty="0" smtClean="0">
                          <a:latin typeface="Times New Roman" panose="02020603050405020304" pitchFamily="18" charset="0"/>
                          <a:cs typeface="Times New Roman" panose="02020603050405020304" pitchFamily="18" charset="0"/>
                        </a:rPr>
                        <a:t>Navya Damodar, Vani H Y, Anusuya M A</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2019</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InternationalJournal of Innovative Technology and Exploring Engineering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Voice Emotion Recognition using CNN and Decision Tree</a:t>
                      </a:r>
                    </a:p>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anose="02020603050405020304" pitchFamily="18" charset="0"/>
                          <a:cs typeface="Times New Roman" panose="02020603050405020304" pitchFamily="18" charset="0"/>
                        </a:rPr>
                        <a:t>This model can be improved by making the dataset times three times the original size to achieve a greater accuracy.</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94741"/>
                  </a:ext>
                </a:extLst>
              </a:tr>
            </a:tbl>
          </a:graphicData>
        </a:graphic>
      </p:graphicFrame>
      <p:sp>
        <p:nvSpPr>
          <p:cNvPr id="8" name="Title 4"/>
          <p:cNvSpPr>
            <a:spLocks noGrp="1"/>
          </p:cNvSpPr>
          <p:nvPr>
            <p:ph type="title"/>
          </p:nvPr>
        </p:nvSpPr>
        <p:spPr>
          <a:xfrm>
            <a:off x="241881" y="381000"/>
            <a:ext cx="8229600" cy="311886"/>
          </a:xfrm>
        </p:spPr>
        <p:txBody>
          <a:bodyPr>
            <a:normAutofit fontScale="90000"/>
          </a:bodyPr>
          <a:lstStyle/>
          <a:p>
            <a:r>
              <a:rPr lang="en-IN" sz="2400" b="1" dirty="0" smtClean="0">
                <a:latin typeface="Times New Roman" pitchFamily="18" charset="0"/>
                <a:cs typeface="Times New Roman" pitchFamily="18" charset="0"/>
              </a:rPr>
              <a:t>Cont.,</a:t>
            </a:r>
            <a:endParaRPr lang="en-US" sz="2400" b="1" dirty="0"/>
          </a:p>
        </p:txBody>
      </p:sp>
    </p:spTree>
    <p:extLst>
      <p:ext uri="{BB962C8B-B14F-4D97-AF65-F5344CB8AC3E}">
        <p14:creationId xmlns:p14="http://schemas.microsoft.com/office/powerpoint/2010/main" val="3035799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Feature abstraction module training.</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MODULE </a:t>
            </a:r>
            <a:r>
              <a:rPr lang="en-US" sz="2400"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To give trained dataset to MLP Classifier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MODULE 3:</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test the unknown audio dataset as input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pPr/>
              <a:t>22-10-2021</a:t>
            </a:fld>
            <a:endParaRPr lang="en-IN" dirty="0"/>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pPr/>
              <a:t>8</a:t>
            </a:fld>
            <a:endParaRPr lang="en-IN" dirty="0"/>
          </a:p>
        </p:txBody>
      </p:sp>
    </p:spTree>
    <p:extLst>
      <p:ext uri="{BB962C8B-B14F-4D97-AF65-F5344CB8AC3E}">
        <p14:creationId xmlns:p14="http://schemas.microsoft.com/office/powerpoint/2010/main" val="305124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685800" y="484632"/>
            <a:ext cx="7772400" cy="1191768"/>
          </a:xfrm>
        </p:spPr>
        <p:txBody>
          <a:bodyPr>
            <a:normAutofit/>
          </a:bodyPr>
          <a:lstStyle/>
          <a:p>
            <a:r>
              <a:rPr lang="en-US" sz="2400" b="1" dirty="0" smtClean="0">
                <a:latin typeface="Times New Roman" panose="02020603050405020304" pitchFamily="18" charset="0"/>
                <a:cs typeface="Times New Roman" panose="02020603050405020304" pitchFamily="18" charset="0"/>
              </a:rPr>
              <a:t>MODULE:1</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Feature abstraction module training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input to the model should be the features extracted along with the emotion category that it belongs to, stored correspondingly into respective arrays so that, classifier will be able to identify the patterns, correlations and then classify the data. This training helps the model to understand, which emotions have what range of the respective features. So, when an unseen data is given as an input, it will be able to correlate and predict the emotion.</a:t>
            </a:r>
            <a:endParaRPr lang="en-IN"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pPr/>
              <a:t>22-10-2021</a:t>
            </a:fld>
            <a:endParaRPr lang="en-IN" dirty="0"/>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a:t>
            </a:r>
            <a:r>
              <a:rPr lang="en-IN" dirty="0" smtClean="0"/>
              <a:t>NO:23        </a:t>
            </a:r>
            <a:r>
              <a:rPr lang="en-IN" dirty="0"/>
              <a:t>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pPr/>
              <a:t>9</a:t>
            </a:fld>
            <a:endParaRPr lang="en-IN" dirty="0"/>
          </a:p>
        </p:txBody>
      </p:sp>
    </p:spTree>
    <p:extLst>
      <p:ext uri="{BB962C8B-B14F-4D97-AF65-F5344CB8AC3E}">
        <p14:creationId xmlns:p14="http://schemas.microsoft.com/office/powerpoint/2010/main" val="2436724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1682</TotalTime>
  <Words>1765</Words>
  <Application>Microsoft Office PowerPoint</Application>
  <PresentationFormat>On-screen Show (4:3)</PresentationFormat>
  <Paragraphs>236</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MingLiU-ExtB</vt:lpstr>
      <vt:lpstr>Arial</vt:lpstr>
      <vt:lpstr>Calibri</vt:lpstr>
      <vt:lpstr>Rockwell</vt:lpstr>
      <vt:lpstr>Rockwell Condensed</vt:lpstr>
      <vt:lpstr>Times New Roman</vt:lpstr>
      <vt:lpstr>Verdana</vt:lpstr>
      <vt:lpstr>Wingdings</vt:lpstr>
      <vt:lpstr>Wood Type</vt:lpstr>
      <vt:lpstr>PowerPoint Presentation</vt:lpstr>
      <vt:lpstr>PowerPoint Presentation</vt:lpstr>
      <vt:lpstr>ABSTRACT</vt:lpstr>
      <vt:lpstr>OBJECTIVES </vt:lpstr>
      <vt:lpstr>INTRODUCTION  </vt:lpstr>
      <vt:lpstr>LITERATURE REVIEW</vt:lpstr>
      <vt:lpstr>Cont.,</vt:lpstr>
      <vt:lpstr>DESIGN AND METHOLOGIES</vt:lpstr>
      <vt:lpstr>MODULE:1   Feature abstraction module training</vt:lpstr>
      <vt:lpstr>PowerPoint Presentation</vt:lpstr>
      <vt:lpstr>PowerPoint Presentation</vt:lpstr>
      <vt:lpstr>IMPLEMENTATION</vt:lpstr>
      <vt:lpstr>ARCHITECTURE DIAGRAM</vt:lpstr>
      <vt:lpstr>DATA FLOW DIAGRAM</vt:lpstr>
      <vt:lpstr>TESting</vt:lpstr>
      <vt:lpstr>INPUT AND OUTPUT</vt:lpstr>
      <vt:lpstr>CONT…..</vt:lpstr>
      <vt:lpstr>CONCLUSION</vt:lpstr>
      <vt:lpstr>REFERENCES</vt:lpstr>
      <vt:lpstr>PowerPoint Presentation</vt:lpstr>
      <vt:lpstr>Web References</vt:lpstr>
      <vt:lpstr>Plagiarism report</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sujit yadav</cp:lastModifiedBy>
  <cp:revision>159</cp:revision>
  <dcterms:created xsi:type="dcterms:W3CDTF">2019-08-05T06:49:57Z</dcterms:created>
  <dcterms:modified xsi:type="dcterms:W3CDTF">2021-10-22T07:25:18Z</dcterms:modified>
</cp:coreProperties>
</file>