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9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7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8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38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81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2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4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4584-F581-4539-8936-8E703BB5470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C0CF-3FFF-4FAF-820A-611DA4145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8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367" y="3039291"/>
            <a:ext cx="8051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Observation</a:t>
            </a:r>
            <a:r>
              <a:rPr lang="en-GB" b="1" smtClean="0"/>
              <a:t>: </a:t>
            </a:r>
            <a:r>
              <a:rPr lang="en-GB" smtClean="0"/>
              <a:t>substantial heat </a:t>
            </a:r>
            <a:r>
              <a:rPr lang="en-GB" dirty="0" smtClean="0"/>
              <a:t>is generated during electrolysis AT HIGH CURRENT. One source of heat is the relative motion of ions with respect to the fluid, driven by the electric field (see e.g. </a:t>
            </a:r>
            <a:r>
              <a:rPr lang="en-GB" dirty="0"/>
              <a:t>Cetin, </a:t>
            </a:r>
            <a:r>
              <a:rPr lang="en-GB" dirty="0" err="1"/>
              <a:t>Barbaros</a:t>
            </a:r>
            <a:r>
              <a:rPr lang="en-GB" dirty="0"/>
              <a:t>, and </a:t>
            </a:r>
            <a:r>
              <a:rPr lang="en-GB" dirty="0" err="1"/>
              <a:t>Dongqing</a:t>
            </a:r>
            <a:r>
              <a:rPr lang="en-GB" dirty="0"/>
              <a:t> Li. "Effect of Joule heating on </a:t>
            </a:r>
            <a:r>
              <a:rPr lang="en-GB" dirty="0" err="1"/>
              <a:t>electrokinetic</a:t>
            </a:r>
            <a:r>
              <a:rPr lang="en-GB" dirty="0"/>
              <a:t> transport." </a:t>
            </a:r>
            <a:r>
              <a:rPr lang="en-GB" i="1" dirty="0"/>
              <a:t>Electrophoresis</a:t>
            </a:r>
            <a:r>
              <a:rPr lang="en-GB" dirty="0"/>
              <a:t> 29.5 (2008): </a:t>
            </a:r>
            <a:r>
              <a:rPr lang="en-GB" dirty="0" smtClean="0"/>
              <a:t>994-1005).  </a:t>
            </a:r>
          </a:p>
          <a:p>
            <a:endParaRPr lang="en-GB" dirty="0"/>
          </a:p>
          <a:p>
            <a:r>
              <a:rPr lang="en-GB" b="1" dirty="0" smtClean="0"/>
              <a:t>Project’s objective: </a:t>
            </a:r>
            <a:r>
              <a:rPr lang="en-GB" dirty="0" smtClean="0"/>
              <a:t>model the effect of bubbles on ionic current. Bubbles “block” the flow of ions (this effects reduces the ionic current) , but also produce velocity fluctuations (“better mixing”). In the project we will study the flow of ions, and quantify the heat generation, by modifying a code that was originally developed for heat transfer in dispersed particulate systems (</a:t>
            </a:r>
            <a:r>
              <a:rPr lang="en-GB" dirty="0"/>
              <a:t>Wang, </a:t>
            </a:r>
            <a:r>
              <a:rPr lang="en-GB" dirty="0" err="1"/>
              <a:t>Yayun</a:t>
            </a:r>
            <a:r>
              <a:rPr lang="en-GB" dirty="0"/>
              <a:t>, Adam J. </a:t>
            </a:r>
            <a:r>
              <a:rPr lang="en-GB" dirty="0" err="1"/>
              <a:t>Sierakowski</a:t>
            </a:r>
            <a:r>
              <a:rPr lang="en-GB" dirty="0"/>
              <a:t>, and Andrea </a:t>
            </a:r>
            <a:r>
              <a:rPr lang="en-GB" dirty="0" err="1"/>
              <a:t>Prosperetti</a:t>
            </a:r>
            <a:r>
              <a:rPr lang="en-GB" dirty="0"/>
              <a:t>. "Fully-resolved simulation of particulate flows with particles–fluid heat transfer." </a:t>
            </a:r>
            <a:r>
              <a:rPr lang="en-GB" i="1" dirty="0"/>
              <a:t>Journal of computational physics</a:t>
            </a:r>
            <a:r>
              <a:rPr lang="en-GB" dirty="0"/>
              <a:t> 350 (2017): </a:t>
            </a:r>
            <a:r>
              <a:rPr lang="en-GB" dirty="0" smtClean="0"/>
              <a:t>638-656).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35" y="117338"/>
            <a:ext cx="2466019" cy="2422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774" y="2519338"/>
            <a:ext cx="2700368" cy="3433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33283" y="5952566"/>
            <a:ext cx="2321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Temperature field simulated with </a:t>
            </a:r>
            <a:r>
              <a:rPr lang="en-GB" sz="1100" dirty="0" err="1" smtClean="0"/>
              <a:t>Physalis</a:t>
            </a:r>
            <a:r>
              <a:rPr lang="en-GB" sz="1100" dirty="0" smtClean="0"/>
              <a:t> (natural convection). The particles follow a recirculating pattern. </a:t>
            </a:r>
            <a:endParaRPr lang="en-GB" sz="1100" dirty="0"/>
          </a:p>
        </p:txBody>
      </p:sp>
      <p:sp>
        <p:nvSpPr>
          <p:cNvPr id="8" name="Oval 7"/>
          <p:cNvSpPr/>
          <p:nvPr/>
        </p:nvSpPr>
        <p:spPr>
          <a:xfrm>
            <a:off x="7302313" y="8238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438290"/>
            <a:ext cx="17929" cy="186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456219"/>
            <a:ext cx="0" cy="186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63888" y="2391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016401" y="23730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</a:t>
            </a:r>
            <a:endParaRPr lang="en-GB" dirty="0"/>
          </a:p>
        </p:txBody>
      </p:sp>
      <p:sp>
        <p:nvSpPr>
          <p:cNvPr id="22" name="Freeform 21"/>
          <p:cNvSpPr/>
          <p:nvPr/>
        </p:nvSpPr>
        <p:spPr>
          <a:xfrm>
            <a:off x="6263971" y="708211"/>
            <a:ext cx="2769510" cy="403413"/>
          </a:xfrm>
          <a:custGeom>
            <a:avLst/>
            <a:gdLst>
              <a:gd name="connsiteX0" fmla="*/ 0 w 2545977"/>
              <a:gd name="connsiteY0" fmla="*/ 542633 h 669873"/>
              <a:gd name="connsiteX1" fmla="*/ 744071 w 2545977"/>
              <a:gd name="connsiteY1" fmla="*/ 354374 h 669873"/>
              <a:gd name="connsiteX2" fmla="*/ 1111624 w 2545977"/>
              <a:gd name="connsiteY2" fmla="*/ 58539 h 669873"/>
              <a:gd name="connsiteX3" fmla="*/ 1479177 w 2545977"/>
              <a:gd name="connsiteY3" fmla="*/ 49574 h 669873"/>
              <a:gd name="connsiteX4" fmla="*/ 1954306 w 2545977"/>
              <a:gd name="connsiteY4" fmla="*/ 587457 h 669873"/>
              <a:gd name="connsiteX5" fmla="*/ 2545977 w 2545977"/>
              <a:gd name="connsiteY5" fmla="*/ 659174 h 66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977" h="669873">
                <a:moveTo>
                  <a:pt x="0" y="542633"/>
                </a:moveTo>
                <a:cubicBezTo>
                  <a:pt x="279400" y="488844"/>
                  <a:pt x="558800" y="435056"/>
                  <a:pt x="744071" y="354374"/>
                </a:cubicBezTo>
                <a:cubicBezTo>
                  <a:pt x="929342" y="273692"/>
                  <a:pt x="989106" y="109339"/>
                  <a:pt x="1111624" y="58539"/>
                </a:cubicBezTo>
                <a:cubicBezTo>
                  <a:pt x="1234142" y="7739"/>
                  <a:pt x="1338730" y="-38579"/>
                  <a:pt x="1479177" y="49574"/>
                </a:cubicBezTo>
                <a:cubicBezTo>
                  <a:pt x="1619624" y="137727"/>
                  <a:pt x="1776506" y="485857"/>
                  <a:pt x="1954306" y="587457"/>
                </a:cubicBezTo>
                <a:cubicBezTo>
                  <a:pt x="2132106" y="689057"/>
                  <a:pt x="2339041" y="674115"/>
                  <a:pt x="2545977" y="6591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245585" y="901443"/>
            <a:ext cx="213060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194198" y="8157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302313" y="109639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bubble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116837" y="116060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ion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654883" y="17873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electrode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604685" y="132111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electrode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394" y="5880847"/>
            <a:ext cx="9726180" cy="56529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94" y="708211"/>
            <a:ext cx="2525095" cy="12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8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Botto</dc:creator>
  <cp:lastModifiedBy>Lorenzo Botto</cp:lastModifiedBy>
  <cp:revision>5</cp:revision>
  <dcterms:created xsi:type="dcterms:W3CDTF">2020-06-02T13:27:43Z</dcterms:created>
  <dcterms:modified xsi:type="dcterms:W3CDTF">2020-06-02T13:55:29Z</dcterms:modified>
</cp:coreProperties>
</file>