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hl8T+yHi5vcgJ0r4q/QVqz22gF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1FFA1B-B85D-4F78-A69B-AC2F2A918D77}">
  <a:tblStyle styleId="{DF1FFA1B-B85D-4F78-A69B-AC2F2A918D7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EC90446-4B97-41A6-9521-1FCAD08A811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93e7790f8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93e7790f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93e7790f8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93e7790f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geeksforgeeks.org/recurs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866900" y="1041400"/>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IN" sz="4400" u="sng"/>
              <a:t>DAA Assignment 4 </a:t>
            </a:r>
            <a:br>
              <a:rPr lang="en-IN" sz="4400"/>
            </a:br>
            <a:r>
              <a:rPr lang="en-IN" sz="3600"/>
              <a:t>Group 3</a:t>
            </a:r>
            <a:br>
              <a:rPr lang="en-IN" sz="4400"/>
            </a:br>
            <a:endParaRPr sz="4400"/>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rPr lang="en-IN"/>
              <a:t>Group members</a:t>
            </a:r>
            <a:endParaRPr/>
          </a:p>
          <a:p>
            <a:pPr indent="0" lvl="0" marL="0" rtl="0" algn="l">
              <a:lnSpc>
                <a:spcPct val="90000"/>
              </a:lnSpc>
              <a:spcBef>
                <a:spcPts val="0"/>
              </a:spcBef>
              <a:spcAft>
                <a:spcPts val="0"/>
              </a:spcAft>
              <a:buClr>
                <a:schemeClr val="dk1"/>
              </a:buClr>
              <a:buSzPts val="2400"/>
              <a:buNone/>
            </a:pPr>
            <a:r>
              <a:rPr lang="en-IN"/>
              <a:t>				      </a:t>
            </a:r>
            <a:endParaRPr/>
          </a:p>
          <a:p>
            <a:pPr indent="0" lvl="0" marL="0" rtl="0" algn="l">
              <a:lnSpc>
                <a:spcPct val="90000"/>
              </a:lnSpc>
              <a:spcBef>
                <a:spcPts val="0"/>
              </a:spcBef>
              <a:spcAft>
                <a:spcPts val="0"/>
              </a:spcAft>
              <a:buClr>
                <a:schemeClr val="dk1"/>
              </a:buClr>
              <a:buSzPts val="2400"/>
              <a:buNone/>
            </a:pPr>
            <a:r>
              <a:rPr lang="en-IN"/>
              <a:t>				      </a:t>
            </a:r>
            <a:r>
              <a:rPr b="1" lang="en-IN"/>
              <a:t>Roll-No.            Name               Github ID </a:t>
            </a:r>
            <a:endParaRPr b="1"/>
          </a:p>
          <a:p>
            <a:pPr indent="0" lvl="0" marL="0" rtl="0" algn="ctr">
              <a:lnSpc>
                <a:spcPct val="90000"/>
              </a:lnSpc>
              <a:spcBef>
                <a:spcPts val="0"/>
              </a:spcBef>
              <a:spcAft>
                <a:spcPts val="0"/>
              </a:spcAft>
              <a:buClr>
                <a:schemeClr val="dk1"/>
              </a:buClr>
              <a:buSzPts val="2400"/>
              <a:buNone/>
            </a:pPr>
            <a:r>
              <a:t/>
            </a:r>
            <a:endParaRPr b="1"/>
          </a:p>
          <a:p>
            <a:pPr indent="0" lvl="0" marL="0" rtl="0" algn="ctr">
              <a:lnSpc>
                <a:spcPct val="90000"/>
              </a:lnSpc>
              <a:spcBef>
                <a:spcPts val="0"/>
              </a:spcBef>
              <a:spcAft>
                <a:spcPts val="0"/>
              </a:spcAft>
              <a:buClr>
                <a:schemeClr val="dk1"/>
              </a:buClr>
              <a:buSzPts val="2400"/>
              <a:buNone/>
            </a:pPr>
            <a:r>
              <a:t/>
            </a:r>
            <a:endParaRPr/>
          </a:p>
        </p:txBody>
      </p:sp>
      <p:graphicFrame>
        <p:nvGraphicFramePr>
          <p:cNvPr id="86" name="Google Shape;86;p1"/>
          <p:cNvGraphicFramePr/>
          <p:nvPr/>
        </p:nvGraphicFramePr>
        <p:xfrm>
          <a:off x="3743325" y="4517539"/>
          <a:ext cx="3000000" cy="3000000"/>
        </p:xfrm>
        <a:graphic>
          <a:graphicData uri="http://schemas.openxmlformats.org/drawingml/2006/table">
            <a:tbl>
              <a:tblPr>
                <a:noFill/>
                <a:tableStyleId>{DF1FFA1B-B85D-4F78-A69B-AC2F2A918D77}</a:tableStyleId>
              </a:tblPr>
              <a:tblGrid>
                <a:gridCol w="1797050"/>
                <a:gridCol w="1797050"/>
                <a:gridCol w="1797050"/>
              </a:tblGrid>
              <a:tr h="402200">
                <a:tc>
                  <a:txBody>
                    <a:bodyPr/>
                    <a:lstStyle/>
                    <a:p>
                      <a:pPr indent="0" lvl="0" marL="0" marR="0" rtl="0" algn="l">
                        <a:spcBef>
                          <a:spcPts val="0"/>
                        </a:spcBef>
                        <a:spcAft>
                          <a:spcPts val="0"/>
                        </a:spcAft>
                        <a:buNone/>
                      </a:pPr>
                      <a:r>
                        <a:rPr lang="en-IN" sz="1800" u="none" cap="none" strike="noStrike"/>
                        <a:t>IIT201900</a:t>
                      </a:r>
                      <a:r>
                        <a:rPr lang="en-IN" sz="1800"/>
                        <a:t>9</a:t>
                      </a:r>
                      <a:endParaRPr/>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Abhijeet Sonkar</a:t>
                      </a:r>
                      <a:endParaRPr/>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Abhijeet-sonkar</a:t>
                      </a:r>
                      <a:endParaRPr sz="1800"/>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25625">
                <a:tc>
                  <a:txBody>
                    <a:bodyPr/>
                    <a:lstStyle/>
                    <a:p>
                      <a:pPr indent="0" lvl="0" marL="0" marR="0" rtl="0" algn="l">
                        <a:spcBef>
                          <a:spcPts val="0"/>
                        </a:spcBef>
                        <a:spcAft>
                          <a:spcPts val="0"/>
                        </a:spcAft>
                        <a:buNone/>
                      </a:pPr>
                      <a:r>
                        <a:rPr lang="en-IN" sz="1800"/>
                        <a:t>IIT2019007</a:t>
                      </a:r>
                      <a:endParaRPr/>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Aditya Raj</a:t>
                      </a:r>
                      <a:endParaRPr/>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Adityahulk</a:t>
                      </a:r>
                      <a:endParaRPr/>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25625">
                <a:tc>
                  <a:txBody>
                    <a:bodyPr/>
                    <a:lstStyle/>
                    <a:p>
                      <a:pPr indent="0" lvl="0" marL="0" marR="0" rtl="0" algn="l">
                        <a:spcBef>
                          <a:spcPts val="0"/>
                        </a:spcBef>
                        <a:spcAft>
                          <a:spcPts val="0"/>
                        </a:spcAft>
                        <a:buNone/>
                      </a:pPr>
                      <a:r>
                        <a:rPr lang="en-IN" sz="1800"/>
                        <a:t>IIT2019008</a:t>
                      </a:r>
                      <a:endParaRPr/>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Shyam Tayal</a:t>
                      </a:r>
                      <a:endParaRPr/>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shyamTayal</a:t>
                      </a:r>
                      <a:endParaRPr sz="1800"/>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200" y="365125"/>
            <a:ext cx="10515600" cy="22923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Contents – </a:t>
            </a:r>
            <a:br>
              <a:rPr lang="en-IN"/>
            </a:br>
            <a:endParaRPr/>
          </a:p>
        </p:txBody>
      </p:sp>
      <p:sp>
        <p:nvSpPr>
          <p:cNvPr id="92" name="Google Shape;92;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 Problem Statement</a:t>
            </a:r>
            <a:endParaRPr/>
          </a:p>
          <a:p>
            <a:pPr indent="-228600" lvl="0" marL="228600" rtl="0" algn="l">
              <a:lnSpc>
                <a:spcPct val="90000"/>
              </a:lnSpc>
              <a:spcBef>
                <a:spcPts val="1000"/>
              </a:spcBef>
              <a:spcAft>
                <a:spcPts val="0"/>
              </a:spcAft>
              <a:buClr>
                <a:schemeClr val="dk1"/>
              </a:buClr>
              <a:buSzPts val="2400"/>
              <a:buChar char="•"/>
            </a:pPr>
            <a:r>
              <a:rPr lang="en-IN" sz="2400"/>
              <a:t> Introduction</a:t>
            </a:r>
            <a:endParaRPr/>
          </a:p>
          <a:p>
            <a:pPr indent="-228600" lvl="0" marL="228600" rtl="0" algn="l">
              <a:lnSpc>
                <a:spcPct val="90000"/>
              </a:lnSpc>
              <a:spcBef>
                <a:spcPts val="1000"/>
              </a:spcBef>
              <a:spcAft>
                <a:spcPts val="0"/>
              </a:spcAft>
              <a:buClr>
                <a:schemeClr val="dk1"/>
              </a:buClr>
              <a:buSzPts val="2400"/>
              <a:buChar char="•"/>
            </a:pPr>
            <a:r>
              <a:rPr b="0" i="0" lang="en-IN" sz="2400" u="none" strike="noStrike">
                <a:latin typeface="Calibri"/>
                <a:ea typeface="Calibri"/>
                <a:cs typeface="Calibri"/>
                <a:sym typeface="Calibri"/>
              </a:rPr>
              <a:t>Algorithm Design and Analysis </a:t>
            </a:r>
            <a:endParaRPr/>
          </a:p>
          <a:p>
            <a:pPr indent="-228600" lvl="0" marL="228600" rtl="0" algn="l">
              <a:lnSpc>
                <a:spcPct val="90000"/>
              </a:lnSpc>
              <a:spcBef>
                <a:spcPts val="1000"/>
              </a:spcBef>
              <a:spcAft>
                <a:spcPts val="0"/>
              </a:spcAft>
              <a:buClr>
                <a:schemeClr val="dk1"/>
              </a:buClr>
              <a:buSzPts val="2400"/>
              <a:buChar char="•"/>
            </a:pPr>
            <a:r>
              <a:rPr lang="en-IN" sz="2400"/>
              <a:t>Time and space complexity analysis</a:t>
            </a:r>
            <a:endParaRPr/>
          </a:p>
          <a:p>
            <a:pPr indent="-228600" lvl="0" marL="228600" rtl="0" algn="l">
              <a:lnSpc>
                <a:spcPct val="90000"/>
              </a:lnSpc>
              <a:spcBef>
                <a:spcPts val="1000"/>
              </a:spcBef>
              <a:spcAft>
                <a:spcPts val="0"/>
              </a:spcAft>
              <a:buClr>
                <a:schemeClr val="dk1"/>
              </a:buClr>
              <a:buSzPts val="2400"/>
              <a:buChar char="•"/>
            </a:pPr>
            <a:r>
              <a:rPr lang="en-IN" sz="2400"/>
              <a:t> Conclusion </a:t>
            </a:r>
            <a:endParaRPr/>
          </a:p>
          <a:p>
            <a:pPr indent="-228600" lvl="0" marL="228600" rtl="0" algn="l">
              <a:lnSpc>
                <a:spcPct val="90000"/>
              </a:lnSpc>
              <a:spcBef>
                <a:spcPts val="1000"/>
              </a:spcBef>
              <a:spcAft>
                <a:spcPts val="0"/>
              </a:spcAft>
              <a:buClr>
                <a:schemeClr val="dk1"/>
              </a:buClr>
              <a:buSzPts val="2400"/>
              <a:buChar char="•"/>
            </a:pPr>
            <a:r>
              <a:rPr lang="en-IN" sz="2400"/>
              <a:t> 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type="title"/>
          </p:nvPr>
        </p:nvSpPr>
        <p:spPr>
          <a:xfrm>
            <a:off x="838200" y="222250"/>
            <a:ext cx="10515600" cy="93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Introduction -</a:t>
            </a:r>
            <a:endParaRPr b="1"/>
          </a:p>
        </p:txBody>
      </p:sp>
      <p:sp>
        <p:nvSpPr>
          <p:cNvPr id="98" name="Google Shape;98;p4"/>
          <p:cNvSpPr txBox="1"/>
          <p:nvPr>
            <p:ph idx="1" type="body"/>
          </p:nvPr>
        </p:nvSpPr>
        <p:spPr>
          <a:xfrm>
            <a:off x="838200" y="1342524"/>
            <a:ext cx="10515600" cy="5014800"/>
          </a:xfrm>
          <a:prstGeom prst="rect">
            <a:avLst/>
          </a:prstGeom>
          <a:noFill/>
          <a:ln>
            <a:noFill/>
          </a:ln>
        </p:spPr>
        <p:txBody>
          <a:bodyPr anchorCtr="0" anchor="t" bIns="45700" lIns="91425" spcFirstLastPara="1" rIns="91425" wrap="square" tIns="45700">
            <a:noAutofit/>
          </a:bodyPr>
          <a:lstStyle/>
          <a:p>
            <a:pPr indent="-234950" lvl="0" marL="228600" rtl="0" algn="l">
              <a:lnSpc>
                <a:spcPct val="90000"/>
              </a:lnSpc>
              <a:spcBef>
                <a:spcPts val="0"/>
              </a:spcBef>
              <a:spcAft>
                <a:spcPts val="0"/>
              </a:spcAft>
              <a:buClr>
                <a:srgbClr val="21242C"/>
              </a:buClr>
              <a:buSzPts val="2500"/>
              <a:buChar char="•"/>
            </a:pPr>
            <a:r>
              <a:rPr b="1" i="0" lang="en-IN" sz="2500">
                <a:solidFill>
                  <a:srgbClr val="21242C"/>
                </a:solidFill>
                <a:latin typeface="Calibri"/>
                <a:ea typeface="Calibri"/>
                <a:cs typeface="Calibri"/>
                <a:sym typeface="Calibri"/>
              </a:rPr>
              <a:t>D</a:t>
            </a:r>
            <a:r>
              <a:rPr b="1" lang="en-IN" sz="2500">
                <a:solidFill>
                  <a:srgbClr val="21242C"/>
                </a:solidFill>
              </a:rPr>
              <a:t>ynamic Programming</a:t>
            </a:r>
            <a:endParaRPr sz="2500"/>
          </a:p>
          <a:p>
            <a:pPr indent="0" lvl="0" marL="0" rtl="0" algn="l">
              <a:lnSpc>
                <a:spcPct val="90000"/>
              </a:lnSpc>
              <a:spcBef>
                <a:spcPts val="1000"/>
              </a:spcBef>
              <a:spcAft>
                <a:spcPts val="0"/>
              </a:spcAft>
              <a:buClr>
                <a:schemeClr val="dk1"/>
              </a:buClr>
              <a:buSzPts val="1600"/>
              <a:buNone/>
            </a:pPr>
            <a:r>
              <a:rPr lang="en-IN" sz="2300">
                <a:highlight>
                  <a:srgbClr val="FFFFFF"/>
                </a:highlight>
              </a:rPr>
              <a:t>Dynamic Programming is mainly an optimization over plain </a:t>
            </a:r>
            <a:r>
              <a:rPr lang="en-IN" sz="2300">
                <a:solidFill>
                  <a:srgbClr val="000000"/>
                </a:solidFill>
                <a:highlight>
                  <a:srgbClr val="FFFFFF"/>
                </a:highlight>
                <a:uFill>
                  <a:noFill/>
                </a:uFill>
                <a:hlinkClick r:id="rId3">
                  <a:extLst>
                    <a:ext uri="{A12FA001-AC4F-418D-AE19-62706E023703}">
                      <ahyp:hlinkClr val="tx"/>
                    </a:ext>
                  </a:extLst>
                </a:hlinkClick>
              </a:rPr>
              <a:t>recursion</a:t>
            </a:r>
            <a:r>
              <a:rPr lang="en-IN" sz="2300">
                <a:highlight>
                  <a:srgbClr val="FFFFFF"/>
                </a:highlight>
              </a:rPr>
              <a:t>. Wherever we see a recursive solution that has repeated calls for same inputs, we can optimize it using Dynamic Programming. The idea is to simply store the results of subproblems, so that we do not have to re-compute them when needed later. This simple optimization reduces time complexities from exponential to polynomial.</a:t>
            </a:r>
            <a:endParaRPr sz="2300">
              <a:highlight>
                <a:srgbClr val="FFFFFF"/>
              </a:highlight>
            </a:endParaRPr>
          </a:p>
          <a:p>
            <a:pPr indent="0" lvl="0" marL="0" rtl="0" algn="l">
              <a:lnSpc>
                <a:spcPct val="90000"/>
              </a:lnSpc>
              <a:spcBef>
                <a:spcPts val="1000"/>
              </a:spcBef>
              <a:spcAft>
                <a:spcPts val="0"/>
              </a:spcAft>
              <a:buClr>
                <a:schemeClr val="dk1"/>
              </a:buClr>
              <a:buSzPts val="1600"/>
              <a:buNone/>
            </a:pPr>
            <a:r>
              <a:t/>
            </a:r>
            <a:endParaRPr sz="2300">
              <a:highlight>
                <a:srgbClr val="FFFFFF"/>
              </a:highlight>
            </a:endParaRPr>
          </a:p>
          <a:p>
            <a:pPr indent="-387350" lvl="0" marL="457200" rtl="0" algn="l">
              <a:spcBef>
                <a:spcPts val="0"/>
              </a:spcBef>
              <a:spcAft>
                <a:spcPts val="0"/>
              </a:spcAft>
              <a:buSzPts val="2500"/>
              <a:buChar char="•"/>
            </a:pPr>
            <a:r>
              <a:rPr b="1" lang="en-IN" sz="2500">
                <a:highlight>
                  <a:srgbClr val="FFFFFF"/>
                </a:highlight>
              </a:rPr>
              <a:t>Steps of doing Dynamic Programming</a:t>
            </a:r>
            <a:endParaRPr b="1" sz="2500">
              <a:highlight>
                <a:srgbClr val="FFFFFF"/>
              </a:highlight>
            </a:endParaRPr>
          </a:p>
          <a:p>
            <a:pPr indent="0" lvl="0" marL="457200" rtl="0" algn="l">
              <a:spcBef>
                <a:spcPts val="0"/>
              </a:spcBef>
              <a:spcAft>
                <a:spcPts val="0"/>
              </a:spcAft>
              <a:buNone/>
            </a:pPr>
            <a:r>
              <a:t/>
            </a:r>
            <a:endParaRPr b="1" sz="2300">
              <a:highlight>
                <a:srgbClr val="FFFFFF"/>
              </a:highlight>
            </a:endParaRPr>
          </a:p>
          <a:p>
            <a:pPr indent="-374650" lvl="0" marL="457200" rtl="0" algn="l">
              <a:lnSpc>
                <a:spcPct val="115000"/>
              </a:lnSpc>
              <a:spcBef>
                <a:spcPts val="0"/>
              </a:spcBef>
              <a:spcAft>
                <a:spcPts val="0"/>
              </a:spcAft>
              <a:buClr>
                <a:srgbClr val="202124"/>
              </a:buClr>
              <a:buSzPts val="2300"/>
              <a:buFont typeface="Calibri"/>
              <a:buAutoNum type="arabicPeriod"/>
            </a:pPr>
            <a:r>
              <a:rPr lang="en-IN" sz="2300">
                <a:solidFill>
                  <a:srgbClr val="202124"/>
                </a:solidFill>
                <a:highlight>
                  <a:srgbClr val="FFFFFF"/>
                </a:highlight>
              </a:rPr>
              <a:t>Characterize the structure of an optimal solution.</a:t>
            </a:r>
            <a:endParaRPr sz="2300">
              <a:solidFill>
                <a:srgbClr val="202124"/>
              </a:solidFill>
              <a:highlight>
                <a:srgbClr val="FFFFFF"/>
              </a:highlight>
            </a:endParaRPr>
          </a:p>
          <a:p>
            <a:pPr indent="-374650" lvl="0" marL="457200" rtl="0" algn="l">
              <a:lnSpc>
                <a:spcPct val="115000"/>
              </a:lnSpc>
              <a:spcBef>
                <a:spcPts val="0"/>
              </a:spcBef>
              <a:spcAft>
                <a:spcPts val="0"/>
              </a:spcAft>
              <a:buClr>
                <a:srgbClr val="202124"/>
              </a:buClr>
              <a:buSzPts val="2300"/>
              <a:buFont typeface="Calibri"/>
              <a:buAutoNum type="arabicPeriod"/>
            </a:pPr>
            <a:r>
              <a:rPr lang="en-IN" sz="2300">
                <a:solidFill>
                  <a:srgbClr val="202124"/>
                </a:solidFill>
                <a:highlight>
                  <a:srgbClr val="FFFFFF"/>
                </a:highlight>
              </a:rPr>
              <a:t>Recursively define the value of an optimal solution.</a:t>
            </a:r>
            <a:endParaRPr sz="2300">
              <a:solidFill>
                <a:srgbClr val="202124"/>
              </a:solidFill>
              <a:highlight>
                <a:srgbClr val="FFFFFF"/>
              </a:highlight>
            </a:endParaRPr>
          </a:p>
          <a:p>
            <a:pPr indent="-374650" lvl="0" marL="457200" rtl="0" algn="l">
              <a:lnSpc>
                <a:spcPct val="115000"/>
              </a:lnSpc>
              <a:spcBef>
                <a:spcPts val="0"/>
              </a:spcBef>
              <a:spcAft>
                <a:spcPts val="0"/>
              </a:spcAft>
              <a:buClr>
                <a:srgbClr val="202124"/>
              </a:buClr>
              <a:buSzPts val="2300"/>
              <a:buFont typeface="Calibri"/>
              <a:buAutoNum type="arabicPeriod"/>
            </a:pPr>
            <a:r>
              <a:rPr lang="en-IN" sz="2300">
                <a:solidFill>
                  <a:srgbClr val="202124"/>
                </a:solidFill>
                <a:highlight>
                  <a:srgbClr val="FFFFFF"/>
                </a:highlight>
              </a:rPr>
              <a:t>Compute the value of an optimal solution in a bottom-up fashion.</a:t>
            </a:r>
            <a:endParaRPr sz="2300">
              <a:solidFill>
                <a:srgbClr val="202124"/>
              </a:solidFill>
              <a:highlight>
                <a:srgbClr val="FFFFFF"/>
              </a:highlight>
            </a:endParaRPr>
          </a:p>
          <a:p>
            <a:pPr indent="-374650" lvl="0" marL="457200" rtl="0" algn="l">
              <a:lnSpc>
                <a:spcPct val="115000"/>
              </a:lnSpc>
              <a:spcBef>
                <a:spcPts val="0"/>
              </a:spcBef>
              <a:spcAft>
                <a:spcPts val="0"/>
              </a:spcAft>
              <a:buClr>
                <a:srgbClr val="202124"/>
              </a:buClr>
              <a:buSzPts val="2300"/>
              <a:buFont typeface="Calibri"/>
              <a:buAutoNum type="arabicPeriod"/>
            </a:pPr>
            <a:r>
              <a:rPr lang="en-IN" sz="2300">
                <a:solidFill>
                  <a:srgbClr val="202124"/>
                </a:solidFill>
                <a:highlight>
                  <a:srgbClr val="FFFFFF"/>
                </a:highlight>
              </a:rPr>
              <a:t>Construct an optimal solution from computed information.</a:t>
            </a:r>
            <a:endParaRPr sz="2300">
              <a:solidFill>
                <a:srgbClr val="202124"/>
              </a:solidFill>
              <a:highlight>
                <a:srgbClr val="FFFFFF"/>
              </a:highlight>
            </a:endParaRPr>
          </a:p>
          <a:p>
            <a:pPr indent="0" lvl="0" marL="0" rtl="0" algn="l">
              <a:lnSpc>
                <a:spcPct val="90000"/>
              </a:lnSpc>
              <a:spcBef>
                <a:spcPts val="1000"/>
              </a:spcBef>
              <a:spcAft>
                <a:spcPts val="0"/>
              </a:spcAft>
              <a:buClr>
                <a:schemeClr val="dk1"/>
              </a:buClr>
              <a:buSzPts val="1600"/>
              <a:buNone/>
            </a:pPr>
            <a:r>
              <a:t/>
            </a:r>
            <a:endParaRPr sz="23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7494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Problem Statement -</a:t>
            </a:r>
            <a:endParaRPr/>
          </a:p>
        </p:txBody>
      </p:sp>
      <p:sp>
        <p:nvSpPr>
          <p:cNvPr id="104" name="Google Shape;104;p3"/>
          <p:cNvSpPr txBox="1"/>
          <p:nvPr>
            <p:ph idx="1" type="body"/>
          </p:nvPr>
        </p:nvSpPr>
        <p:spPr>
          <a:xfrm>
            <a:off x="838199" y="2420125"/>
            <a:ext cx="9210600" cy="4351200"/>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sz="2500"/>
          </a:p>
          <a:p>
            <a:pPr indent="0" lvl="0" marL="0" rtl="0" algn="l">
              <a:lnSpc>
                <a:spcPct val="90000"/>
              </a:lnSpc>
              <a:spcBef>
                <a:spcPts val="1000"/>
              </a:spcBef>
              <a:spcAft>
                <a:spcPts val="0"/>
              </a:spcAft>
              <a:buClr>
                <a:schemeClr val="dk1"/>
              </a:buClr>
              <a:buSzPts val="2400"/>
              <a:buNone/>
            </a:pPr>
            <a:r>
              <a:rPr lang="en-IN" sz="2500">
                <a:solidFill>
                  <a:srgbClr val="24292E"/>
                </a:solidFill>
                <a:highlight>
                  <a:srgbClr val="FFFFFF"/>
                </a:highlight>
              </a:rPr>
              <a:t>Given n friends, each one can remain single or can be paired up with some other friend. Each friend can be paired only once. Find out the total number of ways in which friends can remain single or can be paired up. Solve using Dynamic programming.</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0" i="0" lang="en-IN" u="none" strike="noStrike">
                <a:latin typeface="Calibri"/>
                <a:ea typeface="Calibri"/>
                <a:cs typeface="Calibri"/>
                <a:sym typeface="Calibri"/>
              </a:rPr>
              <a:t>Algorithm Design and Analysis -</a:t>
            </a:r>
            <a:endParaRPr>
              <a:latin typeface="Calibri"/>
              <a:ea typeface="Calibri"/>
              <a:cs typeface="Calibri"/>
              <a:sym typeface="Calibri"/>
            </a:endParaRPr>
          </a:p>
        </p:txBody>
      </p:sp>
      <p:sp>
        <p:nvSpPr>
          <p:cNvPr id="110" name="Google Shape;11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None/>
            </a:pPr>
            <a:r>
              <a:rPr b="1" lang="en-IN" sz="3000">
                <a:solidFill>
                  <a:srgbClr val="000000"/>
                </a:solidFill>
              </a:rPr>
              <a:t>Implementing steps of Naive Algorithm:-</a:t>
            </a:r>
            <a:endParaRPr b="1" sz="3000">
              <a:solidFill>
                <a:srgbClr val="000000"/>
              </a:solidFill>
            </a:endParaRPr>
          </a:p>
          <a:p>
            <a:pPr indent="-381000" lvl="0" marL="457200" rtl="0" algn="just">
              <a:lnSpc>
                <a:spcPct val="90000"/>
              </a:lnSpc>
              <a:spcBef>
                <a:spcPts val="0"/>
              </a:spcBef>
              <a:spcAft>
                <a:spcPts val="0"/>
              </a:spcAft>
              <a:buSzPts val="2400"/>
              <a:buChar char="•"/>
            </a:pPr>
            <a:r>
              <a:rPr lang="en-IN" sz="2400"/>
              <a:t>All possible combination of pair of n friends can be calculated with</a:t>
            </a:r>
            <a:endParaRPr sz="2400"/>
          </a:p>
          <a:p>
            <a:pPr indent="0" lvl="0" marL="457200" rtl="0" algn="just">
              <a:lnSpc>
                <a:spcPct val="90000"/>
              </a:lnSpc>
              <a:spcBef>
                <a:spcPts val="0"/>
              </a:spcBef>
              <a:spcAft>
                <a:spcPts val="0"/>
              </a:spcAft>
              <a:buNone/>
            </a:pPr>
            <a:r>
              <a:rPr lang="en-IN" sz="2400"/>
              <a:t>the help n-1 and n-2 friends</a:t>
            </a:r>
            <a:endParaRPr sz="2400"/>
          </a:p>
          <a:p>
            <a:pPr indent="-381000" lvl="0" marL="457200" rtl="0" algn="just">
              <a:lnSpc>
                <a:spcPct val="90000"/>
              </a:lnSpc>
              <a:spcBef>
                <a:spcPts val="0"/>
              </a:spcBef>
              <a:spcAft>
                <a:spcPts val="0"/>
              </a:spcAft>
              <a:buSzPts val="2400"/>
              <a:buChar char="•"/>
            </a:pPr>
            <a:r>
              <a:rPr lang="en-IN" sz="2400"/>
              <a:t>We can solve this dependency with the help of recursion</a:t>
            </a:r>
            <a:endParaRPr sz="2400"/>
          </a:p>
          <a:p>
            <a:pPr indent="-381000" lvl="0" marL="457200" rtl="0" algn="just">
              <a:lnSpc>
                <a:spcPct val="90000"/>
              </a:lnSpc>
              <a:spcBef>
                <a:spcPts val="0"/>
              </a:spcBef>
              <a:spcAft>
                <a:spcPts val="0"/>
              </a:spcAft>
              <a:buSzPts val="2400"/>
              <a:buChar char="•"/>
            </a:pPr>
            <a:r>
              <a:rPr lang="en-IN" sz="2400"/>
              <a:t>The recursion dependency calculates n as pair(n-1)*((n-1)*pair(n-2))</a:t>
            </a:r>
            <a:endParaRPr sz="2400"/>
          </a:p>
          <a:p>
            <a:pPr indent="0" lvl="0" marL="45720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None/>
            </a:pPr>
            <a:r>
              <a:rPr b="1" lang="en-IN" sz="3000"/>
              <a:t>Implementing steps of both Dynamic Programming:-</a:t>
            </a:r>
            <a:endParaRPr b="1" sz="3000"/>
          </a:p>
          <a:p>
            <a:pPr indent="-381000" lvl="0" marL="457200" rtl="0" algn="just">
              <a:lnSpc>
                <a:spcPct val="90000"/>
              </a:lnSpc>
              <a:spcBef>
                <a:spcPts val="0"/>
              </a:spcBef>
              <a:spcAft>
                <a:spcPts val="0"/>
              </a:spcAft>
              <a:buSzPts val="2400"/>
              <a:buChar char="•"/>
            </a:pPr>
            <a:r>
              <a:rPr lang="en-IN" sz="2400"/>
              <a:t>The dependency relationship for any recursion problem can be solved </a:t>
            </a:r>
            <a:endParaRPr sz="2400"/>
          </a:p>
          <a:p>
            <a:pPr indent="0" lvl="0" marL="457200" rtl="0" algn="just">
              <a:lnSpc>
                <a:spcPct val="90000"/>
              </a:lnSpc>
              <a:spcBef>
                <a:spcPts val="0"/>
              </a:spcBef>
              <a:spcAft>
                <a:spcPts val="0"/>
              </a:spcAft>
              <a:buNone/>
            </a:pPr>
            <a:r>
              <a:rPr lang="en-IN" sz="2400"/>
              <a:t>using Dynamic Programming.</a:t>
            </a:r>
            <a:endParaRPr sz="2400"/>
          </a:p>
          <a:p>
            <a:pPr indent="-381000" lvl="0" marL="457200" rtl="0" algn="just">
              <a:lnSpc>
                <a:spcPct val="90000"/>
              </a:lnSpc>
              <a:spcBef>
                <a:spcPts val="0"/>
              </a:spcBef>
              <a:spcAft>
                <a:spcPts val="0"/>
              </a:spcAft>
              <a:buSzPts val="2400"/>
              <a:buChar char="•"/>
            </a:pPr>
            <a:r>
              <a:rPr lang="en-IN" sz="2400"/>
              <a:t>Here also for every recursion output,we can store it for future use,i.e</a:t>
            </a:r>
            <a:endParaRPr sz="2400"/>
          </a:p>
          <a:p>
            <a:pPr indent="0" lvl="0" marL="457200" rtl="0" algn="just">
              <a:lnSpc>
                <a:spcPct val="90000"/>
              </a:lnSpc>
              <a:spcBef>
                <a:spcPts val="0"/>
              </a:spcBef>
              <a:spcAft>
                <a:spcPts val="0"/>
              </a:spcAft>
              <a:buNone/>
            </a:pPr>
            <a:r>
              <a:rPr lang="en-IN" sz="2400"/>
              <a:t>memoization.</a:t>
            </a:r>
            <a:endParaRPr sz="2400"/>
          </a:p>
          <a:p>
            <a:pPr indent="-381000" lvl="0" marL="457200" rtl="0" algn="just">
              <a:lnSpc>
                <a:spcPct val="90000"/>
              </a:lnSpc>
              <a:spcBef>
                <a:spcPts val="0"/>
              </a:spcBef>
              <a:spcAft>
                <a:spcPts val="0"/>
              </a:spcAft>
              <a:buSzPts val="2400"/>
              <a:buChar char="•"/>
            </a:pPr>
            <a:r>
              <a:rPr lang="en-IN" sz="2400"/>
              <a:t>The memoization output can also be calculated by iteration which gives linear</a:t>
            </a:r>
            <a:endParaRPr sz="2400"/>
          </a:p>
          <a:p>
            <a:pPr indent="0" lvl="0" marL="457200" rtl="0" algn="just">
              <a:lnSpc>
                <a:spcPct val="90000"/>
              </a:lnSpc>
              <a:spcBef>
                <a:spcPts val="0"/>
              </a:spcBef>
              <a:spcAft>
                <a:spcPts val="0"/>
              </a:spcAft>
              <a:buNone/>
            </a:pPr>
            <a:r>
              <a:rPr lang="en-IN" sz="2400"/>
              <a:t>time complexity.</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sz="4400"/>
              <a:t>Time and space complexity analysis -</a:t>
            </a:r>
            <a:br>
              <a:rPr lang="en-IN" sz="4400"/>
            </a:br>
            <a:endParaRPr/>
          </a:p>
        </p:txBody>
      </p:sp>
      <p:graphicFrame>
        <p:nvGraphicFramePr>
          <p:cNvPr id="116" name="Google Shape;116;p6"/>
          <p:cNvGraphicFramePr/>
          <p:nvPr/>
        </p:nvGraphicFramePr>
        <p:xfrm>
          <a:off x="952500" y="2353800"/>
          <a:ext cx="3000000" cy="3000000"/>
        </p:xfrm>
        <a:graphic>
          <a:graphicData uri="http://schemas.openxmlformats.org/drawingml/2006/table">
            <a:tbl>
              <a:tblPr>
                <a:noFill/>
                <a:tableStyleId>{EEC90446-4B97-41A6-9521-1FCAD08A811F}</a:tableStyleId>
              </a:tblPr>
              <a:tblGrid>
                <a:gridCol w="3429000"/>
                <a:gridCol w="3429000"/>
                <a:gridCol w="3429000"/>
              </a:tblGrid>
              <a:tr h="9861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IN" sz="3000"/>
                        <a:t>Time Complexity</a:t>
                      </a:r>
                      <a:endParaRPr sz="3000"/>
                    </a:p>
                  </a:txBody>
                  <a:tcPr marT="91425" marB="91425" marR="91425" marL="91425"/>
                </a:tc>
                <a:tc>
                  <a:txBody>
                    <a:bodyPr/>
                    <a:lstStyle/>
                    <a:p>
                      <a:pPr indent="0" lvl="0" marL="0" rtl="0" algn="l">
                        <a:spcBef>
                          <a:spcPts val="0"/>
                        </a:spcBef>
                        <a:spcAft>
                          <a:spcPts val="0"/>
                        </a:spcAft>
                        <a:buNone/>
                      </a:pPr>
                      <a:r>
                        <a:rPr lang="en-IN" sz="3000"/>
                        <a:t>Space Complexity</a:t>
                      </a:r>
                      <a:endParaRPr sz="3000"/>
                    </a:p>
                  </a:txBody>
                  <a:tcPr marT="91425" marB="91425" marR="91425" marL="91425"/>
                </a:tc>
              </a:tr>
              <a:tr h="986125">
                <a:tc>
                  <a:txBody>
                    <a:bodyPr/>
                    <a:lstStyle/>
                    <a:p>
                      <a:pPr indent="0" lvl="0" marL="0" rtl="0" algn="l">
                        <a:spcBef>
                          <a:spcPts val="0"/>
                        </a:spcBef>
                        <a:spcAft>
                          <a:spcPts val="0"/>
                        </a:spcAft>
                        <a:buNone/>
                      </a:pPr>
                      <a:r>
                        <a:rPr lang="en-IN" sz="3000"/>
                        <a:t>Naive Algorithm</a:t>
                      </a:r>
                      <a:endParaRPr sz="3000"/>
                    </a:p>
                  </a:txBody>
                  <a:tcPr marT="91425" marB="91425" marR="91425" marL="91425"/>
                </a:tc>
                <a:tc>
                  <a:txBody>
                    <a:bodyPr/>
                    <a:lstStyle/>
                    <a:p>
                      <a:pPr indent="0" lvl="0" marL="0" rtl="0" algn="l">
                        <a:spcBef>
                          <a:spcPts val="0"/>
                        </a:spcBef>
                        <a:spcAft>
                          <a:spcPts val="0"/>
                        </a:spcAft>
                        <a:buNone/>
                      </a:pPr>
                      <a:r>
                        <a:rPr lang="en-IN" sz="4000"/>
                        <a:t>O(exp)</a:t>
                      </a:r>
                      <a:endParaRPr sz="4000"/>
                    </a:p>
                  </a:txBody>
                  <a:tcPr marT="91425" marB="91425" marR="91425" marL="91425"/>
                </a:tc>
                <a:tc>
                  <a:txBody>
                    <a:bodyPr/>
                    <a:lstStyle/>
                    <a:p>
                      <a:pPr indent="0" lvl="0" marL="0" rtl="0" algn="l">
                        <a:spcBef>
                          <a:spcPts val="0"/>
                        </a:spcBef>
                        <a:spcAft>
                          <a:spcPts val="0"/>
                        </a:spcAft>
                        <a:buNone/>
                      </a:pPr>
                      <a:r>
                        <a:rPr lang="en-IN" sz="4000"/>
                        <a:t>O(1)</a:t>
                      </a:r>
                      <a:endParaRPr sz="4000"/>
                    </a:p>
                  </a:txBody>
                  <a:tcPr marT="91425" marB="91425" marR="91425" marL="91425"/>
                </a:tc>
              </a:tr>
              <a:tr h="986125">
                <a:tc>
                  <a:txBody>
                    <a:bodyPr/>
                    <a:lstStyle/>
                    <a:p>
                      <a:pPr indent="0" lvl="0" marL="0" rtl="0" algn="l">
                        <a:spcBef>
                          <a:spcPts val="0"/>
                        </a:spcBef>
                        <a:spcAft>
                          <a:spcPts val="0"/>
                        </a:spcAft>
                        <a:buNone/>
                      </a:pPr>
                      <a:r>
                        <a:rPr lang="en-IN" sz="3000"/>
                        <a:t>Dynamic Programming1</a:t>
                      </a:r>
                      <a:endParaRPr sz="3000"/>
                    </a:p>
                  </a:txBody>
                  <a:tcPr marT="91425" marB="91425" marR="91425" marL="91425"/>
                </a:tc>
                <a:tc>
                  <a:txBody>
                    <a:bodyPr/>
                    <a:lstStyle/>
                    <a:p>
                      <a:pPr indent="0" lvl="0" marL="0" rtl="0" algn="l">
                        <a:spcBef>
                          <a:spcPts val="0"/>
                        </a:spcBef>
                        <a:spcAft>
                          <a:spcPts val="0"/>
                        </a:spcAft>
                        <a:buNone/>
                      </a:pPr>
                      <a:r>
                        <a:rPr lang="en-IN" sz="4000"/>
                        <a:t>O(N)</a:t>
                      </a:r>
                      <a:endParaRPr sz="4000"/>
                    </a:p>
                  </a:txBody>
                  <a:tcPr marT="91425" marB="91425" marR="91425" marL="91425"/>
                </a:tc>
                <a:tc>
                  <a:txBody>
                    <a:bodyPr/>
                    <a:lstStyle/>
                    <a:p>
                      <a:pPr indent="0" lvl="0" marL="0" rtl="0" algn="l">
                        <a:spcBef>
                          <a:spcPts val="0"/>
                        </a:spcBef>
                        <a:spcAft>
                          <a:spcPts val="0"/>
                        </a:spcAft>
                        <a:buNone/>
                      </a:pPr>
                      <a:r>
                        <a:rPr lang="en-IN" sz="4000"/>
                        <a:t>O(N)</a:t>
                      </a:r>
                      <a:endParaRPr sz="4000"/>
                    </a:p>
                  </a:txBody>
                  <a:tcPr marT="91425" marB="91425" marR="91425" marL="91425"/>
                </a:tc>
              </a:tr>
              <a:tr h="986125">
                <a:tc>
                  <a:txBody>
                    <a:bodyPr/>
                    <a:lstStyle/>
                    <a:p>
                      <a:pPr indent="0" lvl="0" marL="0" rtl="0" algn="l">
                        <a:spcBef>
                          <a:spcPts val="0"/>
                        </a:spcBef>
                        <a:spcAft>
                          <a:spcPts val="0"/>
                        </a:spcAft>
                        <a:buNone/>
                      </a:pPr>
                      <a:r>
                        <a:rPr lang="en-IN" sz="3000"/>
                        <a:t>Dynamic</a:t>
                      </a:r>
                      <a:endParaRPr sz="3000"/>
                    </a:p>
                    <a:p>
                      <a:pPr indent="0" lvl="0" marL="0" rtl="0" algn="l">
                        <a:spcBef>
                          <a:spcPts val="0"/>
                        </a:spcBef>
                        <a:spcAft>
                          <a:spcPts val="0"/>
                        </a:spcAft>
                        <a:buNone/>
                      </a:pPr>
                      <a:r>
                        <a:rPr lang="en-IN" sz="3000"/>
                        <a:t>Programming2</a:t>
                      </a:r>
                      <a:endParaRPr sz="3000"/>
                    </a:p>
                  </a:txBody>
                  <a:tcPr marT="91425" marB="91425" marR="91425" marL="91425"/>
                </a:tc>
                <a:tc>
                  <a:txBody>
                    <a:bodyPr/>
                    <a:lstStyle/>
                    <a:p>
                      <a:pPr indent="0" lvl="0" marL="0" rtl="0" algn="l">
                        <a:spcBef>
                          <a:spcPts val="0"/>
                        </a:spcBef>
                        <a:spcAft>
                          <a:spcPts val="0"/>
                        </a:spcAft>
                        <a:buNone/>
                      </a:pPr>
                      <a:r>
                        <a:rPr lang="en-IN" sz="4000"/>
                        <a:t>O(N)</a:t>
                      </a:r>
                      <a:endParaRPr sz="4000"/>
                    </a:p>
                  </a:txBody>
                  <a:tcPr marT="91425" marB="91425" marR="91425" marL="91425"/>
                </a:tc>
                <a:tc>
                  <a:txBody>
                    <a:bodyPr/>
                    <a:lstStyle/>
                    <a:p>
                      <a:pPr indent="0" lvl="0" marL="0" rtl="0" algn="l">
                        <a:spcBef>
                          <a:spcPts val="0"/>
                        </a:spcBef>
                        <a:spcAft>
                          <a:spcPts val="0"/>
                        </a:spcAft>
                        <a:buNone/>
                      </a:pPr>
                      <a:r>
                        <a:rPr lang="en-IN" sz="4000"/>
                        <a:t>O(1)</a:t>
                      </a:r>
                      <a:endParaRPr sz="40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7"/>
          <p:cNvPicPr preferRelativeResize="0"/>
          <p:nvPr/>
        </p:nvPicPr>
        <p:blipFill>
          <a:blip r:embed="rId3">
            <a:alphaModFix/>
          </a:blip>
          <a:stretch>
            <a:fillRect/>
          </a:stretch>
        </p:blipFill>
        <p:spPr>
          <a:xfrm>
            <a:off x="152400" y="152400"/>
            <a:ext cx="5715000" cy="3533775"/>
          </a:xfrm>
          <a:prstGeom prst="rect">
            <a:avLst/>
          </a:prstGeom>
          <a:noFill/>
          <a:ln>
            <a:noFill/>
          </a:ln>
        </p:spPr>
      </p:pic>
      <p:pic>
        <p:nvPicPr>
          <p:cNvPr id="122" name="Google Shape;122;p7"/>
          <p:cNvPicPr preferRelativeResize="0"/>
          <p:nvPr/>
        </p:nvPicPr>
        <p:blipFill>
          <a:blip r:embed="rId4">
            <a:alphaModFix/>
          </a:blip>
          <a:stretch>
            <a:fillRect/>
          </a:stretch>
        </p:blipFill>
        <p:spPr>
          <a:xfrm>
            <a:off x="6019800" y="152400"/>
            <a:ext cx="5715000" cy="3533775"/>
          </a:xfrm>
          <a:prstGeom prst="rect">
            <a:avLst/>
          </a:prstGeom>
          <a:noFill/>
          <a:ln>
            <a:noFill/>
          </a:ln>
        </p:spPr>
      </p:pic>
      <p:pic>
        <p:nvPicPr>
          <p:cNvPr id="123" name="Google Shape;123;p7"/>
          <p:cNvPicPr preferRelativeResize="0"/>
          <p:nvPr/>
        </p:nvPicPr>
        <p:blipFill>
          <a:blip r:embed="rId5">
            <a:alphaModFix/>
          </a:blip>
          <a:stretch>
            <a:fillRect/>
          </a:stretch>
        </p:blipFill>
        <p:spPr>
          <a:xfrm>
            <a:off x="3216675" y="3641325"/>
            <a:ext cx="5626526" cy="321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c93e7790f8_0_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  								</a:t>
            </a:r>
            <a:r>
              <a:rPr b="1" lang="en-IN"/>
              <a:t>Conclusion</a:t>
            </a:r>
            <a:endParaRPr b="1"/>
          </a:p>
        </p:txBody>
      </p:sp>
      <p:sp>
        <p:nvSpPr>
          <p:cNvPr id="129" name="Google Shape;129;gc93e7790f8_0_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IN"/>
              <a:t>DP 2 is more </a:t>
            </a:r>
            <a:r>
              <a:rPr lang="en-IN"/>
              <a:t>efficient</a:t>
            </a:r>
            <a:r>
              <a:rPr lang="en-IN"/>
              <a:t> algorithm</a:t>
            </a:r>
            <a:endParaRPr/>
          </a:p>
          <a:p>
            <a:pPr indent="-342900" lvl="0" marL="457200" rtl="0" algn="l">
              <a:spcBef>
                <a:spcPts val="0"/>
              </a:spcBef>
              <a:spcAft>
                <a:spcPts val="0"/>
              </a:spcAft>
              <a:buSzPts val="1800"/>
              <a:buChar char="•"/>
            </a:pPr>
            <a:r>
              <a:rPr lang="en-IN"/>
              <a:t>The </a:t>
            </a:r>
            <a:r>
              <a:rPr lang="en-IN"/>
              <a:t>reason</a:t>
            </a:r>
            <a:r>
              <a:rPr lang="en-IN"/>
              <a:t> is both time </a:t>
            </a:r>
            <a:r>
              <a:rPr lang="en-IN"/>
              <a:t>complexity and space complexity</a:t>
            </a:r>
            <a:r>
              <a:rPr lang="en-IN"/>
              <a:t> equation</a:t>
            </a:r>
            <a:endParaRPr/>
          </a:p>
          <a:p>
            <a:pPr indent="-342900" lvl="0" marL="457200" rtl="0" algn="l">
              <a:spcBef>
                <a:spcPts val="0"/>
              </a:spcBef>
              <a:spcAft>
                <a:spcPts val="0"/>
              </a:spcAft>
              <a:buSzPts val="1800"/>
              <a:buChar char="•"/>
            </a:pPr>
            <a:r>
              <a:rPr lang="en-IN"/>
              <a:t>The second algorithm has O(N) i.e linear time dependency while first algorithm has </a:t>
            </a:r>
            <a:endParaRPr/>
          </a:p>
          <a:p>
            <a:pPr indent="-342900" lvl="0" marL="457200" rtl="0" algn="l">
              <a:spcBef>
                <a:spcPts val="0"/>
              </a:spcBef>
              <a:spcAft>
                <a:spcPts val="0"/>
              </a:spcAft>
              <a:buSzPts val="1800"/>
              <a:buChar char="•"/>
            </a:pPr>
            <a:r>
              <a:rPr lang="en-IN"/>
              <a:t>The main </a:t>
            </a:r>
            <a:r>
              <a:rPr lang="en-IN"/>
              <a:t>reason</a:t>
            </a:r>
            <a:r>
              <a:rPr lang="en-IN"/>
              <a:t> behind this is the use of Dynamic Programming also by iteration that reduces both time complexity and space complexity. </a:t>
            </a:r>
            <a:endParaRPr/>
          </a:p>
          <a:p>
            <a:pPr indent="-342900" lvl="0" marL="457200" rtl="0" algn="l">
              <a:spcBef>
                <a:spcPts val="0"/>
              </a:spcBef>
              <a:spcAft>
                <a:spcPts val="0"/>
              </a:spcAft>
              <a:buSzPts val="1800"/>
              <a:buChar char="•"/>
            </a:pPr>
            <a:r>
              <a:rPr lang="en-IN"/>
              <a:t>The </a:t>
            </a:r>
            <a:r>
              <a:rPr lang="en-IN"/>
              <a:t>recursion has time complexity problem but even DP1 i.e implemented by memoization has space occurrence which is not present in iterative version i.e DP2.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c93e7790f8_0_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342900" lvl="0" marL="457200" rtl="0" algn="l">
              <a:spcBef>
                <a:spcPts val="1000"/>
              </a:spcBef>
              <a:spcAft>
                <a:spcPts val="0"/>
              </a:spcAft>
              <a:buClr>
                <a:srgbClr val="3D85C6"/>
              </a:buClr>
              <a:buSzPts val="1800"/>
              <a:buAutoNum type="arabicPeriod"/>
            </a:pPr>
            <a:r>
              <a:rPr lang="en-IN" u="sng">
                <a:solidFill>
                  <a:srgbClr val="3D85C6"/>
                </a:solidFill>
              </a:rPr>
              <a:t>https://www.geeksforgeeks.org/dynamic-programming/</a:t>
            </a:r>
            <a:endParaRPr u="sng">
              <a:solidFill>
                <a:srgbClr val="3D85C6"/>
              </a:solidFill>
            </a:endParaRPr>
          </a:p>
          <a:p>
            <a:pPr indent="0" lvl="0" marL="0" rtl="0" algn="l">
              <a:spcBef>
                <a:spcPts val="1000"/>
              </a:spcBef>
              <a:spcAft>
                <a:spcPts val="0"/>
              </a:spcAft>
              <a:buNone/>
            </a:pPr>
            <a:r>
              <a:t/>
            </a:r>
            <a:endParaRPr/>
          </a:p>
          <a:p>
            <a:pPr indent="-342900" lvl="0" marL="457200" rtl="0" algn="l">
              <a:spcBef>
                <a:spcPts val="1000"/>
              </a:spcBef>
              <a:spcAft>
                <a:spcPts val="0"/>
              </a:spcAft>
              <a:buClr>
                <a:srgbClr val="3C78D8"/>
              </a:buClr>
              <a:buSzPts val="1800"/>
              <a:buAutoNum type="arabicPeriod"/>
            </a:pPr>
            <a:r>
              <a:rPr lang="en-IN" u="sng">
                <a:solidFill>
                  <a:srgbClr val="3C78D8"/>
                </a:solidFill>
              </a:rPr>
              <a:t>https://www.geeksforgeeks.org/tabulation-vs-memoization/</a:t>
            </a:r>
            <a:endParaRPr u="sng">
              <a:solidFill>
                <a:srgbClr val="3C78D8"/>
              </a:solidFil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135" name="Google Shape;135;gc93e7790f8_0_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                             </a:t>
            </a:r>
            <a:r>
              <a:rPr b="1" lang="en-IN"/>
              <a:t>References</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2021-03-16T12:21:20Z</dcterms:created>
  <dc:creator>Amanjeet Kumar</dc:creator>
</cp:coreProperties>
</file>