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gVvoxjiCcHKlsi2eBypxJ6Ow/s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E7068D-16AD-4CC1-A6C9-756C1C33D2AE}">
  <a:tblStyle styleId="{F9E7068D-16AD-4CC1-A6C9-756C1C33D2A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F4D0715-6C0E-4F39-9586-9C4B77737C1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77afccc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77afccc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93e7790f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93e7790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66900" y="10414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IN" sz="4400" u="sng"/>
              <a:t>DAA Assignment 6 </a:t>
            </a:r>
            <a:br>
              <a:rPr lang="en-IN" sz="4400"/>
            </a:br>
            <a:r>
              <a:rPr lang="en-IN" sz="3600"/>
              <a:t>Group 3</a:t>
            </a:r>
            <a:br>
              <a:rPr lang="en-IN" sz="4400"/>
            </a:br>
            <a:endParaRPr sz="4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Group members</a:t>
            </a:r>
            <a:endParaRPr/>
          </a:p>
          <a:p>
            <a:pPr indent="0" lvl="0" marL="0" rtl="0" algn="l">
              <a:lnSpc>
                <a:spcPct val="90000"/>
              </a:lnSpc>
              <a:spcBef>
                <a:spcPts val="0"/>
              </a:spcBef>
              <a:spcAft>
                <a:spcPts val="0"/>
              </a:spcAft>
              <a:buClr>
                <a:schemeClr val="dk1"/>
              </a:buClr>
              <a:buSzPts val="2400"/>
              <a:buNone/>
            </a:pPr>
            <a:r>
              <a:rPr lang="en-IN"/>
              <a:t>				      </a:t>
            </a:r>
            <a:endParaRPr/>
          </a:p>
          <a:p>
            <a:pPr indent="0" lvl="0" marL="0" rtl="0" algn="l">
              <a:lnSpc>
                <a:spcPct val="90000"/>
              </a:lnSpc>
              <a:spcBef>
                <a:spcPts val="0"/>
              </a:spcBef>
              <a:spcAft>
                <a:spcPts val="0"/>
              </a:spcAft>
              <a:buClr>
                <a:schemeClr val="dk1"/>
              </a:buClr>
              <a:buSzPts val="2400"/>
              <a:buNone/>
            </a:pPr>
            <a:r>
              <a:rPr lang="en-IN"/>
              <a:t>				      </a:t>
            </a:r>
            <a:r>
              <a:rPr b="1" lang="en-IN"/>
              <a:t>Roll-No.            Name               Github ID </a:t>
            </a:r>
            <a:endParaRPr b="1"/>
          </a:p>
          <a:p>
            <a:pPr indent="0" lvl="0" marL="0" rtl="0" algn="ctr">
              <a:lnSpc>
                <a:spcPct val="90000"/>
              </a:lnSpc>
              <a:spcBef>
                <a:spcPts val="0"/>
              </a:spcBef>
              <a:spcAft>
                <a:spcPts val="0"/>
              </a:spcAft>
              <a:buClr>
                <a:schemeClr val="dk1"/>
              </a:buClr>
              <a:buSzPts val="2400"/>
              <a:buNone/>
            </a:pPr>
            <a:r>
              <a:t/>
            </a:r>
            <a:endParaRPr b="1"/>
          </a:p>
          <a:p>
            <a:pPr indent="0" lvl="0" marL="0" rtl="0" algn="ctr">
              <a:lnSpc>
                <a:spcPct val="90000"/>
              </a:lnSpc>
              <a:spcBef>
                <a:spcPts val="0"/>
              </a:spcBef>
              <a:spcAft>
                <a:spcPts val="0"/>
              </a:spcAft>
              <a:buClr>
                <a:schemeClr val="dk1"/>
              </a:buClr>
              <a:buSzPts val="2400"/>
              <a:buNone/>
            </a:pPr>
            <a:r>
              <a:t/>
            </a:r>
            <a:endParaRPr/>
          </a:p>
        </p:txBody>
      </p:sp>
      <p:graphicFrame>
        <p:nvGraphicFramePr>
          <p:cNvPr id="86" name="Google Shape;86;p1"/>
          <p:cNvGraphicFramePr/>
          <p:nvPr/>
        </p:nvGraphicFramePr>
        <p:xfrm>
          <a:off x="3743325" y="4517539"/>
          <a:ext cx="3000000" cy="3000000"/>
        </p:xfrm>
        <a:graphic>
          <a:graphicData uri="http://schemas.openxmlformats.org/drawingml/2006/table">
            <a:tbl>
              <a:tblPr>
                <a:noFill/>
                <a:tableStyleId>{F9E7068D-16AD-4CC1-A6C9-756C1C33D2AE}</a:tableStyleId>
              </a:tblPr>
              <a:tblGrid>
                <a:gridCol w="1797050"/>
                <a:gridCol w="1797050"/>
                <a:gridCol w="1797050"/>
              </a:tblGrid>
              <a:tr h="402200">
                <a:tc>
                  <a:txBody>
                    <a:bodyPr/>
                    <a:lstStyle/>
                    <a:p>
                      <a:pPr indent="0" lvl="0" marL="0" marR="0" rtl="0" algn="l">
                        <a:spcBef>
                          <a:spcPts val="0"/>
                        </a:spcBef>
                        <a:spcAft>
                          <a:spcPts val="0"/>
                        </a:spcAft>
                        <a:buNone/>
                      </a:pPr>
                      <a:r>
                        <a:rPr lang="en-IN" sz="1800" u="none" cap="none" strike="noStrike"/>
                        <a:t>IIT201900</a:t>
                      </a:r>
                      <a:r>
                        <a:rPr lang="en-IN" sz="1800"/>
                        <a:t>9</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 Sonkar</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Abhijeet-sonkar</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IIT2019007</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 Raj</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Adityahulk</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25625">
                <a:tc>
                  <a:txBody>
                    <a:bodyPr/>
                    <a:lstStyle/>
                    <a:p>
                      <a:pPr indent="0" lvl="0" marL="0" marR="0" rtl="0" algn="l">
                        <a:spcBef>
                          <a:spcPts val="0"/>
                        </a:spcBef>
                        <a:spcAft>
                          <a:spcPts val="0"/>
                        </a:spcAft>
                        <a:buNone/>
                      </a:pPr>
                      <a:r>
                        <a:rPr lang="en-IN" sz="1800"/>
                        <a:t>IIT2019008</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 Tayal</a:t>
                      </a:r>
                      <a:endParaRPr/>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shyamTayal</a:t>
                      </a:r>
                      <a:endParaRPr sz="1800"/>
                    </a:p>
                  </a:txBody>
                  <a:tcPr marT="38100" marB="38100" marR="82550" marL="825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2292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Contents – </a:t>
            </a:r>
            <a:br>
              <a:rPr lang="en-IN"/>
            </a:b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3000"/>
              <a:buChar char="•"/>
            </a:pPr>
            <a:r>
              <a:rPr lang="en-IN" sz="3000"/>
              <a:t> Problem Statement</a:t>
            </a:r>
            <a:endParaRPr sz="3000"/>
          </a:p>
          <a:p>
            <a:pPr indent="-266700" lvl="0" marL="228600" rtl="0" algn="l">
              <a:lnSpc>
                <a:spcPct val="90000"/>
              </a:lnSpc>
              <a:spcBef>
                <a:spcPts val="1000"/>
              </a:spcBef>
              <a:spcAft>
                <a:spcPts val="0"/>
              </a:spcAft>
              <a:buClr>
                <a:schemeClr val="dk1"/>
              </a:buClr>
              <a:buSzPts val="3000"/>
              <a:buChar char="•"/>
            </a:pPr>
            <a:r>
              <a:rPr lang="en-IN" sz="3000"/>
              <a:t> Introduction</a:t>
            </a:r>
            <a:endParaRPr sz="3000"/>
          </a:p>
          <a:p>
            <a:pPr indent="-266700" lvl="0" marL="228600" rtl="0" algn="l">
              <a:lnSpc>
                <a:spcPct val="90000"/>
              </a:lnSpc>
              <a:spcBef>
                <a:spcPts val="1000"/>
              </a:spcBef>
              <a:spcAft>
                <a:spcPts val="0"/>
              </a:spcAft>
              <a:buClr>
                <a:schemeClr val="dk1"/>
              </a:buClr>
              <a:buSzPts val="3000"/>
              <a:buChar char="•"/>
            </a:pPr>
            <a:r>
              <a:rPr lang="en-IN" sz="3000"/>
              <a:t> </a:t>
            </a:r>
            <a:r>
              <a:rPr b="0" i="0" lang="en-IN" sz="3000" u="none" strike="noStrike">
                <a:latin typeface="Calibri"/>
                <a:ea typeface="Calibri"/>
                <a:cs typeface="Calibri"/>
                <a:sym typeface="Calibri"/>
              </a:rPr>
              <a:t>Algorithm Design and Analysis </a:t>
            </a:r>
            <a:endParaRPr sz="3000"/>
          </a:p>
          <a:p>
            <a:pPr indent="-266700" lvl="0" marL="228600" rtl="0" algn="l">
              <a:lnSpc>
                <a:spcPct val="90000"/>
              </a:lnSpc>
              <a:spcBef>
                <a:spcPts val="1000"/>
              </a:spcBef>
              <a:spcAft>
                <a:spcPts val="0"/>
              </a:spcAft>
              <a:buClr>
                <a:schemeClr val="dk1"/>
              </a:buClr>
              <a:buSzPts val="3000"/>
              <a:buChar char="•"/>
            </a:pPr>
            <a:r>
              <a:rPr lang="en-IN" sz="3000"/>
              <a:t>Time and space complexity analysis</a:t>
            </a:r>
            <a:endParaRPr sz="3000"/>
          </a:p>
          <a:p>
            <a:pPr indent="-266700" lvl="0" marL="228600" rtl="0" algn="l">
              <a:lnSpc>
                <a:spcPct val="90000"/>
              </a:lnSpc>
              <a:spcBef>
                <a:spcPts val="1000"/>
              </a:spcBef>
              <a:spcAft>
                <a:spcPts val="0"/>
              </a:spcAft>
              <a:buClr>
                <a:schemeClr val="dk1"/>
              </a:buClr>
              <a:buSzPts val="3000"/>
              <a:buChar char="•"/>
            </a:pPr>
            <a:r>
              <a:rPr lang="en-IN" sz="3000"/>
              <a:t> References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222250"/>
            <a:ext cx="10515600" cy="93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 -</a:t>
            </a:r>
            <a:endParaRPr b="1"/>
          </a:p>
        </p:txBody>
      </p:sp>
      <p:sp>
        <p:nvSpPr>
          <p:cNvPr id="98" name="Google Shape;98;p4"/>
          <p:cNvSpPr txBox="1"/>
          <p:nvPr>
            <p:ph idx="1" type="body"/>
          </p:nvPr>
        </p:nvSpPr>
        <p:spPr>
          <a:xfrm>
            <a:off x="838200" y="1342524"/>
            <a:ext cx="10515600" cy="50148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Clr>
                <a:srgbClr val="21242C"/>
              </a:buClr>
              <a:buSzPts val="3000"/>
              <a:buChar char="•"/>
            </a:pPr>
            <a:r>
              <a:rPr b="1" lang="en-IN" sz="3000">
                <a:solidFill>
                  <a:srgbClr val="21242C"/>
                </a:solidFill>
              </a:rPr>
              <a:t>DFS and Floyd Warshall Algorithm</a:t>
            </a:r>
            <a:endParaRPr b="1" sz="3000">
              <a:solidFill>
                <a:srgbClr val="21242C"/>
              </a:solidFill>
            </a:endParaRPr>
          </a:p>
          <a:p>
            <a:pPr indent="0" lvl="0" marL="228600" rtl="0" algn="l">
              <a:lnSpc>
                <a:spcPct val="90000"/>
              </a:lnSpc>
              <a:spcBef>
                <a:spcPts val="0"/>
              </a:spcBef>
              <a:spcAft>
                <a:spcPts val="0"/>
              </a:spcAft>
              <a:buNone/>
            </a:pPr>
            <a:r>
              <a:t/>
            </a:r>
            <a:endParaRPr b="1" sz="2500">
              <a:solidFill>
                <a:srgbClr val="21242C"/>
              </a:solidFill>
            </a:endParaRPr>
          </a:p>
          <a:p>
            <a:pPr indent="0" lvl="0" marL="0" rtl="0" algn="l">
              <a:lnSpc>
                <a:spcPct val="142857"/>
              </a:lnSpc>
              <a:spcBef>
                <a:spcPts val="0"/>
              </a:spcBef>
              <a:spcAft>
                <a:spcPts val="0"/>
              </a:spcAft>
              <a:buNone/>
            </a:pPr>
            <a:r>
              <a:rPr lang="en-IN" sz="2600">
                <a:solidFill>
                  <a:srgbClr val="24292E"/>
                </a:solidFill>
                <a:highlight>
                  <a:srgbClr val="FFFFFF"/>
                </a:highlight>
              </a:rPr>
              <a:t>Depth-first search (DFS) is an algorithm for traversing or searching tree or graph data structures. The algorithm starts at the root node (selecting some arbitrary node as the root node in the case of a graph) and explores as far as possible along each branch before backtracking.</a:t>
            </a:r>
            <a:endParaRPr sz="2600">
              <a:solidFill>
                <a:srgbClr val="24292E"/>
              </a:solidFill>
              <a:highlight>
                <a:srgbClr val="FFFFFF"/>
              </a:highlight>
            </a:endParaRPr>
          </a:p>
          <a:p>
            <a:pPr indent="0" lvl="0" marL="0" rtl="0" algn="l">
              <a:lnSpc>
                <a:spcPct val="142857"/>
              </a:lnSpc>
              <a:spcBef>
                <a:spcPts val="0"/>
              </a:spcBef>
              <a:spcAft>
                <a:spcPts val="0"/>
              </a:spcAft>
              <a:buNone/>
            </a:pPr>
            <a:r>
              <a:rPr lang="en-IN" sz="2600">
                <a:solidFill>
                  <a:srgbClr val="24292E"/>
                </a:solidFill>
                <a:highlight>
                  <a:srgbClr val="FFFFFF"/>
                </a:highlight>
              </a:rPr>
              <a:t>The Floyd Warshall Algorithm is for solving the All Pairs Shortest Path problem. The problem is to find shortest distances between every pair of vertices in a given edge weighted directed Graph.</a:t>
            </a:r>
            <a:endParaRPr sz="2600">
              <a:solidFill>
                <a:srgbClr val="24292E"/>
              </a:solidFill>
              <a:highlight>
                <a:srgbClr val="FFFFFF"/>
              </a:highlight>
            </a:endParaRPr>
          </a:p>
          <a:p>
            <a:pPr indent="0" lvl="0" marL="0" rtl="0" algn="l">
              <a:lnSpc>
                <a:spcPct val="90000"/>
              </a:lnSpc>
              <a:spcBef>
                <a:spcPts val="1000"/>
              </a:spcBef>
              <a:spcAft>
                <a:spcPts val="0"/>
              </a:spcAft>
              <a:buClr>
                <a:schemeClr val="dk1"/>
              </a:buClr>
              <a:buSzPts val="1600"/>
              <a:buNone/>
            </a:pPr>
            <a:r>
              <a:t/>
            </a:r>
            <a:endParaRPr b="1" sz="26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7494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 -</a:t>
            </a:r>
            <a:endParaRPr/>
          </a:p>
        </p:txBody>
      </p:sp>
      <p:sp>
        <p:nvSpPr>
          <p:cNvPr id="104" name="Google Shape;104;p3"/>
          <p:cNvSpPr txBox="1"/>
          <p:nvPr>
            <p:ph idx="1" type="body"/>
          </p:nvPr>
        </p:nvSpPr>
        <p:spPr>
          <a:xfrm>
            <a:off x="838199" y="2420125"/>
            <a:ext cx="9210600" cy="4351200"/>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500"/>
          </a:p>
          <a:p>
            <a:pPr indent="0" lvl="0" marL="0" rtl="0" algn="l">
              <a:lnSpc>
                <a:spcPct val="90000"/>
              </a:lnSpc>
              <a:spcBef>
                <a:spcPts val="1000"/>
              </a:spcBef>
              <a:spcAft>
                <a:spcPts val="0"/>
              </a:spcAft>
              <a:buClr>
                <a:schemeClr val="dk1"/>
              </a:buClr>
              <a:buSzPts val="2400"/>
              <a:buNone/>
            </a:pPr>
            <a:r>
              <a:rPr lang="en-IN" sz="3000">
                <a:solidFill>
                  <a:srgbClr val="24292E"/>
                </a:solidFill>
                <a:highlight>
                  <a:srgbClr val="FFFFFF"/>
                </a:highlight>
                <a:latin typeface="Arial"/>
                <a:ea typeface="Arial"/>
                <a:cs typeface="Arial"/>
                <a:sym typeface="Arial"/>
              </a:rPr>
              <a:t>Given a directed graph, find out if a vertex v is reachable from another vertex u for all vertex pairs (u, v) in the given graph. Here reachable mean that there is a path from vertex u to v. The reach-ability matrix is called transitive closure of a graph.</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ce77afcccf_0_3"/>
          <p:cNvSpPr txBox="1"/>
          <p:nvPr>
            <p:ph type="title"/>
          </p:nvPr>
        </p:nvSpPr>
        <p:spPr>
          <a:xfrm>
            <a:off x="838200" y="365125"/>
            <a:ext cx="10515600" cy="6376200"/>
          </a:xfrm>
          <a:prstGeom prst="rect">
            <a:avLst/>
          </a:prstGeom>
        </p:spPr>
        <p:txBody>
          <a:bodyPr anchorCtr="0" anchor="ctr" bIns="45700" lIns="91425" spcFirstLastPara="1" rIns="91425" wrap="square" tIns="45700">
            <a:noAutofit/>
          </a:bodyPr>
          <a:lstStyle/>
          <a:p>
            <a:pPr indent="0" lvl="0" marL="0" rtl="0" algn="l">
              <a:lnSpc>
                <a:spcPct val="142857"/>
              </a:lnSpc>
              <a:spcBef>
                <a:spcPts val="0"/>
              </a:spcBef>
              <a:spcAft>
                <a:spcPts val="0"/>
              </a:spcAft>
              <a:buNone/>
            </a:pPr>
            <a:r>
              <a:t/>
            </a:r>
            <a:endParaRPr b="1" sz="2500">
              <a:solidFill>
                <a:srgbClr val="24292E"/>
              </a:solidFill>
              <a:highlight>
                <a:srgbClr val="FFFFFF"/>
              </a:highlight>
            </a:endParaRPr>
          </a:p>
          <a:p>
            <a:pPr indent="0" lvl="0" marL="0" rtl="0" algn="l">
              <a:lnSpc>
                <a:spcPct val="142857"/>
              </a:lnSpc>
              <a:spcBef>
                <a:spcPts val="0"/>
              </a:spcBef>
              <a:spcAft>
                <a:spcPts val="0"/>
              </a:spcAft>
              <a:buNone/>
            </a:pPr>
            <a:r>
              <a:t/>
            </a:r>
            <a:endParaRPr b="1" sz="2500">
              <a:solidFill>
                <a:srgbClr val="24292E"/>
              </a:solidFill>
              <a:highlight>
                <a:srgbClr val="FFFFFF"/>
              </a:highlight>
            </a:endParaRPr>
          </a:p>
          <a:p>
            <a:pPr indent="0" lvl="0" marL="0" rtl="0" algn="l">
              <a:lnSpc>
                <a:spcPct val="142857"/>
              </a:lnSpc>
              <a:spcBef>
                <a:spcPts val="0"/>
              </a:spcBef>
              <a:spcAft>
                <a:spcPts val="0"/>
              </a:spcAft>
              <a:buNone/>
            </a:pPr>
            <a:r>
              <a:rPr b="1" lang="en-IN" sz="2700">
                <a:solidFill>
                  <a:srgbClr val="24292E"/>
                </a:solidFill>
                <a:highlight>
                  <a:srgbClr val="FFFFFF"/>
                </a:highlight>
              </a:rPr>
              <a:t>                                  Algorithm Design and Analysis</a:t>
            </a:r>
            <a:endParaRPr b="1" sz="27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b="1" lang="en-IN" sz="2500">
                <a:solidFill>
                  <a:srgbClr val="24292E"/>
                </a:solidFill>
                <a:highlight>
                  <a:srgbClr val="FFFFFF"/>
                </a:highlight>
              </a:rPr>
              <a:t>Steps of doing DFS:-</a:t>
            </a:r>
            <a:endParaRPr b="1" sz="25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IN" sz="2200">
                <a:solidFill>
                  <a:srgbClr val="24292E"/>
                </a:solidFill>
                <a:highlight>
                  <a:srgbClr val="FFFFFF"/>
                </a:highlight>
              </a:rPr>
              <a:t>Start by putting any one of the graph's vertices on top of a stack.</a:t>
            </a:r>
            <a:endParaRPr sz="22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IN" sz="2200">
                <a:solidFill>
                  <a:srgbClr val="24292E"/>
                </a:solidFill>
                <a:highlight>
                  <a:srgbClr val="FFFFFF"/>
                </a:highlight>
              </a:rPr>
              <a:t>Take the top item of the stack and add it to the visited list.</a:t>
            </a:r>
            <a:endParaRPr sz="22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IN" sz="2200">
                <a:solidFill>
                  <a:srgbClr val="24292E"/>
                </a:solidFill>
                <a:highlight>
                  <a:srgbClr val="FFFFFF"/>
                </a:highlight>
              </a:rPr>
              <a:t>Create a list of that vertex's adjacent nodes. Add the ones which aren't in the visited list to the top of the stack.</a:t>
            </a:r>
            <a:endParaRPr sz="22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IN" sz="2200">
                <a:solidFill>
                  <a:srgbClr val="24292E"/>
                </a:solidFill>
                <a:highlight>
                  <a:srgbClr val="FFFFFF"/>
                </a:highlight>
              </a:rPr>
              <a:t>Keep repeating steps 2 and 3 until the stack is empty.</a:t>
            </a:r>
            <a:endParaRPr sz="2200">
              <a:solidFill>
                <a:srgbClr val="24292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2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b="1" lang="en-IN" sz="2500">
                <a:solidFill>
                  <a:srgbClr val="24292E"/>
                </a:solidFill>
                <a:highlight>
                  <a:srgbClr val="FFFFFF"/>
                </a:highlight>
              </a:rPr>
              <a:t>Steps of Floyd-Warshall:-</a:t>
            </a:r>
            <a:endParaRPr b="1" sz="2500">
              <a:solidFill>
                <a:srgbClr val="24292E"/>
              </a:solidFill>
              <a:highlight>
                <a:srgbClr val="FFFFFF"/>
              </a:highlight>
            </a:endParaRPr>
          </a:p>
          <a:p>
            <a:pPr indent="0" lvl="0" marL="0" rtl="0" algn="l">
              <a:lnSpc>
                <a:spcPct val="142857"/>
              </a:lnSpc>
              <a:spcBef>
                <a:spcPts val="0"/>
              </a:spcBef>
              <a:spcAft>
                <a:spcPts val="0"/>
              </a:spcAft>
              <a:buClr>
                <a:schemeClr val="dk1"/>
              </a:buClr>
              <a:buSzPts val="1100"/>
              <a:buFont typeface="Arial"/>
              <a:buNone/>
            </a:pPr>
            <a:r>
              <a:rPr lang="en-IN" sz="2200">
                <a:solidFill>
                  <a:srgbClr val="24292E"/>
                </a:solidFill>
                <a:highlight>
                  <a:srgbClr val="FFFFFF"/>
                </a:highlight>
              </a:rPr>
              <a:t>We initialize the solution matrix same as the input graph matrix as a first step. Then we update the solution matrix by considering all vertices as an intermediate vertex. The idea is to one by one pick all vertices and updates all shortest paths which include the picked vertex as an intermediate vertex in the shortest path.</a:t>
            </a:r>
            <a:endParaRPr sz="2200">
              <a:solidFill>
                <a:srgbClr val="24292E"/>
              </a:solidFill>
              <a:highlight>
                <a:srgbClr val="FFFFFF"/>
              </a:highlight>
            </a:endParaRPr>
          </a:p>
          <a:p>
            <a:pPr indent="0" lvl="0" marL="0" rtl="0" algn="l">
              <a:spcBef>
                <a:spcPts val="1000"/>
              </a:spcBef>
              <a:spcAft>
                <a:spcPts val="0"/>
              </a:spcAft>
              <a:buClr>
                <a:schemeClr val="dk1"/>
              </a:buClr>
              <a:buSzPts val="1600"/>
              <a:buFont typeface="Arial"/>
              <a:buNone/>
            </a:pPr>
            <a:r>
              <a:t/>
            </a:r>
            <a:endParaRPr b="1" sz="2200">
              <a:highlight>
                <a:schemeClr val="lt1"/>
              </a:highlight>
            </a:endParaRPr>
          </a:p>
          <a:p>
            <a:pPr indent="0" lvl="0" marL="0" rtl="0" algn="l">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400"/>
              <a:t>Time and space complexity analysis -</a:t>
            </a:r>
            <a:br>
              <a:rPr lang="en-IN" sz="4400"/>
            </a:br>
            <a:endParaRPr/>
          </a:p>
        </p:txBody>
      </p:sp>
      <p:graphicFrame>
        <p:nvGraphicFramePr>
          <p:cNvPr id="115" name="Google Shape;115;p6"/>
          <p:cNvGraphicFramePr/>
          <p:nvPr/>
        </p:nvGraphicFramePr>
        <p:xfrm>
          <a:off x="952500" y="2353800"/>
          <a:ext cx="3000000" cy="3000000"/>
        </p:xfrm>
        <a:graphic>
          <a:graphicData uri="http://schemas.openxmlformats.org/drawingml/2006/table">
            <a:tbl>
              <a:tblPr>
                <a:noFill/>
                <a:tableStyleId>{BF4D0715-6C0E-4F39-9586-9C4B77737C13}</a:tableStyleId>
              </a:tblPr>
              <a:tblGrid>
                <a:gridCol w="3429000"/>
                <a:gridCol w="3429000"/>
                <a:gridCol w="3429000"/>
              </a:tblGrid>
              <a:tr h="826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IN" sz="3000"/>
                        <a:t>Time Complexity</a:t>
                      </a:r>
                      <a:endParaRPr sz="3000"/>
                    </a:p>
                  </a:txBody>
                  <a:tcPr marT="91425" marB="91425" marR="91425" marL="91425"/>
                </a:tc>
                <a:tc>
                  <a:txBody>
                    <a:bodyPr/>
                    <a:lstStyle/>
                    <a:p>
                      <a:pPr indent="0" lvl="0" marL="0" rtl="0" algn="l">
                        <a:spcBef>
                          <a:spcPts val="0"/>
                        </a:spcBef>
                        <a:spcAft>
                          <a:spcPts val="0"/>
                        </a:spcAft>
                        <a:buNone/>
                      </a:pPr>
                      <a:r>
                        <a:rPr lang="en-IN" sz="3000"/>
                        <a:t>Space Complexity</a:t>
                      </a:r>
                      <a:endParaRPr sz="3000"/>
                    </a:p>
                  </a:txBody>
                  <a:tcPr marT="91425" marB="91425" marR="91425" marL="91425"/>
                </a:tc>
              </a:tr>
              <a:tr h="904825">
                <a:tc>
                  <a:txBody>
                    <a:bodyPr/>
                    <a:lstStyle/>
                    <a:p>
                      <a:pPr indent="0" lvl="0" marL="0" rtl="0" algn="l">
                        <a:spcBef>
                          <a:spcPts val="0"/>
                        </a:spcBef>
                        <a:spcAft>
                          <a:spcPts val="0"/>
                        </a:spcAft>
                        <a:buNone/>
                      </a:pPr>
                      <a:r>
                        <a:rPr lang="en-IN" sz="3000"/>
                        <a:t>DFS</a:t>
                      </a:r>
                      <a:endParaRPr sz="3000"/>
                    </a:p>
                  </a:txBody>
                  <a:tcPr marT="91425" marB="91425" marR="91425" marL="91425"/>
                </a:tc>
                <a:tc>
                  <a:txBody>
                    <a:bodyPr/>
                    <a:lstStyle/>
                    <a:p>
                      <a:pPr indent="0" lvl="0" marL="0" rtl="0" algn="l">
                        <a:spcBef>
                          <a:spcPts val="0"/>
                        </a:spcBef>
                        <a:spcAft>
                          <a:spcPts val="0"/>
                        </a:spcAft>
                        <a:buNone/>
                      </a:pPr>
                      <a:r>
                        <a:rPr lang="en-IN" sz="4000"/>
                        <a:t>O(N^2)</a:t>
                      </a:r>
                      <a:endParaRPr sz="4000"/>
                    </a:p>
                  </a:txBody>
                  <a:tcPr marT="91425" marB="91425" marR="91425" marL="91425"/>
                </a:tc>
                <a:tc>
                  <a:txBody>
                    <a:bodyPr/>
                    <a:lstStyle/>
                    <a:p>
                      <a:pPr indent="0" lvl="0" marL="0" rtl="0" algn="l">
                        <a:spcBef>
                          <a:spcPts val="0"/>
                        </a:spcBef>
                        <a:spcAft>
                          <a:spcPts val="0"/>
                        </a:spcAft>
                        <a:buNone/>
                      </a:pPr>
                      <a:r>
                        <a:rPr lang="en-IN" sz="4000"/>
                        <a:t>O(N^2)</a:t>
                      </a:r>
                      <a:endParaRPr sz="4000"/>
                    </a:p>
                  </a:txBody>
                  <a:tcPr marT="91425" marB="91425" marR="91425" marL="91425"/>
                </a:tc>
              </a:tr>
              <a:tr h="904825">
                <a:tc>
                  <a:txBody>
                    <a:bodyPr/>
                    <a:lstStyle/>
                    <a:p>
                      <a:pPr indent="0" lvl="0" marL="0" rtl="0" algn="l">
                        <a:spcBef>
                          <a:spcPts val="0"/>
                        </a:spcBef>
                        <a:spcAft>
                          <a:spcPts val="0"/>
                        </a:spcAft>
                        <a:buNone/>
                      </a:pPr>
                      <a:r>
                        <a:rPr lang="en-IN" sz="3000"/>
                        <a:t>Floyd Warshall</a:t>
                      </a:r>
                      <a:endParaRPr sz="3000"/>
                    </a:p>
                  </a:txBody>
                  <a:tcPr marT="91425" marB="91425" marR="91425" marL="91425"/>
                </a:tc>
                <a:tc>
                  <a:txBody>
                    <a:bodyPr/>
                    <a:lstStyle/>
                    <a:p>
                      <a:pPr indent="0" lvl="0" marL="0" rtl="0" algn="l">
                        <a:spcBef>
                          <a:spcPts val="0"/>
                        </a:spcBef>
                        <a:spcAft>
                          <a:spcPts val="0"/>
                        </a:spcAft>
                        <a:buNone/>
                      </a:pPr>
                      <a:r>
                        <a:rPr lang="en-IN" sz="4000"/>
                        <a:t>O(N^3)</a:t>
                      </a:r>
                      <a:endParaRPr sz="4000"/>
                    </a:p>
                  </a:txBody>
                  <a:tcPr marT="91425" marB="91425" marR="91425" marL="91425"/>
                </a:tc>
                <a:tc>
                  <a:txBody>
                    <a:bodyPr/>
                    <a:lstStyle/>
                    <a:p>
                      <a:pPr indent="0" lvl="0" marL="0" rtl="0" algn="l">
                        <a:spcBef>
                          <a:spcPts val="0"/>
                        </a:spcBef>
                        <a:spcAft>
                          <a:spcPts val="0"/>
                        </a:spcAft>
                        <a:buNone/>
                      </a:pPr>
                      <a:r>
                        <a:rPr lang="en-IN" sz="4000"/>
                        <a:t>O(N^2)</a:t>
                      </a:r>
                      <a:endParaRPr sz="4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7"/>
          <p:cNvPicPr preferRelativeResize="0"/>
          <p:nvPr/>
        </p:nvPicPr>
        <p:blipFill>
          <a:blip r:embed="rId3">
            <a:alphaModFix/>
          </a:blip>
          <a:stretch>
            <a:fillRect/>
          </a:stretch>
        </p:blipFill>
        <p:spPr>
          <a:xfrm>
            <a:off x="152400" y="152400"/>
            <a:ext cx="5800725" cy="3533775"/>
          </a:xfrm>
          <a:prstGeom prst="rect">
            <a:avLst/>
          </a:prstGeom>
          <a:noFill/>
          <a:ln>
            <a:noFill/>
          </a:ln>
        </p:spPr>
      </p:pic>
      <p:pic>
        <p:nvPicPr>
          <p:cNvPr id="121" name="Google Shape;121;p7"/>
          <p:cNvPicPr preferRelativeResize="0"/>
          <p:nvPr/>
        </p:nvPicPr>
        <p:blipFill>
          <a:blip r:embed="rId4">
            <a:alphaModFix/>
          </a:blip>
          <a:stretch>
            <a:fillRect/>
          </a:stretch>
        </p:blipFill>
        <p:spPr>
          <a:xfrm>
            <a:off x="6105525" y="152400"/>
            <a:ext cx="5715000" cy="3533775"/>
          </a:xfrm>
          <a:prstGeom prst="rect">
            <a:avLst/>
          </a:prstGeom>
          <a:noFill/>
          <a:ln>
            <a:noFill/>
          </a:ln>
        </p:spPr>
      </p:pic>
      <p:pic>
        <p:nvPicPr>
          <p:cNvPr id="122" name="Google Shape;122;p7"/>
          <p:cNvPicPr preferRelativeResize="0"/>
          <p:nvPr/>
        </p:nvPicPr>
        <p:blipFill>
          <a:blip r:embed="rId5">
            <a:alphaModFix/>
          </a:blip>
          <a:stretch>
            <a:fillRect/>
          </a:stretch>
        </p:blipFill>
        <p:spPr>
          <a:xfrm>
            <a:off x="3846800" y="3686175"/>
            <a:ext cx="4636698" cy="286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c93e7790f8_0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406400" lvl="0" marL="457200" rtl="0" algn="l">
              <a:spcBef>
                <a:spcPts val="1000"/>
              </a:spcBef>
              <a:spcAft>
                <a:spcPts val="0"/>
              </a:spcAft>
              <a:buClr>
                <a:srgbClr val="3D85C6"/>
              </a:buClr>
              <a:buSzPts val="2800"/>
              <a:buFont typeface="Calibri"/>
              <a:buAutoNum type="arabicPeriod"/>
            </a:pPr>
            <a:r>
              <a:rPr lang="en-IN" u="sng">
                <a:solidFill>
                  <a:srgbClr val="3D85C6"/>
                </a:solidFill>
                <a:highlight>
                  <a:srgbClr val="FFFFFF"/>
                </a:highlight>
              </a:rPr>
              <a:t>https://en.wikipedia.org/wiki/Floyd\%E2\%80\%93Warshall\_algorithm</a:t>
            </a:r>
            <a:endParaRPr u="sng">
              <a:solidFill>
                <a:srgbClr val="3D85C6"/>
              </a:solidFill>
            </a:endParaRPr>
          </a:p>
          <a:p>
            <a:pPr indent="0" lvl="0" marL="0" rtl="0" algn="l">
              <a:spcBef>
                <a:spcPts val="1000"/>
              </a:spcBef>
              <a:spcAft>
                <a:spcPts val="0"/>
              </a:spcAft>
              <a:buNone/>
            </a:pPr>
            <a:r>
              <a:t/>
            </a:r>
            <a:endParaRPr/>
          </a:p>
          <a:p>
            <a:pPr indent="-406400" lvl="0" marL="457200" rtl="0" algn="l">
              <a:spcBef>
                <a:spcPts val="1000"/>
              </a:spcBef>
              <a:spcAft>
                <a:spcPts val="0"/>
              </a:spcAft>
              <a:buClr>
                <a:srgbClr val="3D85C6"/>
              </a:buClr>
              <a:buSzPts val="2800"/>
              <a:buFont typeface="Calibri"/>
              <a:buAutoNum type="arabicPeriod"/>
            </a:pPr>
            <a:r>
              <a:rPr lang="en-IN" u="sng">
                <a:solidFill>
                  <a:srgbClr val="3D85C6"/>
                </a:solidFill>
                <a:highlight>
                  <a:srgbClr val="FFFFFF"/>
                </a:highlight>
              </a:rPr>
              <a:t>https://www.geeksforgeeks.org/depth-first-search-or-dfs-for-a-graph/</a:t>
            </a:r>
            <a:endParaRPr u="sng">
              <a:solidFill>
                <a:srgbClr val="3D85C6"/>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28" name="Google Shape;128;gc93e7790f8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                             </a:t>
            </a:r>
            <a:r>
              <a:rPr b="1" lang="en-IN"/>
              <a:t>References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2021-03-16T12:21:20Z</dcterms:created>
  <dc:creator>Amanjeet Kumar</dc:creator>
</cp:coreProperties>
</file>