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02" r:id="rId2"/>
    <p:sldId id="303" r:id="rId3"/>
    <p:sldId id="304" r:id="rId4"/>
    <p:sldId id="305" r:id="rId5"/>
    <p:sldId id="306" r:id="rId6"/>
    <p:sldId id="307" r:id="rId7"/>
    <p:sldId id="332" r:id="rId8"/>
    <p:sldId id="308" r:id="rId9"/>
    <p:sldId id="329" r:id="rId10"/>
    <p:sldId id="330" r:id="rId11"/>
    <p:sldId id="331" r:id="rId12"/>
    <p:sldId id="311" r:id="rId13"/>
    <p:sldId id="336" r:id="rId14"/>
    <p:sldId id="314" r:id="rId15"/>
    <p:sldId id="315" r:id="rId16"/>
    <p:sldId id="317" r:id="rId17"/>
    <p:sldId id="318" r:id="rId18"/>
    <p:sldId id="319" r:id="rId19"/>
    <p:sldId id="334" r:id="rId20"/>
    <p:sldId id="321" r:id="rId21"/>
    <p:sldId id="322" r:id="rId22"/>
    <p:sldId id="335" r:id="rId23"/>
    <p:sldId id="324" r:id="rId24"/>
    <p:sldId id="325" r:id="rId25"/>
    <p:sldId id="326" r:id="rId26"/>
    <p:sldId id="327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52" r:id="rId37"/>
    <p:sldId id="346" r:id="rId38"/>
    <p:sldId id="347" r:id="rId39"/>
    <p:sldId id="348" r:id="rId40"/>
    <p:sldId id="349" r:id="rId41"/>
    <p:sldId id="350" r:id="rId42"/>
    <p:sldId id="299" r:id="rId43"/>
    <p:sldId id="35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48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2A795-C458-40B5-8DAC-0FAA59AA937C}" type="datetimeFigureOut">
              <a:rPr lang="en-US" smtClean="0"/>
              <a:pPr/>
              <a:t>9/28/2015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1E2AD-B5BF-40E1-965E-D7E353B4248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1E2AD-B5BF-40E1-965E-D7E353B42480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3AD1-F25B-4771-B030-9557703CF562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3C7-5314-4DE0-9422-46E60B0BA20E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20AA-AFC1-413E-B6CE-FDC8422933F6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00A8-49DA-4D8A-AEDB-7BD94A7E0CD2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B274-D426-409D-8D2B-531932A9E028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806-EE5E-4B28-B078-7471A69B810B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B8E0-8C66-4E44-92F8-EAD16A9A38C1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6A6-A06E-425E-8FF2-D332FE167C28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D6D3-6A1B-43C8-B55F-D89599CF0595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22C1-EA09-49B2-B3A9-37918F9E642C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2E36-137E-4545-8F9E-7ABCFE453D73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A050-89BC-4B1E-B72D-A74D7E90139A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tml5rocks.com/en/tutorials/file/dndfiles/" TargetMode="External"/><Relationship Id="rId3" Type="http://schemas.openxmlformats.org/officeDocument/2006/relationships/hyperlink" Target="http://www.smashingmagazine.com/2009/07/web-form-validation-best-practices-and-tutorials/" TargetMode="External"/><Relationship Id="rId7" Type="http://schemas.openxmlformats.org/officeDocument/2006/relationships/hyperlink" Target="https://developer.mozilla.org/en-US/docs/Web/JavaScri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verifyjs.com/" TargetMode="External"/><Relationship Id="rId11" Type="http://schemas.openxmlformats.org/officeDocument/2006/relationships/hyperlink" Target="https://www.dashingd3js.com/table-of-contents" TargetMode="External"/><Relationship Id="rId5" Type="http://schemas.openxmlformats.org/officeDocument/2006/relationships/hyperlink" Target="http://rickharrison.github.io/validate.js/" TargetMode="External"/><Relationship Id="rId10" Type="http://schemas.openxmlformats.org/officeDocument/2006/relationships/hyperlink" Target="https://lodash.com/docs" TargetMode="External"/><Relationship Id="rId4" Type="http://schemas.openxmlformats.org/officeDocument/2006/relationships/hyperlink" Target="http://parsleyjs.org/" TargetMode="External"/><Relationship Id="rId9" Type="http://schemas.openxmlformats.org/officeDocument/2006/relationships/hyperlink" Target="http://www.slideshare.net/quentinadam/javascript-as-data-processing-language-html5-integr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288473"/>
          </a:xfrm>
        </p:spPr>
        <p:txBody>
          <a:bodyPr>
            <a:normAutofit/>
          </a:bodyPr>
          <a:lstStyle/>
          <a:p>
            <a:pPr algn="l"/>
            <a:r>
              <a:rPr lang="de-DE" sz="33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PROCESSING AND VALIDATION USING JAVASCRIPT</a:t>
            </a:r>
            <a:endParaRPr lang="de-DE" sz="33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62000" y="3048000"/>
            <a:ext cx="6400800" cy="2133600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70000"/>
              </a:lnSpc>
            </a:pPr>
            <a:r>
              <a:rPr lang="de-DE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SHYAM SUNDAR DEBSARKAR</a:t>
            </a:r>
          </a:p>
          <a:p>
            <a:pPr algn="l"/>
            <a:r>
              <a:rPr lang="de-DE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JIMMY ABU AL DENIEN</a:t>
            </a: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Winter term (15/16)</a:t>
            </a:r>
          </a:p>
          <a:p>
            <a:pPr algn="l"/>
            <a:r>
              <a:rPr lang="de-DE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Javascript Seminar</a:t>
            </a: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1212" y="360774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4098" name="Picture 2" descr="C:\Users\Jimmy\Dropbox\TUM\WS15\Java Script Technology (IN0014, IN2107, IN4790)\rostlab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28600"/>
            <a:ext cx="3429000" cy="474106"/>
          </a:xfrm>
          <a:prstGeom prst="rect">
            <a:avLst/>
          </a:prstGeom>
          <a:noFill/>
        </p:spPr>
      </p:pic>
      <p:pic>
        <p:nvPicPr>
          <p:cNvPr id="4100" name="Picture 4" descr="C:\Users\Jimmy\Dropbox\TUM\WS15\Java Script Technology (IN0014, IN2107, IN4790)\ezgif.com-gif-maker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7575" y="257175"/>
            <a:ext cx="428625" cy="428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90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Combine attributes from different data sets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752600"/>
            <a:ext cx="533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362200"/>
            <a:ext cx="5334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95600"/>
            <a:ext cx="533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362200" y="1752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362200" y="2362200"/>
            <a:ext cx="5334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000" y="2286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514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3200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Set1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Set2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181600" y="1752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181600" y="2286000"/>
            <a:ext cx="5334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181600" y="2819400"/>
            <a:ext cx="533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/>
          <p:cNvCxnSpPr>
            <a:stCxn id="5" idx="2"/>
            <a:endCxn id="6" idx="0"/>
          </p:cNvCxnSpPr>
          <p:nvPr/>
        </p:nvCxnSpPr>
        <p:spPr>
          <a:xfrm rot="5400000">
            <a:off x="990600" y="21717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7" idx="0"/>
          </p:cNvCxnSpPr>
          <p:nvPr/>
        </p:nvCxnSpPr>
        <p:spPr>
          <a:xfrm rot="5400000">
            <a:off x="1028700" y="2743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2"/>
            <a:endCxn id="9" idx="0"/>
          </p:cNvCxnSpPr>
          <p:nvPr/>
        </p:nvCxnSpPr>
        <p:spPr>
          <a:xfrm rot="5400000">
            <a:off x="2438400" y="21717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2"/>
            <a:endCxn id="18" idx="0"/>
          </p:cNvCxnSpPr>
          <p:nvPr/>
        </p:nvCxnSpPr>
        <p:spPr>
          <a:xfrm rot="5400000">
            <a:off x="5295900" y="2133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2"/>
            <a:endCxn id="19" idx="0"/>
          </p:cNvCxnSpPr>
          <p:nvPr/>
        </p:nvCxnSpPr>
        <p:spPr>
          <a:xfrm rot="5400000">
            <a:off x="5295900" y="2667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63246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Combined data</a:t>
            </a:r>
            <a:endParaRPr lang="en-IN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Two or more data sets that contain attributes describing the same observations, or conceptual entities, and they need to be combined.</a:t>
            </a: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jQuery.js has extend method for this purpose.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(Continuing)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6200" y="1600201"/>
            <a:ext cx="4800600" cy="914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100" t="33333" r="56076" b="17708"/>
          <a:stretch>
            <a:fillRect/>
          </a:stretch>
        </p:blipFill>
        <p:spPr bwMode="auto">
          <a:xfrm>
            <a:off x="533400" y="914400"/>
            <a:ext cx="723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69326" t="15625" r="4098" b="62862"/>
          <a:stretch>
            <a:fillRect/>
          </a:stretch>
        </p:blipFill>
        <p:spPr bwMode="auto">
          <a:xfrm>
            <a:off x="533400" y="4343400"/>
            <a:ext cx="556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IN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Summarizing data</a:t>
            </a:r>
            <a:endParaRPr lang="en-IN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352800"/>
          </a:xfrm>
        </p:spPr>
        <p:txBody>
          <a:bodyPr>
            <a:normAutofit fontScale="85000" lnSpcReduction="10000"/>
          </a:bodyPr>
          <a:lstStyle/>
          <a:p>
            <a:pPr>
              <a:buClrTx/>
            </a:pPr>
            <a:r>
              <a:rPr lang="en-IN" sz="2400" dirty="0" smtClean="0">
                <a:cs typeface="Arial" pitchFamily="34" charset="0"/>
              </a:rPr>
              <a:t>After data loading, we can find out the required data from the data set.</a:t>
            </a:r>
          </a:p>
          <a:p>
            <a:pPr>
              <a:lnSpc>
                <a:spcPct val="150000"/>
              </a:lnSpc>
              <a:buClrTx/>
            </a:pPr>
            <a:r>
              <a:rPr lang="en-IN" sz="2400" dirty="0" smtClean="0">
                <a:cs typeface="Arial" pitchFamily="34" charset="0"/>
              </a:rPr>
              <a:t>Some of the important methods of </a:t>
            </a:r>
            <a:r>
              <a:rPr lang="en-IN" sz="2400" b="1" dirty="0" smtClean="0">
                <a:cs typeface="Arial" pitchFamily="34" charset="0"/>
              </a:rPr>
              <a:t>Math </a:t>
            </a:r>
            <a:r>
              <a:rPr lang="en-IN" sz="2400" dirty="0" smtClean="0">
                <a:cs typeface="Arial" pitchFamily="34" charset="0"/>
              </a:rPr>
              <a:t>object are</a:t>
            </a:r>
          </a:p>
          <a:p>
            <a:r>
              <a:rPr lang="en-IN" sz="2400" dirty="0" smtClean="0"/>
              <a:t>.min([</a:t>
            </a:r>
            <a:r>
              <a:rPr lang="en-IN" sz="2400" i="1" dirty="0" smtClean="0"/>
              <a:t>value1</a:t>
            </a:r>
            <a:r>
              <a:rPr lang="en-IN" sz="2400" dirty="0" smtClean="0"/>
              <a:t>[, </a:t>
            </a:r>
            <a:r>
              <a:rPr lang="en-IN" sz="2400" i="1" dirty="0" smtClean="0"/>
              <a:t>value2</a:t>
            </a:r>
            <a:r>
              <a:rPr lang="en-IN" sz="2400" dirty="0" smtClean="0"/>
              <a:t>[, ...]]])</a:t>
            </a:r>
          </a:p>
          <a:p>
            <a:pPr>
              <a:buNone/>
            </a:pPr>
            <a:r>
              <a:rPr lang="en-IN" sz="2400" dirty="0" smtClean="0"/>
              <a:t>      .max([</a:t>
            </a:r>
            <a:r>
              <a:rPr lang="en-IN" sz="2400" i="1" dirty="0" smtClean="0"/>
              <a:t>value1</a:t>
            </a:r>
            <a:r>
              <a:rPr lang="en-IN" sz="2400" dirty="0" smtClean="0"/>
              <a:t>[, </a:t>
            </a:r>
            <a:r>
              <a:rPr lang="en-IN" sz="2400" i="1" dirty="0" smtClean="0"/>
              <a:t>value2</a:t>
            </a:r>
            <a:r>
              <a:rPr lang="en-IN" sz="2400" dirty="0" smtClean="0"/>
              <a:t>[, ...]]])</a:t>
            </a:r>
          </a:p>
          <a:p>
            <a:pPr>
              <a:buNone/>
            </a:pPr>
            <a:r>
              <a:rPr lang="en-IN" sz="2400" dirty="0" smtClean="0"/>
              <a:t>      .</a:t>
            </a:r>
            <a:r>
              <a:rPr lang="en-IN" sz="2400" dirty="0" err="1" smtClean="0"/>
              <a:t>pow</a:t>
            </a:r>
            <a:r>
              <a:rPr lang="en-IN" sz="2400" dirty="0" smtClean="0"/>
              <a:t>(</a:t>
            </a:r>
            <a:r>
              <a:rPr lang="en-IN" sz="2400" i="1" dirty="0" smtClean="0"/>
              <a:t>base</a:t>
            </a:r>
            <a:r>
              <a:rPr lang="en-IN" sz="2400" dirty="0" smtClean="0"/>
              <a:t>, </a:t>
            </a:r>
            <a:r>
              <a:rPr lang="en-IN" sz="2400" i="1" dirty="0" smtClean="0"/>
              <a:t>exponent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/>
              <a:t>      .floor(</a:t>
            </a:r>
            <a:r>
              <a:rPr lang="en-IN" sz="2400" i="1" dirty="0" smtClean="0"/>
              <a:t>x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/>
              <a:t>      .ceil(</a:t>
            </a:r>
            <a:r>
              <a:rPr lang="en-IN" sz="2400" i="1" dirty="0" smtClean="0"/>
              <a:t>x</a:t>
            </a:r>
            <a:r>
              <a:rPr lang="en-IN" sz="2400" dirty="0" smtClean="0"/>
              <a:t>)</a:t>
            </a:r>
          </a:p>
          <a:p>
            <a:pPr>
              <a:buNone/>
            </a:pPr>
            <a:endParaRPr lang="en-IN" sz="3300" dirty="0" smtClean="0"/>
          </a:p>
          <a:p>
            <a:pPr>
              <a:buNone/>
            </a:pPr>
            <a:r>
              <a:rPr lang="en-IN" sz="2000" dirty="0" smtClean="0">
                <a:cs typeface="Arial" pitchFamily="34" charset="0"/>
              </a:rPr>
              <a:t>                          </a:t>
            </a:r>
          </a:p>
          <a:p>
            <a:pPr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>Max &amp; Min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data = [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{"city":“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ACity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", "population":652405},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{"city":“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BCity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", "population":8405837},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{"city":“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CCity”,"population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":645966},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{"city":“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DCity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", "population":467007}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]; function finder(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cmp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,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arr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,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attr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val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arr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[0][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attr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];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for(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i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=1;i&lt;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arr.length;i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++) {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   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val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cmp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(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val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,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arr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[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i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][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attr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])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}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return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val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}alert(finder(Math.max, data, "population"));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alert(finder(Math.min, data, "population"));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Iterating Over and Reducing Data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196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IN" sz="2600" dirty="0" smtClean="0">
                <a:cs typeface="Arial" pitchFamily="34" charset="0"/>
              </a:rPr>
              <a:t>Most of the functions used to summarize data, need to iterate over the entire dataset to generate their results.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286000"/>
          <a:ext cx="80772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9624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Main Methods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Functions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Syntax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69596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latin typeface="+mn-lt"/>
                        </a:rPr>
                        <a:t>forEach</a:t>
                      </a:r>
                      <a:r>
                        <a:rPr lang="en-IN" dirty="0" smtClean="0">
                          <a:latin typeface="+mn-lt"/>
                        </a:rPr>
                        <a:t>()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Executes a provided function once per array element.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err="1" smtClean="0"/>
                        <a:t>arr</a:t>
                      </a:r>
                      <a:r>
                        <a:rPr lang="en-IN" dirty="0" err="1" smtClean="0"/>
                        <a:t>.forEach</a:t>
                      </a:r>
                      <a:r>
                        <a:rPr lang="en-IN" dirty="0" smtClean="0"/>
                        <a:t>(</a:t>
                      </a:r>
                      <a:r>
                        <a:rPr lang="en-IN" i="1" dirty="0" err="1" smtClean="0"/>
                        <a:t>callback</a:t>
                      </a:r>
                      <a:r>
                        <a:rPr lang="en-IN" dirty="0" smtClean="0"/>
                        <a:t>[, </a:t>
                      </a:r>
                      <a:r>
                        <a:rPr lang="en-IN" i="1" dirty="0" err="1" smtClean="0"/>
                        <a:t>thisArg</a:t>
                      </a:r>
                      <a:r>
                        <a:rPr lang="en-IN" dirty="0" smtClean="0"/>
                        <a:t>])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69596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Mapping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Creates a new array by calling a provided function on every element in this array.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arr.map(</a:t>
                      </a:r>
                      <a:r>
                        <a:rPr lang="en-IN" sz="1800" dirty="0" err="1" smtClean="0">
                          <a:latin typeface="+mn-lt"/>
                          <a:cs typeface="Arial" pitchFamily="34" charset="0"/>
                        </a:rPr>
                        <a:t>callback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[, </a:t>
                      </a:r>
                      <a:r>
                        <a:rPr lang="en-IN" sz="1800" dirty="0" err="1" smtClean="0">
                          <a:latin typeface="+mn-lt"/>
                          <a:cs typeface="Arial" pitchFamily="34" charset="0"/>
                        </a:rPr>
                        <a:t>thisArg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]).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Filtering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Select a subset of the data 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1" dirty="0" err="1" smtClean="0">
                          <a:latin typeface="+mn-lt"/>
                          <a:cs typeface="Arial" pitchFamily="34" charset="0"/>
                        </a:rPr>
                        <a:t>arr</a:t>
                      </a:r>
                      <a:r>
                        <a:rPr lang="en-IN" sz="1800" dirty="0" err="1" smtClean="0">
                          <a:latin typeface="+mn-lt"/>
                          <a:cs typeface="Arial" pitchFamily="34" charset="0"/>
                        </a:rPr>
                        <a:t>.filter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(</a:t>
                      </a:r>
                      <a:r>
                        <a:rPr lang="en-IN" sz="1800" i="1" dirty="0" err="1" smtClean="0">
                          <a:latin typeface="+mn-lt"/>
                          <a:cs typeface="Arial" pitchFamily="34" charset="0"/>
                        </a:rPr>
                        <a:t>callback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[, </a:t>
                      </a:r>
                      <a:r>
                        <a:rPr lang="en-IN" sz="1800" i="1" dirty="0" err="1" smtClean="0">
                          <a:latin typeface="+mn-lt"/>
                          <a:cs typeface="Arial" pitchFamily="34" charset="0"/>
                        </a:rPr>
                        <a:t>thisArg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])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Sorting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a function that defines the sort order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err="1" smtClean="0">
                          <a:latin typeface="+mn-lt"/>
                        </a:rPr>
                        <a:t>arr</a:t>
                      </a:r>
                      <a:r>
                        <a:rPr lang="en-IN" dirty="0" err="1" smtClean="0">
                          <a:latin typeface="+mn-lt"/>
                        </a:rPr>
                        <a:t>.sort</a:t>
                      </a:r>
                      <a:r>
                        <a:rPr lang="en-IN" dirty="0" smtClean="0">
                          <a:latin typeface="+mn-lt"/>
                        </a:rPr>
                        <a:t>([</a:t>
                      </a:r>
                      <a:r>
                        <a:rPr lang="en-IN" i="1" dirty="0" err="1" smtClean="0">
                          <a:latin typeface="+mn-lt"/>
                        </a:rPr>
                        <a:t>compareFunction</a:t>
                      </a:r>
                      <a:r>
                        <a:rPr lang="en-IN" dirty="0" smtClean="0">
                          <a:latin typeface="+mn-lt"/>
                        </a:rPr>
                        <a:t>])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forEach</a:t>
            </a: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IN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4267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</a:pPr>
            <a:r>
              <a:rPr lang="en-IN" sz="1800" dirty="0" smtClean="0"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data = [{"city":"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ACity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"population":652405,"land_area":83.9},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                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BCity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"population":8405837, 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land_area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":302.6},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                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CCity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"population":645966, 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land_area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":48.3},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                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DCity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"population":467007, 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land_area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":315} ];</a:t>
            </a:r>
            <a:r>
              <a:rPr lang="en-IN" sz="1800" b="1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count = 0;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data.forEach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(function(d) {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console.log(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d.city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count = count + 1;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});   console.log(count);</a:t>
            </a:r>
          </a:p>
          <a:p>
            <a:pPr>
              <a:buNone/>
            </a:pPr>
            <a:endParaRPr lang="en-IN" sz="18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Font typeface="Symbol"/>
              <a:buChar char="Þ"/>
            </a:pPr>
            <a:r>
              <a:rPr lang="en-IN" sz="1800" dirty="0" err="1" smtClean="0">
                <a:cs typeface="Arial" pitchFamily="34" charset="0"/>
              </a:rPr>
              <a:t>ACity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</a:t>
            </a:r>
            <a:r>
              <a:rPr lang="en-IN" sz="1800" dirty="0" err="1" smtClean="0">
                <a:cs typeface="Arial" pitchFamily="34" charset="0"/>
              </a:rPr>
              <a:t>BCity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</a:t>
            </a:r>
            <a:r>
              <a:rPr lang="en-IN" sz="1800" dirty="0" err="1" smtClean="0">
                <a:cs typeface="Arial" pitchFamily="34" charset="0"/>
              </a:rPr>
              <a:t>CCity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</a:t>
            </a:r>
            <a:r>
              <a:rPr lang="en-IN" sz="1800" dirty="0" err="1" smtClean="0">
                <a:cs typeface="Arial" pitchFamily="34" charset="0"/>
              </a:rPr>
              <a:t>DCity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Total Count = 4</a:t>
            </a:r>
          </a:p>
          <a:p>
            <a:pPr>
              <a:buFont typeface="Symbol"/>
              <a:buChar char="Þ"/>
            </a:pPr>
            <a:endParaRPr lang="en-IN" sz="20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Font typeface="Symbol"/>
              <a:buChar char="Þ"/>
            </a:pPr>
            <a:endParaRPr lang="en-IN" sz="20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Font typeface="Symbol"/>
              <a:buChar char="Þ"/>
            </a:pPr>
            <a:endParaRPr lang="en-IN" sz="20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None/>
            </a:pPr>
            <a:r>
              <a:rPr lang="en-IN" sz="2000" b="1" dirty="0" smtClean="0">
                <a:cs typeface="Arial" pitchFamily="34" charset="0"/>
              </a:rPr>
              <a:t>   </a:t>
            </a:r>
          </a:p>
          <a:p>
            <a:pPr>
              <a:buNone/>
            </a:pPr>
            <a:endParaRPr lang="en-IN" sz="2000" b="1" dirty="0" smtClean="0">
              <a:cs typeface="Arial" pitchFamily="34" charset="0"/>
            </a:endParaRPr>
          </a:p>
          <a:p>
            <a:pPr>
              <a:buNone/>
            </a:pPr>
            <a:r>
              <a:rPr lang="en-IN" sz="2000" b="1" dirty="0" smtClean="0">
                <a:cs typeface="Arial" pitchFamily="34" charset="0"/>
              </a:rPr>
              <a:t> </a:t>
            </a:r>
            <a:endParaRPr lang="en-IN" sz="20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Filtering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IN" sz="2000" dirty="0" smtClean="0">
                <a:cs typeface="Arial" pitchFamily="34" charset="0"/>
              </a:rPr>
              <a:t>Select a subset of the data using the built in filter method.</a:t>
            </a:r>
          </a:p>
          <a:p>
            <a:pPr>
              <a:buClrTx/>
            </a:pPr>
            <a:r>
              <a:rPr lang="en-IN" sz="2000" i="1" dirty="0" smtClean="0">
                <a:cs typeface="Arial" pitchFamily="34" charset="0"/>
              </a:rPr>
              <a:t>Syntax: </a:t>
            </a:r>
            <a:r>
              <a:rPr lang="en-IN" sz="2000" i="1" dirty="0" err="1" smtClean="0">
                <a:cs typeface="Arial" pitchFamily="34" charset="0"/>
              </a:rPr>
              <a:t>arr</a:t>
            </a:r>
            <a:r>
              <a:rPr lang="en-IN" sz="2000" dirty="0" err="1" smtClean="0">
                <a:cs typeface="Arial" pitchFamily="34" charset="0"/>
              </a:rPr>
              <a:t>.filter</a:t>
            </a:r>
            <a:r>
              <a:rPr lang="en-IN" sz="2000" dirty="0" smtClean="0">
                <a:cs typeface="Arial" pitchFamily="34" charset="0"/>
              </a:rPr>
              <a:t>(</a:t>
            </a:r>
            <a:r>
              <a:rPr lang="en-IN" sz="2000" i="1" dirty="0" err="1" smtClean="0">
                <a:cs typeface="Arial" pitchFamily="34" charset="0"/>
              </a:rPr>
              <a:t>callback</a:t>
            </a:r>
            <a:r>
              <a:rPr lang="en-IN" sz="2000" dirty="0" smtClean="0">
                <a:cs typeface="Arial" pitchFamily="34" charset="0"/>
              </a:rPr>
              <a:t>[, </a:t>
            </a:r>
            <a:r>
              <a:rPr lang="en-IN" sz="2000" i="1" dirty="0" err="1" smtClean="0">
                <a:cs typeface="Arial" pitchFamily="34" charset="0"/>
              </a:rPr>
              <a:t>thisArg</a:t>
            </a:r>
            <a:r>
              <a:rPr lang="en-IN" sz="2000" dirty="0" smtClean="0">
                <a:cs typeface="Arial" pitchFamily="34" charset="0"/>
              </a:rPr>
              <a:t>]).</a:t>
            </a:r>
          </a:p>
          <a:p>
            <a:pPr>
              <a:lnSpc>
                <a:spcPct val="200000"/>
              </a:lnSpc>
              <a:buClrTx/>
            </a:pPr>
            <a:r>
              <a:rPr lang="en-IN" sz="2000" dirty="0" smtClean="0">
                <a:cs typeface="Arial" pitchFamily="34" charset="0"/>
              </a:rPr>
              <a:t>Example:</a:t>
            </a:r>
          </a:p>
          <a:p>
            <a:pPr>
              <a:buClrTx/>
              <a:buNone/>
            </a:pP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large_land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data.filter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(function(d) { return 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d.land_area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 &gt; 200; });</a:t>
            </a:r>
          </a:p>
          <a:p>
            <a:pPr>
              <a:buClrTx/>
              <a:buNone/>
            </a:pP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console.log(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large_land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);</a:t>
            </a:r>
          </a:p>
          <a:p>
            <a:pPr>
              <a:buClrTx/>
              <a:buNone/>
            </a:pPr>
            <a:endParaRPr lang="en-IN" sz="2000" dirty="0" smtClean="0">
              <a:cs typeface="Arial" pitchFamily="34" charset="0"/>
            </a:endParaRPr>
          </a:p>
          <a:p>
            <a:pPr>
              <a:buClrTx/>
              <a:buNone/>
            </a:pPr>
            <a:r>
              <a:rPr lang="en-IN" sz="2000" b="1" dirty="0" smtClean="0">
                <a:cs typeface="Arial" pitchFamily="34" charset="0"/>
              </a:rPr>
              <a:t>=&gt;</a:t>
            </a:r>
          </a:p>
          <a:p>
            <a:pPr>
              <a:buClrTx/>
              <a:buNone/>
            </a:pPr>
            <a:r>
              <a:rPr lang="en-IN" sz="2000" dirty="0" smtClean="0">
                <a:cs typeface="Arial" pitchFamily="34" charset="0"/>
              </a:rPr>
              <a:t> [{"city":“</a:t>
            </a:r>
            <a:r>
              <a:rPr lang="en-IN" sz="2000" dirty="0" err="1" smtClean="0">
                <a:cs typeface="Arial" pitchFamily="34" charset="0"/>
              </a:rPr>
              <a:t>BCity</a:t>
            </a:r>
            <a:r>
              <a:rPr lang="en-IN" sz="2000" dirty="0" smtClean="0">
                <a:cs typeface="Arial" pitchFamily="34" charset="0"/>
              </a:rPr>
              <a:t>“, "</a:t>
            </a:r>
            <a:r>
              <a:rPr lang="en-IN" sz="2000" dirty="0" err="1" smtClean="0">
                <a:cs typeface="Arial" pitchFamily="34" charset="0"/>
              </a:rPr>
              <a:t>land_area</a:t>
            </a:r>
            <a:r>
              <a:rPr lang="en-IN" sz="2000" dirty="0" smtClean="0">
                <a:cs typeface="Arial" pitchFamily="34" charset="0"/>
              </a:rPr>
              <a:t>":302.6, “population":8405837},</a:t>
            </a:r>
          </a:p>
          <a:p>
            <a:pPr>
              <a:buClrTx/>
              <a:buNone/>
            </a:pPr>
            <a:r>
              <a:rPr lang="en-IN" sz="2000" dirty="0" smtClean="0">
                <a:cs typeface="Arial" pitchFamily="34" charset="0"/>
              </a:rPr>
              <a:t>  {“city":“</a:t>
            </a:r>
            <a:r>
              <a:rPr lang="en-IN" sz="2000" dirty="0" err="1" smtClean="0">
                <a:cs typeface="Arial" pitchFamily="34" charset="0"/>
              </a:rPr>
              <a:t>DCity</a:t>
            </a:r>
            <a:r>
              <a:rPr lang="en-IN" sz="2000" dirty="0" smtClean="0">
                <a:cs typeface="Arial" pitchFamily="34" charset="0"/>
              </a:rPr>
              <a:t>“, "</a:t>
            </a:r>
            <a:r>
              <a:rPr lang="en-IN" sz="2000" dirty="0" err="1" smtClean="0">
                <a:cs typeface="Arial" pitchFamily="34" charset="0"/>
              </a:rPr>
              <a:t>land_area</a:t>
            </a:r>
            <a:r>
              <a:rPr lang="en-IN" sz="2000" dirty="0" smtClean="0">
                <a:cs typeface="Arial" pitchFamily="34" charset="0"/>
              </a:rPr>
              <a:t>":315, “population":467007}]</a:t>
            </a:r>
          </a:p>
          <a:p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Sorting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191000"/>
          </a:xfrm>
        </p:spPr>
        <p:txBody>
          <a:bodyPr>
            <a:normAutofit fontScale="70000" lnSpcReduction="20000"/>
          </a:bodyPr>
          <a:lstStyle/>
          <a:p>
            <a:pPr>
              <a:buClrTx/>
            </a:pPr>
            <a:r>
              <a:rPr lang="en-IN" sz="2900" dirty="0" smtClean="0">
                <a:cs typeface="Arial" pitchFamily="34" charset="0"/>
              </a:rPr>
              <a:t>Syntax: </a:t>
            </a:r>
            <a:r>
              <a:rPr lang="en-IN" sz="2900" i="1" dirty="0" err="1" smtClean="0">
                <a:cs typeface="Arial" pitchFamily="34" charset="0"/>
              </a:rPr>
              <a:t>arr</a:t>
            </a:r>
            <a:r>
              <a:rPr lang="en-IN" sz="2900" dirty="0" err="1" smtClean="0">
                <a:cs typeface="Arial" pitchFamily="34" charset="0"/>
              </a:rPr>
              <a:t>.sort</a:t>
            </a:r>
            <a:r>
              <a:rPr lang="en-IN" sz="2900" dirty="0" smtClean="0">
                <a:cs typeface="Arial" pitchFamily="34" charset="0"/>
              </a:rPr>
              <a:t>([</a:t>
            </a:r>
            <a:r>
              <a:rPr lang="en-IN" sz="2900" i="1" dirty="0" err="1" smtClean="0">
                <a:cs typeface="Arial" pitchFamily="34" charset="0"/>
              </a:rPr>
              <a:t>compareFunction</a:t>
            </a:r>
            <a:r>
              <a:rPr lang="en-IN" sz="2900" dirty="0" smtClean="0">
                <a:cs typeface="Arial" pitchFamily="34" charset="0"/>
              </a:rPr>
              <a:t>]).</a:t>
            </a:r>
          </a:p>
          <a:p>
            <a:pPr>
              <a:lnSpc>
                <a:spcPct val="200000"/>
              </a:lnSpc>
              <a:buClrTx/>
            </a:pPr>
            <a:r>
              <a:rPr lang="en-IN" sz="2900" dirty="0" smtClean="0"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data.sort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(function(</a:t>
            </a: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a,b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  return </a:t>
            </a: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b.population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 - </a:t>
            </a: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a.population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});</a:t>
            </a:r>
          </a:p>
          <a:p>
            <a:pPr>
              <a:buNone/>
            </a:pPr>
            <a:endParaRPr lang="en-IN" sz="29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None/>
            </a:pP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console.log(data);</a:t>
            </a:r>
          </a:p>
          <a:p>
            <a:pPr>
              <a:buNone/>
            </a:pPr>
            <a:endParaRPr lang="en-IN" sz="29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=&gt; {"city":"</a:t>
            </a:r>
            <a:r>
              <a:rPr lang="en-IN" sz="2900" dirty="0" err="1" smtClean="0">
                <a:cs typeface="Arial" pitchFamily="34" charset="0"/>
              </a:rPr>
              <a:t>BCity</a:t>
            </a:r>
            <a:r>
              <a:rPr lang="en-IN" sz="2900" dirty="0" smtClean="0">
                <a:cs typeface="Arial" pitchFamily="34" charset="0"/>
              </a:rPr>
              <a:t>", "population":8405837, "</a:t>
            </a:r>
            <a:r>
              <a:rPr lang="en-IN" sz="2900" dirty="0" err="1" smtClean="0">
                <a:cs typeface="Arial" pitchFamily="34" charset="0"/>
              </a:rPr>
              <a:t>land_area</a:t>
            </a:r>
            <a:r>
              <a:rPr lang="en-IN" sz="2900" dirty="0" smtClean="0">
                <a:cs typeface="Arial" pitchFamily="34" charset="0"/>
              </a:rPr>
              <a:t>":302.6},</a:t>
            </a: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{"city":"</a:t>
            </a:r>
            <a:r>
              <a:rPr lang="en-IN" sz="2900" dirty="0" err="1" smtClean="0">
                <a:cs typeface="Arial" pitchFamily="34" charset="0"/>
              </a:rPr>
              <a:t>ACity</a:t>
            </a:r>
            <a:r>
              <a:rPr lang="en-IN" sz="2900" dirty="0" smtClean="0">
                <a:cs typeface="Arial" pitchFamily="34" charset="0"/>
              </a:rPr>
              <a:t>", "population":652405,"land_area":83.9},</a:t>
            </a: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{"city":"</a:t>
            </a:r>
            <a:r>
              <a:rPr lang="en-IN" sz="2900" dirty="0" err="1" smtClean="0">
                <a:cs typeface="Arial" pitchFamily="34" charset="0"/>
              </a:rPr>
              <a:t>CCity</a:t>
            </a:r>
            <a:r>
              <a:rPr lang="en-IN" sz="2900" dirty="0" smtClean="0">
                <a:cs typeface="Arial" pitchFamily="34" charset="0"/>
              </a:rPr>
              <a:t>", "population":645966, "</a:t>
            </a:r>
            <a:r>
              <a:rPr lang="en-IN" sz="2900" dirty="0" err="1" smtClean="0">
                <a:cs typeface="Arial" pitchFamily="34" charset="0"/>
              </a:rPr>
              <a:t>land_area</a:t>
            </a:r>
            <a:r>
              <a:rPr lang="en-IN" sz="2900" dirty="0" smtClean="0">
                <a:cs typeface="Arial" pitchFamily="34" charset="0"/>
              </a:rPr>
              <a:t>":48.3},</a:t>
            </a: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{"city":"</a:t>
            </a:r>
            <a:r>
              <a:rPr lang="en-IN" sz="2900" dirty="0" err="1" smtClean="0">
                <a:cs typeface="Arial" pitchFamily="34" charset="0"/>
              </a:rPr>
              <a:t>DCity</a:t>
            </a:r>
            <a:r>
              <a:rPr lang="en-IN" sz="2900" dirty="0" smtClean="0">
                <a:cs typeface="Arial" pitchFamily="34" charset="0"/>
              </a:rPr>
              <a:t>", "population":467007, "</a:t>
            </a:r>
            <a:r>
              <a:rPr lang="en-IN" sz="2900" dirty="0" err="1" smtClean="0">
                <a:cs typeface="Arial" pitchFamily="34" charset="0"/>
              </a:rPr>
              <a:t>land_area</a:t>
            </a:r>
            <a:r>
              <a:rPr lang="en-IN" sz="2900" dirty="0" smtClean="0">
                <a:cs typeface="Arial" pitchFamily="34" charset="0"/>
              </a:rPr>
              <a:t>":315}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Reducing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rmAutofit fontScale="47500" lnSpcReduction="20000"/>
          </a:bodyPr>
          <a:lstStyle/>
          <a:p>
            <a:pPr>
              <a:buClrTx/>
            </a:pPr>
            <a:r>
              <a:rPr lang="en-IN" sz="4200" dirty="0" smtClean="0">
                <a:cs typeface="Arial" pitchFamily="34" charset="0"/>
              </a:rPr>
              <a:t>Applies a function against an accumulator and each value of the array to reduce it to a single value.</a:t>
            </a:r>
          </a:p>
          <a:p>
            <a:pPr>
              <a:buClrTx/>
            </a:pPr>
            <a:endParaRPr lang="en-IN" sz="4200" dirty="0" smtClean="0">
              <a:cs typeface="Arial" pitchFamily="34" charset="0"/>
            </a:endParaRPr>
          </a:p>
          <a:p>
            <a:pPr>
              <a:buClrTx/>
            </a:pPr>
            <a:r>
              <a:rPr lang="en-IN" sz="4200" dirty="0" smtClean="0">
                <a:cs typeface="Arial" pitchFamily="34" charset="0"/>
              </a:rPr>
              <a:t>Syntax : </a:t>
            </a:r>
            <a:r>
              <a:rPr lang="en-IN" sz="4200" i="1" dirty="0" err="1" smtClean="0">
                <a:solidFill>
                  <a:srgbClr val="7030A0"/>
                </a:solidFill>
                <a:cs typeface="Arial" pitchFamily="34" charset="0"/>
              </a:rPr>
              <a:t>arr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.reduce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(</a:t>
            </a:r>
            <a:r>
              <a:rPr lang="en-IN" sz="4200" i="1" dirty="0" err="1" smtClean="0">
                <a:solidFill>
                  <a:srgbClr val="7030A0"/>
                </a:solidFill>
                <a:cs typeface="Arial" pitchFamily="34" charset="0"/>
              </a:rPr>
              <a:t>callback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[, </a:t>
            </a:r>
            <a:r>
              <a:rPr lang="en-IN" sz="4200" i="1" dirty="0" err="1" smtClean="0">
                <a:solidFill>
                  <a:srgbClr val="7030A0"/>
                </a:solidFill>
                <a:cs typeface="Arial" pitchFamily="34" charset="0"/>
              </a:rPr>
              <a:t>initialValue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])</a:t>
            </a:r>
            <a:r>
              <a:rPr lang="en-IN" sz="4200" dirty="0" smtClean="0">
                <a:cs typeface="Arial" pitchFamily="34" charset="0"/>
              </a:rPr>
              <a:t>.</a:t>
            </a:r>
          </a:p>
          <a:p>
            <a:pPr>
              <a:buClrTx/>
            </a:pPr>
            <a:endParaRPr lang="en-IN" sz="4200" dirty="0" smtClean="0">
              <a:cs typeface="Arial" pitchFamily="34" charset="0"/>
            </a:endParaRPr>
          </a:p>
          <a:p>
            <a:pPr>
              <a:buClrTx/>
            </a:pPr>
            <a:r>
              <a:rPr lang="en-IN" sz="4200" dirty="0" smtClean="0">
                <a:cs typeface="Arial" pitchFamily="34" charset="0"/>
              </a:rPr>
              <a:t>Example:</a:t>
            </a:r>
          </a:p>
          <a:p>
            <a:pPr>
              <a:buNone/>
            </a:pPr>
            <a:endParaRPr lang="en-IN" sz="42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landSum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data.reduce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(function(sum, d) {</a:t>
            </a: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 return sum +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d.land_area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 }, 0);</a:t>
            </a: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console.log(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landSum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);</a:t>
            </a:r>
          </a:p>
          <a:p>
            <a:pPr>
              <a:buNone/>
            </a:pPr>
            <a:endParaRPr lang="en-IN" sz="42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4200" dirty="0" smtClean="0">
                <a:cs typeface="Arial" pitchFamily="34" charset="0"/>
              </a:rPr>
              <a:t>   =&gt; 749.8.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rgbClr val="0070C0"/>
                </a:solidFill>
              </a:rPr>
              <a:t>Working with Strings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676400"/>
          <a:ext cx="83058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4892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Basic methods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Syntax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Stripping whitespaces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Remove whitespace from both sides of a string.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&lt;string&gt;.trim()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charAt</a:t>
                      </a:r>
                      <a:r>
                        <a:rPr lang="en-IN" sz="1800" dirty="0" smtClean="0">
                          <a:solidFill>
                            <a:srgbClr val="002060"/>
                          </a:solidFill>
                          <a:latin typeface="+mn-lt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a character in a string using index x.</a:t>
                      </a:r>
                      <a:endParaRPr lang="en-IN" sz="1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&lt;string&gt;.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charAt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Find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  <a:cs typeface="Arial" pitchFamily="34" charset="0"/>
                        </a:rPr>
                        <a:t>Finding out a substring</a:t>
                      </a:r>
                      <a:r>
                        <a:rPr lang="en-IN" baseline="0" dirty="0" smtClean="0">
                          <a:latin typeface="+mn-lt"/>
                          <a:cs typeface="Arial" pitchFamily="34" charset="0"/>
                        </a:rPr>
                        <a:t> or </a:t>
                      </a:r>
                      <a:r>
                        <a:rPr lang="en-IN" dirty="0" smtClean="0">
                          <a:latin typeface="+mn-lt"/>
                          <a:cs typeface="Arial" pitchFamily="34" charset="0"/>
                        </a:rPr>
                        <a:t>extracting pieces out of a string 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&lt;string&gt;.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indexOf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(&lt;substring&gt;);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Replace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  <a:cs typeface="Arial" pitchFamily="34" charset="0"/>
                        </a:rPr>
                        <a:t>Replacing a character/substring within string.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&lt;string&gt;.replace(/&lt;substring&gt;/g, &lt;new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 substring&gt;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);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Processing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buFont typeface="Arial" pitchFamily="34" charset="0"/>
              <a:buChar char="•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Basic manipulation and preparation of data using JavaScript for further analysis and visualization.</a:t>
            </a:r>
          </a:p>
          <a:p>
            <a:pPr marL="182880" lvl="1">
              <a:buClrTx/>
            </a:pPr>
            <a:endParaRPr lang="en-IN" sz="2200" u="sng" dirty="0" smtClean="0">
              <a:latin typeface="Arial" pitchFamily="34" charset="0"/>
              <a:cs typeface="Arial" pitchFamily="34" charset="0"/>
            </a:endParaRPr>
          </a:p>
          <a:p>
            <a:pPr marL="182880" lvl="1">
              <a:buFont typeface="Arial" pitchFamily="34" charset="0"/>
              <a:buChar char="•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Purpose of Data Processing is to focus on</a:t>
            </a:r>
          </a:p>
          <a:p>
            <a:pPr marL="182880" lvl="1">
              <a:buNone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182880" lvl="1"/>
            <a:r>
              <a:rPr lang="en-IN" sz="2000" i="1" dirty="0" smtClean="0">
                <a:latin typeface="Arial" pitchFamily="34" charset="0"/>
                <a:cs typeface="Arial" pitchFamily="34" charset="0"/>
              </a:rPr>
              <a:t>Find data</a:t>
            </a:r>
          </a:p>
          <a:p>
            <a:pPr marL="182880" lvl="1">
              <a:buClrTx/>
            </a:pP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Filter data </a:t>
            </a:r>
          </a:p>
          <a:p>
            <a:pPr marL="182880" lvl="1">
              <a:buClrTx/>
            </a:pP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Manage data collection</a:t>
            </a:r>
          </a:p>
          <a:p>
            <a:pPr marL="182880" lvl="1">
              <a:buClrTx/>
            </a:pP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CRUD order (create, Read, Update and Delete)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Find and replace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 fontScale="55000" lnSpcReduction="20000"/>
          </a:bodyPr>
          <a:lstStyle/>
          <a:p>
            <a:pPr>
              <a:buClrTx/>
            </a:pPr>
            <a:r>
              <a:rPr lang="en-IN" sz="3600" dirty="0" smtClean="0">
                <a:cs typeface="Arial" pitchFamily="34" charset="0"/>
              </a:rPr>
              <a:t>Finding out a substring or extracting pieces out of a string using </a:t>
            </a:r>
            <a:r>
              <a:rPr lang="en-IN" sz="3600" dirty="0" err="1" smtClean="0">
                <a:cs typeface="Arial" pitchFamily="34" charset="0"/>
              </a:rPr>
              <a:t>indexOf</a:t>
            </a:r>
            <a:r>
              <a:rPr lang="en-IN" sz="3600" dirty="0" smtClean="0">
                <a:cs typeface="Arial" pitchFamily="34" charset="0"/>
              </a:rPr>
              <a:t>() method.</a:t>
            </a:r>
          </a:p>
          <a:p>
            <a:pPr>
              <a:buClrTx/>
              <a:buNone/>
            </a:pPr>
            <a:endParaRPr lang="en-IN" sz="3600" dirty="0" smtClean="0">
              <a:cs typeface="Arial" pitchFamily="34" charset="0"/>
            </a:endParaRPr>
          </a:p>
          <a:p>
            <a:pPr>
              <a:lnSpc>
                <a:spcPct val="150000"/>
              </a:lnSpc>
              <a:buClrTx/>
              <a:buNone/>
            </a:pPr>
            <a:r>
              <a:rPr lang="en-IN" sz="3600" dirty="0" smtClean="0">
                <a:cs typeface="Arial" pitchFamily="34" charset="0"/>
              </a:rPr>
              <a:t>   </a:t>
            </a: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 </a:t>
            </a: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str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 = "Hello world, welcome to the universe.";</a:t>
            </a:r>
            <a:b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</a:b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 n = </a:t>
            </a: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str.indexOf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("welcome");</a:t>
            </a:r>
          </a:p>
          <a:p>
            <a:pPr>
              <a:buClrTx/>
              <a:buNone/>
            </a:pPr>
            <a:r>
              <a:rPr lang="en-IN" sz="3600" dirty="0" smtClean="0">
                <a:cs typeface="Arial" pitchFamily="34" charset="0"/>
              </a:rPr>
              <a:t>   =&gt; 13</a:t>
            </a:r>
          </a:p>
          <a:p>
            <a:pPr>
              <a:buClrTx/>
              <a:buNone/>
            </a:pPr>
            <a:endParaRPr lang="en-IN" sz="3600" dirty="0" smtClean="0">
              <a:cs typeface="Arial" pitchFamily="34" charset="0"/>
            </a:endParaRPr>
          </a:p>
          <a:p>
            <a:pPr>
              <a:buClrTx/>
            </a:pPr>
            <a:r>
              <a:rPr lang="en-IN" sz="3600" dirty="0" smtClean="0">
                <a:cs typeface="Arial" pitchFamily="34" charset="0"/>
              </a:rPr>
              <a:t>Replacing a character can be done using replace() method.</a:t>
            </a:r>
          </a:p>
          <a:p>
            <a:pPr>
              <a:buClrTx/>
            </a:pPr>
            <a:endParaRPr lang="en-IN" sz="3600" dirty="0" smtClean="0">
              <a:cs typeface="Arial" pitchFamily="34" charset="0"/>
            </a:endParaRPr>
          </a:p>
          <a:p>
            <a:pPr>
              <a:buClrTx/>
              <a:buNone/>
            </a:pPr>
            <a:r>
              <a:rPr lang="en-IN" sz="3600" dirty="0" smtClean="0">
                <a:cs typeface="Arial" pitchFamily="34" charset="0"/>
              </a:rPr>
              <a:t>   </a:t>
            </a: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 </a:t>
            </a: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str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 = "Mr Blue has a blue house and a blue car";</a:t>
            </a:r>
            <a:b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</a:b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 res = </a:t>
            </a: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str.replace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(/blue/g, "red");</a:t>
            </a:r>
          </a:p>
          <a:p>
            <a:pPr>
              <a:buClrTx/>
              <a:buNone/>
            </a:pPr>
            <a:endParaRPr lang="en-IN" sz="36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ClrTx/>
              <a:buNone/>
            </a:pPr>
            <a:r>
              <a:rPr lang="en-IN" sz="3600" dirty="0" smtClean="0">
                <a:cs typeface="Arial" pitchFamily="34" charset="0"/>
              </a:rPr>
              <a:t>    =&gt; Mr Blue has a red house and a red car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dirty="0" smtClean="0">
                <a:solidFill>
                  <a:srgbClr val="0070C0"/>
                </a:solidFill>
              </a:rPr>
              <a:t>Regular Expressions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399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Used to match certain patterns of strings within other strings.</a:t>
            </a:r>
          </a:p>
          <a:p>
            <a:pPr>
              <a:lnSpc>
                <a:spcPct val="16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Useful tool for extracting 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patterns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rather than exact strings.</a:t>
            </a:r>
          </a:p>
          <a:p>
            <a:pPr>
              <a:lnSpc>
                <a:spcPct val="12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Two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RegExp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object methods (exec and test) and four String methods (match, search, replace and split) are used.</a:t>
            </a:r>
          </a:p>
          <a:p>
            <a:pPr>
              <a:lnSpc>
                <a:spcPct val="17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Two types of syntax</a:t>
            </a:r>
          </a:p>
          <a:p>
            <a:pPr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1. 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re = /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ab+c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/;</a:t>
            </a:r>
          </a:p>
          <a:p>
            <a:pPr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2. 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re = new 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RegExp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ab+c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Examples of regular expressions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 smtClean="0"/>
              <a:t>Finding Strings</a:t>
            </a:r>
          </a:p>
          <a:p>
            <a:pPr>
              <a:buClrTx/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str</a:t>
            </a:r>
            <a:r>
              <a:rPr lang="en-IN" dirty="0" smtClean="0">
                <a:solidFill>
                  <a:srgbClr val="7030A0"/>
                </a:solidFill>
              </a:rPr>
              <a:t> = "how much wood would a  woodchuck chuck if a woodchuck could chuck wood";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 </a:t>
            </a: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regex</a:t>
            </a:r>
            <a:r>
              <a:rPr lang="en-IN" dirty="0" smtClean="0">
                <a:solidFill>
                  <a:srgbClr val="7030A0"/>
                </a:solidFill>
              </a:rPr>
              <a:t> = /wood/;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if (</a:t>
            </a:r>
            <a:r>
              <a:rPr lang="en-IN" dirty="0" err="1" smtClean="0">
                <a:solidFill>
                  <a:srgbClr val="7030A0"/>
                </a:solidFill>
              </a:rPr>
              <a:t>regex.test</a:t>
            </a:r>
            <a:r>
              <a:rPr lang="en-IN" dirty="0" smtClean="0">
                <a:solidFill>
                  <a:srgbClr val="7030A0"/>
                </a:solidFill>
              </a:rPr>
              <a:t>(</a:t>
            </a:r>
            <a:r>
              <a:rPr lang="en-IN" dirty="0" err="1" smtClean="0">
                <a:solidFill>
                  <a:srgbClr val="7030A0"/>
                </a:solidFill>
              </a:rPr>
              <a:t>str</a:t>
            </a:r>
            <a:r>
              <a:rPr lang="en-IN" dirty="0" smtClean="0">
                <a:solidFill>
                  <a:srgbClr val="7030A0"/>
                </a:solidFill>
              </a:rPr>
              <a:t>)) {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console.log("we found 'wood' in the string!");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}</a:t>
            </a:r>
          </a:p>
          <a:p>
            <a:pPr>
              <a:buClrTx/>
              <a:buFont typeface="Symbol"/>
              <a:buChar char="Þ"/>
            </a:pPr>
            <a:r>
              <a:rPr lang="en-IN" dirty="0" smtClean="0"/>
              <a:t>"we found 'wood' in the string!“</a:t>
            </a:r>
          </a:p>
          <a:p>
            <a:pPr>
              <a:buClrTx/>
              <a:buFont typeface="Symbol"/>
              <a:buChar char="Þ"/>
            </a:pPr>
            <a:endParaRPr lang="en-IN" dirty="0" smtClean="0"/>
          </a:p>
          <a:p>
            <a:r>
              <a:rPr lang="en-IN" b="1" dirty="0" smtClean="0"/>
              <a:t>Replacing with regular expressions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regex</a:t>
            </a:r>
            <a:r>
              <a:rPr lang="en-IN" dirty="0" smtClean="0">
                <a:solidFill>
                  <a:srgbClr val="7030A0"/>
                </a:solidFill>
              </a:rPr>
              <a:t> = /wood/g;</a:t>
            </a:r>
          </a:p>
          <a:p>
            <a:pPr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newstr</a:t>
            </a:r>
            <a:r>
              <a:rPr lang="en-IN" dirty="0" smtClean="0">
                <a:solidFill>
                  <a:srgbClr val="7030A0"/>
                </a:solidFill>
              </a:rPr>
              <a:t> = </a:t>
            </a:r>
            <a:r>
              <a:rPr lang="en-IN" dirty="0" err="1" smtClean="0">
                <a:solidFill>
                  <a:srgbClr val="7030A0"/>
                </a:solidFill>
              </a:rPr>
              <a:t>str.replace</a:t>
            </a:r>
            <a:r>
              <a:rPr lang="en-IN" dirty="0" smtClean="0">
                <a:solidFill>
                  <a:srgbClr val="7030A0"/>
                </a:solidFill>
              </a:rPr>
              <a:t>(</a:t>
            </a:r>
            <a:r>
              <a:rPr lang="en-IN" dirty="0" err="1" smtClean="0">
                <a:solidFill>
                  <a:srgbClr val="7030A0"/>
                </a:solidFill>
              </a:rPr>
              <a:t>regex</a:t>
            </a:r>
            <a:r>
              <a:rPr lang="en-IN" dirty="0" smtClean="0">
                <a:solidFill>
                  <a:srgbClr val="7030A0"/>
                </a:solidFill>
              </a:rPr>
              <a:t>, "nun");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console.log(</a:t>
            </a:r>
            <a:r>
              <a:rPr lang="en-IN" dirty="0" err="1" smtClean="0">
                <a:solidFill>
                  <a:srgbClr val="7030A0"/>
                </a:solidFill>
              </a:rPr>
              <a:t>newstr</a:t>
            </a:r>
            <a:r>
              <a:rPr lang="en-IN" dirty="0" smtClean="0">
                <a:solidFill>
                  <a:srgbClr val="7030A0"/>
                </a:solidFill>
              </a:rPr>
              <a:t>);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=&gt; "how much nun would a </a:t>
            </a:r>
            <a:r>
              <a:rPr lang="en-IN" dirty="0" err="1" smtClean="0"/>
              <a:t>nunchuck</a:t>
            </a:r>
            <a:r>
              <a:rPr lang="en-IN" dirty="0" smtClean="0"/>
              <a:t> chuck if a </a:t>
            </a:r>
            <a:r>
              <a:rPr lang="en-IN" dirty="0" err="1" smtClean="0"/>
              <a:t>nunchuck</a:t>
            </a:r>
            <a:r>
              <a:rPr lang="en-IN" dirty="0" smtClean="0"/>
              <a:t> could chuck nun"</a:t>
            </a:r>
          </a:p>
          <a:p>
            <a:pPr>
              <a:buClrTx/>
              <a:buFont typeface="Symbol"/>
              <a:buChar char="Þ"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Working with Time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333999"/>
          </a:xfrm>
        </p:spPr>
        <p:txBody>
          <a:bodyPr>
            <a:noAutofit/>
          </a:bodyPr>
          <a:lstStyle/>
          <a:p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Data contain dates or times in an (mostly) arbitrary format and need to force that into an actual date.</a:t>
            </a:r>
          </a:p>
          <a:p>
            <a:pPr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IN" sz="1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d = new Date ("2015-12");               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Tue </a:t>
            </a:r>
            <a:r>
              <a:rPr lang="fr-FR" sz="1800" dirty="0" err="1" smtClean="0">
                <a:latin typeface="Arial" pitchFamily="34" charset="0"/>
                <a:cs typeface="Arial" pitchFamily="34" charset="0"/>
              </a:rPr>
              <a:t>Dec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 01 2015 05:30:00</a:t>
            </a:r>
          </a:p>
          <a:p>
            <a:pPr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Tx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We can also refer Date.js or moment.js libraries for methods to do this parsing.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E.g.  </a:t>
            </a:r>
            <a:r>
              <a:rPr lang="en-IN" sz="1800" dirty="0" err="1" smtClean="0">
                <a:solidFill>
                  <a:srgbClr val="7030A0"/>
                </a:solidFill>
              </a:rPr>
              <a:t>Date.parse</a:t>
            </a:r>
            <a:r>
              <a:rPr lang="en-IN" sz="1800" dirty="0" smtClean="0">
                <a:solidFill>
                  <a:srgbClr val="7030A0"/>
                </a:solidFill>
              </a:rPr>
              <a:t>(‘9/16/2015') ;                 </a:t>
            </a:r>
            <a:r>
              <a:rPr lang="en-IN" sz="1800" dirty="0" smtClean="0"/>
              <a:t>// Wed Sep 16 2015 00:00:00 GMT+0530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/>
              <a:t>                  </a:t>
            </a:r>
            <a:r>
              <a:rPr lang="en-IN" sz="1800" dirty="0" smtClean="0">
                <a:solidFill>
                  <a:srgbClr val="7030A0"/>
                </a:solidFill>
              </a:rPr>
              <a:t>moment("12-25-1995", "MM-DD-YYYY");  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/>
              <a:t>                                                                                       // Mon Dec 25 1995 00:00:00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/>
              <a:t>              </a:t>
            </a:r>
          </a:p>
          <a:p>
            <a:pPr>
              <a:lnSpc>
                <a:spcPct val="120000"/>
              </a:lnSpc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We can perform time modification.</a:t>
            </a:r>
          </a:p>
          <a:p>
            <a:pPr>
              <a:buClrTx/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      Examples: </a:t>
            </a:r>
            <a:r>
              <a:rPr lang="en-IN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moment().format(). </a:t>
            </a:r>
          </a:p>
          <a:p>
            <a:pPr>
              <a:buClrTx/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                        </a:t>
            </a:r>
            <a:endParaRPr lang="en-IN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</a:rPr>
              <a:t>Checking Data Assumptions</a:t>
            </a: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335279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ClrTx/>
            </a:pPr>
            <a:r>
              <a:rPr lang="en-IN" sz="7200" dirty="0" smtClean="0">
                <a:latin typeface="Arial" pitchFamily="34" charset="0"/>
                <a:cs typeface="Arial" pitchFamily="34" charset="0"/>
              </a:rPr>
              <a:t>Mistakes in data processing can be taken care by checking the assumptions about the shape and contents of data..</a:t>
            </a:r>
          </a:p>
          <a:p>
            <a:pPr>
              <a:buClrTx/>
            </a:pPr>
            <a:endParaRPr lang="en-IN" sz="72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7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Assertions :</a:t>
            </a:r>
          </a:p>
          <a:p>
            <a:pPr>
              <a:buClrTx/>
            </a:pPr>
            <a:endParaRPr lang="en-IN" sz="7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7200" dirty="0" smtClean="0">
                <a:latin typeface="Arial" pitchFamily="34" charset="0"/>
                <a:cs typeface="Arial" pitchFamily="34" charset="0"/>
              </a:rPr>
              <a:t>These tests can be created with assertions - functions that check the truthiness of a statement in code.</a:t>
            </a:r>
          </a:p>
          <a:p>
            <a:pPr>
              <a:lnSpc>
                <a:spcPct val="110000"/>
              </a:lnSpc>
              <a:buNone/>
            </a:pPr>
            <a:endParaRPr lang="en-IN" sz="72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IN" sz="7200" b="1" dirty="0" smtClean="0">
                <a:latin typeface="Arial" pitchFamily="34" charset="0"/>
                <a:cs typeface="Arial" pitchFamily="34" charset="0"/>
              </a:rPr>
              <a:t>Example: </a:t>
            </a:r>
            <a:endParaRPr lang="en-IN" sz="72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function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assert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(</a:t>
            </a:r>
            <a:r>
              <a:rPr lang="en-IN" sz="7200" dirty="0" err="1" smtClean="0">
                <a:solidFill>
                  <a:srgbClr val="7030A0"/>
                </a:solidFill>
                <a:cs typeface="Arial" pitchFamily="34" charset="0"/>
              </a:rPr>
              <a:t>isTrue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, message) {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if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(!</a:t>
            </a:r>
            <a:r>
              <a:rPr lang="en-IN" sz="7200" dirty="0" err="1" smtClean="0">
                <a:solidFill>
                  <a:srgbClr val="7030A0"/>
                </a:solidFill>
                <a:cs typeface="Arial" pitchFamily="34" charset="0"/>
              </a:rPr>
              <a:t>isTrue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) {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  console.log(message);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 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return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false;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}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return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true;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}</a:t>
            </a:r>
          </a:p>
          <a:p>
            <a:pPr>
              <a:buClrTx/>
            </a:pPr>
            <a:endParaRPr lang="en-IN" sz="8000" dirty="0" smtClean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sz="27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 Shape Assumptions: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Using the assert () function to check some assumptions about the shape of data.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IN" dirty="0" smtClean="0">
                <a:latin typeface="Arial" pitchFamily="34" charset="0"/>
                <a:cs typeface="Arial" pitchFamily="34" charset="0"/>
              </a:rPr>
            </a:br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t="13542" r="63104" b="31250"/>
          <a:stretch>
            <a:fillRect/>
          </a:stretch>
        </p:blipFill>
        <p:spPr bwMode="auto">
          <a:xfrm>
            <a:off x="381000" y="1143000"/>
            <a:ext cx="7467600" cy="351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 l="59466" t="6734" b="74746"/>
          <a:stretch>
            <a:fillRect/>
          </a:stretch>
        </p:blipFill>
        <p:spPr bwMode="auto">
          <a:xfrm>
            <a:off x="457200" y="5029200"/>
            <a:ext cx="5181600" cy="115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IN" sz="27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 Content Assumptions </a:t>
            </a: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IN" sz="2700" dirty="0" smtClean="0">
                <a:latin typeface="Arial" pitchFamily="34" charset="0"/>
                <a:cs typeface="Arial" pitchFamily="34" charset="0"/>
              </a:rPr>
              <a:t>Checking the content of the data is correct or not.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5089" r="42593" b="17388"/>
          <a:stretch>
            <a:fillRect/>
          </a:stretch>
        </p:blipFill>
        <p:spPr bwMode="auto">
          <a:xfrm>
            <a:off x="457200" y="1447800"/>
            <a:ext cx="7391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C:\Users\Jimmy\Desktop\foote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 t="7292" r="60761" b="87500"/>
          <a:stretch>
            <a:fillRect/>
          </a:stretch>
        </p:blipFill>
        <p:spPr bwMode="auto">
          <a:xfrm>
            <a:off x="533400" y="548640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Validation Approaches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Why?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To ensure that user input is clean, correct, and as expected. </a:t>
            </a:r>
          </a:p>
          <a:p>
            <a:pPr marL="182880" lvl="1">
              <a:buClrTx/>
              <a:buNone/>
            </a:pPr>
            <a:endParaRPr lang="en-IN" sz="2200" u="sng" dirty="0" smtClean="0">
              <a:latin typeface="Arial" pitchFamily="34" charset="0"/>
              <a:cs typeface="Arial" pitchFamily="34" charset="0"/>
            </a:endParaRPr>
          </a:p>
          <a:p>
            <a:pPr marL="182880" lvl="1"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Ways of validation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582930" lvl="2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Server side validation </a:t>
            </a:r>
            <a:r>
              <a:rPr lang="en-US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performed by a web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server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after input has been submitted into the server. </a:t>
            </a:r>
          </a:p>
          <a:p>
            <a:pPr marL="582930" lvl="2"/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582930" lvl="2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Client side validation </a:t>
            </a:r>
            <a:r>
              <a:rPr lang="en-US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performed by a web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browser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before input is submitted into a web server.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(will be discussed today). </a:t>
            </a:r>
          </a:p>
          <a:p>
            <a:pPr>
              <a:buNone/>
            </a:pPr>
            <a:endParaRPr lang="en-IN" sz="2200" dirty="0" smtClean="0"/>
          </a:p>
          <a:p>
            <a:pPr>
              <a:buNone/>
            </a:pPr>
            <a:endParaRPr lang="en-IN" sz="2200" dirty="0" smtClean="0"/>
          </a:p>
          <a:p>
            <a:pPr>
              <a:buNone/>
            </a:pP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 Techniques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JavaScript Validation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API</a:t>
            </a:r>
            <a:r>
              <a:rPr lang="en-US" sz="2200" b="1" i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Properties, Methods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Form Validation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Validation Using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Regex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External Frameworks 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Parsley.js, Validate.js, Verify.js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 </a:t>
            </a:r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 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API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For every html control (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ex:Input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), the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API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provides set of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methods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properties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that can be performed and checked.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id="id1" type="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min="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max="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300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checkValidity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true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if an input element contains valid data. </a:t>
            </a:r>
          </a:p>
          <a:p>
            <a:r>
              <a:rPr lang="en-US" sz="1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setCustomValidity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Sets the </a:t>
            </a:r>
            <a:r>
              <a:rPr lang="en-US"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validationMessage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property of an input element. </a:t>
            </a:r>
          </a:p>
          <a:p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Properties: </a:t>
            </a:r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validity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validationMessage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willValidate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lvl="1"/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validity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rangeOverflow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rangeUnderflow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tooLong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typeMismatch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..etc</a:t>
            </a:r>
          </a:p>
          <a:p>
            <a:pPr lvl="1"/>
            <a:r>
              <a:rPr lang="en-US" sz="1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willValidate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Indicates if an input element will be validated.</a:t>
            </a:r>
            <a:endParaRPr lang="en-US" sz="18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Processing Tasks</a:t>
            </a:r>
            <a:endParaRPr lang="en-IN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Reading in Data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Combining Data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Summarizing data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Iterating and reducing 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Working with strings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Regular expressions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Working with time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Checking data assumptions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3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id="id1" type="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min="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max="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300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3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None/>
            </a:pP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document.getElementById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("id1"); </a:t>
            </a:r>
          </a:p>
          <a:p>
            <a:pPr algn="just">
              <a:buNone/>
            </a:pP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if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3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3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checkValidity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== 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     { </a:t>
            </a:r>
          </a:p>
          <a:p>
            <a:pPr lvl="1" algn="just">
              <a:buNone/>
            </a:pP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alert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US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3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.validationMessage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lvl="1" algn="just"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0" algn="just">
              <a:lnSpc>
                <a:spcPct val="120000"/>
              </a:lnSpc>
              <a:buNone/>
            </a:pP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marL="0" algn="just">
              <a:lnSpc>
                <a:spcPct val="120000"/>
              </a:lnSpc>
              <a:buNone/>
            </a:pP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if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3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.validity.rangeOverflow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 marL="0" algn="just">
              <a:lnSpc>
                <a:spcPct val="120000"/>
              </a:lnSpc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     { 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alert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("Value too large"); 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 Form Validation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Validating HTML forms usually performed on submitting, example: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&lt;form 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name="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myForm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 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onsubmit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validateForm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 method="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post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&lt;input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type="text" name="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fname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buNone/>
            </a:pPr>
            <a:endParaRPr lang="en-US" sz="18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document.forms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["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myForm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"]["fieldname"].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if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==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null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x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==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""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alert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("Name must be filled out");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false;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We can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achieve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the same with HTML5 tags, which let the browser understand and do the validation for you. No JS needed: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type="text" 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sz="1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Complex Constraints?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When developing complex constrains the DOM properties or a simple validation JS function is not enough / efficient.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For example if we want provide a validation logic for 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Alphabets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numbers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space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(' ')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sz="19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special characters 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min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 and max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 characters) </a:t>
            </a:r>
            <a:r>
              <a:rPr lang="en-US" sz="1900" i="1" dirty="0" smtClean="0">
                <a:latin typeface="Arial" pitchFamily="34" charset="0"/>
                <a:cs typeface="Arial" pitchFamily="34" charset="0"/>
              </a:rPr>
              <a:t>how would you do that? </a:t>
            </a:r>
          </a:p>
          <a:p>
            <a:pPr>
              <a:buNone/>
            </a:pPr>
            <a:endParaRPr lang="en-US" sz="19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9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Parse the value and test it against each of the rules? Complex logic / code? Efficient? Bug </a:t>
            </a:r>
            <a:r>
              <a:rPr lang="en-US" sz="19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causing?</a:t>
            </a:r>
            <a:endParaRPr lang="en-US" sz="1900" b="1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 Validation using Regular 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Expressions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To reduce the complexity of our validation logic and improve it’s efficiency we can use </a:t>
            </a: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RegEx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Solution for: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Alphabets, numbers and space(' ') no special characters min 3 and max 20 characters:</a:t>
            </a:r>
          </a:p>
          <a:p>
            <a:pPr>
              <a:buNone/>
            </a:pPr>
            <a:endParaRPr lang="en-US" sz="1800" b="1" i="1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ck_name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/^[A-Za-z0-9 ]{3,20}$/;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(!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ck_name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.test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({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nameFieldValue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})) </a:t>
            </a:r>
          </a:p>
          <a:p>
            <a:pPr lvl="1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alert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("Invalid value"); </a:t>
            </a:r>
          </a:p>
          <a:p>
            <a:pPr lvl="1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avaScript </a:t>
            </a:r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 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Frameworks Motivation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381000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Don't Reinvent The Wheel</a:t>
            </a:r>
          </a:p>
          <a:p>
            <a:pPr lvl="1"/>
            <a:r>
              <a:rPr lang="en-US" sz="1800" dirty="0" smtClean="0">
                <a:latin typeface="Arial" pitchFamily="34" charset="0"/>
                <a:cs typeface="Arial" pitchFamily="34" charset="0"/>
              </a:rPr>
              <a:t>Why write code that's already been written (better)?</a:t>
            </a:r>
          </a:p>
          <a:p>
            <a:pPr lvl="1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/>
              <a:t>Do More With Less Code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Pre-Defined utility functions</a:t>
            </a:r>
          </a:p>
          <a:p>
            <a:pPr lvl="1"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JS frameworks define multiple attributes / objects that get translated into special actions at runtime.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Parsley.js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Usage </a:t>
            </a:r>
            <a:r>
              <a:rPr lang="en-US" sz="20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(code snippets from our web-app):</a:t>
            </a:r>
          </a:p>
          <a:p>
            <a:pPr>
              <a:buNone/>
            </a:pPr>
            <a:endParaRPr lang="en-US" sz="20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Form declaration: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Inline: 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&lt;form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data-parsley-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validate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JS Code: 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$(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"form[name=form-login]"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).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parsley()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57200" y="31242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pattern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           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Takes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RegEx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pattern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         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Set the field as required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trigger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            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Set trigger validation event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error-message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Set custom error message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572000"/>
            <a:ext cx="85344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trigger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="change" 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="true"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pattern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="/^[A-Za-z0-9 ]{3,25}$/“ 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error-message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="Your name is required and cannot have danger characters with length between 3 - 25"&gt;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Parsley.js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Usage </a:t>
            </a:r>
            <a:r>
              <a:rPr lang="en-US" sz="20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(code snippets from our web-app):</a:t>
            </a:r>
          </a:p>
          <a:p>
            <a:pPr>
              <a:buNone/>
            </a:pPr>
            <a:endParaRPr lang="en-US" sz="20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Confirm Password: </a:t>
            </a: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Custom Validation Rule:</a:t>
            </a:r>
          </a:p>
          <a:p>
            <a:pPr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57200" y="2286000"/>
            <a:ext cx="83058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&lt;input type="password“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equalto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#password1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"&gt;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276600"/>
            <a:ext cx="8305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&lt;input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userexist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3733800"/>
            <a:ext cx="83058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window.ParsleyValidator.addValidator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userexist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function({Value}, [requirements]) {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If(expression){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 return false;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return true;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}).</a:t>
            </a:r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addMessage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('en', '</a:t>
            </a:r>
            <a:r>
              <a:rPr lang="en-US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userexist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', 'This username is in-use, choose different one');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Verify.js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Usage (some of what can be done):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Field validation as number, email,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url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or required (one or multiple):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data-validate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=“{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number,required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}“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Using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RegEx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data-validate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regex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abc,Must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contain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abc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)"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Custom Validation/function: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data-validate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=“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customValidationFcn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Some other properties: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hideErrorOnChange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Hide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error while the user is editing the field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beforeSubmit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-form-submit hook/function. If returns true, form will submit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Validate.js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 </a:t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800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Introduces new object “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FormValidator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Definition: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validator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= new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FormValidator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({</a:t>
            </a:r>
            <a:r>
              <a:rPr lang="en-US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formName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},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fields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callback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Callback: A function that will fire after all validation rules are success.</a:t>
            </a:r>
          </a:p>
          <a:p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Fields: Array of the form fields that’s being constructed as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 -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html field name, 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rules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 –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either a predefined or custom rule, 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depends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-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optional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function that runs before the field is validated, if it returns “false” the field will not be validated.</a:t>
            </a:r>
            <a:endParaRPr lang="en-US" sz="2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 don’t like: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Parsley.js: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The documentation is not clear for the advanced usage. I think it can be done better than this.</a:t>
            </a: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Verify.js: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Not a good option for big complicated applications in terms of features </a:t>
            </a: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(ex: no pre-defined validate on “change” event).</a:t>
            </a: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Validate.js: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Usability and readability are not good </a:t>
            </a: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(ex: no inline DOM rules definition)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only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basic pre-defined functionality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2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Reading in data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buClrTx/>
            </a:pPr>
            <a:r>
              <a:rPr lang="en-IN" sz="5000" dirty="0" smtClean="0">
                <a:latin typeface="Arial" pitchFamily="34" charset="0"/>
                <a:cs typeface="Arial" pitchFamily="34" charset="0"/>
              </a:rPr>
              <a:t>The </a:t>
            </a:r>
            <a:r>
              <a:rPr lang="en-IN" sz="5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IN" sz="5000" dirty="0" smtClean="0">
                <a:latin typeface="Arial" pitchFamily="34" charset="0"/>
                <a:cs typeface="Arial" pitchFamily="34" charset="0"/>
              </a:rPr>
              <a:t> object lets web applications to read contents of files. </a:t>
            </a:r>
          </a:p>
          <a:p>
            <a:pPr>
              <a:buClrTx/>
            </a:pPr>
            <a:endParaRPr lang="en-IN" sz="50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5000" dirty="0" smtClean="0">
                <a:latin typeface="Arial" pitchFamily="34" charset="0"/>
                <a:cs typeface="Arial" pitchFamily="34" charset="0"/>
              </a:rPr>
              <a:t>It uses File or Blob objects to specify the file or data to be read. </a:t>
            </a:r>
          </a:p>
          <a:p>
            <a:pPr>
              <a:buClrTx/>
              <a:buNone/>
            </a:pPr>
            <a:endParaRPr lang="en-IN" sz="5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Tx/>
            </a:pPr>
            <a:r>
              <a:rPr lang="en-IN" sz="5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IN" sz="5000" dirty="0" smtClean="0">
                <a:latin typeface="Arial" pitchFamily="34" charset="0"/>
                <a:cs typeface="Arial" pitchFamily="34" charset="0"/>
              </a:rPr>
              <a:t> includes four methods for reading a file - 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readAsBinaryString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(), 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readAsText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(), 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readAsDataURL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 and 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readAsArrayBuffer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().</a:t>
            </a:r>
          </a:p>
          <a:p>
            <a:pPr>
              <a:buNone/>
            </a:pPr>
            <a:r>
              <a:rPr lang="en-IN" sz="5000" i="1" dirty="0" smtClean="0">
                <a:latin typeface="Arial" pitchFamily="34" charset="0"/>
                <a:cs typeface="Arial" pitchFamily="34" charset="0"/>
              </a:rPr>
              <a:t>           </a:t>
            </a:r>
          </a:p>
          <a:p>
            <a:r>
              <a:rPr lang="en-IN" sz="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Constructor: </a:t>
            </a:r>
            <a:r>
              <a:rPr lang="en-IN" sz="5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reader = new </a:t>
            </a:r>
            <a:r>
              <a:rPr lang="en-IN" sz="5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FileReader</a:t>
            </a:r>
            <a:r>
              <a:rPr lang="en-IN" sz="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 like: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Parsley.js: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Big community, powerful ready features (just add a DOM attribute), code readability is very good.</a:t>
            </a: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Verify.js: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Simple, ease-of-use, good readability and clear documentation. Would definitely use for simple application.</a:t>
            </a: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Validate.js: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No dependencies (not even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), JS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util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code written for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Some Facts &amp; My Opinion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 descr="C:\Users\Jimmy\Dropbox\TUM\WS15\Java Script Technology (IN0014, IN2107, IN4790)\compareTable.png"/>
          <p:cNvPicPr>
            <a:picLocks noChangeAspect="1" noChangeArrowheads="1"/>
          </p:cNvPicPr>
          <p:nvPr/>
        </p:nvPicPr>
        <p:blipFill>
          <a:blip r:embed="rId3"/>
          <a:srcRect l="4000" t="13542" r="4000" b="26042"/>
          <a:stretch>
            <a:fillRect/>
          </a:stretch>
        </p:blipFill>
        <p:spPr bwMode="auto">
          <a:xfrm>
            <a:off x="152400" y="1676400"/>
            <a:ext cx="87630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8001000" cy="1143000"/>
          </a:xfrm>
        </p:spPr>
        <p:txBody>
          <a:bodyPr>
            <a:normAutofit/>
          </a:bodyPr>
          <a:lstStyle/>
          <a:p>
            <a:r>
              <a:rPr lang="de-DE" sz="4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Thank you for your attention</a:t>
            </a:r>
            <a:endParaRPr lang="de-DE" sz="4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1212" y="360774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85800" y="3124200"/>
            <a:ext cx="7848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Questions?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8" name="Picture 2" descr="C:\Users\Jimmy\Dropbox\TUM\WS15\Java Script Technology (IN0014, IN2107, IN4790)\rostlab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28600"/>
            <a:ext cx="3429000" cy="474106"/>
          </a:xfrm>
          <a:prstGeom prst="rect">
            <a:avLst/>
          </a:prstGeom>
          <a:noFill/>
        </p:spPr>
      </p:pic>
      <p:pic>
        <p:nvPicPr>
          <p:cNvPr id="9" name="Picture 4" descr="C:\Users\Jimmy\Dropbox\TUM\WS15\Java Script Technology (IN0014, IN2107, IN4790)\ezgif.com-gif-maker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7575" y="257175"/>
            <a:ext cx="428625" cy="428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90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de-DE" sz="4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References</a:t>
            </a:r>
            <a:endParaRPr lang="de-DE" sz="4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1212" y="360774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1430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6106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066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Janko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Jovanovic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Web Form Validation: Best Practices and Tutorials,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http://www.smashingmagazine.com/2009/07/web-form-validation-best-practices-and-tutorials/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1981200"/>
            <a:ext cx="3219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parsley.js,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http://parsleyjs.org/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23622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validate.js,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5"/>
              </a:rPr>
              <a:t>http://rickharrison.github.io/validate.js/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2819400"/>
            <a:ext cx="2937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verify.js,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6"/>
              </a:rPr>
              <a:t>http://verifyjs.com/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276600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7"/>
              </a:rPr>
              <a:t>https://developer.mozilla.org/en-US/docs/Web/JavaScript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  <a:hlinkClick r:id="rId8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  <a:hlinkClick r:id="rId8"/>
              </a:rPr>
              <a:t>http://www.html5rocks.com/en/tutorials/file/dndfiles/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  <a:hlinkClick r:id="rId9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  <a:hlinkClick r:id="rId9"/>
              </a:rPr>
              <a:t>http://www.slideshare.net/quentinadam/javascript-as-data-processing-language-html5-integration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5181600"/>
            <a:ext cx="2608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10"/>
              </a:rPr>
              <a:t>https://lodash.com/docs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5678269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11"/>
              </a:rPr>
              <a:t>https://www.dashingd3js.com/table-of-contents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0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example:  The function below reads one file and displays some of the file’s properties like – name, type and size.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32971" r="40411" b="20870"/>
          <a:stretch>
            <a:fillRect/>
          </a:stretch>
        </p:blipFill>
        <p:spPr bwMode="auto">
          <a:xfrm>
            <a:off x="228600" y="1524000"/>
            <a:ext cx="8382000" cy="397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C:\Users\Jimmy\Desktop\foote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Combining Data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Sometimes, combination of data sets is required because they contain complementary information. </a:t>
            </a:r>
          </a:p>
          <a:p>
            <a:pPr>
              <a:buClrTx/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Different ways of Combining or </a:t>
            </a:r>
            <a:r>
              <a:rPr lang="en-IN" sz="1800" i="1" dirty="0" smtClean="0">
                <a:latin typeface="Arial" pitchFamily="34" charset="0"/>
                <a:cs typeface="Arial" pitchFamily="34" charset="0"/>
              </a:rPr>
              <a:t>merging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data :</a:t>
            </a:r>
          </a:p>
          <a:p>
            <a:pPr marL="891540" lvl="2" indent="-342900">
              <a:lnSpc>
                <a:spcPct val="150000"/>
              </a:lnSpc>
            </a:pPr>
            <a:r>
              <a:rPr lang="en-IN" sz="1800" i="1" dirty="0" smtClean="0">
                <a:latin typeface="Arial" pitchFamily="34" charset="0"/>
                <a:cs typeface="Arial" pitchFamily="34" charset="0"/>
              </a:rPr>
              <a:t>Combine data sets by one or more common attributes</a:t>
            </a:r>
          </a:p>
          <a:p>
            <a:pPr marL="891540" lvl="2" indent="-342900"/>
            <a:r>
              <a:rPr lang="en-IN" sz="1800" i="1" dirty="0" smtClean="0">
                <a:latin typeface="Arial" pitchFamily="34" charset="0"/>
                <a:cs typeface="Arial" pitchFamily="34" charset="0"/>
              </a:rPr>
              <a:t>Add together rows from different data sets</a:t>
            </a:r>
          </a:p>
          <a:p>
            <a:pPr marL="891540" lvl="2" indent="-342900"/>
            <a:r>
              <a:rPr lang="en-IN" sz="1800" i="1" dirty="0" smtClean="0">
                <a:latin typeface="Arial" pitchFamily="34" charset="0"/>
                <a:cs typeface="Arial" pitchFamily="34" charset="0"/>
              </a:rPr>
              <a:t>Combine attributes from different data sets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Combine data sets by one or more common attributes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35814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514600" y="3581400"/>
            <a:ext cx="6096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295400" y="21336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514600" y="21336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3657600" y="2133600"/>
            <a:ext cx="6096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1" idx="3"/>
            <a:endCxn id="12" idx="1"/>
          </p:cNvCxnSpPr>
          <p:nvPr/>
        </p:nvCxnSpPr>
        <p:spPr>
          <a:xfrm>
            <a:off x="1905000" y="23241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3"/>
            <a:endCxn id="13" idx="1"/>
          </p:cNvCxnSpPr>
          <p:nvPr/>
        </p:nvCxnSpPr>
        <p:spPr>
          <a:xfrm>
            <a:off x="3124200" y="23241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  <a:endCxn id="9" idx="1"/>
          </p:cNvCxnSpPr>
          <p:nvPr/>
        </p:nvCxnSpPr>
        <p:spPr>
          <a:xfrm>
            <a:off x="1905000" y="37719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05400" y="28956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019800" y="28956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6934200" y="2895600"/>
            <a:ext cx="6096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7848600" y="2895600"/>
            <a:ext cx="6096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10668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set 1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219200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set 2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5791200" y="3733800"/>
            <a:ext cx="194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Combined data set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1066800" y="50292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52600" y="5181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19400" y="502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Common attribute</a:t>
            </a:r>
            <a:endParaRPr lang="en-IN" dirty="0"/>
          </a:p>
        </p:txBody>
      </p:sp>
      <p:cxnSp>
        <p:nvCxnSpPr>
          <p:cNvPr id="44" name="Straight Arrow Connector 43"/>
          <p:cNvCxnSpPr>
            <a:stCxn id="13" idx="3"/>
          </p:cNvCxnSpPr>
          <p:nvPr/>
        </p:nvCxnSpPr>
        <p:spPr>
          <a:xfrm>
            <a:off x="4267200" y="2324100"/>
            <a:ext cx="685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3"/>
          </p:cNvCxnSpPr>
          <p:nvPr/>
        </p:nvCxnSpPr>
        <p:spPr>
          <a:xfrm flipV="1">
            <a:off x="3124200" y="3352800"/>
            <a:ext cx="17526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(Continuing)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512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t="20204" r="18763" b="41073"/>
          <a:stretch>
            <a:fillRect/>
          </a:stretch>
        </p:blipFill>
        <p:spPr bwMode="auto">
          <a:xfrm>
            <a:off x="457200" y="10668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/>
          <a:srcRect l="59370" t="15140" r="13008" b="77083"/>
          <a:stretch>
            <a:fillRect/>
          </a:stretch>
        </p:blipFill>
        <p:spPr bwMode="auto">
          <a:xfrm>
            <a:off x="533400" y="487680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Add together rows from different data sets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1600"/>
          </a:xfrm>
        </p:spPr>
        <p:txBody>
          <a:bodyPr>
            <a:normAutofit fontScale="40000" lnSpcReduction="20000"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sz="3800" dirty="0" smtClean="0">
              <a:solidFill>
                <a:srgbClr val="002060"/>
              </a:solidFill>
            </a:endParaRPr>
          </a:p>
          <a:p>
            <a:endParaRPr lang="en-IN" sz="5000" dirty="0" smtClean="0">
              <a:solidFill>
                <a:srgbClr val="002060"/>
              </a:solidFill>
            </a:endParaRPr>
          </a:p>
          <a:p>
            <a:r>
              <a:rPr lang="en-IN" sz="5000" dirty="0" smtClean="0">
                <a:solidFill>
                  <a:srgbClr val="002060"/>
                </a:solidFill>
              </a:rPr>
              <a:t>_.zip</a:t>
            </a:r>
          </a:p>
          <a:p>
            <a:pPr>
              <a:buNone/>
            </a:pPr>
            <a:r>
              <a:rPr lang="en-IN" sz="5000" dirty="0" smtClean="0"/>
              <a:t>_.zip(['</a:t>
            </a:r>
            <a:r>
              <a:rPr lang="en-IN" sz="5000" dirty="0" err="1" smtClean="0"/>
              <a:t>moe</a:t>
            </a:r>
            <a:r>
              <a:rPr lang="en-IN" sz="5000" dirty="0" smtClean="0"/>
              <a:t>', '</a:t>
            </a:r>
            <a:r>
              <a:rPr lang="en-IN" sz="5000" dirty="0" err="1" smtClean="0"/>
              <a:t>larry</a:t>
            </a:r>
            <a:r>
              <a:rPr lang="en-IN" sz="5000" dirty="0" smtClean="0"/>
              <a:t>', 'curly'], [30, 40, 50], [true, false, false]); </a:t>
            </a:r>
          </a:p>
          <a:p>
            <a:pPr>
              <a:buNone/>
            </a:pPr>
            <a:endParaRPr lang="en-IN" sz="5000" dirty="0" smtClean="0"/>
          </a:p>
          <a:p>
            <a:pPr>
              <a:buNone/>
            </a:pPr>
            <a:r>
              <a:rPr lang="en-IN" sz="5000" dirty="0" smtClean="0"/>
              <a:t>=&gt; [["</a:t>
            </a:r>
            <a:r>
              <a:rPr lang="en-IN" sz="5000" dirty="0" err="1" smtClean="0"/>
              <a:t>moe</a:t>
            </a:r>
            <a:r>
              <a:rPr lang="en-IN" sz="5000" dirty="0" smtClean="0"/>
              <a:t>", 30, true], ["</a:t>
            </a:r>
            <a:r>
              <a:rPr lang="en-IN" sz="5000" dirty="0" err="1" smtClean="0"/>
              <a:t>larry</a:t>
            </a:r>
            <a:r>
              <a:rPr lang="en-IN" sz="5000" dirty="0" smtClean="0"/>
              <a:t>", 40, false], ["curly", 50, false]]</a:t>
            </a:r>
          </a:p>
          <a:p>
            <a:pPr>
              <a:buNone/>
            </a:pPr>
            <a:endParaRPr lang="en-IN" sz="5000" dirty="0" smtClean="0"/>
          </a:p>
          <a:p>
            <a:r>
              <a:rPr lang="en-IN" sz="5000" dirty="0" smtClean="0">
                <a:solidFill>
                  <a:srgbClr val="002060"/>
                </a:solidFill>
              </a:rPr>
              <a:t>_.extend </a:t>
            </a:r>
          </a:p>
          <a:p>
            <a:pPr>
              <a:buNone/>
            </a:pPr>
            <a:r>
              <a:rPr lang="en-IN" sz="5000" dirty="0" smtClean="0"/>
              <a:t>_.extend({name: '</a:t>
            </a:r>
            <a:r>
              <a:rPr lang="en-IN" sz="5000" dirty="0" err="1" smtClean="0"/>
              <a:t>moe</a:t>
            </a:r>
            <a:r>
              <a:rPr lang="en-IN" sz="5000" dirty="0" smtClean="0"/>
              <a:t>'}, {age: 50}); </a:t>
            </a:r>
          </a:p>
          <a:p>
            <a:pPr>
              <a:buNone/>
            </a:pPr>
            <a:r>
              <a:rPr lang="en-IN" sz="5000" dirty="0" smtClean="0"/>
              <a:t>=&gt; {name: '</a:t>
            </a:r>
            <a:r>
              <a:rPr lang="en-IN" sz="5000" dirty="0" err="1" smtClean="0"/>
              <a:t>moe</a:t>
            </a:r>
            <a:r>
              <a:rPr lang="en-IN" sz="5000" dirty="0" smtClean="0"/>
              <a:t>', age: 50}</a:t>
            </a: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76400" y="17526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    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2514600" y="1752600"/>
            <a:ext cx="457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F0"/>
              </a:solidFill>
            </a:endParaRPr>
          </a:p>
        </p:txBody>
      </p:sp>
      <p:cxnSp>
        <p:nvCxnSpPr>
          <p:cNvPr id="32" name="Straight Connector 31"/>
          <p:cNvCxnSpPr>
            <a:stCxn id="28" idx="3"/>
            <a:endCxn id="29" idx="1"/>
          </p:cNvCxnSpPr>
          <p:nvPr/>
        </p:nvCxnSpPr>
        <p:spPr>
          <a:xfrm>
            <a:off x="2133600" y="1905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676400" y="2743200"/>
            <a:ext cx="457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2514600" y="2743200"/>
            <a:ext cx="4572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200400" y="19050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200400" y="25146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6" idx="3"/>
            <a:endCxn id="37" idx="1"/>
          </p:cNvCxnSpPr>
          <p:nvPr/>
        </p:nvCxnSpPr>
        <p:spPr>
          <a:xfrm>
            <a:off x="2133600" y="2895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4800" y="1752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Dataset 1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381000" y="2819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Dataset 2</a:t>
            </a:r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4648200" y="22860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5334000" y="2286000"/>
            <a:ext cx="381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6019800" y="2286000"/>
            <a:ext cx="3810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6629400" y="2286000"/>
            <a:ext cx="381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74" name="TextBox 73"/>
          <p:cNvSpPr txBox="1"/>
          <p:nvPr/>
        </p:nvSpPr>
        <p:spPr>
          <a:xfrm>
            <a:off x="7315200" y="220980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Combined data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2809</TotalTime>
  <Words>2202</Words>
  <Application>Microsoft Office PowerPoint</Application>
  <PresentationFormat>On-screen Show (4:3)</PresentationFormat>
  <Paragraphs>480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DATA PROCESSING AND VALIDATION USING JAVASCRIPT</vt:lpstr>
      <vt:lpstr>Data Processing</vt:lpstr>
      <vt:lpstr>Data Processing Tasks</vt:lpstr>
      <vt:lpstr>Reading in data</vt:lpstr>
      <vt:lpstr>  FileReader example:  The function below reads one file and displays some of the file’s properties like – name, type and size. </vt:lpstr>
      <vt:lpstr>Combining Data</vt:lpstr>
      <vt:lpstr>Combine data sets by one or more common attributes</vt:lpstr>
      <vt:lpstr>(Continuing)</vt:lpstr>
      <vt:lpstr>Add together rows from different data sets</vt:lpstr>
      <vt:lpstr>Combine attributes from different data sets</vt:lpstr>
      <vt:lpstr>(Continuing)</vt:lpstr>
      <vt:lpstr>Summarizing data</vt:lpstr>
      <vt:lpstr>Max &amp; Min</vt:lpstr>
      <vt:lpstr>Iterating Over and Reducing Data</vt:lpstr>
      <vt:lpstr>forEach()</vt:lpstr>
      <vt:lpstr>Filtering</vt:lpstr>
      <vt:lpstr>Sorting</vt:lpstr>
      <vt:lpstr>Reducing</vt:lpstr>
      <vt:lpstr>Working with Strings</vt:lpstr>
      <vt:lpstr>Find and replace</vt:lpstr>
      <vt:lpstr>Regular Expressions</vt:lpstr>
      <vt:lpstr>Examples of regular expressions</vt:lpstr>
      <vt:lpstr>Working with Time</vt:lpstr>
      <vt:lpstr>Checking Data Assumptions</vt:lpstr>
      <vt:lpstr>  Data Shape Assumptions: Using the assert () function to check some assumptions about the shape of data.  </vt:lpstr>
      <vt:lpstr>Data Content Assumptions : Checking the content of the data is correct or not. </vt:lpstr>
      <vt:lpstr>Data Validation Approaches</vt:lpstr>
      <vt:lpstr>Validation Techniques</vt:lpstr>
      <vt:lpstr>JavaScript Validation API</vt:lpstr>
      <vt:lpstr>Example</vt:lpstr>
      <vt:lpstr>JavaScript Form Validation</vt:lpstr>
      <vt:lpstr>Complex Constraints?</vt:lpstr>
      <vt:lpstr>JavaScript Validation using Regular Expressions</vt:lpstr>
      <vt:lpstr>JavaScript Validation Frameworks Motivation</vt:lpstr>
      <vt:lpstr>Parsley.js</vt:lpstr>
      <vt:lpstr>Parsley.js</vt:lpstr>
      <vt:lpstr>Verify.js</vt:lpstr>
      <vt:lpstr> Validate.js:  </vt:lpstr>
      <vt:lpstr> I don’t like: </vt:lpstr>
      <vt:lpstr> I like: </vt:lpstr>
      <vt:lpstr> Some Facts &amp; My Opinion </vt:lpstr>
      <vt:lpstr>Thank you for your attention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AND VALIDATION USING JAVASCRIPT</dc:title>
  <dc:creator>User</dc:creator>
  <cp:lastModifiedBy>Jimmy</cp:lastModifiedBy>
  <cp:revision>295</cp:revision>
  <dcterms:created xsi:type="dcterms:W3CDTF">2006-08-16T00:00:00Z</dcterms:created>
  <dcterms:modified xsi:type="dcterms:W3CDTF">2015-09-28T16:30:42Z</dcterms:modified>
</cp:coreProperties>
</file>