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302" r:id="rId2"/>
    <p:sldId id="303" r:id="rId3"/>
    <p:sldId id="304" r:id="rId4"/>
    <p:sldId id="305" r:id="rId5"/>
    <p:sldId id="306" r:id="rId6"/>
    <p:sldId id="307" r:id="rId7"/>
    <p:sldId id="332" r:id="rId8"/>
    <p:sldId id="308" r:id="rId9"/>
    <p:sldId id="329" r:id="rId10"/>
    <p:sldId id="330" r:id="rId11"/>
    <p:sldId id="331" r:id="rId12"/>
    <p:sldId id="311" r:id="rId13"/>
    <p:sldId id="336" r:id="rId14"/>
    <p:sldId id="314" r:id="rId15"/>
    <p:sldId id="315" r:id="rId16"/>
    <p:sldId id="317" r:id="rId17"/>
    <p:sldId id="318" r:id="rId18"/>
    <p:sldId id="319" r:id="rId19"/>
    <p:sldId id="334" r:id="rId20"/>
    <p:sldId id="321" r:id="rId21"/>
    <p:sldId id="322" r:id="rId22"/>
    <p:sldId id="335" r:id="rId23"/>
    <p:sldId id="324" r:id="rId24"/>
    <p:sldId id="325" r:id="rId25"/>
    <p:sldId id="326" r:id="rId26"/>
    <p:sldId id="327" r:id="rId27"/>
    <p:sldId id="337" r:id="rId28"/>
    <p:sldId id="338" r:id="rId29"/>
    <p:sldId id="339" r:id="rId30"/>
    <p:sldId id="340" r:id="rId31"/>
    <p:sldId id="341" r:id="rId32"/>
    <p:sldId id="342" r:id="rId33"/>
    <p:sldId id="343" r:id="rId34"/>
    <p:sldId id="344" r:id="rId35"/>
    <p:sldId id="345" r:id="rId36"/>
    <p:sldId id="346" r:id="rId37"/>
    <p:sldId id="347" r:id="rId38"/>
    <p:sldId id="348" r:id="rId39"/>
    <p:sldId id="349" r:id="rId40"/>
    <p:sldId id="350" r:id="rId41"/>
    <p:sldId id="351" r:id="rId42"/>
    <p:sldId id="299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24" autoAdjust="0"/>
  </p:normalViewPr>
  <p:slideViewPr>
    <p:cSldViewPr>
      <p:cViewPr varScale="1">
        <p:scale>
          <a:sx n="82" d="100"/>
          <a:sy n="82" d="100"/>
        </p:scale>
        <p:origin x="-112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482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2A795-C458-40B5-8DAC-0FAA59AA937C}" type="datetimeFigureOut">
              <a:rPr lang="en-US" smtClean="0"/>
              <a:pPr/>
              <a:t>9/27/2015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71E2AD-B5BF-40E1-965E-D7E353B4248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33AD1-F25B-4771-B030-9557703CF562}" type="datetime1">
              <a:rPr lang="en-US" smtClean="0"/>
              <a:pPr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3C7-5314-4DE0-9422-46E60B0BA20E}" type="datetime1">
              <a:rPr lang="en-US" smtClean="0"/>
              <a:pPr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520AA-AFC1-413E-B6CE-FDC8422933F6}" type="datetime1">
              <a:rPr lang="en-US" smtClean="0"/>
              <a:pPr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00A8-49DA-4D8A-AEDB-7BD94A7E0CD2}" type="datetime1">
              <a:rPr lang="en-US" smtClean="0"/>
              <a:pPr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DB274-D426-409D-8D2B-531932A9E028}" type="datetime1">
              <a:rPr lang="en-US" smtClean="0"/>
              <a:pPr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5806-EE5E-4B28-B078-7471A69B810B}" type="datetime1">
              <a:rPr lang="en-US" smtClean="0"/>
              <a:pPr/>
              <a:t>9/27/2015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B8E0-8C66-4E44-92F8-EAD16A9A38C1}" type="datetime1">
              <a:rPr lang="en-US" smtClean="0"/>
              <a:pPr/>
              <a:t>9/27/2015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A6A6-A06E-425E-8FF2-D332FE167C28}" type="datetime1">
              <a:rPr lang="en-US" smtClean="0"/>
              <a:pPr/>
              <a:t>9/27/2015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D6D3-6A1B-43C8-B55F-D89599CF0595}" type="datetime1">
              <a:rPr lang="en-US" smtClean="0"/>
              <a:pPr/>
              <a:t>9/27/2015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A22C1-EA09-49B2-B3A9-37918F9E642C}" type="datetime1">
              <a:rPr lang="en-US" smtClean="0"/>
              <a:pPr/>
              <a:t>9/27/2015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2E36-137E-4545-8F9E-7ABCFE453D73}" type="datetime1">
              <a:rPr lang="en-US" smtClean="0"/>
              <a:pPr/>
              <a:t>9/27/2015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0A050-89BC-4B1E-B72D-A74D7E90139A}" type="datetime1">
              <a:rPr lang="en-US" smtClean="0"/>
              <a:pPr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html5rocks.com/en/tutorials/file/dndfiles/" TargetMode="External"/><Relationship Id="rId3" Type="http://schemas.openxmlformats.org/officeDocument/2006/relationships/hyperlink" Target="http://www.smashingmagazine.com/2009/07/web-form-validation-best-practices-and-tutorials/" TargetMode="External"/><Relationship Id="rId7" Type="http://schemas.openxmlformats.org/officeDocument/2006/relationships/hyperlink" Target="https://developer.mozilla.org/en-US/docs/Web/JavaScrip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verifyjs.com/" TargetMode="External"/><Relationship Id="rId11" Type="http://schemas.openxmlformats.org/officeDocument/2006/relationships/hyperlink" Target="https://www.dashingd3js.com/table-of-contents" TargetMode="External"/><Relationship Id="rId5" Type="http://schemas.openxmlformats.org/officeDocument/2006/relationships/hyperlink" Target="http://rickharrison.github.io/validate.js/" TargetMode="External"/><Relationship Id="rId10" Type="http://schemas.openxmlformats.org/officeDocument/2006/relationships/hyperlink" Target="https://lodash.com/docs" TargetMode="External"/><Relationship Id="rId4" Type="http://schemas.openxmlformats.org/officeDocument/2006/relationships/hyperlink" Target="http://parsleyjs.org/" TargetMode="External"/><Relationship Id="rId9" Type="http://schemas.openxmlformats.org/officeDocument/2006/relationships/hyperlink" Target="http://www.slideshare.net/quentinadam/javascript-as-data-processing-language-html5-integration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288473"/>
          </a:xfrm>
        </p:spPr>
        <p:txBody>
          <a:bodyPr>
            <a:normAutofit/>
          </a:bodyPr>
          <a:lstStyle/>
          <a:p>
            <a:pPr algn="l"/>
            <a:r>
              <a:rPr lang="de-DE" sz="33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DATA PROCESSING AND VALIDATION USING JAVASCRIPT</a:t>
            </a:r>
            <a:endParaRPr lang="de-DE" sz="33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62000" y="3048000"/>
            <a:ext cx="6400800" cy="2133600"/>
          </a:xfrm>
        </p:spPr>
        <p:txBody>
          <a:bodyPr>
            <a:normAutofit fontScale="77500" lnSpcReduction="20000"/>
          </a:bodyPr>
          <a:lstStyle/>
          <a:p>
            <a:pPr algn="l">
              <a:lnSpc>
                <a:spcPct val="170000"/>
              </a:lnSpc>
            </a:pPr>
            <a:r>
              <a:rPr lang="de-DE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SHYAM SUNDAR DEBSARKAR</a:t>
            </a:r>
          </a:p>
          <a:p>
            <a:pPr algn="l"/>
            <a:r>
              <a:rPr lang="de-DE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JIMMY ABU AL DENIEN</a:t>
            </a:r>
          </a:p>
          <a:p>
            <a:pPr algn="l"/>
            <a:r>
              <a:rPr lang="de-DE" sz="3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Informatics (Masters)</a:t>
            </a:r>
          </a:p>
          <a:p>
            <a:pPr algn="l"/>
            <a:r>
              <a:rPr lang="de-DE" sz="3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Winter term (15/16)</a:t>
            </a:r>
          </a:p>
          <a:p>
            <a:pPr algn="l"/>
            <a:r>
              <a:rPr lang="de-DE" sz="3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Javascript Seminar</a:t>
            </a:r>
          </a:p>
          <a:p>
            <a:pPr algn="l"/>
            <a:endParaRPr lang="de-DE" sz="30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de-DE" sz="30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de-DE" sz="30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de-DE" sz="30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51212" y="3607743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smtClean="0">
                <a:solidFill>
                  <a:srgbClr val="292934">
                    <a:lumMod val="75000"/>
                    <a:lumOff val="25000"/>
                  </a:srgbClr>
                </a:solidFill>
              </a:rPr>
              <a:t> 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6" name="Picture 5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59056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IN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Combine attributes from different data sets</a:t>
            </a: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1752600"/>
            <a:ext cx="5334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4400" y="2362200"/>
            <a:ext cx="533400" cy="228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914400" y="2895600"/>
            <a:ext cx="5334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2362200" y="1752600"/>
            <a:ext cx="533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362200" y="2362200"/>
            <a:ext cx="533400" cy="228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429000" y="22860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429000" y="25146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85800" y="3200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Set1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22860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Set2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5181600" y="1752600"/>
            <a:ext cx="533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5181600" y="2286000"/>
            <a:ext cx="533400" cy="228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5181600" y="2819400"/>
            <a:ext cx="5334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Connector 20"/>
          <p:cNvCxnSpPr>
            <a:stCxn id="5" idx="2"/>
            <a:endCxn id="6" idx="0"/>
          </p:cNvCxnSpPr>
          <p:nvPr/>
        </p:nvCxnSpPr>
        <p:spPr>
          <a:xfrm rot="5400000">
            <a:off x="990600" y="21717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" idx="2"/>
            <a:endCxn id="7" idx="0"/>
          </p:cNvCxnSpPr>
          <p:nvPr/>
        </p:nvCxnSpPr>
        <p:spPr>
          <a:xfrm rot="5400000">
            <a:off x="1028700" y="27432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2"/>
            <a:endCxn id="9" idx="0"/>
          </p:cNvCxnSpPr>
          <p:nvPr/>
        </p:nvCxnSpPr>
        <p:spPr>
          <a:xfrm rot="5400000">
            <a:off x="2438400" y="21717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7" idx="2"/>
            <a:endCxn id="18" idx="0"/>
          </p:cNvCxnSpPr>
          <p:nvPr/>
        </p:nvCxnSpPr>
        <p:spPr>
          <a:xfrm rot="5400000">
            <a:off x="5295900" y="21336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8" idx="2"/>
            <a:endCxn id="19" idx="0"/>
          </p:cNvCxnSpPr>
          <p:nvPr/>
        </p:nvCxnSpPr>
        <p:spPr>
          <a:xfrm rot="5400000">
            <a:off x="5295900" y="26670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  <p:sp>
        <p:nvSpPr>
          <p:cNvPr id="32" name="TextBox 31"/>
          <p:cNvSpPr txBox="1"/>
          <p:nvPr/>
        </p:nvSpPr>
        <p:spPr>
          <a:xfrm>
            <a:off x="6324600" y="20574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Combined data</a:t>
            </a:r>
            <a:endParaRPr lang="en-IN" dirty="0"/>
          </a:p>
        </p:txBody>
      </p:sp>
      <p:sp>
        <p:nvSpPr>
          <p:cNvPr id="33" name="Content Placeholder 3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Two or more data sets that contain attributes describing the same observations, or conceptual entities, and they need to be combined.</a:t>
            </a:r>
          </a:p>
          <a:p>
            <a:endParaRPr lang="en-IN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jQuery.js has extend method for this purpose.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IN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(Continuing)</a:t>
            </a:r>
            <a:endParaRPr lang="en-IN" sz="24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86200" y="1600201"/>
            <a:ext cx="4800600" cy="91440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4100" t="33333" r="56076" b="17708"/>
          <a:stretch>
            <a:fillRect/>
          </a:stretch>
        </p:blipFill>
        <p:spPr bwMode="auto">
          <a:xfrm>
            <a:off x="533400" y="914400"/>
            <a:ext cx="72390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 l="69326" t="15625" r="4098" b="62862"/>
          <a:stretch>
            <a:fillRect/>
          </a:stretch>
        </p:blipFill>
        <p:spPr bwMode="auto">
          <a:xfrm>
            <a:off x="533400" y="4343400"/>
            <a:ext cx="5562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63562"/>
          </a:xfrm>
        </p:spPr>
        <p:txBody>
          <a:bodyPr>
            <a:noAutofit/>
          </a:bodyPr>
          <a:lstStyle/>
          <a:p>
            <a:pPr algn="l"/>
            <a:r>
              <a:rPr lang="en-IN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Summarizing data</a:t>
            </a:r>
            <a:endParaRPr lang="en-IN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3352800"/>
          </a:xfrm>
        </p:spPr>
        <p:txBody>
          <a:bodyPr>
            <a:normAutofit fontScale="85000" lnSpcReduction="10000"/>
          </a:bodyPr>
          <a:lstStyle/>
          <a:p>
            <a:pPr>
              <a:buClrTx/>
            </a:pPr>
            <a:r>
              <a:rPr lang="en-IN" sz="2400" dirty="0" smtClean="0">
                <a:cs typeface="Arial" pitchFamily="34" charset="0"/>
              </a:rPr>
              <a:t>After data loading, we can find out the required data from the data set.</a:t>
            </a:r>
          </a:p>
          <a:p>
            <a:pPr>
              <a:lnSpc>
                <a:spcPct val="150000"/>
              </a:lnSpc>
              <a:buClrTx/>
            </a:pPr>
            <a:r>
              <a:rPr lang="en-IN" sz="2400" dirty="0" smtClean="0">
                <a:cs typeface="Arial" pitchFamily="34" charset="0"/>
              </a:rPr>
              <a:t>Some of the important methods of </a:t>
            </a:r>
            <a:r>
              <a:rPr lang="en-IN" sz="2400" b="1" dirty="0" smtClean="0">
                <a:cs typeface="Arial" pitchFamily="34" charset="0"/>
              </a:rPr>
              <a:t>Math </a:t>
            </a:r>
            <a:r>
              <a:rPr lang="en-IN" sz="2400" dirty="0" smtClean="0">
                <a:cs typeface="Arial" pitchFamily="34" charset="0"/>
              </a:rPr>
              <a:t>object are</a:t>
            </a:r>
          </a:p>
          <a:p>
            <a:r>
              <a:rPr lang="en-IN" sz="2400" dirty="0" smtClean="0"/>
              <a:t>.min([</a:t>
            </a:r>
            <a:r>
              <a:rPr lang="en-IN" sz="2400" i="1" dirty="0" smtClean="0"/>
              <a:t>value1</a:t>
            </a:r>
            <a:r>
              <a:rPr lang="en-IN" sz="2400" dirty="0" smtClean="0"/>
              <a:t>[, </a:t>
            </a:r>
            <a:r>
              <a:rPr lang="en-IN" sz="2400" i="1" dirty="0" smtClean="0"/>
              <a:t>value2</a:t>
            </a:r>
            <a:r>
              <a:rPr lang="en-IN" sz="2400" dirty="0" smtClean="0"/>
              <a:t>[, ...]]])</a:t>
            </a:r>
          </a:p>
          <a:p>
            <a:pPr>
              <a:buNone/>
            </a:pPr>
            <a:r>
              <a:rPr lang="en-IN" sz="2400" dirty="0" smtClean="0"/>
              <a:t>      .max([</a:t>
            </a:r>
            <a:r>
              <a:rPr lang="en-IN" sz="2400" i="1" dirty="0" smtClean="0"/>
              <a:t>value1</a:t>
            </a:r>
            <a:r>
              <a:rPr lang="en-IN" sz="2400" dirty="0" smtClean="0"/>
              <a:t>[, </a:t>
            </a:r>
            <a:r>
              <a:rPr lang="en-IN" sz="2400" i="1" dirty="0" smtClean="0"/>
              <a:t>value2</a:t>
            </a:r>
            <a:r>
              <a:rPr lang="en-IN" sz="2400" dirty="0" smtClean="0"/>
              <a:t>[, ...]]])</a:t>
            </a:r>
          </a:p>
          <a:p>
            <a:pPr>
              <a:buNone/>
            </a:pPr>
            <a:r>
              <a:rPr lang="en-IN" sz="2400" dirty="0" smtClean="0"/>
              <a:t>      .</a:t>
            </a:r>
            <a:r>
              <a:rPr lang="en-IN" sz="2400" dirty="0" err="1" smtClean="0"/>
              <a:t>pow</a:t>
            </a:r>
            <a:r>
              <a:rPr lang="en-IN" sz="2400" dirty="0" smtClean="0"/>
              <a:t>(</a:t>
            </a:r>
            <a:r>
              <a:rPr lang="en-IN" sz="2400" i="1" dirty="0" smtClean="0"/>
              <a:t>base</a:t>
            </a:r>
            <a:r>
              <a:rPr lang="en-IN" sz="2400" dirty="0" smtClean="0"/>
              <a:t>, </a:t>
            </a:r>
            <a:r>
              <a:rPr lang="en-IN" sz="2400" i="1" dirty="0" smtClean="0"/>
              <a:t>exponent</a:t>
            </a:r>
            <a:r>
              <a:rPr lang="en-IN" sz="2400" dirty="0" smtClean="0"/>
              <a:t>)</a:t>
            </a:r>
          </a:p>
          <a:p>
            <a:pPr>
              <a:buNone/>
            </a:pPr>
            <a:r>
              <a:rPr lang="en-IN" sz="2400" dirty="0" smtClean="0"/>
              <a:t>      .floor(</a:t>
            </a:r>
            <a:r>
              <a:rPr lang="en-IN" sz="2400" i="1" dirty="0" smtClean="0"/>
              <a:t>x</a:t>
            </a:r>
            <a:r>
              <a:rPr lang="en-IN" sz="2400" dirty="0" smtClean="0"/>
              <a:t>)</a:t>
            </a:r>
          </a:p>
          <a:p>
            <a:pPr>
              <a:buNone/>
            </a:pPr>
            <a:r>
              <a:rPr lang="en-IN" sz="2400" dirty="0" smtClean="0"/>
              <a:t>      .ceil(</a:t>
            </a:r>
            <a:r>
              <a:rPr lang="en-IN" sz="2400" i="1" dirty="0" smtClean="0"/>
              <a:t>x</a:t>
            </a:r>
            <a:r>
              <a:rPr lang="en-IN" sz="2400" dirty="0" smtClean="0"/>
              <a:t>)</a:t>
            </a:r>
          </a:p>
          <a:p>
            <a:pPr>
              <a:buNone/>
            </a:pPr>
            <a:endParaRPr lang="en-IN" sz="3300" dirty="0" smtClean="0"/>
          </a:p>
          <a:p>
            <a:pPr>
              <a:buNone/>
            </a:pPr>
            <a:r>
              <a:rPr lang="en-IN" sz="2000" dirty="0" smtClean="0">
                <a:cs typeface="Arial" pitchFamily="34" charset="0"/>
              </a:rPr>
              <a:t>                          </a:t>
            </a:r>
          </a:p>
          <a:p>
            <a:pPr>
              <a:buNone/>
            </a:pPr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IN" sz="2400" dirty="0" smtClean="0">
                <a:solidFill>
                  <a:srgbClr val="002060"/>
                </a:solidFill>
              </a:rPr>
              <a:t>Max &amp; Min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dirty="0" err="1" smtClean="0">
                <a:solidFill>
                  <a:srgbClr val="7030A0"/>
                </a:solidFill>
                <a:cs typeface="Arial" pitchFamily="34" charset="0"/>
              </a:rPr>
              <a:t>var</a:t>
            </a: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 data = [</a:t>
            </a:r>
          </a:p>
          <a:p>
            <a:pPr>
              <a:buNone/>
            </a:pP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  {"city":“</a:t>
            </a:r>
            <a:r>
              <a:rPr lang="en-IN" dirty="0" err="1" smtClean="0">
                <a:solidFill>
                  <a:srgbClr val="7030A0"/>
                </a:solidFill>
                <a:cs typeface="Arial" pitchFamily="34" charset="0"/>
              </a:rPr>
              <a:t>ACity</a:t>
            </a: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", "population":652405},</a:t>
            </a:r>
          </a:p>
          <a:p>
            <a:pPr>
              <a:buNone/>
            </a:pP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  {"city":“</a:t>
            </a:r>
            <a:r>
              <a:rPr lang="en-IN" dirty="0" err="1" smtClean="0">
                <a:solidFill>
                  <a:srgbClr val="7030A0"/>
                </a:solidFill>
                <a:cs typeface="Arial" pitchFamily="34" charset="0"/>
              </a:rPr>
              <a:t>BCity</a:t>
            </a: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", "population":8405837},</a:t>
            </a:r>
          </a:p>
          <a:p>
            <a:pPr>
              <a:buNone/>
            </a:pP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  {"city":“</a:t>
            </a:r>
            <a:r>
              <a:rPr lang="en-IN" dirty="0" err="1" smtClean="0">
                <a:solidFill>
                  <a:srgbClr val="7030A0"/>
                </a:solidFill>
                <a:cs typeface="Arial" pitchFamily="34" charset="0"/>
              </a:rPr>
              <a:t>CCity”,"population</a:t>
            </a: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":645966},</a:t>
            </a:r>
          </a:p>
          <a:p>
            <a:pPr>
              <a:buNone/>
            </a:pP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  {"city":“</a:t>
            </a:r>
            <a:r>
              <a:rPr lang="en-IN" dirty="0" err="1" smtClean="0">
                <a:solidFill>
                  <a:srgbClr val="7030A0"/>
                </a:solidFill>
                <a:cs typeface="Arial" pitchFamily="34" charset="0"/>
              </a:rPr>
              <a:t>DCity</a:t>
            </a: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", "population":467007}</a:t>
            </a:r>
          </a:p>
          <a:p>
            <a:pPr>
              <a:buNone/>
            </a:pP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]; function finder(</a:t>
            </a:r>
            <a:r>
              <a:rPr lang="en-IN" dirty="0" err="1" smtClean="0">
                <a:solidFill>
                  <a:srgbClr val="7030A0"/>
                </a:solidFill>
                <a:cs typeface="Arial" pitchFamily="34" charset="0"/>
              </a:rPr>
              <a:t>cmp</a:t>
            </a: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, </a:t>
            </a:r>
            <a:r>
              <a:rPr lang="en-IN" dirty="0" err="1" smtClean="0">
                <a:solidFill>
                  <a:srgbClr val="7030A0"/>
                </a:solidFill>
                <a:cs typeface="Arial" pitchFamily="34" charset="0"/>
              </a:rPr>
              <a:t>arr</a:t>
            </a: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, </a:t>
            </a:r>
            <a:r>
              <a:rPr lang="en-IN" dirty="0" err="1" smtClean="0">
                <a:solidFill>
                  <a:srgbClr val="7030A0"/>
                </a:solidFill>
                <a:cs typeface="Arial" pitchFamily="34" charset="0"/>
              </a:rPr>
              <a:t>attr</a:t>
            </a: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) {</a:t>
            </a:r>
          </a:p>
          <a:p>
            <a:pPr>
              <a:buNone/>
            </a:pP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    </a:t>
            </a:r>
            <a:r>
              <a:rPr lang="en-IN" dirty="0" err="1" smtClean="0">
                <a:solidFill>
                  <a:srgbClr val="7030A0"/>
                </a:solidFill>
                <a:cs typeface="Arial" pitchFamily="34" charset="0"/>
              </a:rPr>
              <a:t>var</a:t>
            </a: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 </a:t>
            </a:r>
            <a:r>
              <a:rPr lang="en-IN" dirty="0" err="1" smtClean="0">
                <a:solidFill>
                  <a:srgbClr val="7030A0"/>
                </a:solidFill>
                <a:cs typeface="Arial" pitchFamily="34" charset="0"/>
              </a:rPr>
              <a:t>val</a:t>
            </a: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 = </a:t>
            </a:r>
            <a:r>
              <a:rPr lang="en-IN" dirty="0" err="1" smtClean="0">
                <a:solidFill>
                  <a:srgbClr val="7030A0"/>
                </a:solidFill>
                <a:cs typeface="Arial" pitchFamily="34" charset="0"/>
              </a:rPr>
              <a:t>arr</a:t>
            </a: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[0][</a:t>
            </a:r>
            <a:r>
              <a:rPr lang="en-IN" dirty="0" err="1" smtClean="0">
                <a:solidFill>
                  <a:srgbClr val="7030A0"/>
                </a:solidFill>
                <a:cs typeface="Arial" pitchFamily="34" charset="0"/>
              </a:rPr>
              <a:t>attr</a:t>
            </a: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];</a:t>
            </a:r>
          </a:p>
          <a:p>
            <a:pPr>
              <a:buNone/>
            </a:pP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    for(</a:t>
            </a:r>
            <a:r>
              <a:rPr lang="en-IN" dirty="0" err="1" smtClean="0">
                <a:solidFill>
                  <a:srgbClr val="7030A0"/>
                </a:solidFill>
                <a:cs typeface="Arial" pitchFamily="34" charset="0"/>
              </a:rPr>
              <a:t>var</a:t>
            </a: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 </a:t>
            </a:r>
            <a:r>
              <a:rPr lang="en-IN" dirty="0" err="1" smtClean="0">
                <a:solidFill>
                  <a:srgbClr val="7030A0"/>
                </a:solidFill>
                <a:cs typeface="Arial" pitchFamily="34" charset="0"/>
              </a:rPr>
              <a:t>i</a:t>
            </a: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=1;i&lt;</a:t>
            </a:r>
            <a:r>
              <a:rPr lang="en-IN" dirty="0" err="1" smtClean="0">
                <a:solidFill>
                  <a:srgbClr val="7030A0"/>
                </a:solidFill>
                <a:cs typeface="Arial" pitchFamily="34" charset="0"/>
              </a:rPr>
              <a:t>arr.length;i</a:t>
            </a: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++) {</a:t>
            </a:r>
          </a:p>
          <a:p>
            <a:pPr>
              <a:buNone/>
            </a:pP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        </a:t>
            </a:r>
            <a:r>
              <a:rPr lang="en-IN" dirty="0" err="1" smtClean="0">
                <a:solidFill>
                  <a:srgbClr val="7030A0"/>
                </a:solidFill>
                <a:cs typeface="Arial" pitchFamily="34" charset="0"/>
              </a:rPr>
              <a:t>val</a:t>
            </a: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 = </a:t>
            </a:r>
            <a:r>
              <a:rPr lang="en-IN" dirty="0" err="1" smtClean="0">
                <a:solidFill>
                  <a:srgbClr val="7030A0"/>
                </a:solidFill>
                <a:cs typeface="Arial" pitchFamily="34" charset="0"/>
              </a:rPr>
              <a:t>cmp</a:t>
            </a: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(</a:t>
            </a:r>
            <a:r>
              <a:rPr lang="en-IN" dirty="0" err="1" smtClean="0">
                <a:solidFill>
                  <a:srgbClr val="7030A0"/>
                </a:solidFill>
                <a:cs typeface="Arial" pitchFamily="34" charset="0"/>
              </a:rPr>
              <a:t>val</a:t>
            </a: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, </a:t>
            </a:r>
            <a:r>
              <a:rPr lang="en-IN" dirty="0" err="1" smtClean="0">
                <a:solidFill>
                  <a:srgbClr val="7030A0"/>
                </a:solidFill>
                <a:cs typeface="Arial" pitchFamily="34" charset="0"/>
              </a:rPr>
              <a:t>arr</a:t>
            </a: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[</a:t>
            </a:r>
            <a:r>
              <a:rPr lang="en-IN" dirty="0" err="1" smtClean="0">
                <a:solidFill>
                  <a:srgbClr val="7030A0"/>
                </a:solidFill>
                <a:cs typeface="Arial" pitchFamily="34" charset="0"/>
              </a:rPr>
              <a:t>i</a:t>
            </a: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][</a:t>
            </a:r>
            <a:r>
              <a:rPr lang="en-IN" dirty="0" err="1" smtClean="0">
                <a:solidFill>
                  <a:srgbClr val="7030A0"/>
                </a:solidFill>
                <a:cs typeface="Arial" pitchFamily="34" charset="0"/>
              </a:rPr>
              <a:t>attr</a:t>
            </a: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])</a:t>
            </a:r>
          </a:p>
          <a:p>
            <a:pPr>
              <a:buNone/>
            </a:pP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    }</a:t>
            </a:r>
          </a:p>
          <a:p>
            <a:pPr>
              <a:buNone/>
            </a:pP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    return </a:t>
            </a:r>
            <a:r>
              <a:rPr lang="en-IN" dirty="0" err="1" smtClean="0">
                <a:solidFill>
                  <a:srgbClr val="7030A0"/>
                </a:solidFill>
                <a:cs typeface="Arial" pitchFamily="34" charset="0"/>
              </a:rPr>
              <a:t>val</a:t>
            </a: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;</a:t>
            </a:r>
          </a:p>
          <a:p>
            <a:pPr>
              <a:buNone/>
            </a:pP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}alert(finder(Math.max, data, "population"));</a:t>
            </a:r>
          </a:p>
          <a:p>
            <a:pPr>
              <a:buNone/>
            </a:pP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alert(finder(Math.min, data, "population"));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IN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Iterating Over and Reducing Data</a:t>
            </a:r>
            <a:endParaRPr lang="en-IN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419600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IN" sz="2600" dirty="0" smtClean="0">
                <a:cs typeface="Arial" pitchFamily="34" charset="0"/>
              </a:rPr>
              <a:t>Most of the functions used to summarize data, need to iterate over the entire dataset to generate their results.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85800" y="2286000"/>
          <a:ext cx="8077200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3962400"/>
                <a:gridCol w="25146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+mn-lt"/>
                        </a:rPr>
                        <a:t>Main Methods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+mn-lt"/>
                        </a:rPr>
                        <a:t>Functions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+mn-lt"/>
                        </a:rPr>
                        <a:t>Syntax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</a:tr>
              <a:tr h="695960">
                <a:tc>
                  <a:txBody>
                    <a:bodyPr/>
                    <a:lstStyle/>
                    <a:p>
                      <a:r>
                        <a:rPr lang="en-IN" dirty="0" err="1" smtClean="0">
                          <a:latin typeface="+mn-lt"/>
                        </a:rPr>
                        <a:t>forEach</a:t>
                      </a:r>
                      <a:r>
                        <a:rPr lang="en-IN" dirty="0" smtClean="0">
                          <a:latin typeface="+mn-lt"/>
                        </a:rPr>
                        <a:t>()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latin typeface="+mn-lt"/>
                          <a:cs typeface="Arial" pitchFamily="34" charset="0"/>
                        </a:rPr>
                        <a:t>Executes a provided function once per array element.</a:t>
                      </a:r>
                    </a:p>
                    <a:p>
                      <a:endParaRPr lang="en-IN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i="1" dirty="0" err="1" smtClean="0"/>
                        <a:t>arr</a:t>
                      </a:r>
                      <a:r>
                        <a:rPr lang="en-IN" dirty="0" err="1" smtClean="0"/>
                        <a:t>.forEach</a:t>
                      </a:r>
                      <a:r>
                        <a:rPr lang="en-IN" dirty="0" smtClean="0"/>
                        <a:t>(</a:t>
                      </a:r>
                      <a:r>
                        <a:rPr lang="en-IN" i="1" dirty="0" err="1" smtClean="0"/>
                        <a:t>callback</a:t>
                      </a:r>
                      <a:r>
                        <a:rPr lang="en-IN" dirty="0" smtClean="0"/>
                        <a:t>[, </a:t>
                      </a:r>
                      <a:r>
                        <a:rPr lang="en-IN" i="1" dirty="0" err="1" smtClean="0"/>
                        <a:t>thisArg</a:t>
                      </a:r>
                      <a:r>
                        <a:rPr lang="en-IN" dirty="0" smtClean="0"/>
                        <a:t>])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</a:tr>
              <a:tr h="695960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+mn-lt"/>
                        </a:rPr>
                        <a:t>Mapping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latin typeface="+mn-lt"/>
                          <a:cs typeface="Arial" pitchFamily="34" charset="0"/>
                        </a:rPr>
                        <a:t>Creates a new array by calling a provided function on every element in this array.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+mn-lt"/>
                          <a:cs typeface="Arial" pitchFamily="34" charset="0"/>
                        </a:rPr>
                        <a:t>arr.map(</a:t>
                      </a:r>
                      <a:r>
                        <a:rPr lang="en-IN" sz="1800" dirty="0" err="1" smtClean="0">
                          <a:latin typeface="+mn-lt"/>
                          <a:cs typeface="Arial" pitchFamily="34" charset="0"/>
                        </a:rPr>
                        <a:t>callback</a:t>
                      </a:r>
                      <a:r>
                        <a:rPr lang="en-IN" sz="1800" dirty="0" smtClean="0">
                          <a:latin typeface="+mn-lt"/>
                          <a:cs typeface="Arial" pitchFamily="34" charset="0"/>
                        </a:rPr>
                        <a:t>[, </a:t>
                      </a:r>
                      <a:r>
                        <a:rPr lang="en-IN" sz="1800" dirty="0" err="1" smtClean="0">
                          <a:latin typeface="+mn-lt"/>
                          <a:cs typeface="Arial" pitchFamily="34" charset="0"/>
                        </a:rPr>
                        <a:t>thisArg</a:t>
                      </a:r>
                      <a:r>
                        <a:rPr lang="en-IN" sz="1800" dirty="0" smtClean="0">
                          <a:latin typeface="+mn-lt"/>
                          <a:cs typeface="Arial" pitchFamily="34" charset="0"/>
                        </a:rPr>
                        <a:t>]).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+mn-lt"/>
                        </a:rPr>
                        <a:t>Filtering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+mn-lt"/>
                          <a:cs typeface="Arial" pitchFamily="34" charset="0"/>
                        </a:rPr>
                        <a:t>Select a subset of the data 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i="1" dirty="0" err="1" smtClean="0">
                          <a:latin typeface="+mn-lt"/>
                          <a:cs typeface="Arial" pitchFamily="34" charset="0"/>
                        </a:rPr>
                        <a:t>arr</a:t>
                      </a:r>
                      <a:r>
                        <a:rPr lang="en-IN" sz="1800" dirty="0" err="1" smtClean="0">
                          <a:latin typeface="+mn-lt"/>
                          <a:cs typeface="Arial" pitchFamily="34" charset="0"/>
                        </a:rPr>
                        <a:t>.filter</a:t>
                      </a:r>
                      <a:r>
                        <a:rPr lang="en-IN" sz="1800" dirty="0" smtClean="0">
                          <a:latin typeface="+mn-lt"/>
                          <a:cs typeface="Arial" pitchFamily="34" charset="0"/>
                        </a:rPr>
                        <a:t>(</a:t>
                      </a:r>
                      <a:r>
                        <a:rPr lang="en-IN" sz="1800" i="1" dirty="0" err="1" smtClean="0">
                          <a:latin typeface="+mn-lt"/>
                          <a:cs typeface="Arial" pitchFamily="34" charset="0"/>
                        </a:rPr>
                        <a:t>callback</a:t>
                      </a:r>
                      <a:r>
                        <a:rPr lang="en-IN" sz="1800" dirty="0" smtClean="0">
                          <a:latin typeface="+mn-lt"/>
                          <a:cs typeface="Arial" pitchFamily="34" charset="0"/>
                        </a:rPr>
                        <a:t>[, </a:t>
                      </a:r>
                      <a:r>
                        <a:rPr lang="en-IN" sz="1800" i="1" dirty="0" err="1" smtClean="0">
                          <a:latin typeface="+mn-lt"/>
                          <a:cs typeface="Arial" pitchFamily="34" charset="0"/>
                        </a:rPr>
                        <a:t>thisArg</a:t>
                      </a:r>
                      <a:r>
                        <a:rPr lang="en-IN" sz="1800" dirty="0" smtClean="0">
                          <a:latin typeface="+mn-lt"/>
                          <a:cs typeface="Arial" pitchFamily="34" charset="0"/>
                        </a:rPr>
                        <a:t>])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+mn-lt"/>
                        </a:rPr>
                        <a:t>Sorting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Specifies a function that defines the sort order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i="1" dirty="0" err="1" smtClean="0">
                          <a:latin typeface="+mn-lt"/>
                        </a:rPr>
                        <a:t>arr</a:t>
                      </a:r>
                      <a:r>
                        <a:rPr lang="en-IN" dirty="0" err="1" smtClean="0">
                          <a:latin typeface="+mn-lt"/>
                        </a:rPr>
                        <a:t>.sort</a:t>
                      </a:r>
                      <a:r>
                        <a:rPr lang="en-IN" dirty="0" smtClean="0">
                          <a:latin typeface="+mn-lt"/>
                        </a:rPr>
                        <a:t>([</a:t>
                      </a:r>
                      <a:r>
                        <a:rPr lang="en-IN" i="1" dirty="0" err="1" smtClean="0">
                          <a:latin typeface="+mn-lt"/>
                        </a:rPr>
                        <a:t>compareFunction</a:t>
                      </a:r>
                      <a:r>
                        <a:rPr lang="en-IN" dirty="0" smtClean="0">
                          <a:latin typeface="+mn-lt"/>
                        </a:rPr>
                        <a:t>])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IN" sz="24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forEach</a:t>
            </a:r>
            <a:r>
              <a:rPr lang="en-IN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()</a:t>
            </a:r>
            <a:endParaRPr lang="en-IN" sz="2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8229600" cy="42672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ClrTx/>
            </a:pPr>
            <a:r>
              <a:rPr lang="en-IN" sz="1800" dirty="0" smtClean="0">
                <a:cs typeface="Arial" pitchFamily="34" charset="0"/>
              </a:rPr>
              <a:t>Example:</a:t>
            </a:r>
          </a:p>
          <a:p>
            <a:pPr>
              <a:buNone/>
            </a:pPr>
            <a:r>
              <a:rPr lang="en-IN" sz="1800" dirty="0" smtClean="0">
                <a:cs typeface="Arial" pitchFamily="34" charset="0"/>
              </a:rPr>
              <a:t>    </a:t>
            </a:r>
            <a:r>
              <a:rPr lang="en-IN" sz="1800" dirty="0" err="1" smtClean="0">
                <a:solidFill>
                  <a:srgbClr val="7030A0"/>
                </a:solidFill>
                <a:cs typeface="Arial" pitchFamily="34" charset="0"/>
              </a:rPr>
              <a:t>var</a:t>
            </a:r>
            <a:r>
              <a:rPr lang="en-IN" sz="1800" dirty="0" smtClean="0">
                <a:solidFill>
                  <a:srgbClr val="7030A0"/>
                </a:solidFill>
                <a:cs typeface="Arial" pitchFamily="34" charset="0"/>
              </a:rPr>
              <a:t> data = [{"city":"</a:t>
            </a:r>
            <a:r>
              <a:rPr lang="en-IN" sz="1800" dirty="0" err="1" smtClean="0">
                <a:solidFill>
                  <a:srgbClr val="7030A0"/>
                </a:solidFill>
                <a:cs typeface="Arial" pitchFamily="34" charset="0"/>
              </a:rPr>
              <a:t>ACity</a:t>
            </a:r>
            <a:r>
              <a:rPr lang="en-IN" sz="1800" dirty="0" smtClean="0">
                <a:solidFill>
                  <a:srgbClr val="7030A0"/>
                </a:solidFill>
                <a:cs typeface="Arial" pitchFamily="34" charset="0"/>
              </a:rPr>
              <a:t>", "population":652405,"land_area":83.9},</a:t>
            </a:r>
          </a:p>
          <a:p>
            <a:pPr>
              <a:buNone/>
            </a:pPr>
            <a:r>
              <a:rPr lang="en-IN" sz="1800" dirty="0" smtClean="0">
                <a:solidFill>
                  <a:srgbClr val="7030A0"/>
                </a:solidFill>
                <a:cs typeface="Arial" pitchFamily="34" charset="0"/>
              </a:rPr>
              <a:t>                      {"city":"</a:t>
            </a:r>
            <a:r>
              <a:rPr lang="en-IN" sz="1800" dirty="0" err="1" smtClean="0">
                <a:solidFill>
                  <a:srgbClr val="7030A0"/>
                </a:solidFill>
                <a:cs typeface="Arial" pitchFamily="34" charset="0"/>
              </a:rPr>
              <a:t>BCity</a:t>
            </a:r>
            <a:r>
              <a:rPr lang="en-IN" sz="1800" dirty="0" smtClean="0">
                <a:solidFill>
                  <a:srgbClr val="7030A0"/>
                </a:solidFill>
                <a:cs typeface="Arial" pitchFamily="34" charset="0"/>
              </a:rPr>
              <a:t>", "population":8405837, "</a:t>
            </a:r>
            <a:r>
              <a:rPr lang="en-IN" sz="1800" dirty="0" err="1" smtClean="0">
                <a:solidFill>
                  <a:srgbClr val="7030A0"/>
                </a:solidFill>
                <a:cs typeface="Arial" pitchFamily="34" charset="0"/>
              </a:rPr>
              <a:t>land_area</a:t>
            </a:r>
            <a:r>
              <a:rPr lang="en-IN" sz="1800" dirty="0" smtClean="0">
                <a:solidFill>
                  <a:srgbClr val="7030A0"/>
                </a:solidFill>
                <a:cs typeface="Arial" pitchFamily="34" charset="0"/>
              </a:rPr>
              <a:t>":302.6},</a:t>
            </a:r>
          </a:p>
          <a:p>
            <a:pPr>
              <a:buNone/>
            </a:pPr>
            <a:r>
              <a:rPr lang="en-IN" sz="1800" dirty="0" smtClean="0">
                <a:solidFill>
                  <a:srgbClr val="7030A0"/>
                </a:solidFill>
                <a:cs typeface="Arial" pitchFamily="34" charset="0"/>
              </a:rPr>
              <a:t>                      {"city":"</a:t>
            </a:r>
            <a:r>
              <a:rPr lang="en-IN" sz="1800" dirty="0" err="1" smtClean="0">
                <a:solidFill>
                  <a:srgbClr val="7030A0"/>
                </a:solidFill>
                <a:cs typeface="Arial" pitchFamily="34" charset="0"/>
              </a:rPr>
              <a:t>CCity</a:t>
            </a:r>
            <a:r>
              <a:rPr lang="en-IN" sz="1800" dirty="0" smtClean="0">
                <a:solidFill>
                  <a:srgbClr val="7030A0"/>
                </a:solidFill>
                <a:cs typeface="Arial" pitchFamily="34" charset="0"/>
              </a:rPr>
              <a:t>", "population":645966, "</a:t>
            </a:r>
            <a:r>
              <a:rPr lang="en-IN" sz="1800" dirty="0" err="1" smtClean="0">
                <a:solidFill>
                  <a:srgbClr val="7030A0"/>
                </a:solidFill>
                <a:cs typeface="Arial" pitchFamily="34" charset="0"/>
              </a:rPr>
              <a:t>land_area</a:t>
            </a:r>
            <a:r>
              <a:rPr lang="en-IN" sz="1800" dirty="0" smtClean="0">
                <a:solidFill>
                  <a:srgbClr val="7030A0"/>
                </a:solidFill>
                <a:cs typeface="Arial" pitchFamily="34" charset="0"/>
              </a:rPr>
              <a:t>":48.3},</a:t>
            </a:r>
          </a:p>
          <a:p>
            <a:pPr>
              <a:buNone/>
            </a:pPr>
            <a:r>
              <a:rPr lang="en-IN" sz="1800" dirty="0" smtClean="0">
                <a:solidFill>
                  <a:srgbClr val="7030A0"/>
                </a:solidFill>
                <a:cs typeface="Arial" pitchFamily="34" charset="0"/>
              </a:rPr>
              <a:t>                      {"city":"</a:t>
            </a:r>
            <a:r>
              <a:rPr lang="en-IN" sz="1800" dirty="0" err="1" smtClean="0">
                <a:solidFill>
                  <a:srgbClr val="7030A0"/>
                </a:solidFill>
                <a:cs typeface="Arial" pitchFamily="34" charset="0"/>
              </a:rPr>
              <a:t>DCity</a:t>
            </a:r>
            <a:r>
              <a:rPr lang="en-IN" sz="1800" dirty="0" smtClean="0">
                <a:solidFill>
                  <a:srgbClr val="7030A0"/>
                </a:solidFill>
                <a:cs typeface="Arial" pitchFamily="34" charset="0"/>
              </a:rPr>
              <a:t>", "population":467007, "</a:t>
            </a:r>
            <a:r>
              <a:rPr lang="en-IN" sz="1800" dirty="0" err="1" smtClean="0">
                <a:solidFill>
                  <a:srgbClr val="7030A0"/>
                </a:solidFill>
                <a:cs typeface="Arial" pitchFamily="34" charset="0"/>
              </a:rPr>
              <a:t>land_area</a:t>
            </a:r>
            <a:r>
              <a:rPr lang="en-IN" sz="1800" dirty="0" smtClean="0">
                <a:solidFill>
                  <a:srgbClr val="7030A0"/>
                </a:solidFill>
                <a:cs typeface="Arial" pitchFamily="34" charset="0"/>
              </a:rPr>
              <a:t>":315} ];</a:t>
            </a:r>
            <a:r>
              <a:rPr lang="en-IN" sz="1800" b="1" dirty="0" smtClean="0">
                <a:solidFill>
                  <a:srgbClr val="7030A0"/>
                </a:solidFill>
                <a:cs typeface="Arial" pitchFamily="34" charset="0"/>
              </a:rPr>
              <a:t> </a:t>
            </a:r>
            <a:r>
              <a:rPr lang="en-IN" sz="1800" dirty="0" err="1" smtClean="0">
                <a:solidFill>
                  <a:srgbClr val="7030A0"/>
                </a:solidFill>
                <a:cs typeface="Arial" pitchFamily="34" charset="0"/>
              </a:rPr>
              <a:t>var</a:t>
            </a:r>
            <a:r>
              <a:rPr lang="en-IN" sz="1800" dirty="0" smtClean="0">
                <a:solidFill>
                  <a:srgbClr val="7030A0"/>
                </a:solidFill>
                <a:cs typeface="Arial" pitchFamily="34" charset="0"/>
              </a:rPr>
              <a:t> count = 0;</a:t>
            </a:r>
          </a:p>
          <a:p>
            <a:pPr>
              <a:buNone/>
            </a:pPr>
            <a:r>
              <a:rPr lang="en-IN" sz="1800" dirty="0" smtClean="0">
                <a:solidFill>
                  <a:srgbClr val="7030A0"/>
                </a:solidFill>
                <a:cs typeface="Arial" pitchFamily="34" charset="0"/>
              </a:rPr>
              <a:t>      </a:t>
            </a:r>
            <a:r>
              <a:rPr lang="en-IN" sz="1800" dirty="0" err="1" smtClean="0">
                <a:solidFill>
                  <a:srgbClr val="7030A0"/>
                </a:solidFill>
                <a:cs typeface="Arial" pitchFamily="34" charset="0"/>
              </a:rPr>
              <a:t>data.forEach</a:t>
            </a:r>
            <a:r>
              <a:rPr lang="en-IN" sz="1800" dirty="0" smtClean="0">
                <a:solidFill>
                  <a:srgbClr val="7030A0"/>
                </a:solidFill>
                <a:cs typeface="Arial" pitchFamily="34" charset="0"/>
              </a:rPr>
              <a:t>(function(d) {</a:t>
            </a:r>
          </a:p>
          <a:p>
            <a:pPr>
              <a:buNone/>
            </a:pPr>
            <a:r>
              <a:rPr lang="en-IN" sz="1800" dirty="0" smtClean="0">
                <a:solidFill>
                  <a:srgbClr val="7030A0"/>
                </a:solidFill>
                <a:cs typeface="Arial" pitchFamily="34" charset="0"/>
              </a:rPr>
              <a:t>      console.log(</a:t>
            </a:r>
            <a:r>
              <a:rPr lang="en-IN" sz="1800" dirty="0" err="1" smtClean="0">
                <a:solidFill>
                  <a:srgbClr val="7030A0"/>
                </a:solidFill>
                <a:cs typeface="Arial" pitchFamily="34" charset="0"/>
              </a:rPr>
              <a:t>d.city</a:t>
            </a:r>
            <a:r>
              <a:rPr lang="en-IN" sz="1800" dirty="0" smtClean="0">
                <a:solidFill>
                  <a:srgbClr val="7030A0"/>
                </a:solidFill>
                <a:cs typeface="Arial" pitchFamily="34" charset="0"/>
              </a:rPr>
              <a:t>);</a:t>
            </a:r>
          </a:p>
          <a:p>
            <a:pPr>
              <a:buNone/>
            </a:pPr>
            <a:r>
              <a:rPr lang="en-IN" sz="1800" dirty="0" smtClean="0">
                <a:solidFill>
                  <a:srgbClr val="7030A0"/>
                </a:solidFill>
                <a:cs typeface="Arial" pitchFamily="34" charset="0"/>
              </a:rPr>
              <a:t>      count = count + 1;</a:t>
            </a:r>
          </a:p>
          <a:p>
            <a:pPr>
              <a:buNone/>
            </a:pPr>
            <a:r>
              <a:rPr lang="en-IN" sz="1800" dirty="0" smtClean="0">
                <a:solidFill>
                  <a:srgbClr val="7030A0"/>
                </a:solidFill>
                <a:cs typeface="Arial" pitchFamily="34" charset="0"/>
              </a:rPr>
              <a:t>      });   console.log(count);</a:t>
            </a:r>
          </a:p>
          <a:p>
            <a:pPr>
              <a:buNone/>
            </a:pPr>
            <a:endParaRPr lang="en-IN" sz="1800" dirty="0" smtClean="0">
              <a:solidFill>
                <a:srgbClr val="7030A0"/>
              </a:solidFill>
              <a:cs typeface="Arial" pitchFamily="34" charset="0"/>
            </a:endParaRPr>
          </a:p>
          <a:p>
            <a:pPr>
              <a:buFont typeface="Symbol"/>
              <a:buChar char="Þ"/>
            </a:pPr>
            <a:r>
              <a:rPr lang="en-IN" sz="1800" dirty="0" err="1" smtClean="0">
                <a:cs typeface="Arial" pitchFamily="34" charset="0"/>
              </a:rPr>
              <a:t>ACity</a:t>
            </a:r>
            <a:endParaRPr lang="en-IN" sz="1800" dirty="0" smtClean="0">
              <a:cs typeface="Arial" pitchFamily="34" charset="0"/>
            </a:endParaRPr>
          </a:p>
          <a:p>
            <a:pPr>
              <a:buNone/>
            </a:pPr>
            <a:r>
              <a:rPr lang="en-IN" sz="1800" dirty="0" smtClean="0">
                <a:cs typeface="Arial" pitchFamily="34" charset="0"/>
              </a:rPr>
              <a:t>      </a:t>
            </a:r>
            <a:r>
              <a:rPr lang="en-IN" sz="1800" dirty="0" err="1" smtClean="0">
                <a:cs typeface="Arial" pitchFamily="34" charset="0"/>
              </a:rPr>
              <a:t>BCity</a:t>
            </a:r>
            <a:endParaRPr lang="en-IN" sz="1800" dirty="0" smtClean="0">
              <a:cs typeface="Arial" pitchFamily="34" charset="0"/>
            </a:endParaRPr>
          </a:p>
          <a:p>
            <a:pPr>
              <a:buNone/>
            </a:pPr>
            <a:r>
              <a:rPr lang="en-IN" sz="1800" dirty="0" smtClean="0">
                <a:cs typeface="Arial" pitchFamily="34" charset="0"/>
              </a:rPr>
              <a:t>      </a:t>
            </a:r>
            <a:r>
              <a:rPr lang="en-IN" sz="1800" dirty="0" err="1" smtClean="0">
                <a:cs typeface="Arial" pitchFamily="34" charset="0"/>
              </a:rPr>
              <a:t>CCity</a:t>
            </a:r>
            <a:endParaRPr lang="en-IN" sz="1800" dirty="0" smtClean="0">
              <a:cs typeface="Arial" pitchFamily="34" charset="0"/>
            </a:endParaRPr>
          </a:p>
          <a:p>
            <a:pPr>
              <a:buNone/>
            </a:pPr>
            <a:r>
              <a:rPr lang="en-IN" sz="1800" dirty="0" smtClean="0">
                <a:cs typeface="Arial" pitchFamily="34" charset="0"/>
              </a:rPr>
              <a:t>      </a:t>
            </a:r>
            <a:r>
              <a:rPr lang="en-IN" sz="1800" dirty="0" err="1" smtClean="0">
                <a:cs typeface="Arial" pitchFamily="34" charset="0"/>
              </a:rPr>
              <a:t>DCity</a:t>
            </a:r>
            <a:endParaRPr lang="en-IN" sz="1800" dirty="0" smtClean="0">
              <a:cs typeface="Arial" pitchFamily="34" charset="0"/>
            </a:endParaRPr>
          </a:p>
          <a:p>
            <a:pPr>
              <a:buNone/>
            </a:pPr>
            <a:r>
              <a:rPr lang="en-IN" sz="1800" dirty="0" smtClean="0">
                <a:cs typeface="Arial" pitchFamily="34" charset="0"/>
              </a:rPr>
              <a:t>      Total Count = 4</a:t>
            </a:r>
          </a:p>
          <a:p>
            <a:pPr>
              <a:buFont typeface="Symbol"/>
              <a:buChar char="Þ"/>
            </a:pPr>
            <a:endParaRPr lang="en-IN" sz="2000" dirty="0" smtClean="0">
              <a:solidFill>
                <a:srgbClr val="7030A0"/>
              </a:solidFill>
              <a:cs typeface="Arial" pitchFamily="34" charset="0"/>
            </a:endParaRPr>
          </a:p>
          <a:p>
            <a:pPr>
              <a:buFont typeface="Symbol"/>
              <a:buChar char="Þ"/>
            </a:pPr>
            <a:endParaRPr lang="en-IN" sz="2000" dirty="0" smtClean="0">
              <a:solidFill>
                <a:srgbClr val="7030A0"/>
              </a:solidFill>
              <a:cs typeface="Arial" pitchFamily="34" charset="0"/>
            </a:endParaRPr>
          </a:p>
          <a:p>
            <a:pPr>
              <a:buFont typeface="Symbol"/>
              <a:buChar char="Þ"/>
            </a:pPr>
            <a:endParaRPr lang="en-IN" sz="2000" dirty="0" smtClean="0">
              <a:solidFill>
                <a:srgbClr val="7030A0"/>
              </a:solidFill>
              <a:cs typeface="Arial" pitchFamily="34" charset="0"/>
            </a:endParaRPr>
          </a:p>
          <a:p>
            <a:pPr>
              <a:buNone/>
            </a:pPr>
            <a:r>
              <a:rPr lang="en-IN" sz="2000" b="1" dirty="0" smtClean="0">
                <a:cs typeface="Arial" pitchFamily="34" charset="0"/>
              </a:rPr>
              <a:t>   </a:t>
            </a:r>
          </a:p>
          <a:p>
            <a:pPr>
              <a:buNone/>
            </a:pPr>
            <a:endParaRPr lang="en-IN" sz="2000" b="1" dirty="0" smtClean="0">
              <a:cs typeface="Arial" pitchFamily="34" charset="0"/>
            </a:endParaRPr>
          </a:p>
          <a:p>
            <a:pPr>
              <a:buNone/>
            </a:pPr>
            <a:r>
              <a:rPr lang="en-IN" sz="2000" b="1" dirty="0" smtClean="0">
                <a:cs typeface="Arial" pitchFamily="34" charset="0"/>
              </a:rPr>
              <a:t> </a:t>
            </a:r>
            <a:endParaRPr lang="en-IN" sz="2000" dirty="0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4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Filtering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IN" sz="2000" dirty="0" smtClean="0">
                <a:cs typeface="Arial" pitchFamily="34" charset="0"/>
              </a:rPr>
              <a:t>Select a subset of the data using the built in filter method.</a:t>
            </a:r>
          </a:p>
          <a:p>
            <a:pPr>
              <a:buClrTx/>
            </a:pPr>
            <a:r>
              <a:rPr lang="en-IN" sz="2000" i="1" dirty="0" smtClean="0">
                <a:cs typeface="Arial" pitchFamily="34" charset="0"/>
              </a:rPr>
              <a:t>Syntax: </a:t>
            </a:r>
            <a:r>
              <a:rPr lang="en-IN" sz="2000" i="1" dirty="0" err="1" smtClean="0">
                <a:cs typeface="Arial" pitchFamily="34" charset="0"/>
              </a:rPr>
              <a:t>arr</a:t>
            </a:r>
            <a:r>
              <a:rPr lang="en-IN" sz="2000" dirty="0" err="1" smtClean="0">
                <a:cs typeface="Arial" pitchFamily="34" charset="0"/>
              </a:rPr>
              <a:t>.filter</a:t>
            </a:r>
            <a:r>
              <a:rPr lang="en-IN" sz="2000" dirty="0" smtClean="0">
                <a:cs typeface="Arial" pitchFamily="34" charset="0"/>
              </a:rPr>
              <a:t>(</a:t>
            </a:r>
            <a:r>
              <a:rPr lang="en-IN" sz="2000" i="1" dirty="0" err="1" smtClean="0">
                <a:cs typeface="Arial" pitchFamily="34" charset="0"/>
              </a:rPr>
              <a:t>callback</a:t>
            </a:r>
            <a:r>
              <a:rPr lang="en-IN" sz="2000" dirty="0" smtClean="0">
                <a:cs typeface="Arial" pitchFamily="34" charset="0"/>
              </a:rPr>
              <a:t>[, </a:t>
            </a:r>
            <a:r>
              <a:rPr lang="en-IN" sz="2000" i="1" dirty="0" err="1" smtClean="0">
                <a:cs typeface="Arial" pitchFamily="34" charset="0"/>
              </a:rPr>
              <a:t>thisArg</a:t>
            </a:r>
            <a:r>
              <a:rPr lang="en-IN" sz="2000" dirty="0" smtClean="0">
                <a:cs typeface="Arial" pitchFamily="34" charset="0"/>
              </a:rPr>
              <a:t>]).</a:t>
            </a:r>
          </a:p>
          <a:p>
            <a:pPr>
              <a:lnSpc>
                <a:spcPct val="200000"/>
              </a:lnSpc>
              <a:buClrTx/>
            </a:pPr>
            <a:r>
              <a:rPr lang="en-IN" sz="2000" dirty="0" smtClean="0">
                <a:cs typeface="Arial" pitchFamily="34" charset="0"/>
              </a:rPr>
              <a:t>Example:</a:t>
            </a:r>
          </a:p>
          <a:p>
            <a:pPr>
              <a:buClrTx/>
              <a:buNone/>
            </a:pPr>
            <a:r>
              <a:rPr lang="en-IN" sz="2000" dirty="0" err="1" smtClean="0">
                <a:solidFill>
                  <a:srgbClr val="7030A0"/>
                </a:solidFill>
                <a:cs typeface="Arial" pitchFamily="34" charset="0"/>
              </a:rPr>
              <a:t>var</a:t>
            </a:r>
            <a:r>
              <a:rPr lang="en-IN" sz="2000" dirty="0" smtClean="0">
                <a:solidFill>
                  <a:srgbClr val="7030A0"/>
                </a:solidFill>
                <a:cs typeface="Arial" pitchFamily="34" charset="0"/>
              </a:rPr>
              <a:t> </a:t>
            </a:r>
            <a:r>
              <a:rPr lang="en-IN" sz="2000" dirty="0" err="1" smtClean="0">
                <a:solidFill>
                  <a:srgbClr val="7030A0"/>
                </a:solidFill>
                <a:cs typeface="Arial" pitchFamily="34" charset="0"/>
              </a:rPr>
              <a:t>large_land</a:t>
            </a:r>
            <a:r>
              <a:rPr lang="en-IN" sz="2000" dirty="0" smtClean="0">
                <a:solidFill>
                  <a:srgbClr val="7030A0"/>
                </a:solidFill>
                <a:cs typeface="Arial" pitchFamily="34" charset="0"/>
              </a:rPr>
              <a:t> = </a:t>
            </a:r>
            <a:r>
              <a:rPr lang="en-IN" sz="2000" dirty="0" err="1" smtClean="0">
                <a:solidFill>
                  <a:srgbClr val="7030A0"/>
                </a:solidFill>
                <a:cs typeface="Arial" pitchFamily="34" charset="0"/>
              </a:rPr>
              <a:t>data.filter</a:t>
            </a:r>
            <a:r>
              <a:rPr lang="en-IN" sz="2000" dirty="0" smtClean="0">
                <a:solidFill>
                  <a:srgbClr val="7030A0"/>
                </a:solidFill>
                <a:cs typeface="Arial" pitchFamily="34" charset="0"/>
              </a:rPr>
              <a:t>(function(d) { return </a:t>
            </a:r>
            <a:r>
              <a:rPr lang="en-IN" sz="2000" dirty="0" err="1" smtClean="0">
                <a:solidFill>
                  <a:srgbClr val="7030A0"/>
                </a:solidFill>
                <a:cs typeface="Arial" pitchFamily="34" charset="0"/>
              </a:rPr>
              <a:t>d.land_area</a:t>
            </a:r>
            <a:r>
              <a:rPr lang="en-IN" sz="2000" dirty="0" smtClean="0">
                <a:solidFill>
                  <a:srgbClr val="7030A0"/>
                </a:solidFill>
                <a:cs typeface="Arial" pitchFamily="34" charset="0"/>
              </a:rPr>
              <a:t> &gt; 200; });</a:t>
            </a:r>
          </a:p>
          <a:p>
            <a:pPr>
              <a:buClrTx/>
              <a:buNone/>
            </a:pPr>
            <a:r>
              <a:rPr lang="en-IN" sz="2000" dirty="0" smtClean="0">
                <a:solidFill>
                  <a:srgbClr val="7030A0"/>
                </a:solidFill>
                <a:cs typeface="Arial" pitchFamily="34" charset="0"/>
              </a:rPr>
              <a:t>console.log(</a:t>
            </a:r>
            <a:r>
              <a:rPr lang="en-IN" sz="2000" dirty="0" err="1" smtClean="0">
                <a:solidFill>
                  <a:srgbClr val="7030A0"/>
                </a:solidFill>
                <a:cs typeface="Arial" pitchFamily="34" charset="0"/>
              </a:rPr>
              <a:t>large_land</a:t>
            </a:r>
            <a:r>
              <a:rPr lang="en-IN" sz="2000" dirty="0" smtClean="0">
                <a:solidFill>
                  <a:srgbClr val="7030A0"/>
                </a:solidFill>
                <a:cs typeface="Arial" pitchFamily="34" charset="0"/>
              </a:rPr>
              <a:t>);</a:t>
            </a:r>
          </a:p>
          <a:p>
            <a:pPr>
              <a:buClrTx/>
              <a:buNone/>
            </a:pPr>
            <a:endParaRPr lang="en-IN" sz="2000" dirty="0" smtClean="0">
              <a:cs typeface="Arial" pitchFamily="34" charset="0"/>
            </a:endParaRPr>
          </a:p>
          <a:p>
            <a:pPr>
              <a:buClrTx/>
              <a:buNone/>
            </a:pPr>
            <a:r>
              <a:rPr lang="en-IN" sz="2000" b="1" dirty="0" smtClean="0">
                <a:cs typeface="Arial" pitchFamily="34" charset="0"/>
              </a:rPr>
              <a:t>=&gt;</a:t>
            </a:r>
          </a:p>
          <a:p>
            <a:pPr>
              <a:buClrTx/>
              <a:buNone/>
            </a:pPr>
            <a:r>
              <a:rPr lang="en-IN" sz="2000" dirty="0" smtClean="0">
                <a:cs typeface="Arial" pitchFamily="34" charset="0"/>
              </a:rPr>
              <a:t> [{"city":“</a:t>
            </a:r>
            <a:r>
              <a:rPr lang="en-IN" sz="2000" dirty="0" err="1" smtClean="0">
                <a:cs typeface="Arial" pitchFamily="34" charset="0"/>
              </a:rPr>
              <a:t>BCity</a:t>
            </a:r>
            <a:r>
              <a:rPr lang="en-IN" sz="2000" dirty="0" smtClean="0">
                <a:cs typeface="Arial" pitchFamily="34" charset="0"/>
              </a:rPr>
              <a:t>“, "</a:t>
            </a:r>
            <a:r>
              <a:rPr lang="en-IN" sz="2000" dirty="0" err="1" smtClean="0">
                <a:cs typeface="Arial" pitchFamily="34" charset="0"/>
              </a:rPr>
              <a:t>land_area</a:t>
            </a:r>
            <a:r>
              <a:rPr lang="en-IN" sz="2000" dirty="0" smtClean="0">
                <a:cs typeface="Arial" pitchFamily="34" charset="0"/>
              </a:rPr>
              <a:t>":302.6, “population":8405837},</a:t>
            </a:r>
          </a:p>
          <a:p>
            <a:pPr>
              <a:buClrTx/>
              <a:buNone/>
            </a:pPr>
            <a:r>
              <a:rPr lang="en-IN" sz="2000" dirty="0" smtClean="0">
                <a:cs typeface="Arial" pitchFamily="34" charset="0"/>
              </a:rPr>
              <a:t>  {“city":“</a:t>
            </a:r>
            <a:r>
              <a:rPr lang="en-IN" sz="2000" dirty="0" err="1" smtClean="0">
                <a:cs typeface="Arial" pitchFamily="34" charset="0"/>
              </a:rPr>
              <a:t>DCity</a:t>
            </a:r>
            <a:r>
              <a:rPr lang="en-IN" sz="2000" dirty="0" smtClean="0">
                <a:cs typeface="Arial" pitchFamily="34" charset="0"/>
              </a:rPr>
              <a:t>“, "</a:t>
            </a:r>
            <a:r>
              <a:rPr lang="en-IN" sz="2000" dirty="0" err="1" smtClean="0">
                <a:cs typeface="Arial" pitchFamily="34" charset="0"/>
              </a:rPr>
              <a:t>land_area</a:t>
            </a:r>
            <a:r>
              <a:rPr lang="en-IN" sz="2000" dirty="0" smtClean="0">
                <a:cs typeface="Arial" pitchFamily="34" charset="0"/>
              </a:rPr>
              <a:t>":315, “population":467007}]</a:t>
            </a:r>
          </a:p>
          <a:p>
            <a:endParaRPr lang="en-IN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4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pPr algn="l"/>
            <a:r>
              <a:rPr lang="en-IN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Sorting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191000"/>
          </a:xfrm>
        </p:spPr>
        <p:txBody>
          <a:bodyPr>
            <a:normAutofit fontScale="70000" lnSpcReduction="20000"/>
          </a:bodyPr>
          <a:lstStyle/>
          <a:p>
            <a:pPr>
              <a:buClrTx/>
            </a:pPr>
            <a:r>
              <a:rPr lang="en-IN" sz="2900" dirty="0" smtClean="0">
                <a:cs typeface="Arial" pitchFamily="34" charset="0"/>
              </a:rPr>
              <a:t>Syntax: </a:t>
            </a:r>
            <a:r>
              <a:rPr lang="en-IN" sz="2900" i="1" dirty="0" err="1" smtClean="0">
                <a:cs typeface="Arial" pitchFamily="34" charset="0"/>
              </a:rPr>
              <a:t>arr</a:t>
            </a:r>
            <a:r>
              <a:rPr lang="en-IN" sz="2900" dirty="0" err="1" smtClean="0">
                <a:cs typeface="Arial" pitchFamily="34" charset="0"/>
              </a:rPr>
              <a:t>.sort</a:t>
            </a:r>
            <a:r>
              <a:rPr lang="en-IN" sz="2900" dirty="0" smtClean="0">
                <a:cs typeface="Arial" pitchFamily="34" charset="0"/>
              </a:rPr>
              <a:t>([</a:t>
            </a:r>
            <a:r>
              <a:rPr lang="en-IN" sz="2900" i="1" dirty="0" err="1" smtClean="0">
                <a:cs typeface="Arial" pitchFamily="34" charset="0"/>
              </a:rPr>
              <a:t>compareFunction</a:t>
            </a:r>
            <a:r>
              <a:rPr lang="en-IN" sz="2900" dirty="0" smtClean="0">
                <a:cs typeface="Arial" pitchFamily="34" charset="0"/>
              </a:rPr>
              <a:t>]).</a:t>
            </a:r>
          </a:p>
          <a:p>
            <a:pPr>
              <a:lnSpc>
                <a:spcPct val="200000"/>
              </a:lnSpc>
              <a:buClrTx/>
            </a:pPr>
            <a:r>
              <a:rPr lang="en-IN" sz="2900" dirty="0" smtClean="0">
                <a:cs typeface="Arial" pitchFamily="34" charset="0"/>
              </a:rPr>
              <a:t>Example:</a:t>
            </a:r>
          </a:p>
          <a:p>
            <a:pPr>
              <a:buNone/>
            </a:pPr>
            <a:r>
              <a:rPr lang="en-IN" sz="2900" dirty="0" err="1" smtClean="0">
                <a:solidFill>
                  <a:srgbClr val="7030A0"/>
                </a:solidFill>
                <a:cs typeface="Arial" pitchFamily="34" charset="0"/>
              </a:rPr>
              <a:t>data.sort</a:t>
            </a:r>
            <a:r>
              <a:rPr lang="en-IN" sz="2900" dirty="0" smtClean="0">
                <a:solidFill>
                  <a:srgbClr val="7030A0"/>
                </a:solidFill>
                <a:cs typeface="Arial" pitchFamily="34" charset="0"/>
              </a:rPr>
              <a:t>(function(</a:t>
            </a:r>
            <a:r>
              <a:rPr lang="en-IN" sz="2900" dirty="0" err="1" smtClean="0">
                <a:solidFill>
                  <a:srgbClr val="7030A0"/>
                </a:solidFill>
                <a:cs typeface="Arial" pitchFamily="34" charset="0"/>
              </a:rPr>
              <a:t>a,b</a:t>
            </a:r>
            <a:r>
              <a:rPr lang="en-IN" sz="2900" dirty="0" smtClean="0">
                <a:solidFill>
                  <a:srgbClr val="7030A0"/>
                </a:solidFill>
                <a:cs typeface="Arial" pitchFamily="34" charset="0"/>
              </a:rPr>
              <a:t>) {</a:t>
            </a:r>
          </a:p>
          <a:p>
            <a:pPr>
              <a:buNone/>
            </a:pPr>
            <a:r>
              <a:rPr lang="en-IN" sz="2900" dirty="0" smtClean="0">
                <a:solidFill>
                  <a:srgbClr val="7030A0"/>
                </a:solidFill>
                <a:cs typeface="Arial" pitchFamily="34" charset="0"/>
              </a:rPr>
              <a:t>  return </a:t>
            </a:r>
            <a:r>
              <a:rPr lang="en-IN" sz="2900" dirty="0" err="1" smtClean="0">
                <a:solidFill>
                  <a:srgbClr val="7030A0"/>
                </a:solidFill>
                <a:cs typeface="Arial" pitchFamily="34" charset="0"/>
              </a:rPr>
              <a:t>b.population</a:t>
            </a:r>
            <a:r>
              <a:rPr lang="en-IN" sz="2900" dirty="0" smtClean="0">
                <a:solidFill>
                  <a:srgbClr val="7030A0"/>
                </a:solidFill>
                <a:cs typeface="Arial" pitchFamily="34" charset="0"/>
              </a:rPr>
              <a:t> - </a:t>
            </a:r>
            <a:r>
              <a:rPr lang="en-IN" sz="2900" dirty="0" err="1" smtClean="0">
                <a:solidFill>
                  <a:srgbClr val="7030A0"/>
                </a:solidFill>
                <a:cs typeface="Arial" pitchFamily="34" charset="0"/>
              </a:rPr>
              <a:t>a.population</a:t>
            </a:r>
            <a:r>
              <a:rPr lang="en-IN" sz="2900" dirty="0" smtClean="0">
                <a:solidFill>
                  <a:srgbClr val="7030A0"/>
                </a:solidFill>
                <a:cs typeface="Arial" pitchFamily="34" charset="0"/>
              </a:rPr>
              <a:t>;</a:t>
            </a:r>
          </a:p>
          <a:p>
            <a:pPr>
              <a:buNone/>
            </a:pPr>
            <a:r>
              <a:rPr lang="en-IN" sz="2900" dirty="0" smtClean="0">
                <a:solidFill>
                  <a:srgbClr val="7030A0"/>
                </a:solidFill>
                <a:cs typeface="Arial" pitchFamily="34" charset="0"/>
              </a:rPr>
              <a:t>});</a:t>
            </a:r>
          </a:p>
          <a:p>
            <a:pPr>
              <a:buNone/>
            </a:pPr>
            <a:endParaRPr lang="en-IN" sz="2900" dirty="0" smtClean="0">
              <a:solidFill>
                <a:srgbClr val="7030A0"/>
              </a:solidFill>
              <a:cs typeface="Arial" pitchFamily="34" charset="0"/>
            </a:endParaRPr>
          </a:p>
          <a:p>
            <a:pPr>
              <a:buNone/>
            </a:pPr>
            <a:r>
              <a:rPr lang="en-IN" sz="2900" dirty="0" smtClean="0">
                <a:solidFill>
                  <a:srgbClr val="7030A0"/>
                </a:solidFill>
                <a:cs typeface="Arial" pitchFamily="34" charset="0"/>
              </a:rPr>
              <a:t>console.log(data);</a:t>
            </a:r>
          </a:p>
          <a:p>
            <a:pPr>
              <a:buNone/>
            </a:pPr>
            <a:endParaRPr lang="en-IN" sz="2900" dirty="0" smtClean="0">
              <a:cs typeface="Arial" pitchFamily="34" charset="0"/>
            </a:endParaRPr>
          </a:p>
          <a:p>
            <a:pPr>
              <a:buNone/>
            </a:pPr>
            <a:r>
              <a:rPr lang="en-IN" sz="2900" dirty="0" smtClean="0">
                <a:cs typeface="Arial" pitchFamily="34" charset="0"/>
              </a:rPr>
              <a:t>=&gt; {"city":"</a:t>
            </a:r>
            <a:r>
              <a:rPr lang="en-IN" sz="2900" dirty="0" err="1" smtClean="0">
                <a:cs typeface="Arial" pitchFamily="34" charset="0"/>
              </a:rPr>
              <a:t>BCity</a:t>
            </a:r>
            <a:r>
              <a:rPr lang="en-IN" sz="2900" dirty="0" smtClean="0">
                <a:cs typeface="Arial" pitchFamily="34" charset="0"/>
              </a:rPr>
              <a:t>", "population":8405837, "</a:t>
            </a:r>
            <a:r>
              <a:rPr lang="en-IN" sz="2900" dirty="0" err="1" smtClean="0">
                <a:cs typeface="Arial" pitchFamily="34" charset="0"/>
              </a:rPr>
              <a:t>land_area</a:t>
            </a:r>
            <a:r>
              <a:rPr lang="en-IN" sz="2900" dirty="0" smtClean="0">
                <a:cs typeface="Arial" pitchFamily="34" charset="0"/>
              </a:rPr>
              <a:t>":302.6},</a:t>
            </a:r>
          </a:p>
          <a:p>
            <a:pPr>
              <a:buNone/>
            </a:pPr>
            <a:r>
              <a:rPr lang="en-IN" sz="2900" dirty="0" smtClean="0">
                <a:cs typeface="Arial" pitchFamily="34" charset="0"/>
              </a:rPr>
              <a:t>{"city":"</a:t>
            </a:r>
            <a:r>
              <a:rPr lang="en-IN" sz="2900" dirty="0" err="1" smtClean="0">
                <a:cs typeface="Arial" pitchFamily="34" charset="0"/>
              </a:rPr>
              <a:t>ACity</a:t>
            </a:r>
            <a:r>
              <a:rPr lang="en-IN" sz="2900" dirty="0" smtClean="0">
                <a:cs typeface="Arial" pitchFamily="34" charset="0"/>
              </a:rPr>
              <a:t>", "population":652405,"land_area":83.9},</a:t>
            </a:r>
          </a:p>
          <a:p>
            <a:pPr>
              <a:buNone/>
            </a:pPr>
            <a:r>
              <a:rPr lang="en-IN" sz="2900" dirty="0" smtClean="0">
                <a:cs typeface="Arial" pitchFamily="34" charset="0"/>
              </a:rPr>
              <a:t>{"city":"</a:t>
            </a:r>
            <a:r>
              <a:rPr lang="en-IN" sz="2900" dirty="0" err="1" smtClean="0">
                <a:cs typeface="Arial" pitchFamily="34" charset="0"/>
              </a:rPr>
              <a:t>CCity</a:t>
            </a:r>
            <a:r>
              <a:rPr lang="en-IN" sz="2900" dirty="0" smtClean="0">
                <a:cs typeface="Arial" pitchFamily="34" charset="0"/>
              </a:rPr>
              <a:t>", "population":645966, "</a:t>
            </a:r>
            <a:r>
              <a:rPr lang="en-IN" sz="2900" dirty="0" err="1" smtClean="0">
                <a:cs typeface="Arial" pitchFamily="34" charset="0"/>
              </a:rPr>
              <a:t>land_area</a:t>
            </a:r>
            <a:r>
              <a:rPr lang="en-IN" sz="2900" dirty="0" smtClean="0">
                <a:cs typeface="Arial" pitchFamily="34" charset="0"/>
              </a:rPr>
              <a:t>":48.3},</a:t>
            </a:r>
          </a:p>
          <a:p>
            <a:pPr>
              <a:buNone/>
            </a:pPr>
            <a:r>
              <a:rPr lang="en-IN" sz="2900" dirty="0" smtClean="0">
                <a:cs typeface="Arial" pitchFamily="34" charset="0"/>
              </a:rPr>
              <a:t>{"city":"</a:t>
            </a:r>
            <a:r>
              <a:rPr lang="en-IN" sz="2900" dirty="0" err="1" smtClean="0">
                <a:cs typeface="Arial" pitchFamily="34" charset="0"/>
              </a:rPr>
              <a:t>DCity</a:t>
            </a:r>
            <a:r>
              <a:rPr lang="en-IN" sz="2900" dirty="0" smtClean="0">
                <a:cs typeface="Arial" pitchFamily="34" charset="0"/>
              </a:rPr>
              <a:t>", "population":467007, "</a:t>
            </a:r>
            <a:r>
              <a:rPr lang="en-IN" sz="2900" dirty="0" err="1" smtClean="0">
                <a:cs typeface="Arial" pitchFamily="34" charset="0"/>
              </a:rPr>
              <a:t>land_area</a:t>
            </a:r>
            <a:r>
              <a:rPr lang="en-IN" sz="2900" dirty="0" smtClean="0">
                <a:cs typeface="Arial" pitchFamily="34" charset="0"/>
              </a:rPr>
              <a:t>":315}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Picture 4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Reducing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14799"/>
          </a:xfrm>
        </p:spPr>
        <p:txBody>
          <a:bodyPr>
            <a:normAutofit fontScale="47500" lnSpcReduction="20000"/>
          </a:bodyPr>
          <a:lstStyle/>
          <a:p>
            <a:pPr>
              <a:buClrTx/>
            </a:pPr>
            <a:r>
              <a:rPr lang="en-IN" sz="4200" dirty="0" smtClean="0">
                <a:cs typeface="Arial" pitchFamily="34" charset="0"/>
              </a:rPr>
              <a:t>Applies a function against an accumulator and each value of the array to reduce it to a single value.</a:t>
            </a:r>
          </a:p>
          <a:p>
            <a:pPr>
              <a:buClrTx/>
            </a:pPr>
            <a:endParaRPr lang="en-IN" sz="4200" dirty="0" smtClean="0">
              <a:cs typeface="Arial" pitchFamily="34" charset="0"/>
            </a:endParaRPr>
          </a:p>
          <a:p>
            <a:pPr>
              <a:buClrTx/>
            </a:pPr>
            <a:r>
              <a:rPr lang="en-IN" sz="4200" dirty="0" smtClean="0">
                <a:cs typeface="Arial" pitchFamily="34" charset="0"/>
              </a:rPr>
              <a:t>Syntax : </a:t>
            </a:r>
            <a:r>
              <a:rPr lang="en-IN" sz="4200" i="1" dirty="0" err="1" smtClean="0">
                <a:solidFill>
                  <a:srgbClr val="7030A0"/>
                </a:solidFill>
                <a:cs typeface="Arial" pitchFamily="34" charset="0"/>
              </a:rPr>
              <a:t>arr</a:t>
            </a:r>
            <a:r>
              <a:rPr lang="en-IN" sz="4200" dirty="0" err="1" smtClean="0">
                <a:solidFill>
                  <a:srgbClr val="7030A0"/>
                </a:solidFill>
                <a:cs typeface="Arial" pitchFamily="34" charset="0"/>
              </a:rPr>
              <a:t>.reduce</a:t>
            </a:r>
            <a:r>
              <a:rPr lang="en-IN" sz="4200" dirty="0" smtClean="0">
                <a:solidFill>
                  <a:srgbClr val="7030A0"/>
                </a:solidFill>
                <a:cs typeface="Arial" pitchFamily="34" charset="0"/>
              </a:rPr>
              <a:t>(</a:t>
            </a:r>
            <a:r>
              <a:rPr lang="en-IN" sz="4200" i="1" dirty="0" err="1" smtClean="0">
                <a:solidFill>
                  <a:srgbClr val="7030A0"/>
                </a:solidFill>
                <a:cs typeface="Arial" pitchFamily="34" charset="0"/>
              </a:rPr>
              <a:t>callback</a:t>
            </a:r>
            <a:r>
              <a:rPr lang="en-IN" sz="4200" dirty="0" smtClean="0">
                <a:solidFill>
                  <a:srgbClr val="7030A0"/>
                </a:solidFill>
                <a:cs typeface="Arial" pitchFamily="34" charset="0"/>
              </a:rPr>
              <a:t>[, </a:t>
            </a:r>
            <a:r>
              <a:rPr lang="en-IN" sz="4200" i="1" dirty="0" err="1" smtClean="0">
                <a:solidFill>
                  <a:srgbClr val="7030A0"/>
                </a:solidFill>
                <a:cs typeface="Arial" pitchFamily="34" charset="0"/>
              </a:rPr>
              <a:t>initialValue</a:t>
            </a:r>
            <a:r>
              <a:rPr lang="en-IN" sz="4200" dirty="0" smtClean="0">
                <a:solidFill>
                  <a:srgbClr val="7030A0"/>
                </a:solidFill>
                <a:cs typeface="Arial" pitchFamily="34" charset="0"/>
              </a:rPr>
              <a:t>])</a:t>
            </a:r>
            <a:r>
              <a:rPr lang="en-IN" sz="4200" dirty="0" smtClean="0">
                <a:cs typeface="Arial" pitchFamily="34" charset="0"/>
              </a:rPr>
              <a:t>.</a:t>
            </a:r>
          </a:p>
          <a:p>
            <a:pPr>
              <a:buClrTx/>
            </a:pPr>
            <a:endParaRPr lang="en-IN" sz="4200" dirty="0" smtClean="0">
              <a:cs typeface="Arial" pitchFamily="34" charset="0"/>
            </a:endParaRPr>
          </a:p>
          <a:p>
            <a:pPr>
              <a:buClrTx/>
            </a:pPr>
            <a:r>
              <a:rPr lang="en-IN" sz="4200" dirty="0" smtClean="0">
                <a:cs typeface="Arial" pitchFamily="34" charset="0"/>
              </a:rPr>
              <a:t>Example:</a:t>
            </a:r>
          </a:p>
          <a:p>
            <a:pPr>
              <a:buNone/>
            </a:pPr>
            <a:endParaRPr lang="en-IN" sz="4200" dirty="0" smtClean="0">
              <a:cs typeface="Arial" pitchFamily="34" charset="0"/>
            </a:endParaRPr>
          </a:p>
          <a:p>
            <a:pPr>
              <a:buNone/>
            </a:pPr>
            <a:r>
              <a:rPr lang="en-IN" sz="4200" dirty="0" smtClean="0">
                <a:solidFill>
                  <a:srgbClr val="7030A0"/>
                </a:solidFill>
                <a:cs typeface="Arial" pitchFamily="34" charset="0"/>
              </a:rPr>
              <a:t>   </a:t>
            </a:r>
            <a:r>
              <a:rPr lang="en-IN" sz="4200" dirty="0" err="1" smtClean="0">
                <a:solidFill>
                  <a:srgbClr val="7030A0"/>
                </a:solidFill>
                <a:cs typeface="Arial" pitchFamily="34" charset="0"/>
              </a:rPr>
              <a:t>var</a:t>
            </a:r>
            <a:r>
              <a:rPr lang="en-IN" sz="4200" dirty="0" smtClean="0">
                <a:solidFill>
                  <a:srgbClr val="7030A0"/>
                </a:solidFill>
                <a:cs typeface="Arial" pitchFamily="34" charset="0"/>
              </a:rPr>
              <a:t> </a:t>
            </a:r>
            <a:r>
              <a:rPr lang="en-IN" sz="4200" dirty="0" err="1" smtClean="0">
                <a:solidFill>
                  <a:srgbClr val="7030A0"/>
                </a:solidFill>
                <a:cs typeface="Arial" pitchFamily="34" charset="0"/>
              </a:rPr>
              <a:t>landSum</a:t>
            </a:r>
            <a:r>
              <a:rPr lang="en-IN" sz="4200" dirty="0" smtClean="0">
                <a:solidFill>
                  <a:srgbClr val="7030A0"/>
                </a:solidFill>
                <a:cs typeface="Arial" pitchFamily="34" charset="0"/>
              </a:rPr>
              <a:t> = </a:t>
            </a:r>
            <a:r>
              <a:rPr lang="en-IN" sz="4200" dirty="0" err="1" smtClean="0">
                <a:solidFill>
                  <a:srgbClr val="7030A0"/>
                </a:solidFill>
                <a:cs typeface="Arial" pitchFamily="34" charset="0"/>
              </a:rPr>
              <a:t>data.reduce</a:t>
            </a:r>
            <a:r>
              <a:rPr lang="en-IN" sz="4200" dirty="0" smtClean="0">
                <a:solidFill>
                  <a:srgbClr val="7030A0"/>
                </a:solidFill>
                <a:cs typeface="Arial" pitchFamily="34" charset="0"/>
              </a:rPr>
              <a:t>(function(sum, d) {</a:t>
            </a:r>
          </a:p>
          <a:p>
            <a:pPr>
              <a:buNone/>
            </a:pPr>
            <a:r>
              <a:rPr lang="en-IN" sz="4200" dirty="0" smtClean="0">
                <a:solidFill>
                  <a:srgbClr val="7030A0"/>
                </a:solidFill>
                <a:cs typeface="Arial" pitchFamily="34" charset="0"/>
              </a:rPr>
              <a:t>   return sum + </a:t>
            </a:r>
            <a:r>
              <a:rPr lang="en-IN" sz="4200" dirty="0" err="1" smtClean="0">
                <a:solidFill>
                  <a:srgbClr val="7030A0"/>
                </a:solidFill>
                <a:cs typeface="Arial" pitchFamily="34" charset="0"/>
              </a:rPr>
              <a:t>d.land_area</a:t>
            </a:r>
            <a:r>
              <a:rPr lang="en-IN" sz="4200" dirty="0" smtClean="0">
                <a:solidFill>
                  <a:srgbClr val="7030A0"/>
                </a:solidFill>
                <a:cs typeface="Arial" pitchFamily="34" charset="0"/>
              </a:rPr>
              <a:t>;</a:t>
            </a:r>
          </a:p>
          <a:p>
            <a:pPr>
              <a:buNone/>
            </a:pPr>
            <a:r>
              <a:rPr lang="en-IN" sz="4200" dirty="0" smtClean="0">
                <a:solidFill>
                  <a:srgbClr val="7030A0"/>
                </a:solidFill>
                <a:cs typeface="Arial" pitchFamily="34" charset="0"/>
              </a:rPr>
              <a:t>   }, 0);</a:t>
            </a:r>
          </a:p>
          <a:p>
            <a:pPr>
              <a:buNone/>
            </a:pPr>
            <a:r>
              <a:rPr lang="en-IN" sz="4200" dirty="0" smtClean="0">
                <a:solidFill>
                  <a:srgbClr val="7030A0"/>
                </a:solidFill>
                <a:cs typeface="Arial" pitchFamily="34" charset="0"/>
              </a:rPr>
              <a:t>  console.log(</a:t>
            </a:r>
            <a:r>
              <a:rPr lang="en-IN" sz="4200" dirty="0" err="1" smtClean="0">
                <a:solidFill>
                  <a:srgbClr val="7030A0"/>
                </a:solidFill>
                <a:cs typeface="Arial" pitchFamily="34" charset="0"/>
              </a:rPr>
              <a:t>landSum</a:t>
            </a:r>
            <a:r>
              <a:rPr lang="en-IN" sz="4200" dirty="0" smtClean="0">
                <a:solidFill>
                  <a:srgbClr val="7030A0"/>
                </a:solidFill>
                <a:cs typeface="Arial" pitchFamily="34" charset="0"/>
              </a:rPr>
              <a:t>);</a:t>
            </a:r>
          </a:p>
          <a:p>
            <a:pPr>
              <a:buNone/>
            </a:pPr>
            <a:endParaRPr lang="en-IN" sz="4200" dirty="0" smtClean="0">
              <a:cs typeface="Arial" pitchFamily="34" charset="0"/>
            </a:endParaRPr>
          </a:p>
          <a:p>
            <a:pPr>
              <a:buNone/>
            </a:pPr>
            <a:r>
              <a:rPr lang="en-IN" sz="4200" dirty="0" smtClean="0">
                <a:cs typeface="Arial" pitchFamily="34" charset="0"/>
              </a:rPr>
              <a:t>   =&gt; 749.8.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4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>
                <a:solidFill>
                  <a:srgbClr val="0070C0"/>
                </a:solidFill>
              </a:rPr>
              <a:t>Working with Strings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609600" y="1676400"/>
          <a:ext cx="830580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8600"/>
                <a:gridCol w="24892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Basic methods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Function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Syntax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solidFill>
                            <a:srgbClr val="002060"/>
                          </a:solidFill>
                          <a:latin typeface="+mn-lt"/>
                          <a:cs typeface="Arial" pitchFamily="34" charset="0"/>
                        </a:rPr>
                        <a:t>Stripping whitespaces</a:t>
                      </a:r>
                    </a:p>
                    <a:p>
                      <a:endParaRPr lang="en-IN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+mn-lt"/>
                          <a:cs typeface="Arial" pitchFamily="34" charset="0"/>
                        </a:rPr>
                        <a:t>Remove whitespace from both sides of a string.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+mn-lt"/>
                        </a:rPr>
                        <a:t>&lt;string&gt;.trim()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</a:tr>
              <a:tr h="436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err="1" smtClean="0">
                          <a:solidFill>
                            <a:srgbClr val="002060"/>
                          </a:solidFill>
                          <a:latin typeface="+mn-lt"/>
                        </a:rPr>
                        <a:t>charAt</a:t>
                      </a:r>
                      <a:r>
                        <a:rPr lang="en-IN" sz="1800" dirty="0" smtClean="0">
                          <a:solidFill>
                            <a:srgbClr val="002060"/>
                          </a:solidFill>
                          <a:latin typeface="+mn-lt"/>
                        </a:rPr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Access a character in a string using index x.</a:t>
                      </a:r>
                      <a:endParaRPr lang="en-IN" sz="18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n-I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&lt;string&gt;.</a:t>
                      </a:r>
                      <a:r>
                        <a:rPr lang="en-I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charAt</a:t>
                      </a: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(x)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solidFill>
                            <a:srgbClr val="002060"/>
                          </a:solidFill>
                          <a:latin typeface="+mn-lt"/>
                          <a:cs typeface="Arial" pitchFamily="34" charset="0"/>
                        </a:rPr>
                        <a:t>Find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+mn-lt"/>
                          <a:cs typeface="Arial" pitchFamily="34" charset="0"/>
                        </a:rPr>
                        <a:t>Finding out a substring</a:t>
                      </a:r>
                      <a:r>
                        <a:rPr lang="en-IN" baseline="0" dirty="0" smtClean="0">
                          <a:latin typeface="+mn-lt"/>
                          <a:cs typeface="Arial" pitchFamily="34" charset="0"/>
                        </a:rPr>
                        <a:t> or </a:t>
                      </a:r>
                      <a:r>
                        <a:rPr lang="en-IN" dirty="0" smtClean="0">
                          <a:latin typeface="+mn-lt"/>
                          <a:cs typeface="Arial" pitchFamily="34" charset="0"/>
                        </a:rPr>
                        <a:t>extracting pieces out of a string </a:t>
                      </a:r>
                    </a:p>
                    <a:p>
                      <a:endParaRPr lang="en-IN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  <a:cs typeface="Arial" pitchFamily="34" charset="0"/>
                        </a:rPr>
                        <a:t>&lt;string&gt;.</a:t>
                      </a:r>
                      <a:r>
                        <a:rPr lang="en-IN" dirty="0" err="1" smtClean="0">
                          <a:solidFill>
                            <a:schemeClr val="tx1"/>
                          </a:solidFill>
                          <a:cs typeface="Arial" pitchFamily="34" charset="0"/>
                        </a:rPr>
                        <a:t>indexOf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  <a:cs typeface="Arial" pitchFamily="34" charset="0"/>
                        </a:rPr>
                        <a:t>(&lt;substring&gt;);</a:t>
                      </a:r>
                      <a:endParaRPr lang="en-IN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8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Replace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+mn-lt"/>
                          <a:cs typeface="Arial" pitchFamily="34" charset="0"/>
                        </a:rPr>
                        <a:t>Replacing a character/substring within string.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  <a:cs typeface="Arial" pitchFamily="34" charset="0"/>
                        </a:rPr>
                        <a:t>&lt;string&gt;.replace(/&lt;substring&gt;/g, &lt;new</a:t>
                      </a:r>
                      <a:r>
                        <a:rPr lang="en-IN" baseline="0" dirty="0" smtClean="0">
                          <a:solidFill>
                            <a:schemeClr val="tx1"/>
                          </a:solidFill>
                          <a:cs typeface="Arial" pitchFamily="34" charset="0"/>
                        </a:rPr>
                        <a:t> substring&gt;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  <a:cs typeface="Arial" pitchFamily="34" charset="0"/>
                        </a:rPr>
                        <a:t>);</a:t>
                      </a:r>
                      <a:endParaRPr lang="en-IN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Picture 5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Data Processing</a:t>
            </a:r>
            <a:endParaRPr lang="en-IN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lvl="1">
              <a:buFont typeface="Arial" pitchFamily="34" charset="0"/>
              <a:buChar char="•"/>
            </a:pPr>
            <a:r>
              <a:rPr lang="en-IN" sz="2200" dirty="0" smtClean="0">
                <a:latin typeface="Arial" pitchFamily="34" charset="0"/>
                <a:cs typeface="Arial" pitchFamily="34" charset="0"/>
              </a:rPr>
              <a:t>Basic manipulation and preparation of data using JavaScript for further analysis and visualization.</a:t>
            </a:r>
          </a:p>
          <a:p>
            <a:pPr marL="182880" lvl="1">
              <a:buClrTx/>
            </a:pPr>
            <a:endParaRPr lang="en-IN" sz="2200" u="sng" dirty="0" smtClean="0">
              <a:latin typeface="Arial" pitchFamily="34" charset="0"/>
              <a:cs typeface="Arial" pitchFamily="34" charset="0"/>
            </a:endParaRPr>
          </a:p>
          <a:p>
            <a:pPr marL="182880" lvl="1">
              <a:buFont typeface="Arial" pitchFamily="34" charset="0"/>
              <a:buChar char="•"/>
            </a:pPr>
            <a:r>
              <a:rPr lang="en-IN" sz="2200" dirty="0" smtClean="0">
                <a:latin typeface="Arial" pitchFamily="34" charset="0"/>
                <a:cs typeface="Arial" pitchFamily="34" charset="0"/>
              </a:rPr>
              <a:t>Purpose of Data Processing is to focus on</a:t>
            </a:r>
          </a:p>
          <a:p>
            <a:pPr marL="182880" lvl="1">
              <a:buNone/>
            </a:pPr>
            <a:endParaRPr lang="en-IN" sz="2200" dirty="0" smtClean="0">
              <a:latin typeface="Arial" pitchFamily="34" charset="0"/>
              <a:cs typeface="Arial" pitchFamily="34" charset="0"/>
            </a:endParaRPr>
          </a:p>
          <a:p>
            <a:pPr marL="182880" lvl="1"/>
            <a:r>
              <a:rPr lang="en-IN" sz="2000" i="1" dirty="0" smtClean="0">
                <a:latin typeface="Arial" pitchFamily="34" charset="0"/>
                <a:cs typeface="Arial" pitchFamily="34" charset="0"/>
              </a:rPr>
              <a:t>Find data</a:t>
            </a:r>
          </a:p>
          <a:p>
            <a:pPr marL="182880" lvl="1">
              <a:buClrTx/>
            </a:pPr>
            <a:r>
              <a:rPr lang="en-IN" sz="2000" i="1" dirty="0" smtClean="0">
                <a:latin typeface="Arial" pitchFamily="34" charset="0"/>
                <a:cs typeface="Arial" pitchFamily="34" charset="0"/>
              </a:rPr>
              <a:t>Filter data </a:t>
            </a:r>
          </a:p>
          <a:p>
            <a:pPr marL="182880" lvl="1">
              <a:buClrTx/>
            </a:pPr>
            <a:r>
              <a:rPr lang="en-IN" sz="2000" i="1" dirty="0" smtClean="0">
                <a:latin typeface="Arial" pitchFamily="34" charset="0"/>
                <a:cs typeface="Arial" pitchFamily="34" charset="0"/>
              </a:rPr>
              <a:t>Manage data collection</a:t>
            </a:r>
          </a:p>
          <a:p>
            <a:pPr marL="182880" lvl="1">
              <a:buClrTx/>
            </a:pPr>
            <a:r>
              <a:rPr lang="en-IN" sz="2000" i="1" dirty="0" smtClean="0">
                <a:latin typeface="Arial" pitchFamily="34" charset="0"/>
                <a:cs typeface="Arial" pitchFamily="34" charset="0"/>
              </a:rPr>
              <a:t>CRUD order (create, Read, Update and Delete)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Find and replace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7199"/>
          </a:xfrm>
        </p:spPr>
        <p:txBody>
          <a:bodyPr>
            <a:normAutofit fontScale="55000" lnSpcReduction="20000"/>
          </a:bodyPr>
          <a:lstStyle/>
          <a:p>
            <a:pPr>
              <a:buClrTx/>
            </a:pPr>
            <a:r>
              <a:rPr lang="en-IN" sz="3600" dirty="0" smtClean="0">
                <a:cs typeface="Arial" pitchFamily="34" charset="0"/>
              </a:rPr>
              <a:t>Finding out a substring or extracting pieces out of a string using </a:t>
            </a:r>
            <a:r>
              <a:rPr lang="en-IN" sz="3600" dirty="0" err="1" smtClean="0">
                <a:cs typeface="Arial" pitchFamily="34" charset="0"/>
              </a:rPr>
              <a:t>indexOf</a:t>
            </a:r>
            <a:r>
              <a:rPr lang="en-IN" sz="3600" dirty="0" smtClean="0">
                <a:cs typeface="Arial" pitchFamily="34" charset="0"/>
              </a:rPr>
              <a:t>() method.</a:t>
            </a:r>
          </a:p>
          <a:p>
            <a:pPr>
              <a:buClrTx/>
              <a:buNone/>
            </a:pPr>
            <a:endParaRPr lang="en-IN" sz="3600" dirty="0" smtClean="0">
              <a:cs typeface="Arial" pitchFamily="34" charset="0"/>
            </a:endParaRPr>
          </a:p>
          <a:p>
            <a:pPr>
              <a:lnSpc>
                <a:spcPct val="150000"/>
              </a:lnSpc>
              <a:buClrTx/>
              <a:buNone/>
            </a:pPr>
            <a:r>
              <a:rPr lang="en-IN" sz="3600" dirty="0" smtClean="0">
                <a:cs typeface="Arial" pitchFamily="34" charset="0"/>
              </a:rPr>
              <a:t>   </a:t>
            </a:r>
            <a:r>
              <a:rPr lang="en-IN" sz="3600" dirty="0" err="1" smtClean="0">
                <a:solidFill>
                  <a:srgbClr val="7030A0"/>
                </a:solidFill>
                <a:cs typeface="Arial" pitchFamily="34" charset="0"/>
              </a:rPr>
              <a:t>var</a:t>
            </a:r>
            <a:r>
              <a:rPr lang="en-IN" sz="3600" dirty="0" smtClean="0">
                <a:solidFill>
                  <a:srgbClr val="7030A0"/>
                </a:solidFill>
                <a:cs typeface="Arial" pitchFamily="34" charset="0"/>
              </a:rPr>
              <a:t> </a:t>
            </a:r>
            <a:r>
              <a:rPr lang="en-IN" sz="3600" dirty="0" err="1" smtClean="0">
                <a:solidFill>
                  <a:srgbClr val="7030A0"/>
                </a:solidFill>
                <a:cs typeface="Arial" pitchFamily="34" charset="0"/>
              </a:rPr>
              <a:t>str</a:t>
            </a:r>
            <a:r>
              <a:rPr lang="en-IN" sz="3600" dirty="0" smtClean="0">
                <a:solidFill>
                  <a:srgbClr val="7030A0"/>
                </a:solidFill>
                <a:cs typeface="Arial" pitchFamily="34" charset="0"/>
              </a:rPr>
              <a:t> = "Hello world, welcome to the universe.";</a:t>
            </a:r>
            <a:br>
              <a:rPr lang="en-IN" sz="3600" dirty="0" smtClean="0">
                <a:solidFill>
                  <a:srgbClr val="7030A0"/>
                </a:solidFill>
                <a:cs typeface="Arial" pitchFamily="34" charset="0"/>
              </a:rPr>
            </a:br>
            <a:r>
              <a:rPr lang="en-IN" sz="3600" dirty="0" err="1" smtClean="0">
                <a:solidFill>
                  <a:srgbClr val="7030A0"/>
                </a:solidFill>
                <a:cs typeface="Arial" pitchFamily="34" charset="0"/>
              </a:rPr>
              <a:t>var</a:t>
            </a:r>
            <a:r>
              <a:rPr lang="en-IN" sz="3600" dirty="0" smtClean="0">
                <a:solidFill>
                  <a:srgbClr val="7030A0"/>
                </a:solidFill>
                <a:cs typeface="Arial" pitchFamily="34" charset="0"/>
              </a:rPr>
              <a:t> n = </a:t>
            </a:r>
            <a:r>
              <a:rPr lang="en-IN" sz="3600" dirty="0" err="1" smtClean="0">
                <a:solidFill>
                  <a:srgbClr val="7030A0"/>
                </a:solidFill>
                <a:cs typeface="Arial" pitchFamily="34" charset="0"/>
              </a:rPr>
              <a:t>str.indexOf</a:t>
            </a:r>
            <a:r>
              <a:rPr lang="en-IN" sz="3600" dirty="0" smtClean="0">
                <a:solidFill>
                  <a:srgbClr val="7030A0"/>
                </a:solidFill>
                <a:cs typeface="Arial" pitchFamily="34" charset="0"/>
              </a:rPr>
              <a:t>("welcome");</a:t>
            </a:r>
          </a:p>
          <a:p>
            <a:pPr>
              <a:buClrTx/>
              <a:buNone/>
            </a:pPr>
            <a:r>
              <a:rPr lang="en-IN" sz="3600" dirty="0" smtClean="0">
                <a:cs typeface="Arial" pitchFamily="34" charset="0"/>
              </a:rPr>
              <a:t>   =&gt; 13</a:t>
            </a:r>
          </a:p>
          <a:p>
            <a:pPr>
              <a:buClrTx/>
              <a:buNone/>
            </a:pPr>
            <a:endParaRPr lang="en-IN" sz="3600" dirty="0" smtClean="0">
              <a:cs typeface="Arial" pitchFamily="34" charset="0"/>
            </a:endParaRPr>
          </a:p>
          <a:p>
            <a:pPr>
              <a:buClrTx/>
            </a:pPr>
            <a:r>
              <a:rPr lang="en-IN" sz="3600" dirty="0" smtClean="0">
                <a:cs typeface="Arial" pitchFamily="34" charset="0"/>
              </a:rPr>
              <a:t>Replacing a character can be done using replace() method.</a:t>
            </a:r>
          </a:p>
          <a:p>
            <a:pPr>
              <a:buClrTx/>
            </a:pPr>
            <a:endParaRPr lang="en-IN" sz="3600" dirty="0" smtClean="0">
              <a:cs typeface="Arial" pitchFamily="34" charset="0"/>
            </a:endParaRPr>
          </a:p>
          <a:p>
            <a:pPr>
              <a:buClrTx/>
              <a:buNone/>
            </a:pPr>
            <a:r>
              <a:rPr lang="en-IN" sz="3600" dirty="0" smtClean="0">
                <a:cs typeface="Arial" pitchFamily="34" charset="0"/>
              </a:rPr>
              <a:t>   </a:t>
            </a:r>
            <a:r>
              <a:rPr lang="en-IN" sz="3600" dirty="0" err="1" smtClean="0">
                <a:solidFill>
                  <a:srgbClr val="7030A0"/>
                </a:solidFill>
                <a:cs typeface="Arial" pitchFamily="34" charset="0"/>
              </a:rPr>
              <a:t>var</a:t>
            </a:r>
            <a:r>
              <a:rPr lang="en-IN" sz="3600" dirty="0" smtClean="0">
                <a:solidFill>
                  <a:srgbClr val="7030A0"/>
                </a:solidFill>
                <a:cs typeface="Arial" pitchFamily="34" charset="0"/>
              </a:rPr>
              <a:t> </a:t>
            </a:r>
            <a:r>
              <a:rPr lang="en-IN" sz="3600" dirty="0" err="1" smtClean="0">
                <a:solidFill>
                  <a:srgbClr val="7030A0"/>
                </a:solidFill>
                <a:cs typeface="Arial" pitchFamily="34" charset="0"/>
              </a:rPr>
              <a:t>str</a:t>
            </a:r>
            <a:r>
              <a:rPr lang="en-IN" sz="3600" dirty="0" smtClean="0">
                <a:solidFill>
                  <a:srgbClr val="7030A0"/>
                </a:solidFill>
                <a:cs typeface="Arial" pitchFamily="34" charset="0"/>
              </a:rPr>
              <a:t> = "Mr Blue has a blue house and a blue car";</a:t>
            </a:r>
            <a:br>
              <a:rPr lang="en-IN" sz="3600" dirty="0" smtClean="0">
                <a:solidFill>
                  <a:srgbClr val="7030A0"/>
                </a:solidFill>
                <a:cs typeface="Arial" pitchFamily="34" charset="0"/>
              </a:rPr>
            </a:br>
            <a:r>
              <a:rPr lang="en-IN" sz="3600" dirty="0" err="1" smtClean="0">
                <a:solidFill>
                  <a:srgbClr val="7030A0"/>
                </a:solidFill>
                <a:cs typeface="Arial" pitchFamily="34" charset="0"/>
              </a:rPr>
              <a:t>var</a:t>
            </a:r>
            <a:r>
              <a:rPr lang="en-IN" sz="3600" dirty="0" smtClean="0">
                <a:solidFill>
                  <a:srgbClr val="7030A0"/>
                </a:solidFill>
                <a:cs typeface="Arial" pitchFamily="34" charset="0"/>
              </a:rPr>
              <a:t> res = </a:t>
            </a:r>
            <a:r>
              <a:rPr lang="en-IN" sz="3600" dirty="0" err="1" smtClean="0">
                <a:solidFill>
                  <a:srgbClr val="7030A0"/>
                </a:solidFill>
                <a:cs typeface="Arial" pitchFamily="34" charset="0"/>
              </a:rPr>
              <a:t>str.replace</a:t>
            </a:r>
            <a:r>
              <a:rPr lang="en-IN" sz="3600" dirty="0" smtClean="0">
                <a:solidFill>
                  <a:srgbClr val="7030A0"/>
                </a:solidFill>
                <a:cs typeface="Arial" pitchFamily="34" charset="0"/>
              </a:rPr>
              <a:t>(/blue/g, "red");</a:t>
            </a:r>
          </a:p>
          <a:p>
            <a:pPr>
              <a:buClrTx/>
              <a:buNone/>
            </a:pPr>
            <a:endParaRPr lang="en-IN" sz="3600" dirty="0" smtClean="0">
              <a:solidFill>
                <a:srgbClr val="7030A0"/>
              </a:solidFill>
              <a:cs typeface="Arial" pitchFamily="34" charset="0"/>
            </a:endParaRPr>
          </a:p>
          <a:p>
            <a:pPr>
              <a:buClrTx/>
              <a:buNone/>
            </a:pPr>
            <a:r>
              <a:rPr lang="en-IN" sz="3600" dirty="0" smtClean="0">
                <a:cs typeface="Arial" pitchFamily="34" charset="0"/>
              </a:rPr>
              <a:t>    =&gt; Mr Blue has a red house and a red car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4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u="sng" dirty="0" smtClean="0">
                <a:solidFill>
                  <a:srgbClr val="0070C0"/>
                </a:solidFill>
              </a:rPr>
              <a:t>Regular Expressions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19399"/>
          </a:xfrm>
        </p:spPr>
        <p:txBody>
          <a:bodyPr>
            <a:normAutofit fontScale="85000" lnSpcReduction="20000"/>
          </a:bodyPr>
          <a:lstStyle/>
          <a:p>
            <a:r>
              <a:rPr lang="en-IN" sz="2400" dirty="0" smtClean="0">
                <a:latin typeface="Arial" pitchFamily="34" charset="0"/>
                <a:cs typeface="Arial" pitchFamily="34" charset="0"/>
              </a:rPr>
              <a:t>Used to match certain patterns of strings within other strings.</a:t>
            </a:r>
          </a:p>
          <a:p>
            <a:pPr>
              <a:lnSpc>
                <a:spcPct val="160000"/>
              </a:lnSpc>
            </a:pPr>
            <a:r>
              <a:rPr lang="en-IN" sz="2400" dirty="0" smtClean="0">
                <a:latin typeface="Arial" pitchFamily="34" charset="0"/>
                <a:cs typeface="Arial" pitchFamily="34" charset="0"/>
              </a:rPr>
              <a:t>Useful tool for extracting </a:t>
            </a:r>
            <a:r>
              <a:rPr lang="en-IN" sz="2400" i="1" dirty="0" smtClean="0">
                <a:latin typeface="Arial" pitchFamily="34" charset="0"/>
                <a:cs typeface="Arial" pitchFamily="34" charset="0"/>
              </a:rPr>
              <a:t>patterns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 rather than exact strings.</a:t>
            </a:r>
          </a:p>
          <a:p>
            <a:pPr>
              <a:lnSpc>
                <a:spcPct val="120000"/>
              </a:lnSpc>
            </a:pPr>
            <a:r>
              <a:rPr lang="en-IN" sz="2400" dirty="0" smtClean="0">
                <a:latin typeface="Arial" pitchFamily="34" charset="0"/>
                <a:cs typeface="Arial" pitchFamily="34" charset="0"/>
              </a:rPr>
              <a:t>Two </a:t>
            </a:r>
            <a:r>
              <a:rPr lang="en-IN" sz="2400" dirty="0" err="1" smtClean="0">
                <a:latin typeface="Arial" pitchFamily="34" charset="0"/>
                <a:cs typeface="Arial" pitchFamily="34" charset="0"/>
              </a:rPr>
              <a:t>RegExp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 object methods (exec and test) and four String methods (match, search, replace and split) are used.</a:t>
            </a:r>
          </a:p>
          <a:p>
            <a:pPr>
              <a:lnSpc>
                <a:spcPct val="170000"/>
              </a:lnSpc>
            </a:pPr>
            <a:r>
              <a:rPr lang="en-IN" sz="2400" dirty="0" smtClean="0">
                <a:latin typeface="Arial" pitchFamily="34" charset="0"/>
                <a:cs typeface="Arial" pitchFamily="34" charset="0"/>
              </a:rPr>
              <a:t>Two types of syntax</a:t>
            </a:r>
          </a:p>
          <a:p>
            <a:pPr>
              <a:buNone/>
            </a:pPr>
            <a:r>
              <a:rPr lang="en-IN" sz="2400" dirty="0" smtClean="0">
                <a:latin typeface="Arial" pitchFamily="34" charset="0"/>
                <a:cs typeface="Arial" pitchFamily="34" charset="0"/>
              </a:rPr>
              <a:t>            1. </a:t>
            </a:r>
            <a:r>
              <a:rPr lang="en-IN" sz="2400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en-IN" sz="24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re = /</a:t>
            </a:r>
            <a:r>
              <a:rPr lang="en-IN" sz="2400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ab+c</a:t>
            </a:r>
            <a:r>
              <a:rPr lang="en-IN" sz="24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/;</a:t>
            </a:r>
          </a:p>
          <a:p>
            <a:pPr>
              <a:buNone/>
            </a:pPr>
            <a:r>
              <a:rPr lang="en-IN" sz="2400" dirty="0" smtClean="0">
                <a:latin typeface="Arial" pitchFamily="34" charset="0"/>
                <a:cs typeface="Arial" pitchFamily="34" charset="0"/>
              </a:rPr>
              <a:t>            2. </a:t>
            </a:r>
            <a:r>
              <a:rPr lang="en-IN" sz="2400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en-IN" sz="24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re = new </a:t>
            </a:r>
            <a:r>
              <a:rPr lang="en-IN" sz="2400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RegExp</a:t>
            </a:r>
            <a:r>
              <a:rPr lang="en-IN" sz="24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("</a:t>
            </a:r>
            <a:r>
              <a:rPr lang="en-IN" sz="2400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ab+c</a:t>
            </a:r>
            <a:r>
              <a:rPr lang="en-IN" sz="24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");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Picture 4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IN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Examples of regular expressions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62500" lnSpcReduction="20000"/>
          </a:bodyPr>
          <a:lstStyle/>
          <a:p>
            <a:r>
              <a:rPr lang="en-IN" b="1" dirty="0" smtClean="0"/>
              <a:t>Finding Strings</a:t>
            </a:r>
          </a:p>
          <a:p>
            <a:pPr>
              <a:buClrTx/>
              <a:buNone/>
            </a:pPr>
            <a:r>
              <a:rPr lang="en-IN" dirty="0" err="1" smtClean="0">
                <a:solidFill>
                  <a:srgbClr val="7030A0"/>
                </a:solidFill>
              </a:rPr>
              <a:t>var</a:t>
            </a:r>
            <a:r>
              <a:rPr lang="en-IN" dirty="0" smtClean="0">
                <a:solidFill>
                  <a:srgbClr val="7030A0"/>
                </a:solidFill>
              </a:rPr>
              <a:t> </a:t>
            </a:r>
            <a:r>
              <a:rPr lang="en-IN" dirty="0" err="1" smtClean="0">
                <a:solidFill>
                  <a:srgbClr val="7030A0"/>
                </a:solidFill>
              </a:rPr>
              <a:t>str</a:t>
            </a:r>
            <a:r>
              <a:rPr lang="en-IN" dirty="0" smtClean="0">
                <a:solidFill>
                  <a:srgbClr val="7030A0"/>
                </a:solidFill>
              </a:rPr>
              <a:t> = "how much wood would a  woodchuck chuck if a woodchuck could chuck wood";</a:t>
            </a:r>
          </a:p>
          <a:p>
            <a:pPr>
              <a:buClrTx/>
              <a:buNone/>
            </a:pPr>
            <a:r>
              <a:rPr lang="en-IN" dirty="0" smtClean="0">
                <a:solidFill>
                  <a:srgbClr val="7030A0"/>
                </a:solidFill>
              </a:rPr>
              <a:t>    </a:t>
            </a:r>
            <a:r>
              <a:rPr lang="en-IN" dirty="0" err="1" smtClean="0">
                <a:solidFill>
                  <a:srgbClr val="7030A0"/>
                </a:solidFill>
              </a:rPr>
              <a:t>var</a:t>
            </a:r>
            <a:r>
              <a:rPr lang="en-IN" dirty="0" smtClean="0">
                <a:solidFill>
                  <a:srgbClr val="7030A0"/>
                </a:solidFill>
              </a:rPr>
              <a:t> </a:t>
            </a:r>
            <a:r>
              <a:rPr lang="en-IN" dirty="0" err="1" smtClean="0">
                <a:solidFill>
                  <a:srgbClr val="7030A0"/>
                </a:solidFill>
              </a:rPr>
              <a:t>regex</a:t>
            </a:r>
            <a:r>
              <a:rPr lang="en-IN" dirty="0" smtClean="0">
                <a:solidFill>
                  <a:srgbClr val="7030A0"/>
                </a:solidFill>
              </a:rPr>
              <a:t> = /wood/;</a:t>
            </a:r>
          </a:p>
          <a:p>
            <a:pPr>
              <a:buClrTx/>
              <a:buNone/>
            </a:pPr>
            <a:r>
              <a:rPr lang="en-IN" dirty="0" smtClean="0">
                <a:solidFill>
                  <a:srgbClr val="7030A0"/>
                </a:solidFill>
              </a:rPr>
              <a:t>   if (</a:t>
            </a:r>
            <a:r>
              <a:rPr lang="en-IN" dirty="0" err="1" smtClean="0">
                <a:solidFill>
                  <a:srgbClr val="7030A0"/>
                </a:solidFill>
              </a:rPr>
              <a:t>regex.test</a:t>
            </a:r>
            <a:r>
              <a:rPr lang="en-IN" dirty="0" smtClean="0">
                <a:solidFill>
                  <a:srgbClr val="7030A0"/>
                </a:solidFill>
              </a:rPr>
              <a:t>(</a:t>
            </a:r>
            <a:r>
              <a:rPr lang="en-IN" dirty="0" err="1" smtClean="0">
                <a:solidFill>
                  <a:srgbClr val="7030A0"/>
                </a:solidFill>
              </a:rPr>
              <a:t>str</a:t>
            </a:r>
            <a:r>
              <a:rPr lang="en-IN" dirty="0" smtClean="0">
                <a:solidFill>
                  <a:srgbClr val="7030A0"/>
                </a:solidFill>
              </a:rPr>
              <a:t>)) {</a:t>
            </a:r>
          </a:p>
          <a:p>
            <a:pPr>
              <a:buClrTx/>
              <a:buNone/>
            </a:pPr>
            <a:r>
              <a:rPr lang="en-IN" dirty="0" smtClean="0">
                <a:solidFill>
                  <a:srgbClr val="7030A0"/>
                </a:solidFill>
              </a:rPr>
              <a:t>   console.log("we found 'wood' in the string!");</a:t>
            </a:r>
          </a:p>
          <a:p>
            <a:pPr>
              <a:buClrTx/>
              <a:buNone/>
            </a:pPr>
            <a:r>
              <a:rPr lang="en-IN" dirty="0" smtClean="0">
                <a:solidFill>
                  <a:srgbClr val="7030A0"/>
                </a:solidFill>
              </a:rPr>
              <a:t>   }</a:t>
            </a:r>
          </a:p>
          <a:p>
            <a:pPr>
              <a:buClrTx/>
              <a:buFont typeface="Symbol"/>
              <a:buChar char="Þ"/>
            </a:pPr>
            <a:r>
              <a:rPr lang="en-IN" dirty="0" smtClean="0"/>
              <a:t>"we found 'wood' in the string!“</a:t>
            </a:r>
          </a:p>
          <a:p>
            <a:pPr>
              <a:buClrTx/>
              <a:buFont typeface="Symbol"/>
              <a:buChar char="Þ"/>
            </a:pPr>
            <a:endParaRPr lang="en-IN" dirty="0" smtClean="0"/>
          </a:p>
          <a:p>
            <a:r>
              <a:rPr lang="en-IN" b="1" dirty="0" smtClean="0"/>
              <a:t>Replacing with regular expressions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 </a:t>
            </a:r>
          </a:p>
          <a:p>
            <a:pPr>
              <a:buNone/>
            </a:pPr>
            <a:r>
              <a:rPr lang="en-IN" dirty="0" err="1" smtClean="0">
                <a:solidFill>
                  <a:srgbClr val="7030A0"/>
                </a:solidFill>
              </a:rPr>
              <a:t>regex</a:t>
            </a:r>
            <a:r>
              <a:rPr lang="en-IN" dirty="0" smtClean="0">
                <a:solidFill>
                  <a:srgbClr val="7030A0"/>
                </a:solidFill>
              </a:rPr>
              <a:t> = /wood/g;</a:t>
            </a:r>
          </a:p>
          <a:p>
            <a:pPr>
              <a:buNone/>
            </a:pPr>
            <a:r>
              <a:rPr lang="en-IN" dirty="0" err="1" smtClean="0">
                <a:solidFill>
                  <a:srgbClr val="7030A0"/>
                </a:solidFill>
              </a:rPr>
              <a:t>var</a:t>
            </a:r>
            <a:r>
              <a:rPr lang="en-IN" dirty="0" smtClean="0">
                <a:solidFill>
                  <a:srgbClr val="7030A0"/>
                </a:solidFill>
              </a:rPr>
              <a:t> </a:t>
            </a:r>
            <a:r>
              <a:rPr lang="en-IN" dirty="0" err="1" smtClean="0">
                <a:solidFill>
                  <a:srgbClr val="7030A0"/>
                </a:solidFill>
              </a:rPr>
              <a:t>newstr</a:t>
            </a:r>
            <a:r>
              <a:rPr lang="en-IN" dirty="0" smtClean="0">
                <a:solidFill>
                  <a:srgbClr val="7030A0"/>
                </a:solidFill>
              </a:rPr>
              <a:t> = </a:t>
            </a:r>
            <a:r>
              <a:rPr lang="en-IN" dirty="0" err="1" smtClean="0">
                <a:solidFill>
                  <a:srgbClr val="7030A0"/>
                </a:solidFill>
              </a:rPr>
              <a:t>str.replace</a:t>
            </a:r>
            <a:r>
              <a:rPr lang="en-IN" dirty="0" smtClean="0">
                <a:solidFill>
                  <a:srgbClr val="7030A0"/>
                </a:solidFill>
              </a:rPr>
              <a:t>(</a:t>
            </a:r>
            <a:r>
              <a:rPr lang="en-IN" dirty="0" err="1" smtClean="0">
                <a:solidFill>
                  <a:srgbClr val="7030A0"/>
                </a:solidFill>
              </a:rPr>
              <a:t>regex</a:t>
            </a:r>
            <a:r>
              <a:rPr lang="en-IN" dirty="0" smtClean="0">
                <a:solidFill>
                  <a:srgbClr val="7030A0"/>
                </a:solidFill>
              </a:rPr>
              <a:t>, "nun");</a:t>
            </a:r>
          </a:p>
          <a:p>
            <a:pPr>
              <a:buNone/>
            </a:pPr>
            <a:r>
              <a:rPr lang="en-IN" dirty="0" smtClean="0">
                <a:solidFill>
                  <a:srgbClr val="7030A0"/>
                </a:solidFill>
              </a:rPr>
              <a:t>console.log(</a:t>
            </a:r>
            <a:r>
              <a:rPr lang="en-IN" dirty="0" err="1" smtClean="0">
                <a:solidFill>
                  <a:srgbClr val="7030A0"/>
                </a:solidFill>
              </a:rPr>
              <a:t>newstr</a:t>
            </a:r>
            <a:r>
              <a:rPr lang="en-IN" dirty="0" smtClean="0">
                <a:solidFill>
                  <a:srgbClr val="7030A0"/>
                </a:solidFill>
              </a:rPr>
              <a:t>);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=&gt; "how much nun would a </a:t>
            </a:r>
            <a:r>
              <a:rPr lang="en-IN" dirty="0" err="1" smtClean="0"/>
              <a:t>nunchuck</a:t>
            </a:r>
            <a:r>
              <a:rPr lang="en-IN" dirty="0" smtClean="0"/>
              <a:t> chuck if a </a:t>
            </a:r>
            <a:r>
              <a:rPr lang="en-IN" dirty="0" err="1" smtClean="0"/>
              <a:t>nunchuck</a:t>
            </a:r>
            <a:r>
              <a:rPr lang="en-IN" dirty="0" smtClean="0"/>
              <a:t> could chuck nun"</a:t>
            </a:r>
          </a:p>
          <a:p>
            <a:pPr>
              <a:buClrTx/>
              <a:buFont typeface="Symbol"/>
              <a:buChar char="Þ"/>
            </a:pP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" name="Picture 4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IN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Working with Time</a:t>
            </a:r>
            <a:endParaRPr lang="en-IN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534400" cy="5333999"/>
          </a:xfrm>
        </p:spPr>
        <p:txBody>
          <a:bodyPr>
            <a:noAutofit/>
          </a:bodyPr>
          <a:lstStyle/>
          <a:p>
            <a:endParaRPr lang="en-IN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1800" dirty="0" smtClean="0">
                <a:latin typeface="Arial" pitchFamily="34" charset="0"/>
                <a:cs typeface="Arial" pitchFamily="34" charset="0"/>
              </a:rPr>
              <a:t>Data contain dates or times in an (mostly) arbitrary format and need to force that into an actual date.</a:t>
            </a:r>
          </a:p>
          <a:p>
            <a:pPr>
              <a:buNone/>
            </a:pPr>
            <a:endParaRPr lang="en-IN" sz="1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IN" sz="18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IN" sz="1800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en-IN" sz="18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d = new Date ("2015-12");               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// </a:t>
            </a:r>
            <a:r>
              <a:rPr lang="fr-FR" sz="1800" dirty="0" smtClean="0">
                <a:latin typeface="Arial" pitchFamily="34" charset="0"/>
                <a:cs typeface="Arial" pitchFamily="34" charset="0"/>
              </a:rPr>
              <a:t>Tue </a:t>
            </a:r>
            <a:r>
              <a:rPr lang="fr-FR" sz="1800" dirty="0" err="1" smtClean="0">
                <a:latin typeface="Arial" pitchFamily="34" charset="0"/>
                <a:cs typeface="Arial" pitchFamily="34" charset="0"/>
              </a:rPr>
              <a:t>Dec</a:t>
            </a:r>
            <a:r>
              <a:rPr lang="fr-FR" sz="1800" dirty="0" smtClean="0">
                <a:latin typeface="Arial" pitchFamily="34" charset="0"/>
                <a:cs typeface="Arial" pitchFamily="34" charset="0"/>
              </a:rPr>
              <a:t> 01 2015 05:30:00</a:t>
            </a:r>
          </a:p>
          <a:p>
            <a:pPr>
              <a:buNone/>
            </a:pPr>
            <a:endParaRPr lang="en-IN" sz="18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ClrTx/>
            </a:pPr>
            <a:r>
              <a:rPr lang="en-IN" sz="1800" dirty="0" smtClean="0">
                <a:latin typeface="Arial" pitchFamily="34" charset="0"/>
                <a:cs typeface="Arial" pitchFamily="34" charset="0"/>
              </a:rPr>
              <a:t>We can also refer Date.js or moment.js libraries for methods to do this parsing.</a:t>
            </a:r>
          </a:p>
          <a:p>
            <a:pPr>
              <a:lnSpc>
                <a:spcPct val="120000"/>
              </a:lnSpc>
              <a:buClrTx/>
              <a:buNone/>
            </a:pPr>
            <a:r>
              <a:rPr lang="en-IN" sz="1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    E.g.  </a:t>
            </a:r>
            <a:r>
              <a:rPr lang="en-IN" sz="1800" dirty="0" err="1" smtClean="0">
                <a:solidFill>
                  <a:srgbClr val="7030A0"/>
                </a:solidFill>
              </a:rPr>
              <a:t>Date.parse</a:t>
            </a:r>
            <a:r>
              <a:rPr lang="en-IN" sz="1800" dirty="0" smtClean="0">
                <a:solidFill>
                  <a:srgbClr val="7030A0"/>
                </a:solidFill>
              </a:rPr>
              <a:t>(‘9/16/2015') ;                 </a:t>
            </a:r>
            <a:r>
              <a:rPr lang="en-IN" sz="1800" dirty="0" smtClean="0"/>
              <a:t>// Wed Sep 16 2015 00:00:00 GMT+0530</a:t>
            </a:r>
          </a:p>
          <a:p>
            <a:pPr>
              <a:lnSpc>
                <a:spcPct val="120000"/>
              </a:lnSpc>
              <a:buClrTx/>
              <a:buNone/>
            </a:pPr>
            <a:r>
              <a:rPr lang="en-IN" sz="1800" dirty="0" smtClean="0"/>
              <a:t>                  </a:t>
            </a:r>
            <a:r>
              <a:rPr lang="en-IN" sz="1800" dirty="0" smtClean="0">
                <a:solidFill>
                  <a:srgbClr val="7030A0"/>
                </a:solidFill>
              </a:rPr>
              <a:t>moment("12-25-1995", "MM-DD-YYYY");  </a:t>
            </a:r>
          </a:p>
          <a:p>
            <a:pPr>
              <a:lnSpc>
                <a:spcPct val="120000"/>
              </a:lnSpc>
              <a:buClrTx/>
              <a:buNone/>
            </a:pPr>
            <a:r>
              <a:rPr lang="en-IN" sz="1800" dirty="0" smtClean="0"/>
              <a:t>                                                                                       // Mon Dec 25 1995 00:00:00</a:t>
            </a:r>
          </a:p>
          <a:p>
            <a:pPr>
              <a:lnSpc>
                <a:spcPct val="120000"/>
              </a:lnSpc>
              <a:buClrTx/>
              <a:buNone/>
            </a:pPr>
            <a:r>
              <a:rPr lang="en-IN" sz="1800" dirty="0" smtClean="0"/>
              <a:t>              </a:t>
            </a:r>
          </a:p>
          <a:p>
            <a:pPr>
              <a:lnSpc>
                <a:spcPct val="120000"/>
              </a:lnSpc>
            </a:pPr>
            <a:r>
              <a:rPr lang="en-IN" sz="1800" dirty="0" smtClean="0">
                <a:latin typeface="Arial" pitchFamily="34" charset="0"/>
                <a:cs typeface="Arial" pitchFamily="34" charset="0"/>
              </a:rPr>
              <a:t>We can perform time modification.</a:t>
            </a:r>
          </a:p>
          <a:p>
            <a:pPr>
              <a:buClrTx/>
              <a:buNone/>
            </a:pPr>
            <a:r>
              <a:rPr lang="en-IN" sz="1800" dirty="0" smtClean="0">
                <a:latin typeface="Arial" pitchFamily="34" charset="0"/>
                <a:cs typeface="Arial" pitchFamily="34" charset="0"/>
              </a:rPr>
              <a:t>      Examples: </a:t>
            </a:r>
            <a:r>
              <a:rPr lang="en-IN" sz="18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moment().format(). </a:t>
            </a:r>
          </a:p>
          <a:p>
            <a:pPr>
              <a:buClrTx/>
              <a:buNone/>
            </a:pPr>
            <a:r>
              <a:rPr lang="en-IN" sz="1800" dirty="0" smtClean="0">
                <a:latin typeface="Arial" pitchFamily="34" charset="0"/>
                <a:cs typeface="Arial" pitchFamily="34" charset="0"/>
              </a:rPr>
              <a:t>                        </a:t>
            </a:r>
            <a:endParaRPr lang="en-IN" sz="20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buClrTx/>
            </a:pPr>
            <a:endParaRPr lang="en-IN" sz="2000" dirty="0" smtClean="0">
              <a:latin typeface="Arial" pitchFamily="34" charset="0"/>
              <a:cs typeface="Arial" pitchFamily="34" charset="0"/>
            </a:endParaRPr>
          </a:p>
          <a:p>
            <a:endParaRPr lang="en-IN" sz="2000" dirty="0" smtClean="0">
              <a:latin typeface="Arial" pitchFamily="34" charset="0"/>
              <a:cs typeface="Arial" pitchFamily="34" charset="0"/>
            </a:endParaRPr>
          </a:p>
          <a:p>
            <a:endParaRPr lang="en-IN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5" name="Picture 4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l"/>
            <a:r>
              <a:rPr lang="en-IN" sz="3200" dirty="0" smtClean="0">
                <a:solidFill>
                  <a:srgbClr val="0070C0"/>
                </a:solidFill>
              </a:rPr>
              <a:t>Checking Data Assumptions</a:t>
            </a:r>
            <a:endParaRPr lang="en-IN" sz="32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3352799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  <a:buClrTx/>
            </a:pPr>
            <a:r>
              <a:rPr lang="en-IN" sz="7200" dirty="0" smtClean="0">
                <a:latin typeface="Arial" pitchFamily="34" charset="0"/>
                <a:cs typeface="Arial" pitchFamily="34" charset="0"/>
              </a:rPr>
              <a:t>Mistakes in data processing can be taken care by checking the assumptions about the shape and contents of data..</a:t>
            </a:r>
          </a:p>
          <a:p>
            <a:pPr>
              <a:buClrTx/>
            </a:pPr>
            <a:endParaRPr lang="en-IN" sz="7200" dirty="0" smtClean="0">
              <a:latin typeface="Arial" pitchFamily="34" charset="0"/>
              <a:cs typeface="Arial" pitchFamily="34" charset="0"/>
            </a:endParaRPr>
          </a:p>
          <a:p>
            <a:pPr>
              <a:buClrTx/>
            </a:pPr>
            <a:r>
              <a:rPr lang="en-IN" sz="7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Assertions :</a:t>
            </a:r>
          </a:p>
          <a:p>
            <a:pPr>
              <a:buClrTx/>
            </a:pPr>
            <a:endParaRPr lang="en-IN" sz="72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buClrTx/>
            </a:pPr>
            <a:r>
              <a:rPr lang="en-IN" sz="7200" dirty="0" smtClean="0">
                <a:latin typeface="Arial" pitchFamily="34" charset="0"/>
                <a:cs typeface="Arial" pitchFamily="34" charset="0"/>
              </a:rPr>
              <a:t>These tests can be created with assertions - functions that check the truthiness of a statement in code.</a:t>
            </a:r>
          </a:p>
          <a:p>
            <a:pPr>
              <a:lnSpc>
                <a:spcPct val="110000"/>
              </a:lnSpc>
              <a:buNone/>
            </a:pPr>
            <a:endParaRPr lang="en-IN" sz="7200" b="1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IN" sz="7200" b="1" dirty="0" smtClean="0">
                <a:latin typeface="Arial" pitchFamily="34" charset="0"/>
                <a:cs typeface="Arial" pitchFamily="34" charset="0"/>
              </a:rPr>
              <a:t>Example: </a:t>
            </a:r>
            <a:endParaRPr lang="en-IN" sz="7200" b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IN" sz="7200" b="1" dirty="0" smtClean="0">
                <a:solidFill>
                  <a:srgbClr val="7030A0"/>
                </a:solidFill>
                <a:cs typeface="Arial" pitchFamily="34" charset="0"/>
              </a:rPr>
              <a:t>function</a:t>
            </a:r>
            <a:r>
              <a:rPr lang="en-IN" sz="7200" dirty="0" smtClean="0">
                <a:solidFill>
                  <a:srgbClr val="7030A0"/>
                </a:solidFill>
                <a:cs typeface="Arial" pitchFamily="34" charset="0"/>
              </a:rPr>
              <a:t> </a:t>
            </a:r>
            <a:r>
              <a:rPr lang="en-IN" sz="7200" b="1" dirty="0" smtClean="0">
                <a:solidFill>
                  <a:srgbClr val="7030A0"/>
                </a:solidFill>
                <a:cs typeface="Arial" pitchFamily="34" charset="0"/>
              </a:rPr>
              <a:t>assert</a:t>
            </a:r>
            <a:r>
              <a:rPr lang="en-IN" sz="7200" dirty="0" smtClean="0">
                <a:solidFill>
                  <a:srgbClr val="7030A0"/>
                </a:solidFill>
                <a:cs typeface="Arial" pitchFamily="34" charset="0"/>
              </a:rPr>
              <a:t>(</a:t>
            </a:r>
            <a:r>
              <a:rPr lang="en-IN" sz="7200" dirty="0" err="1" smtClean="0">
                <a:solidFill>
                  <a:srgbClr val="7030A0"/>
                </a:solidFill>
                <a:cs typeface="Arial" pitchFamily="34" charset="0"/>
              </a:rPr>
              <a:t>isTrue</a:t>
            </a:r>
            <a:r>
              <a:rPr lang="en-IN" sz="7200" dirty="0" smtClean="0">
                <a:solidFill>
                  <a:srgbClr val="7030A0"/>
                </a:solidFill>
                <a:cs typeface="Arial" pitchFamily="34" charset="0"/>
              </a:rPr>
              <a:t>, message) {</a:t>
            </a:r>
          </a:p>
          <a:p>
            <a:pPr>
              <a:lnSpc>
                <a:spcPct val="110000"/>
              </a:lnSpc>
              <a:buNone/>
            </a:pPr>
            <a:r>
              <a:rPr lang="en-IN" sz="7200" dirty="0" smtClean="0">
                <a:solidFill>
                  <a:srgbClr val="7030A0"/>
                </a:solidFill>
                <a:cs typeface="Arial" pitchFamily="34" charset="0"/>
              </a:rPr>
              <a:t>  </a:t>
            </a:r>
            <a:r>
              <a:rPr lang="en-IN" sz="7200" b="1" dirty="0" smtClean="0">
                <a:solidFill>
                  <a:srgbClr val="7030A0"/>
                </a:solidFill>
                <a:cs typeface="Arial" pitchFamily="34" charset="0"/>
              </a:rPr>
              <a:t>if</a:t>
            </a:r>
            <a:r>
              <a:rPr lang="en-IN" sz="7200" dirty="0" smtClean="0">
                <a:solidFill>
                  <a:srgbClr val="7030A0"/>
                </a:solidFill>
                <a:cs typeface="Arial" pitchFamily="34" charset="0"/>
              </a:rPr>
              <a:t>(!</a:t>
            </a:r>
            <a:r>
              <a:rPr lang="en-IN" sz="7200" dirty="0" err="1" smtClean="0">
                <a:solidFill>
                  <a:srgbClr val="7030A0"/>
                </a:solidFill>
                <a:cs typeface="Arial" pitchFamily="34" charset="0"/>
              </a:rPr>
              <a:t>isTrue</a:t>
            </a:r>
            <a:r>
              <a:rPr lang="en-IN" sz="7200" dirty="0" smtClean="0">
                <a:solidFill>
                  <a:srgbClr val="7030A0"/>
                </a:solidFill>
                <a:cs typeface="Arial" pitchFamily="34" charset="0"/>
              </a:rPr>
              <a:t>) {</a:t>
            </a:r>
          </a:p>
          <a:p>
            <a:pPr>
              <a:lnSpc>
                <a:spcPct val="110000"/>
              </a:lnSpc>
              <a:buNone/>
            </a:pPr>
            <a:r>
              <a:rPr lang="en-IN" sz="7200" dirty="0" smtClean="0">
                <a:solidFill>
                  <a:srgbClr val="7030A0"/>
                </a:solidFill>
                <a:cs typeface="Arial" pitchFamily="34" charset="0"/>
              </a:rPr>
              <a:t>    console.log(message);</a:t>
            </a:r>
          </a:p>
          <a:p>
            <a:pPr>
              <a:lnSpc>
                <a:spcPct val="110000"/>
              </a:lnSpc>
              <a:buNone/>
            </a:pPr>
            <a:r>
              <a:rPr lang="en-IN" sz="7200" dirty="0" smtClean="0">
                <a:solidFill>
                  <a:srgbClr val="7030A0"/>
                </a:solidFill>
                <a:cs typeface="Arial" pitchFamily="34" charset="0"/>
              </a:rPr>
              <a:t>    </a:t>
            </a:r>
            <a:r>
              <a:rPr lang="en-IN" sz="7200" b="1" dirty="0" smtClean="0">
                <a:solidFill>
                  <a:srgbClr val="7030A0"/>
                </a:solidFill>
                <a:cs typeface="Arial" pitchFamily="34" charset="0"/>
              </a:rPr>
              <a:t>return</a:t>
            </a:r>
            <a:r>
              <a:rPr lang="en-IN" sz="7200" dirty="0" smtClean="0">
                <a:solidFill>
                  <a:srgbClr val="7030A0"/>
                </a:solidFill>
                <a:cs typeface="Arial" pitchFamily="34" charset="0"/>
              </a:rPr>
              <a:t> false;</a:t>
            </a:r>
          </a:p>
          <a:p>
            <a:pPr>
              <a:lnSpc>
                <a:spcPct val="110000"/>
              </a:lnSpc>
              <a:buNone/>
            </a:pPr>
            <a:r>
              <a:rPr lang="en-IN" sz="7200" dirty="0" smtClean="0">
                <a:solidFill>
                  <a:srgbClr val="7030A0"/>
                </a:solidFill>
                <a:cs typeface="Arial" pitchFamily="34" charset="0"/>
              </a:rPr>
              <a:t>  }</a:t>
            </a:r>
          </a:p>
          <a:p>
            <a:pPr>
              <a:lnSpc>
                <a:spcPct val="110000"/>
              </a:lnSpc>
              <a:buNone/>
            </a:pPr>
            <a:r>
              <a:rPr lang="en-IN" sz="7200" dirty="0" smtClean="0">
                <a:solidFill>
                  <a:srgbClr val="7030A0"/>
                </a:solidFill>
                <a:cs typeface="Arial" pitchFamily="34" charset="0"/>
              </a:rPr>
              <a:t>  </a:t>
            </a:r>
            <a:r>
              <a:rPr lang="en-IN" sz="7200" b="1" dirty="0" smtClean="0">
                <a:solidFill>
                  <a:srgbClr val="7030A0"/>
                </a:solidFill>
                <a:cs typeface="Arial" pitchFamily="34" charset="0"/>
              </a:rPr>
              <a:t>return</a:t>
            </a:r>
            <a:r>
              <a:rPr lang="en-IN" sz="7200" dirty="0" smtClean="0">
                <a:solidFill>
                  <a:srgbClr val="7030A0"/>
                </a:solidFill>
                <a:cs typeface="Arial" pitchFamily="34" charset="0"/>
              </a:rPr>
              <a:t> true;</a:t>
            </a:r>
          </a:p>
          <a:p>
            <a:pPr>
              <a:lnSpc>
                <a:spcPct val="110000"/>
              </a:lnSpc>
              <a:buNone/>
            </a:pPr>
            <a:r>
              <a:rPr lang="en-IN" sz="7200" dirty="0" smtClean="0">
                <a:solidFill>
                  <a:srgbClr val="7030A0"/>
                </a:solidFill>
                <a:cs typeface="Arial" pitchFamily="34" charset="0"/>
              </a:rPr>
              <a:t>}</a:t>
            </a:r>
          </a:p>
          <a:p>
            <a:pPr>
              <a:buClrTx/>
            </a:pPr>
            <a:endParaRPr lang="en-IN" sz="8000" dirty="0" smtClean="0">
              <a:latin typeface="Arial" pitchFamily="34" charset="0"/>
              <a:cs typeface="Arial" pitchFamily="34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6" name="Picture 5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>
                <a:solidFill>
                  <a:srgbClr val="002060"/>
                </a:solidFill>
              </a:rPr>
              <a:t/>
            </a:r>
            <a:br>
              <a:rPr lang="en-IN" dirty="0" smtClean="0">
                <a:solidFill>
                  <a:srgbClr val="002060"/>
                </a:solidFill>
              </a:rPr>
            </a:br>
            <a:r>
              <a:rPr lang="en-IN" dirty="0" smtClean="0">
                <a:solidFill>
                  <a:srgbClr val="002060"/>
                </a:solidFill>
              </a:rPr>
              <a:t/>
            </a:r>
            <a:br>
              <a:rPr lang="en-IN" dirty="0" smtClean="0">
                <a:solidFill>
                  <a:srgbClr val="002060"/>
                </a:solidFill>
              </a:rPr>
            </a:br>
            <a:r>
              <a:rPr lang="en-IN" sz="27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Data Shape Assumptions: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Using the assert () function to check some assumptions about the shape of data.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IN" dirty="0" smtClean="0">
                <a:latin typeface="Arial" pitchFamily="34" charset="0"/>
                <a:cs typeface="Arial" pitchFamily="34" charset="0"/>
              </a:rPr>
            </a:br>
            <a:r>
              <a:rPr lang="en-IN" dirty="0" smtClean="0">
                <a:solidFill>
                  <a:srgbClr val="002060"/>
                </a:solidFill>
              </a:rPr>
              <a:t/>
            </a:r>
            <a:br>
              <a:rPr lang="en-IN" dirty="0" smtClean="0">
                <a:solidFill>
                  <a:srgbClr val="002060"/>
                </a:solidFill>
              </a:rPr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5" name="Picture 4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 t="13542" r="63104" b="31250"/>
          <a:stretch>
            <a:fillRect/>
          </a:stretch>
        </p:blipFill>
        <p:spPr bwMode="auto">
          <a:xfrm>
            <a:off x="381000" y="1143000"/>
            <a:ext cx="7467600" cy="3514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 l="59466" t="6734" b="74746"/>
          <a:stretch>
            <a:fillRect/>
          </a:stretch>
        </p:blipFill>
        <p:spPr bwMode="auto">
          <a:xfrm>
            <a:off x="457200" y="5029200"/>
            <a:ext cx="5181600" cy="1151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944562"/>
          </a:xfrm>
        </p:spPr>
        <p:txBody>
          <a:bodyPr>
            <a:normAutofit fontScale="90000"/>
          </a:bodyPr>
          <a:lstStyle/>
          <a:p>
            <a:pPr algn="l"/>
            <a:r>
              <a:rPr lang="en-IN" sz="27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Data Content Assumptions </a:t>
            </a:r>
            <a:r>
              <a:rPr lang="en-IN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IN" sz="2700" dirty="0" smtClean="0">
                <a:latin typeface="Arial" pitchFamily="34" charset="0"/>
                <a:cs typeface="Arial" pitchFamily="34" charset="0"/>
              </a:rPr>
              <a:t>Checking the content of the data is correct or not.</a:t>
            </a:r>
            <a:r>
              <a:rPr lang="en-IN" sz="2400" dirty="0" smtClean="0"/>
              <a:t/>
            </a:r>
            <a:br>
              <a:rPr lang="en-IN" sz="2400" dirty="0" smtClean="0"/>
            </a:br>
            <a:endParaRPr lang="en-IN" sz="2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15089" r="42593" b="17388"/>
          <a:stretch>
            <a:fillRect/>
          </a:stretch>
        </p:blipFill>
        <p:spPr bwMode="auto">
          <a:xfrm>
            <a:off x="457200" y="1447800"/>
            <a:ext cx="7391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 descr="C:\Users\Jimmy\Desktop\footer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/>
          <a:srcRect t="7292" r="60761" b="87500"/>
          <a:stretch>
            <a:fillRect/>
          </a:stretch>
        </p:blipFill>
        <p:spPr bwMode="auto">
          <a:xfrm>
            <a:off x="533400" y="5486400"/>
            <a:ext cx="5105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Data Validation Approaches</a:t>
            </a:r>
            <a:endParaRPr lang="en-IN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82880" lvl="1">
              <a:buFont typeface="Arial" pitchFamily="34" charset="0"/>
              <a:buChar char="•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The process of ensuring that user input is clean, correct, and as expected. </a:t>
            </a:r>
          </a:p>
          <a:p>
            <a:pPr marL="182880" lvl="1">
              <a:buClrTx/>
              <a:buNone/>
            </a:pPr>
            <a:endParaRPr lang="en-IN" sz="2200" u="sng" dirty="0" smtClean="0">
              <a:latin typeface="Arial" pitchFamily="34" charset="0"/>
              <a:cs typeface="Arial" pitchFamily="34" charset="0"/>
            </a:endParaRPr>
          </a:p>
          <a:p>
            <a:pPr marL="182880" lvl="1">
              <a:buFont typeface="Arial" pitchFamily="34" charset="0"/>
              <a:buChar char="•"/>
            </a:pP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Ways of validation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582930" lvl="2"/>
            <a:r>
              <a:rPr lang="en-US" sz="2200" b="1" dirty="0" smtClean="0">
                <a:latin typeface="Arial" pitchFamily="34" charset="0"/>
                <a:cs typeface="Arial" pitchFamily="34" charset="0"/>
              </a:rPr>
              <a:t>Server side validation </a:t>
            </a:r>
            <a:r>
              <a:rPr lang="en-US" sz="22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performed by a web </a:t>
            </a: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server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, after input has been submitted into the server. </a:t>
            </a:r>
          </a:p>
          <a:p>
            <a:pPr marL="582930" lvl="2"/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marL="582930" lvl="2"/>
            <a:r>
              <a:rPr lang="en-US" sz="2200" b="1" dirty="0" smtClean="0">
                <a:latin typeface="Arial" pitchFamily="34" charset="0"/>
                <a:cs typeface="Arial" pitchFamily="34" charset="0"/>
              </a:rPr>
              <a:t>Client side validation </a:t>
            </a:r>
            <a:r>
              <a:rPr lang="en-US" sz="22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performed by a web </a:t>
            </a: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browser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, before input is submitted into a web server. </a:t>
            </a: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(we will discussed today). </a:t>
            </a:r>
          </a:p>
          <a:p>
            <a:pPr>
              <a:buNone/>
            </a:pPr>
            <a:endParaRPr lang="en-IN" sz="2200" dirty="0" smtClean="0"/>
          </a:p>
          <a:p>
            <a:pPr>
              <a:buNone/>
            </a:pPr>
            <a:endParaRPr lang="en-IN" sz="2200" dirty="0" smtClean="0"/>
          </a:p>
          <a:p>
            <a:pPr>
              <a:buNone/>
            </a:pPr>
            <a:endParaRPr lang="en-IN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" name="Picture 4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Validation Techniques</a:t>
            </a:r>
            <a:endParaRPr lang="en-IN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 smtClean="0">
                <a:latin typeface="Arial" pitchFamily="34" charset="0"/>
                <a:cs typeface="Arial" pitchFamily="34" charset="0"/>
              </a:rPr>
              <a:t>JavaScript Validation API </a:t>
            </a:r>
            <a:r>
              <a:rPr lang="en-US" sz="2200" b="1" i="1" dirty="0" smtClean="0">
                <a:latin typeface="Arial" pitchFamily="34" charset="0"/>
                <a:cs typeface="Arial" pitchFamily="34" charset="0"/>
              </a:rPr>
              <a:t>(Without external frameworks) </a:t>
            </a:r>
          </a:p>
          <a:p>
            <a:pPr lvl="1"/>
            <a:r>
              <a:rPr lang="en-US" sz="2200" i="1" dirty="0" smtClean="0">
                <a:latin typeface="Arial" pitchFamily="34" charset="0"/>
                <a:cs typeface="Arial" pitchFamily="34" charset="0"/>
              </a:rPr>
              <a:t>Properties, Methods</a:t>
            </a:r>
          </a:p>
          <a:p>
            <a:pPr lvl="1"/>
            <a:r>
              <a:rPr lang="en-US" sz="2200" i="1" dirty="0" smtClean="0">
                <a:latin typeface="Arial" pitchFamily="34" charset="0"/>
                <a:cs typeface="Arial" pitchFamily="34" charset="0"/>
              </a:rPr>
              <a:t>Form Validation</a:t>
            </a:r>
          </a:p>
          <a:p>
            <a:pPr lvl="1"/>
            <a:r>
              <a:rPr lang="en-US" sz="2200" i="1" dirty="0" smtClean="0">
                <a:latin typeface="Arial" pitchFamily="34" charset="0"/>
                <a:cs typeface="Arial" pitchFamily="34" charset="0"/>
              </a:rPr>
              <a:t>Validation Using </a:t>
            </a: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Regex</a:t>
            </a:r>
            <a:endParaRPr lang="en-US" sz="2200" i="1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en-US" sz="2200" i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200" b="1" dirty="0" smtClean="0">
                <a:latin typeface="Arial" pitchFamily="34" charset="0"/>
                <a:cs typeface="Arial" pitchFamily="34" charset="0"/>
              </a:rPr>
              <a:t>External Frameworks </a:t>
            </a:r>
          </a:p>
          <a:p>
            <a:pPr lvl="1"/>
            <a:r>
              <a:rPr lang="en-US" sz="2200" i="1" dirty="0" smtClean="0">
                <a:latin typeface="Arial" pitchFamily="34" charset="0"/>
                <a:cs typeface="Arial" pitchFamily="34" charset="0"/>
              </a:rPr>
              <a:t>Parsley.js, Validate.js, Verify.js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5" name="Picture 4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JavaScript </a:t>
            </a:r>
            <a:r>
              <a:rPr lang="en-US" sz="3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Validation </a:t>
            </a:r>
            <a:r>
              <a:rPr lang="en-US" sz="3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API</a:t>
            </a:r>
            <a:endParaRPr lang="en-US" sz="36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For every DOM control (</a:t>
            </a: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ex:Input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), the default JS API provides set of </a:t>
            </a: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methods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properties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that can be performed and checked.</a:t>
            </a:r>
          </a:p>
          <a:p>
            <a:pPr>
              <a:buNone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&lt;input 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id="id1" type="</a:t>
            </a:r>
            <a:r>
              <a:rPr lang="en-US" sz="1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number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" min="</a:t>
            </a:r>
            <a:r>
              <a:rPr lang="en-US" sz="1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100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" max="</a:t>
            </a:r>
            <a:r>
              <a:rPr lang="en-US" sz="1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300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sz="1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8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checkValidity</a:t>
            </a:r>
            <a:r>
              <a:rPr lang="en-US" sz="1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():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Returns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true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if an input element contains valid data. </a:t>
            </a:r>
          </a:p>
          <a:p>
            <a:r>
              <a:rPr lang="en-US" sz="18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setCustomValidity</a:t>
            </a:r>
            <a:r>
              <a:rPr lang="en-US" sz="1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():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Sets the </a:t>
            </a:r>
            <a:r>
              <a:rPr lang="en-US" sz="18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validationMessage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property of an input element. </a:t>
            </a:r>
          </a:p>
          <a:p>
            <a:r>
              <a:rPr lang="en-US" sz="1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Properties: </a:t>
            </a:r>
            <a:r>
              <a:rPr lang="en-US" sz="18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validity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validationMessage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willValidate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	</a:t>
            </a:r>
          </a:p>
          <a:p>
            <a:pPr lvl="1"/>
            <a:r>
              <a:rPr lang="en-US" sz="1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validity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rangeOverflow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rangeUnderflow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tooLong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typeMismatch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..etc</a:t>
            </a:r>
          </a:p>
          <a:p>
            <a:pPr lvl="1"/>
            <a:r>
              <a:rPr lang="en-US" sz="18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willValidate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Indicates if an input element will be validated.</a:t>
            </a:r>
            <a:endParaRPr lang="en-US" sz="180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8BFD-6946-4288-8B8F-925EB8AFA29E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4" name="Picture 3" descr="C:\Users\Jimmy\Desktop\foot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324600"/>
            <a:ext cx="8458200" cy="466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Data Processing Tasks</a:t>
            </a:r>
            <a:endParaRPr lang="en-IN" sz="36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9113" lvl="1" indent="-342900">
              <a:buClrTx/>
              <a:buFont typeface="Arial" pitchFamily="34" charset="0"/>
              <a:buChar char="•"/>
            </a:pPr>
            <a:r>
              <a:rPr lang="de-DE" sz="2400" dirty="0" smtClean="0">
                <a:latin typeface="Arial" pitchFamily="34" charset="0"/>
                <a:cs typeface="Arial" pitchFamily="34" charset="0"/>
              </a:rPr>
              <a:t>Reading in Data</a:t>
            </a:r>
          </a:p>
          <a:p>
            <a:pPr marL="519113" lvl="1" indent="-342900">
              <a:buClrTx/>
              <a:buFont typeface="Arial" pitchFamily="34" charset="0"/>
              <a:buChar char="•"/>
            </a:pPr>
            <a:r>
              <a:rPr lang="de-DE" sz="2400" dirty="0" smtClean="0">
                <a:latin typeface="Arial" pitchFamily="34" charset="0"/>
                <a:cs typeface="Arial" pitchFamily="34" charset="0"/>
              </a:rPr>
              <a:t>Combining Data</a:t>
            </a:r>
          </a:p>
          <a:p>
            <a:pPr marL="519113" lvl="1" indent="-342900">
              <a:buClrTx/>
              <a:buFont typeface="Arial" pitchFamily="34" charset="0"/>
              <a:buChar char="•"/>
            </a:pPr>
            <a:r>
              <a:rPr lang="de-DE" sz="2400" dirty="0" smtClean="0">
                <a:latin typeface="Arial" pitchFamily="34" charset="0"/>
                <a:cs typeface="Arial" pitchFamily="34" charset="0"/>
              </a:rPr>
              <a:t>Summarizing data</a:t>
            </a:r>
          </a:p>
          <a:p>
            <a:pPr marL="519113" lvl="1" indent="-342900">
              <a:buClrTx/>
              <a:buFont typeface="Arial" pitchFamily="34" charset="0"/>
              <a:buChar char="•"/>
            </a:pPr>
            <a:r>
              <a:rPr lang="de-DE" sz="2400" dirty="0" smtClean="0">
                <a:latin typeface="Arial" pitchFamily="34" charset="0"/>
                <a:cs typeface="Arial" pitchFamily="34" charset="0"/>
              </a:rPr>
              <a:t>Iterating and reducing </a:t>
            </a:r>
          </a:p>
          <a:p>
            <a:pPr marL="519113" lvl="1" indent="-342900">
              <a:buClrTx/>
              <a:buFont typeface="Arial" pitchFamily="34" charset="0"/>
              <a:buChar char="•"/>
            </a:pPr>
            <a:r>
              <a:rPr lang="de-DE" sz="2400" dirty="0" smtClean="0">
                <a:latin typeface="Arial" pitchFamily="34" charset="0"/>
                <a:cs typeface="Arial" pitchFamily="34" charset="0"/>
              </a:rPr>
              <a:t>Working with strings</a:t>
            </a:r>
          </a:p>
          <a:p>
            <a:pPr marL="519113" lvl="1" indent="-342900">
              <a:buClrTx/>
              <a:buFont typeface="Arial" pitchFamily="34" charset="0"/>
              <a:buChar char="•"/>
            </a:pPr>
            <a:r>
              <a:rPr lang="de-DE" sz="2400" dirty="0" smtClean="0">
                <a:latin typeface="Arial" pitchFamily="34" charset="0"/>
                <a:cs typeface="Arial" pitchFamily="34" charset="0"/>
              </a:rPr>
              <a:t>Regular expressions</a:t>
            </a:r>
          </a:p>
          <a:p>
            <a:pPr marL="519113" lvl="1" indent="-342900">
              <a:buClrTx/>
              <a:buFont typeface="Arial" pitchFamily="34" charset="0"/>
              <a:buChar char="•"/>
            </a:pPr>
            <a:r>
              <a:rPr lang="de-DE" sz="2400" dirty="0" smtClean="0">
                <a:latin typeface="Arial" pitchFamily="34" charset="0"/>
                <a:cs typeface="Arial" pitchFamily="34" charset="0"/>
              </a:rPr>
              <a:t>Working with time</a:t>
            </a:r>
          </a:p>
          <a:p>
            <a:pPr marL="519113" lvl="1" indent="-342900">
              <a:buClrTx/>
              <a:buFont typeface="Arial" pitchFamily="34" charset="0"/>
              <a:buChar char="•"/>
            </a:pPr>
            <a:r>
              <a:rPr lang="de-DE" sz="2400" dirty="0" smtClean="0">
                <a:latin typeface="Arial" pitchFamily="34" charset="0"/>
                <a:cs typeface="Arial" pitchFamily="34" charset="0"/>
              </a:rPr>
              <a:t>Checking data assumptions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Example</a:t>
            </a:r>
            <a:endParaRPr lang="en-US" sz="36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&lt;input </a:t>
            </a:r>
            <a:r>
              <a:rPr lang="en-US" sz="2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id="id1" type="</a:t>
            </a:r>
            <a:r>
              <a:rPr lang="en-US" sz="2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number</a:t>
            </a:r>
            <a:r>
              <a:rPr lang="en-US" sz="2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" min="</a:t>
            </a:r>
            <a:r>
              <a:rPr lang="en-US" sz="2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100</a:t>
            </a:r>
            <a:r>
              <a:rPr lang="en-US" sz="2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" max="</a:t>
            </a:r>
            <a:r>
              <a:rPr lang="en-US" sz="2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300</a:t>
            </a:r>
            <a:r>
              <a:rPr lang="en-US" sz="2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sz="2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algn="just">
              <a:buNone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function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myFunction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() { </a:t>
            </a:r>
          </a:p>
          <a:p>
            <a:pPr algn="just">
              <a:buNone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var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inpObj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document.getElementById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("id1"); </a:t>
            </a:r>
          </a:p>
          <a:p>
            <a:pPr algn="just">
              <a:buNone/>
            </a:pPr>
            <a:r>
              <a:rPr lang="en-US" sz="2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 if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inpObj</a:t>
            </a:r>
            <a:r>
              <a:rPr lang="en-US" sz="22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sz="2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checkValidity</a:t>
            </a:r>
            <a:r>
              <a:rPr lang="en-US" sz="2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== </a:t>
            </a:r>
            <a:r>
              <a:rPr lang="en-US" sz="2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false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algn="just">
              <a:buNone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     { </a:t>
            </a:r>
            <a:r>
              <a:rPr lang="en-US" sz="2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alert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( </a:t>
            </a:r>
            <a:r>
              <a:rPr lang="en-US" sz="2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inpObj</a:t>
            </a:r>
            <a:r>
              <a:rPr lang="en-US" sz="2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.validationMessage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);}</a:t>
            </a:r>
          </a:p>
          <a:p>
            <a:pPr marL="0" algn="just">
              <a:lnSpc>
                <a:spcPct val="120000"/>
              </a:lnSpc>
              <a:buNone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marL="0" algn="just">
              <a:lnSpc>
                <a:spcPct val="120000"/>
              </a:lnSpc>
              <a:buNone/>
            </a:pPr>
            <a:r>
              <a:rPr lang="en-US" sz="2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if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inpObj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sz="2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validity.rangeOverflow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) </a:t>
            </a:r>
          </a:p>
          <a:p>
            <a:pPr marL="0" algn="just">
              <a:lnSpc>
                <a:spcPct val="120000"/>
              </a:lnSpc>
              <a:buNone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     { </a:t>
            </a:r>
            <a:r>
              <a:rPr lang="en-US" sz="2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alert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("Value too large"); }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8BFD-6946-4288-8B8F-925EB8AFA29E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4" name="Picture 3" descr="C:\Users\Jimmy\Desktop\foot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324600"/>
            <a:ext cx="8458200" cy="466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JavaScript Form Validation</a:t>
            </a:r>
            <a:endParaRPr lang="en-US" sz="36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Validating HTML forms usually performed on submitting, example: 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&lt;form 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name="</a:t>
            </a:r>
            <a:r>
              <a:rPr lang="en-US" sz="18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myForm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“ </a:t>
            </a:r>
            <a:r>
              <a:rPr lang="en-US" sz="18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onsubmit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="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validateForm</a:t>
            </a:r>
            <a:r>
              <a:rPr lang="en-US" sz="1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“ method="</a:t>
            </a:r>
            <a:r>
              <a:rPr lang="en-US" sz="1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post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sz="1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&gt; &lt;input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type="text" name="</a:t>
            </a:r>
            <a:r>
              <a:rPr lang="en-US" sz="18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fname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sz="1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&gt; </a:t>
            </a:r>
          </a:p>
          <a:p>
            <a:pPr>
              <a:buNone/>
            </a:pPr>
            <a:endParaRPr lang="en-US" sz="1800" b="1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var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=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document.forms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["</a:t>
            </a:r>
            <a:r>
              <a:rPr lang="en-US" sz="18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myForm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"]["fieldname"].</a:t>
            </a:r>
            <a:r>
              <a:rPr lang="en-US" sz="1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value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if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==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null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||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x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==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""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{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alert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("Name must be filled out");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false;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Here comes the HTML5 power, it let the browser understand and do the validation for you. No JS function or logic needed: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&lt;input 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type="text" </a:t>
            </a:r>
            <a:r>
              <a:rPr lang="en-US" sz="1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required</a:t>
            </a:r>
            <a:r>
              <a:rPr lang="en-US" sz="1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&gt;</a:t>
            </a:r>
            <a:endParaRPr lang="en-US" sz="18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8BFD-6946-4288-8B8F-925EB8AFA29E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4" name="Picture 3" descr="C:\Users\Jimmy\Desktop\foot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324600"/>
            <a:ext cx="8458200" cy="466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Complex Constraints?</a:t>
            </a:r>
            <a:endParaRPr lang="en-US" sz="36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153400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When developing complex constrains the DOM properties or a simple validation JS function is not enough / efficient.</a:t>
            </a:r>
          </a:p>
          <a:p>
            <a:pPr>
              <a:buNone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For example if we want provide a validation logic for </a:t>
            </a:r>
            <a:r>
              <a:rPr lang="en-US" sz="1900" b="1" i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900" b="1" i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Alphabets</a:t>
            </a:r>
            <a:r>
              <a:rPr lang="en-US" sz="1900" b="1" i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900" b="1" i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numbers</a:t>
            </a:r>
            <a:r>
              <a:rPr lang="en-US" sz="1900" b="1" i="1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en-US" sz="1900" b="1" i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space</a:t>
            </a:r>
            <a:r>
              <a:rPr lang="en-US" sz="1900" b="1" i="1" dirty="0" smtClean="0">
                <a:latin typeface="Arial" pitchFamily="34" charset="0"/>
                <a:cs typeface="Arial" pitchFamily="34" charset="0"/>
              </a:rPr>
              <a:t>(' ') </a:t>
            </a:r>
            <a:r>
              <a:rPr lang="en-US" sz="1900" b="1" i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no</a:t>
            </a:r>
            <a:r>
              <a:rPr lang="en-US" sz="19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900" b="1" i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special characters </a:t>
            </a:r>
            <a:r>
              <a:rPr lang="en-US" sz="1900" b="1" i="1" dirty="0" smtClean="0">
                <a:latin typeface="Arial" pitchFamily="34" charset="0"/>
                <a:cs typeface="Arial" pitchFamily="34" charset="0"/>
              </a:rPr>
              <a:t>min </a:t>
            </a:r>
            <a:r>
              <a:rPr lang="en-US" sz="1900" b="1" i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n-US" sz="1900" b="1" i="1" dirty="0" smtClean="0">
                <a:latin typeface="Arial" pitchFamily="34" charset="0"/>
                <a:cs typeface="Arial" pitchFamily="34" charset="0"/>
              </a:rPr>
              <a:t> and max </a:t>
            </a:r>
            <a:r>
              <a:rPr lang="en-US" sz="1900" b="1" i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20</a:t>
            </a:r>
            <a:r>
              <a:rPr lang="en-US" sz="1900" b="1" i="1" dirty="0" smtClean="0">
                <a:latin typeface="Arial" pitchFamily="34" charset="0"/>
                <a:cs typeface="Arial" pitchFamily="34" charset="0"/>
              </a:rPr>
              <a:t> characters) </a:t>
            </a:r>
            <a:r>
              <a:rPr lang="en-US" sz="1900" i="1" dirty="0" smtClean="0">
                <a:latin typeface="Arial" pitchFamily="34" charset="0"/>
                <a:cs typeface="Arial" pitchFamily="34" charset="0"/>
              </a:rPr>
              <a:t>how would you do that? </a:t>
            </a:r>
          </a:p>
          <a:p>
            <a:pPr>
              <a:buNone/>
            </a:pPr>
            <a:endParaRPr lang="en-US" sz="1900" i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1900" i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900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Parse the value and test it against each of the rules? Complex logic / code? Efficient? Bug free?</a:t>
            </a:r>
            <a:endParaRPr lang="en-US" sz="1900" b="1" i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8BFD-6946-4288-8B8F-925EB8AFA29E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4" name="Picture 3" descr="C:\Users\Jimmy\Desktop\foot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324600"/>
            <a:ext cx="8458200" cy="466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JavaScript Validation using Regular </a:t>
            </a:r>
            <a:r>
              <a:rPr lang="en-US" sz="3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Expressions</a:t>
            </a:r>
            <a:endParaRPr lang="en-US" sz="36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87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To reduce the complexity of our validation logic and improve it’s efficiency we can use </a:t>
            </a:r>
            <a:r>
              <a:rPr lang="en-US" sz="22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RegEx</a:t>
            </a: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None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Solution for: </a:t>
            </a:r>
            <a:r>
              <a:rPr lang="en-US" sz="1800" b="1" i="1" dirty="0" smtClean="0">
                <a:latin typeface="Arial" pitchFamily="34" charset="0"/>
                <a:cs typeface="Arial" pitchFamily="34" charset="0"/>
              </a:rPr>
              <a:t>Alphabets, numbers and space(' ') no special characters min 3 and max 20 characters:</a:t>
            </a:r>
          </a:p>
          <a:p>
            <a:pPr>
              <a:buNone/>
            </a:pPr>
            <a:endParaRPr lang="en-US" sz="1800" b="1" i="1" dirty="0" smtClean="0"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var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ck_name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US" sz="1800" b="1" i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/^[A-Za-z0-9 ]{3,20}$/;</a:t>
            </a:r>
            <a:r>
              <a:rPr lang="en-US" sz="1800" b="1" i="1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lvl="1">
              <a:buNone/>
            </a:pP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if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(!</a:t>
            </a:r>
            <a:r>
              <a:rPr lang="en-US" sz="1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ck_name</a:t>
            </a:r>
            <a:r>
              <a:rPr lang="en-US" sz="1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.test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({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nameFieldValue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})) </a:t>
            </a:r>
          </a:p>
          <a:p>
            <a:pPr lvl="1"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pPr lvl="1">
              <a:buNone/>
            </a:pP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  alert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("Invalid value"); </a:t>
            </a:r>
          </a:p>
          <a:p>
            <a:pPr lvl="1"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buNone/>
            </a:pPr>
            <a:endParaRPr lang="en-US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8BFD-6946-4288-8B8F-925EB8AFA29E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4" name="Picture 3" descr="C:\Users\Jimmy\Desktop\foot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324600"/>
            <a:ext cx="8458200" cy="466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J</a:t>
            </a:r>
            <a:r>
              <a:rPr lang="en-US" sz="3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avaScript </a:t>
            </a:r>
            <a:r>
              <a:rPr lang="en-US" sz="3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Validation </a:t>
            </a:r>
            <a:r>
              <a:rPr lang="en-US" sz="3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Frameworks Motivation</a:t>
            </a:r>
            <a:endParaRPr lang="en-US" sz="36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382000" cy="3810000"/>
          </a:xfrm>
        </p:spPr>
        <p:txBody>
          <a:bodyPr>
            <a:normAutofit/>
          </a:bodyPr>
          <a:lstStyle/>
          <a:p>
            <a:r>
              <a:rPr lang="en-US" sz="2200" b="1" dirty="0" smtClean="0">
                <a:latin typeface="Arial" pitchFamily="34" charset="0"/>
                <a:cs typeface="Arial" pitchFamily="34" charset="0"/>
              </a:rPr>
              <a:t>Don't Reinvent The Wheel</a:t>
            </a:r>
          </a:p>
          <a:p>
            <a:pPr lvl="1"/>
            <a:r>
              <a:rPr lang="en-US" sz="1800" dirty="0" smtClean="0">
                <a:latin typeface="Arial" pitchFamily="34" charset="0"/>
                <a:cs typeface="Arial" pitchFamily="34" charset="0"/>
              </a:rPr>
              <a:t>Why write code that's already been written (better)?</a:t>
            </a:r>
          </a:p>
          <a:p>
            <a:pPr lvl="1"/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b="1" dirty="0" smtClean="0"/>
              <a:t>Do More With Less Code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Pre-Defined utility functions</a:t>
            </a:r>
          </a:p>
          <a:p>
            <a:pPr lvl="1">
              <a:buNone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JS frameworks define multiple attributes that get translated into special actions at runtime.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8BFD-6946-4288-8B8F-925EB8AFA29E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4" name="Picture 3" descr="C:\Users\Jimmy\Desktop\foot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324600"/>
            <a:ext cx="8458200" cy="466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683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Parsley.js</a:t>
            </a:r>
            <a:endParaRPr lang="en-US" sz="36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5105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Usage (some of what can be done):</a:t>
            </a:r>
          </a:p>
          <a:p>
            <a:pPr>
              <a:buNone/>
            </a:pPr>
            <a:endParaRPr lang="en-US" sz="2000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- Form definition: </a:t>
            </a:r>
            <a:r>
              <a:rPr lang="en-US" sz="2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&lt;form 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id="demo-form" 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data-parsley-validate</a:t>
            </a:r>
            <a:r>
              <a:rPr lang="en-US" sz="2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endParaRPr lang="en-US" sz="200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- Field validation on change event: </a:t>
            </a:r>
            <a:r>
              <a:rPr lang="en-US" sz="2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&lt;input 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type=“text" 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data-parsley-trigger="change"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/&gt;</a:t>
            </a:r>
          </a:p>
          <a:p>
            <a:pPr>
              <a:buNone/>
            </a:pPr>
            <a:endParaRPr lang="en-US" sz="2000" b="1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- Password matching: 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data-parsley-</a:t>
            </a:r>
            <a:r>
              <a:rPr lang="en-US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equalto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=“{</a:t>
            </a:r>
            <a:r>
              <a:rPr lang="en-U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FieldName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}"</a:t>
            </a:r>
          </a:p>
          <a:p>
            <a:pPr>
              <a:buNone/>
            </a:pPr>
            <a:endParaRPr lang="en-US" sz="20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- Custom validation rules (custom logic): 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DOM: </a:t>
            </a:r>
            <a:r>
              <a:rPr lang="en-US" sz="2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&lt;input 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type=“text" 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data-parsley-</a:t>
            </a:r>
            <a:r>
              <a:rPr lang="en-US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userexist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/&gt;</a:t>
            </a:r>
            <a:endParaRPr lang="en-US" sz="20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JS: </a:t>
            </a:r>
            <a:r>
              <a:rPr lang="en-US" sz="20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window.ParsleyValidator.addValidator</a:t>
            </a:r>
            <a:r>
              <a:rPr lang="en-US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'</a:t>
            </a:r>
            <a:r>
              <a:rPr lang="en-US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userexist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'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function(value, requirement) {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//some code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});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8BFD-6946-4288-8B8F-925EB8AFA29E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4" name="Picture 3" descr="C:\Users\Jimmy\Desktop\foot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324600"/>
            <a:ext cx="8458200" cy="466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Verify.js</a:t>
            </a:r>
            <a:endParaRPr lang="en-US" sz="36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458200" cy="47545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Usage (some of what can be done):</a:t>
            </a:r>
          </a:p>
          <a:p>
            <a:pPr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- Field validation as number, email,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url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or required (one or multiple): 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data-validate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=“{</a:t>
            </a:r>
            <a:r>
              <a:rPr lang="en-U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number,email,url,required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}“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- validate using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RegEx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data-validate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="</a:t>
            </a:r>
            <a:r>
              <a:rPr 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regex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abc,Must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contain </a:t>
            </a:r>
            <a:r>
              <a:rPr lang="en-U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abc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)"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- Custom Validation/function: 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data-validate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=“</a:t>
            </a:r>
            <a:r>
              <a:rPr lang="en-U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customValidationFcn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"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Some other properties:</a:t>
            </a:r>
          </a:p>
          <a:p>
            <a:pPr>
              <a:buNone/>
            </a:pPr>
            <a:r>
              <a:rPr lang="en-US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hideErrorOnChange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en-U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Hide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error while the user is editing the field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r>
              <a:rPr lang="en-US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beforeSubmit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en-U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Pre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-form-submit hook/function. If returns true, form will submit</a:t>
            </a:r>
          </a:p>
          <a:p>
            <a:pPr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8BFD-6946-4288-8B8F-925EB8AFA29E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4" name="Picture 3" descr="C:\Users\Jimmy\Desktop\foot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324600"/>
            <a:ext cx="8458200" cy="466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3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z="3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Validate.js</a:t>
            </a:r>
            <a:r>
              <a:rPr lang="en-US" sz="3600" b="1" i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: </a:t>
            </a:r>
            <a:br>
              <a:rPr lang="en-US" sz="3600" b="1" i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endParaRPr lang="en-US" sz="36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458200" cy="48006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Introduces new object “</a:t>
            </a:r>
            <a:r>
              <a:rPr lang="en-US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FormValidator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”</a:t>
            </a: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Definition: </a:t>
            </a:r>
            <a:r>
              <a:rPr lang="en-U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validator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= new </a:t>
            </a:r>
            <a:r>
              <a:rPr lang="en-US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FormValidator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({</a:t>
            </a:r>
            <a:r>
              <a:rPr lang="en-US" sz="20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formName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}, </a:t>
            </a:r>
            <a:r>
              <a:rPr lang="en-US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fields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callback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) </a:t>
            </a:r>
          </a:p>
          <a:p>
            <a:endParaRPr lang="en-US" sz="200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Callback: A function that will fire after all validation rules are success.</a:t>
            </a:r>
          </a:p>
          <a:p>
            <a:endParaRPr lang="en-US" sz="200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Fields: Array of the form fields that’s being constructed as</a:t>
            </a:r>
          </a:p>
          <a:p>
            <a:pPr lvl="1"/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name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” -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required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html field name, </a:t>
            </a:r>
          </a:p>
          <a:p>
            <a:pPr lvl="1"/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rules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” –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required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either a predefined or custom rule, </a:t>
            </a:r>
          </a:p>
          <a:p>
            <a:pPr lvl="1"/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depends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” 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-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optional</a:t>
            </a:r>
            <a:r>
              <a:rPr lang="en-U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en-U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function that runs before the field is validated, if it returns “false” the field will not be validated.</a:t>
            </a:r>
            <a:endParaRPr lang="en-US" sz="2000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8BFD-6946-4288-8B8F-925EB8AFA29E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4" name="Picture 3" descr="C:\Users\Jimmy\Desktop\foot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324600"/>
            <a:ext cx="8458200" cy="466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8BFD-6946-4288-8B8F-925EB8AFA29E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4" name="Picture 3" descr="C:\Users\Jimmy\Desktop\foot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324600"/>
            <a:ext cx="8458200" cy="466725"/>
          </a:xfrm>
          <a:prstGeom prst="rect">
            <a:avLst/>
          </a:prstGeom>
          <a:noFill/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3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z="3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 don’t like:</a:t>
            </a:r>
            <a:r>
              <a:rPr lang="en-US" sz="3600" b="1" i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3600" b="1" i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endParaRPr lang="en-US" sz="36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610600" cy="4114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Parsley.js: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The documentation is not clear for the advanced usage. I think it can be done better than this.</a:t>
            </a:r>
          </a:p>
          <a:p>
            <a:pPr>
              <a:buNone/>
            </a:pPr>
            <a:endParaRPr lang="en-US" sz="22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2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Verify.js: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Not a good option for big complicated applications in terms of features </a:t>
            </a:r>
            <a:r>
              <a:rPr lang="en-US" sz="2200" i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(ex: no pre-defined validate on “change” event).</a:t>
            </a:r>
          </a:p>
          <a:p>
            <a:pPr>
              <a:buNone/>
            </a:pPr>
            <a:endParaRPr lang="en-US" sz="22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2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Validate.js: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Usability and readability are not good </a:t>
            </a:r>
            <a:r>
              <a:rPr lang="en-US" sz="2200" i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(ex: no inline DOM rules definition)</a:t>
            </a: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only </a:t>
            </a:r>
            <a:r>
              <a:rPr lang="en-US" sz="2200" smtClean="0">
                <a:latin typeface="Arial" pitchFamily="34" charset="0"/>
                <a:cs typeface="Arial" pitchFamily="34" charset="0"/>
              </a:rPr>
              <a:t>basic pre-defined functionality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200" b="1" i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8BFD-6946-4288-8B8F-925EB8AFA29E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4" name="Picture 3" descr="C:\Users\Jimmy\Desktop\foot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324600"/>
            <a:ext cx="8458200" cy="466725"/>
          </a:xfrm>
          <a:prstGeom prst="rect">
            <a:avLst/>
          </a:prstGeom>
          <a:noFill/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3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z="3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 like:</a:t>
            </a:r>
            <a:r>
              <a:rPr lang="en-US" sz="3600" b="1" i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3600" b="1" i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endParaRPr lang="en-US" sz="36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458200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Parsley.js: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Big community, powerful ready features (just add a DOM attribute), code readability is very good.</a:t>
            </a:r>
            <a:endParaRPr lang="en-US" sz="22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2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2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Verify.js: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Simple, ease-of-use, good readability and clear documentation. Would definitely use for simple application.</a:t>
            </a:r>
            <a:endParaRPr lang="en-US" sz="22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2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2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Validate.js: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No dependencies (not even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JQuery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), JS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util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code written for you.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Reading in data</a:t>
            </a:r>
            <a:endParaRPr lang="en-IN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3400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  <a:buClrTx/>
            </a:pPr>
            <a:r>
              <a:rPr lang="en-IN" sz="5000" dirty="0" smtClean="0">
                <a:latin typeface="Arial" pitchFamily="34" charset="0"/>
                <a:cs typeface="Arial" pitchFamily="34" charset="0"/>
              </a:rPr>
              <a:t>The </a:t>
            </a:r>
            <a:r>
              <a:rPr lang="en-IN" sz="5000" dirty="0" err="1" smtClean="0">
                <a:latin typeface="Arial" pitchFamily="34" charset="0"/>
                <a:cs typeface="Arial" pitchFamily="34" charset="0"/>
              </a:rPr>
              <a:t>FileReader</a:t>
            </a:r>
            <a:r>
              <a:rPr lang="en-IN" sz="5000" dirty="0" smtClean="0">
                <a:latin typeface="Arial" pitchFamily="34" charset="0"/>
                <a:cs typeface="Arial" pitchFamily="34" charset="0"/>
              </a:rPr>
              <a:t> object lets web applications to read contents of files. </a:t>
            </a:r>
          </a:p>
          <a:p>
            <a:pPr>
              <a:buClrTx/>
            </a:pPr>
            <a:endParaRPr lang="en-IN" sz="5000" dirty="0" smtClean="0">
              <a:latin typeface="Arial" pitchFamily="34" charset="0"/>
              <a:cs typeface="Arial" pitchFamily="34" charset="0"/>
            </a:endParaRPr>
          </a:p>
          <a:p>
            <a:pPr>
              <a:buClrTx/>
            </a:pPr>
            <a:r>
              <a:rPr lang="en-IN" sz="5000" dirty="0" smtClean="0">
                <a:latin typeface="Arial" pitchFamily="34" charset="0"/>
                <a:cs typeface="Arial" pitchFamily="34" charset="0"/>
              </a:rPr>
              <a:t>It uses File or Blob objects to specify the file or data to be read. </a:t>
            </a:r>
          </a:p>
          <a:p>
            <a:pPr>
              <a:buClrTx/>
              <a:buNone/>
            </a:pPr>
            <a:endParaRPr lang="en-IN" sz="5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ClrTx/>
            </a:pPr>
            <a:r>
              <a:rPr lang="en-IN" sz="5000" dirty="0" err="1" smtClean="0">
                <a:latin typeface="Arial" pitchFamily="34" charset="0"/>
                <a:cs typeface="Arial" pitchFamily="34" charset="0"/>
              </a:rPr>
              <a:t>FileReader</a:t>
            </a:r>
            <a:r>
              <a:rPr lang="en-IN" sz="5000" dirty="0" smtClean="0">
                <a:latin typeface="Arial" pitchFamily="34" charset="0"/>
                <a:cs typeface="Arial" pitchFamily="34" charset="0"/>
              </a:rPr>
              <a:t> includes four methods for reading a file - .</a:t>
            </a:r>
            <a:r>
              <a:rPr lang="en-IN" sz="5000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readAsBinaryString</a:t>
            </a:r>
            <a:r>
              <a:rPr lang="en-IN" sz="50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(), </a:t>
            </a:r>
            <a:r>
              <a:rPr lang="en-IN" sz="50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.</a:t>
            </a:r>
            <a:r>
              <a:rPr lang="en-IN" sz="5000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readAsText</a:t>
            </a:r>
            <a:r>
              <a:rPr lang="en-IN" sz="50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(), </a:t>
            </a:r>
            <a:r>
              <a:rPr lang="en-IN" sz="50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.</a:t>
            </a:r>
            <a:r>
              <a:rPr lang="en-IN" sz="5000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readAsDataURL</a:t>
            </a:r>
            <a:r>
              <a:rPr lang="en-IN" sz="50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() and </a:t>
            </a:r>
            <a:r>
              <a:rPr lang="en-IN" sz="50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.</a:t>
            </a:r>
            <a:r>
              <a:rPr lang="en-IN" sz="5000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readAsArrayBuffer</a:t>
            </a:r>
            <a:r>
              <a:rPr lang="en-IN" sz="50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().</a:t>
            </a:r>
          </a:p>
          <a:p>
            <a:pPr>
              <a:buNone/>
            </a:pPr>
            <a:r>
              <a:rPr lang="en-IN" sz="5000" i="1" dirty="0" smtClean="0">
                <a:latin typeface="Arial" pitchFamily="34" charset="0"/>
                <a:cs typeface="Arial" pitchFamily="34" charset="0"/>
              </a:rPr>
              <a:t>           </a:t>
            </a:r>
          </a:p>
          <a:p>
            <a:r>
              <a:rPr lang="en-IN" sz="5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Constructor: </a:t>
            </a:r>
            <a:r>
              <a:rPr lang="en-IN" sz="50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en-IN" sz="5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reader = new </a:t>
            </a:r>
            <a:r>
              <a:rPr lang="en-IN" sz="50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FileReader</a:t>
            </a:r>
            <a:r>
              <a:rPr lang="en-IN" sz="5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();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8BFD-6946-4288-8B8F-925EB8AFA29E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4" name="Picture 3" descr="C:\Users\Jimmy\Desktop\foot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324600"/>
            <a:ext cx="8458200" cy="466725"/>
          </a:xfrm>
          <a:prstGeom prst="rect">
            <a:avLst/>
          </a:prstGeom>
          <a:noFill/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3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z="3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My Opinion</a:t>
            </a:r>
            <a:r>
              <a:rPr lang="en-US" sz="3600" b="1" i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3600" b="1" i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endParaRPr lang="en-US" sz="36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 descr="C:\Users\Jimmy\Dropbox\TUM\WS15\JS\compareTabl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1181100"/>
            <a:ext cx="8953501" cy="5067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1000" y="152400"/>
            <a:ext cx="7848600" cy="838200"/>
          </a:xfrm>
        </p:spPr>
        <p:txBody>
          <a:bodyPr>
            <a:normAutofit/>
          </a:bodyPr>
          <a:lstStyle/>
          <a:p>
            <a:pPr algn="l"/>
            <a:r>
              <a:rPr lang="de-DE" sz="4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References</a:t>
            </a:r>
            <a:endParaRPr lang="de-DE" sz="4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51212" y="3607743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smtClean="0">
                <a:solidFill>
                  <a:srgbClr val="292934">
                    <a:lumMod val="75000"/>
                    <a:lumOff val="25000"/>
                  </a:srgbClr>
                </a:solidFill>
              </a:rPr>
              <a:t> 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6" name="Picture 5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381000" y="1143000"/>
            <a:ext cx="84582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04800" y="1219200"/>
            <a:ext cx="86106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20000"/>
              </a:spcBef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200" y="10668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Janko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Jovanovic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Web Form Validation: Best Practices and Tutorials, </a:t>
            </a:r>
            <a:r>
              <a:rPr lang="en-US" dirty="0" smtClean="0">
                <a:latin typeface="Arial" pitchFamily="34" charset="0"/>
                <a:cs typeface="Arial" pitchFamily="34" charset="0"/>
                <a:hlinkClick r:id="rId3"/>
              </a:rPr>
              <a:t>http://www.smashingmagazine.com/2009/07/web-form-validation-best-practices-and-tutorials/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7200" y="1981200"/>
            <a:ext cx="32196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parsley.js, </a:t>
            </a:r>
            <a:r>
              <a:rPr lang="en-US" dirty="0" smtClean="0">
                <a:latin typeface="Arial" pitchFamily="34" charset="0"/>
                <a:cs typeface="Arial" pitchFamily="34" charset="0"/>
                <a:hlinkClick r:id="rId4"/>
              </a:rPr>
              <a:t>http://parsleyjs.org/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7200" y="2362200"/>
            <a:ext cx="609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validate.js, </a:t>
            </a:r>
            <a:r>
              <a:rPr lang="en-US" dirty="0" smtClean="0">
                <a:latin typeface="Arial" pitchFamily="34" charset="0"/>
                <a:cs typeface="Arial" pitchFamily="34" charset="0"/>
                <a:hlinkClick r:id="rId5"/>
              </a:rPr>
              <a:t>http://rickharrison.github.io/validate.js/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7200" y="2819400"/>
            <a:ext cx="29375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verify.js, </a:t>
            </a:r>
            <a:r>
              <a:rPr lang="en-US" dirty="0" smtClean="0">
                <a:latin typeface="Arial" pitchFamily="34" charset="0"/>
                <a:cs typeface="Arial" pitchFamily="34" charset="0"/>
                <a:hlinkClick r:id="rId6"/>
              </a:rPr>
              <a:t>http://verifyjs.com/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7200" y="3276600"/>
            <a:ext cx="8153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  <a:hlinkClick r:id="rId7"/>
              </a:rPr>
              <a:t>https://developer.mozilla.org/en-US/docs/Web/JavaScript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  <a:hlinkClick r:id="rId8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  <a:hlinkClick r:id="rId8"/>
              </a:rPr>
              <a:t>http://www.html5rocks.com/en/tutorials/file/dndfiles/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  <a:hlinkClick r:id="rId9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  <a:hlinkClick r:id="rId9"/>
              </a:rPr>
              <a:t>http://www.slideshare.net/quentinadam/javascript-as-data-processing-language-html5-integration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7200" y="5181600"/>
            <a:ext cx="26084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  <a:hlinkClick r:id="rId10"/>
              </a:rPr>
              <a:t>https://lodash.com/docs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7200" y="5678269"/>
            <a:ext cx="6400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  <a:hlinkClick r:id="rId11"/>
              </a:rPr>
              <a:t>https://www.dashingd3js.com/table-of-contents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056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8001000" cy="1143000"/>
          </a:xfrm>
        </p:spPr>
        <p:txBody>
          <a:bodyPr>
            <a:normAutofit/>
          </a:bodyPr>
          <a:lstStyle/>
          <a:p>
            <a:r>
              <a:rPr lang="de-DE" sz="4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Thank you for your attention</a:t>
            </a:r>
            <a:endParaRPr lang="de-DE" sz="4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51212" y="3607743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smtClean="0">
                <a:solidFill>
                  <a:srgbClr val="292934">
                    <a:lumMod val="75000"/>
                    <a:lumOff val="25000"/>
                  </a:srgbClr>
                </a:solidFill>
              </a:rPr>
              <a:t> 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6" name="Picture 5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  <p:sp>
        <p:nvSpPr>
          <p:cNvPr id="7" name="Titel 1"/>
          <p:cNvSpPr txBox="1">
            <a:spLocks/>
          </p:cNvSpPr>
          <p:nvPr/>
        </p:nvSpPr>
        <p:spPr>
          <a:xfrm>
            <a:off x="609600" y="2438400"/>
            <a:ext cx="7848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Questions?</a:t>
            </a:r>
            <a:endParaRPr kumimoji="0" lang="de-DE" sz="4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9056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pPr algn="l"/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000" dirty="0" err="1" smtClean="0">
                <a:latin typeface="Arial" pitchFamily="34" charset="0"/>
                <a:cs typeface="Arial" pitchFamily="34" charset="0"/>
              </a:rPr>
              <a:t>FileReader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 example:  The function below reads one file and displays some of the file’s properties like – name, type and size.</a:t>
            </a:r>
            <a:r>
              <a:rPr lang="en-IN" sz="2400" dirty="0" smtClean="0"/>
              <a:t/>
            </a:r>
            <a:br>
              <a:rPr lang="en-IN" sz="2400" dirty="0" smtClean="0"/>
            </a:b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32971" r="40411" b="20870"/>
          <a:stretch>
            <a:fillRect/>
          </a:stretch>
        </p:blipFill>
        <p:spPr bwMode="auto">
          <a:xfrm>
            <a:off x="228600" y="1524000"/>
            <a:ext cx="8382000" cy="397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 descr="C:\Users\Jimmy\Desktop\footer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Combining Data</a:t>
            </a:r>
            <a:endParaRPr lang="en-IN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IN" sz="1800" dirty="0" smtClean="0">
                <a:latin typeface="Arial" pitchFamily="34" charset="0"/>
                <a:cs typeface="Arial" pitchFamily="34" charset="0"/>
              </a:rPr>
              <a:t>Sometimes, combination of data sets is required because they contain complementary information. </a:t>
            </a:r>
          </a:p>
          <a:p>
            <a:pPr>
              <a:buClrTx/>
              <a:buNone/>
            </a:pPr>
            <a:endParaRPr lang="en-IN" sz="1800" dirty="0" smtClean="0">
              <a:latin typeface="Arial" pitchFamily="34" charset="0"/>
              <a:cs typeface="Arial" pitchFamily="34" charset="0"/>
            </a:endParaRPr>
          </a:p>
          <a:p>
            <a:pPr>
              <a:buClrTx/>
            </a:pPr>
            <a:r>
              <a:rPr lang="en-IN" sz="1800" dirty="0" smtClean="0">
                <a:latin typeface="Arial" pitchFamily="34" charset="0"/>
                <a:cs typeface="Arial" pitchFamily="34" charset="0"/>
              </a:rPr>
              <a:t>Different ways of Combining or </a:t>
            </a:r>
            <a:r>
              <a:rPr lang="en-IN" sz="1800" i="1" dirty="0" smtClean="0">
                <a:latin typeface="Arial" pitchFamily="34" charset="0"/>
                <a:cs typeface="Arial" pitchFamily="34" charset="0"/>
              </a:rPr>
              <a:t>merging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data :</a:t>
            </a:r>
          </a:p>
          <a:p>
            <a:pPr marL="891540" lvl="2" indent="-342900">
              <a:lnSpc>
                <a:spcPct val="150000"/>
              </a:lnSpc>
            </a:pPr>
            <a:r>
              <a:rPr lang="en-IN" sz="1800" i="1" dirty="0" smtClean="0">
                <a:latin typeface="Arial" pitchFamily="34" charset="0"/>
                <a:cs typeface="Arial" pitchFamily="34" charset="0"/>
              </a:rPr>
              <a:t>Combine data sets by one or more common attributes</a:t>
            </a:r>
          </a:p>
          <a:p>
            <a:pPr marL="891540" lvl="2" indent="-342900"/>
            <a:r>
              <a:rPr lang="en-IN" sz="1800" i="1" dirty="0" smtClean="0">
                <a:latin typeface="Arial" pitchFamily="34" charset="0"/>
                <a:cs typeface="Arial" pitchFamily="34" charset="0"/>
              </a:rPr>
              <a:t>Add together rows from different data sets</a:t>
            </a:r>
          </a:p>
          <a:p>
            <a:pPr marL="891540" lvl="2" indent="-342900"/>
            <a:r>
              <a:rPr lang="en-IN" sz="1800" i="1" dirty="0" smtClean="0">
                <a:latin typeface="Arial" pitchFamily="34" charset="0"/>
                <a:cs typeface="Arial" pitchFamily="34" charset="0"/>
              </a:rPr>
              <a:t>Combine attributes from different data sets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Combine data sets by one or more common attributes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95400" y="3581400"/>
            <a:ext cx="6096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514600" y="3581400"/>
            <a:ext cx="6096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295400" y="21336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2514600" y="2133600"/>
            <a:ext cx="6096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3657600" y="2133600"/>
            <a:ext cx="609600" cy="381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/>
          <p:cNvCxnSpPr>
            <a:stCxn id="11" idx="3"/>
            <a:endCxn id="12" idx="1"/>
          </p:cNvCxnSpPr>
          <p:nvPr/>
        </p:nvCxnSpPr>
        <p:spPr>
          <a:xfrm>
            <a:off x="1905000" y="23241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2" idx="3"/>
            <a:endCxn id="13" idx="1"/>
          </p:cNvCxnSpPr>
          <p:nvPr/>
        </p:nvCxnSpPr>
        <p:spPr>
          <a:xfrm>
            <a:off x="3124200" y="2324100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3"/>
            <a:endCxn id="9" idx="1"/>
          </p:cNvCxnSpPr>
          <p:nvPr/>
        </p:nvCxnSpPr>
        <p:spPr>
          <a:xfrm>
            <a:off x="1905000" y="37719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105400" y="2895600"/>
            <a:ext cx="6096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/>
          <p:cNvSpPr/>
          <p:nvPr/>
        </p:nvSpPr>
        <p:spPr>
          <a:xfrm>
            <a:off x="6019800" y="28956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/>
          <p:cNvSpPr/>
          <p:nvPr/>
        </p:nvSpPr>
        <p:spPr>
          <a:xfrm>
            <a:off x="6934200" y="2895600"/>
            <a:ext cx="609600" cy="381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7848600" y="2895600"/>
            <a:ext cx="6096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/>
          <p:cNvSpPr txBox="1"/>
          <p:nvPr/>
        </p:nvSpPr>
        <p:spPr>
          <a:xfrm>
            <a:off x="1066800" y="1676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Data set 1</a:t>
            </a:r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1219200" y="4343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Data set 2</a:t>
            </a:r>
            <a:endParaRPr lang="en-IN" dirty="0"/>
          </a:p>
        </p:txBody>
      </p:sp>
      <p:sp>
        <p:nvSpPr>
          <p:cNvPr id="36" name="TextBox 35"/>
          <p:cNvSpPr txBox="1"/>
          <p:nvPr/>
        </p:nvSpPr>
        <p:spPr>
          <a:xfrm>
            <a:off x="5791200" y="3733800"/>
            <a:ext cx="1949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Combined data set</a:t>
            </a:r>
            <a:endParaRPr lang="en-IN" dirty="0"/>
          </a:p>
        </p:txBody>
      </p:sp>
      <p:sp>
        <p:nvSpPr>
          <p:cNvPr id="39" name="Rectangle 38"/>
          <p:cNvSpPr/>
          <p:nvPr/>
        </p:nvSpPr>
        <p:spPr>
          <a:xfrm>
            <a:off x="1066800" y="5029200"/>
            <a:ext cx="6096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752600" y="51816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819400" y="50292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Common attribute</a:t>
            </a:r>
            <a:endParaRPr lang="en-IN" dirty="0"/>
          </a:p>
        </p:txBody>
      </p:sp>
      <p:cxnSp>
        <p:nvCxnSpPr>
          <p:cNvPr id="44" name="Straight Arrow Connector 43"/>
          <p:cNvCxnSpPr>
            <a:stCxn id="13" idx="3"/>
          </p:cNvCxnSpPr>
          <p:nvPr/>
        </p:nvCxnSpPr>
        <p:spPr>
          <a:xfrm>
            <a:off x="4267200" y="2324100"/>
            <a:ext cx="6858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9" idx="3"/>
          </p:cNvCxnSpPr>
          <p:nvPr/>
        </p:nvCxnSpPr>
        <p:spPr>
          <a:xfrm flipV="1">
            <a:off x="3124200" y="3352800"/>
            <a:ext cx="17526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IN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(Continuing)</a:t>
            </a: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6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  <p:pic>
        <p:nvPicPr>
          <p:cNvPr id="5127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 t="20204" r="18763" b="41073"/>
          <a:stretch>
            <a:fillRect/>
          </a:stretch>
        </p:blipFill>
        <p:spPr bwMode="auto">
          <a:xfrm>
            <a:off x="457200" y="1066800"/>
            <a:ext cx="82296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4"/>
          <a:srcRect l="59370" t="15140" r="13008" b="77083"/>
          <a:stretch>
            <a:fillRect/>
          </a:stretch>
        </p:blipFill>
        <p:spPr bwMode="auto">
          <a:xfrm>
            <a:off x="533400" y="4876800"/>
            <a:ext cx="487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IN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Add together rows from different data sets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181600"/>
          </a:xfrm>
        </p:spPr>
        <p:txBody>
          <a:bodyPr>
            <a:normAutofit fontScale="40000" lnSpcReduction="20000"/>
          </a:bodyPr>
          <a:lstStyle/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sz="3800" dirty="0" smtClean="0">
              <a:solidFill>
                <a:srgbClr val="002060"/>
              </a:solidFill>
            </a:endParaRPr>
          </a:p>
          <a:p>
            <a:endParaRPr lang="en-IN" sz="5000" dirty="0" smtClean="0">
              <a:solidFill>
                <a:srgbClr val="002060"/>
              </a:solidFill>
            </a:endParaRPr>
          </a:p>
          <a:p>
            <a:r>
              <a:rPr lang="en-IN" sz="5000" dirty="0" smtClean="0">
                <a:solidFill>
                  <a:srgbClr val="002060"/>
                </a:solidFill>
              </a:rPr>
              <a:t>_.zip</a:t>
            </a:r>
          </a:p>
          <a:p>
            <a:pPr>
              <a:buNone/>
            </a:pPr>
            <a:r>
              <a:rPr lang="en-IN" sz="5000" dirty="0" smtClean="0"/>
              <a:t>_.zip(['</a:t>
            </a:r>
            <a:r>
              <a:rPr lang="en-IN" sz="5000" dirty="0" err="1" smtClean="0"/>
              <a:t>moe</a:t>
            </a:r>
            <a:r>
              <a:rPr lang="en-IN" sz="5000" dirty="0" smtClean="0"/>
              <a:t>', '</a:t>
            </a:r>
            <a:r>
              <a:rPr lang="en-IN" sz="5000" dirty="0" err="1" smtClean="0"/>
              <a:t>larry</a:t>
            </a:r>
            <a:r>
              <a:rPr lang="en-IN" sz="5000" dirty="0" smtClean="0"/>
              <a:t>', 'curly'], [30, 40, 50], [true, false, false]); </a:t>
            </a:r>
          </a:p>
          <a:p>
            <a:pPr>
              <a:buNone/>
            </a:pPr>
            <a:endParaRPr lang="en-IN" sz="5000" dirty="0" smtClean="0"/>
          </a:p>
          <a:p>
            <a:pPr>
              <a:buNone/>
            </a:pPr>
            <a:r>
              <a:rPr lang="en-IN" sz="5000" dirty="0" smtClean="0"/>
              <a:t>=&gt; [["</a:t>
            </a:r>
            <a:r>
              <a:rPr lang="en-IN" sz="5000" dirty="0" err="1" smtClean="0"/>
              <a:t>moe</a:t>
            </a:r>
            <a:r>
              <a:rPr lang="en-IN" sz="5000" dirty="0" smtClean="0"/>
              <a:t>", 30, true], ["</a:t>
            </a:r>
            <a:r>
              <a:rPr lang="en-IN" sz="5000" dirty="0" err="1" smtClean="0"/>
              <a:t>larry</a:t>
            </a:r>
            <a:r>
              <a:rPr lang="en-IN" sz="5000" dirty="0" smtClean="0"/>
              <a:t>", 40, false], ["curly", 50, false]]</a:t>
            </a:r>
          </a:p>
          <a:p>
            <a:pPr>
              <a:buNone/>
            </a:pPr>
            <a:endParaRPr lang="en-IN" sz="5000" dirty="0" smtClean="0"/>
          </a:p>
          <a:p>
            <a:r>
              <a:rPr lang="en-IN" sz="5000" dirty="0" smtClean="0">
                <a:solidFill>
                  <a:srgbClr val="002060"/>
                </a:solidFill>
              </a:rPr>
              <a:t>_.extend </a:t>
            </a:r>
          </a:p>
          <a:p>
            <a:pPr>
              <a:buNone/>
            </a:pPr>
            <a:r>
              <a:rPr lang="en-IN" sz="5000" dirty="0" smtClean="0"/>
              <a:t>_.extend({name: '</a:t>
            </a:r>
            <a:r>
              <a:rPr lang="en-IN" sz="5000" dirty="0" err="1" smtClean="0"/>
              <a:t>moe</a:t>
            </a:r>
            <a:r>
              <a:rPr lang="en-IN" sz="5000" dirty="0" smtClean="0"/>
              <a:t>'}, {age: 50}); </a:t>
            </a:r>
          </a:p>
          <a:p>
            <a:pPr>
              <a:buNone/>
            </a:pPr>
            <a:r>
              <a:rPr lang="en-IN" sz="5000" dirty="0" smtClean="0"/>
              <a:t>=&gt; {name: '</a:t>
            </a:r>
            <a:r>
              <a:rPr lang="en-IN" sz="5000" dirty="0" err="1" smtClean="0"/>
              <a:t>moe</a:t>
            </a:r>
            <a:r>
              <a:rPr lang="en-IN" sz="5000" dirty="0" smtClean="0"/>
              <a:t>', age: 50}</a:t>
            </a:r>
          </a:p>
          <a:p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676400" y="1752600"/>
            <a:ext cx="457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      </a:t>
            </a:r>
            <a:endParaRPr lang="en-IN" dirty="0"/>
          </a:p>
        </p:txBody>
      </p:sp>
      <p:sp>
        <p:nvSpPr>
          <p:cNvPr id="29" name="Rectangle 28"/>
          <p:cNvSpPr/>
          <p:nvPr/>
        </p:nvSpPr>
        <p:spPr>
          <a:xfrm>
            <a:off x="2514600" y="1752600"/>
            <a:ext cx="45720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00B0F0"/>
              </a:solidFill>
            </a:endParaRPr>
          </a:p>
        </p:txBody>
      </p:sp>
      <p:cxnSp>
        <p:nvCxnSpPr>
          <p:cNvPr id="32" name="Straight Connector 31"/>
          <p:cNvCxnSpPr>
            <a:stCxn id="28" idx="3"/>
            <a:endCxn id="29" idx="1"/>
          </p:cNvCxnSpPr>
          <p:nvPr/>
        </p:nvCxnSpPr>
        <p:spPr>
          <a:xfrm>
            <a:off x="2133600" y="19050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676400" y="2743200"/>
            <a:ext cx="4572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7" name="Rectangle 36"/>
          <p:cNvSpPr/>
          <p:nvPr/>
        </p:nvSpPr>
        <p:spPr>
          <a:xfrm>
            <a:off x="2514600" y="2743200"/>
            <a:ext cx="457200" cy="304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3200400" y="1905000"/>
            <a:ext cx="1066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3200400" y="2514600"/>
            <a:ext cx="1066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6" idx="3"/>
            <a:endCxn id="37" idx="1"/>
          </p:cNvCxnSpPr>
          <p:nvPr/>
        </p:nvCxnSpPr>
        <p:spPr>
          <a:xfrm>
            <a:off x="2133600" y="28956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04800" y="1752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Dataset 1</a:t>
            </a:r>
            <a:endParaRPr lang="en-IN" dirty="0"/>
          </a:p>
        </p:txBody>
      </p:sp>
      <p:sp>
        <p:nvSpPr>
          <p:cNvPr id="61" name="TextBox 60"/>
          <p:cNvSpPr txBox="1"/>
          <p:nvPr/>
        </p:nvSpPr>
        <p:spPr>
          <a:xfrm>
            <a:off x="381000" y="2819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Dataset 2</a:t>
            </a:r>
            <a:endParaRPr lang="en-IN" dirty="0"/>
          </a:p>
        </p:txBody>
      </p:sp>
      <p:sp>
        <p:nvSpPr>
          <p:cNvPr id="62" name="Rectangle 61"/>
          <p:cNvSpPr/>
          <p:nvPr/>
        </p:nvSpPr>
        <p:spPr>
          <a:xfrm>
            <a:off x="4648200" y="2286000"/>
            <a:ext cx="381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3" name="Rectangle 62"/>
          <p:cNvSpPr/>
          <p:nvPr/>
        </p:nvSpPr>
        <p:spPr>
          <a:xfrm>
            <a:off x="5334000" y="2286000"/>
            <a:ext cx="3810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Rectangle 64"/>
          <p:cNvSpPr/>
          <p:nvPr/>
        </p:nvSpPr>
        <p:spPr>
          <a:xfrm>
            <a:off x="6019800" y="2286000"/>
            <a:ext cx="381000" cy="228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Rectangle 65"/>
          <p:cNvSpPr/>
          <p:nvPr/>
        </p:nvSpPr>
        <p:spPr>
          <a:xfrm>
            <a:off x="6629400" y="2286000"/>
            <a:ext cx="381000" cy="228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8" name="Picture 67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  <p:sp>
        <p:nvSpPr>
          <p:cNvPr id="74" name="TextBox 73"/>
          <p:cNvSpPr txBox="1"/>
          <p:nvPr/>
        </p:nvSpPr>
        <p:spPr>
          <a:xfrm>
            <a:off x="7315200" y="2209801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Combined data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2428</TotalTime>
  <Words>2178</Words>
  <Application>Microsoft Office PowerPoint</Application>
  <PresentationFormat>On-screen Show (4:3)</PresentationFormat>
  <Paragraphs>456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DATA PROCESSING AND VALIDATION USING JAVASCRIPT</vt:lpstr>
      <vt:lpstr>Data Processing</vt:lpstr>
      <vt:lpstr>Data Processing Tasks</vt:lpstr>
      <vt:lpstr>Reading in data</vt:lpstr>
      <vt:lpstr>  FileReader example:  The function below reads one file and displays some of the file’s properties like – name, type and size. </vt:lpstr>
      <vt:lpstr>Combining Data</vt:lpstr>
      <vt:lpstr>Combine data sets by one or more common attributes</vt:lpstr>
      <vt:lpstr>(Continuing)</vt:lpstr>
      <vt:lpstr>Add together rows from different data sets</vt:lpstr>
      <vt:lpstr>Combine attributes from different data sets</vt:lpstr>
      <vt:lpstr>(Continuing)</vt:lpstr>
      <vt:lpstr>Summarizing data</vt:lpstr>
      <vt:lpstr>Max &amp; Min</vt:lpstr>
      <vt:lpstr>Iterating Over and Reducing Data</vt:lpstr>
      <vt:lpstr>forEach()</vt:lpstr>
      <vt:lpstr>Filtering</vt:lpstr>
      <vt:lpstr>Sorting</vt:lpstr>
      <vt:lpstr>Reducing</vt:lpstr>
      <vt:lpstr>Working with Strings</vt:lpstr>
      <vt:lpstr>Find and replace</vt:lpstr>
      <vt:lpstr>Regular Expressions</vt:lpstr>
      <vt:lpstr>Examples of regular expressions</vt:lpstr>
      <vt:lpstr>Working with Time</vt:lpstr>
      <vt:lpstr>Checking Data Assumptions</vt:lpstr>
      <vt:lpstr>  Data Shape Assumptions: Using the assert () function to check some assumptions about the shape of data.  </vt:lpstr>
      <vt:lpstr>Data Content Assumptions : Checking the content of the data is correct or not. </vt:lpstr>
      <vt:lpstr>Data Validation Approaches</vt:lpstr>
      <vt:lpstr>Validation Techniques</vt:lpstr>
      <vt:lpstr>JavaScript Validation API</vt:lpstr>
      <vt:lpstr>Example</vt:lpstr>
      <vt:lpstr>JavaScript Form Validation</vt:lpstr>
      <vt:lpstr>Complex Constraints?</vt:lpstr>
      <vt:lpstr>JavaScript Validation using Regular Expressions</vt:lpstr>
      <vt:lpstr>JavaScript Validation Frameworks Motivation</vt:lpstr>
      <vt:lpstr>Parsley.js</vt:lpstr>
      <vt:lpstr>Verify.js</vt:lpstr>
      <vt:lpstr> Validate.js:  </vt:lpstr>
      <vt:lpstr> I don’t like: </vt:lpstr>
      <vt:lpstr> I like: </vt:lpstr>
      <vt:lpstr> My Opinion </vt:lpstr>
      <vt:lpstr>References</vt:lpstr>
      <vt:lpstr>Thank you for your attention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PROCESSING AND VALIDATION USING JAVASCRIPT</dc:title>
  <dc:creator>User</dc:creator>
  <cp:lastModifiedBy>Jimmy</cp:lastModifiedBy>
  <cp:revision>232</cp:revision>
  <dcterms:created xsi:type="dcterms:W3CDTF">2006-08-16T00:00:00Z</dcterms:created>
  <dcterms:modified xsi:type="dcterms:W3CDTF">2015-09-27T11:38:29Z</dcterms:modified>
</cp:coreProperties>
</file>