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>
        <p:scale>
          <a:sx n="83" d="100"/>
          <a:sy n="83" d="100"/>
        </p:scale>
        <p:origin x="40" y="-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3DC4-6ED0-7ED6-8997-CF804D8DA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5B77B-33F2-9DCE-8282-87733BD50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F2B37-4148-509D-306B-34ACBF0D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4875-2F72-4A5A-9E79-DC2292D85108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2BD1D-830F-8F44-4751-D0EAD239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AD8BC-16CE-54C8-0806-FB8D5E6D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7A3-3571-42DD-BDCD-40E097A6F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7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6B2B-8A74-1DD9-2988-4F462607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CE1CB-782B-7A2D-02BF-EEFD8F72F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A89DC-C453-3614-C609-2848906E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4875-2F72-4A5A-9E79-DC2292D85108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64855-352F-AAD9-339F-7E5F825F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46156-A56F-813B-D01A-B2165F4D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7A3-3571-42DD-BDCD-40E097A6F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66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84FC1-BEAE-AF20-47A5-1191C0C3D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E187D-27A1-FA60-E19B-53857465E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280B4-E33F-703E-05A9-2E37A54C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4875-2F72-4A5A-9E79-DC2292D85108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105D-233E-DEA4-FCD1-7E98DF20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4B291-D21E-0C7E-BF3C-4737F5E5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7A3-3571-42DD-BDCD-40E097A6F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0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0659-11E3-B479-E23C-B8DD6D43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AA1B1-5719-1F06-D978-12992A74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E0BB1-42C4-3C77-F153-FEBBBBCE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4875-2F72-4A5A-9E79-DC2292D85108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B0C2-98A8-FB8D-D934-FC2A2625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AF3EE-22D8-DB04-21DC-5DC8EED2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7A3-3571-42DD-BDCD-40E097A6F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7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1EF1-DC3C-7764-174B-26F2BF49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D9119-9009-F4B1-4E41-161958BEC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E9B17-AD08-8037-15D7-0413321A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4875-2F72-4A5A-9E79-DC2292D85108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8B6DA-CAA2-6A1C-DE7E-20469CC2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B8C22-24CE-E83A-E635-05992AA1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7A3-3571-42DD-BDCD-40E097A6F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23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C7DF-84C3-BBE7-A864-94EE6D71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E445-5841-E180-A0B7-6DF251A12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5189B-18CD-53EF-EBC8-11F785E2B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0489F-1484-FD6F-5D35-0720932E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4875-2F72-4A5A-9E79-DC2292D85108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8CD0A-581C-642B-9410-62378B4F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862F0-52E8-DA12-5013-3F3E672D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7A3-3571-42DD-BDCD-40E097A6F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42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ED9D-CA63-D3AF-BCA6-0FC8425C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CB594-2CCB-7CF4-4C0F-42716A80C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AC67B-8EDD-6049-2EFB-AFF44AE2D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F8D6B-D60D-7992-C196-0B91C3A1A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648A1-A31A-E8D7-1E24-8F285E670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B4358-E4CE-07C6-D73D-01C74981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4875-2F72-4A5A-9E79-DC2292D85108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7E423-CFCC-E9A1-19AC-AADF0941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A7E2D-D061-A620-224B-DF42CDD6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7A3-3571-42DD-BDCD-40E097A6F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1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FC2E-2BCC-5726-A047-B1CAA852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98300-CAA3-AD58-04CC-A17948D2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4875-2F72-4A5A-9E79-DC2292D85108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2BBF9-68C6-8C01-B645-6CDE78AF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3C8F4-51BC-B0FE-2993-3BA6673F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7A3-3571-42DD-BDCD-40E097A6F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86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75C30-0E17-B36D-6872-EE1D21E7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4875-2F72-4A5A-9E79-DC2292D85108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AF8ED-8EE7-3A08-E1D4-52ED23DF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038C9-621D-E18B-2687-BA5F252A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7A3-3571-42DD-BDCD-40E097A6F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45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2857-BB25-8C4A-73FF-BF075718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F033-8582-F68D-7B9B-76AB95D69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E27ED-7456-246D-FE72-1CBD0229B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096E1-A364-4EE5-508C-C311D15C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4875-2F72-4A5A-9E79-DC2292D85108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0A466-9842-3266-54F8-1F2B8D6B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EF73B-88FB-0629-CBAF-A212B514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7A3-3571-42DD-BDCD-40E097A6F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48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0E5D-BABE-D450-295E-C287E61D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FCD5F-F496-116D-7CCF-19F37FBDB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0A1AE-74DA-6599-7194-84694547B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9D0FF-3482-1030-68BD-728000F3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4875-2F72-4A5A-9E79-DC2292D85108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3FBF9-D435-5FBE-468F-32C64279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9CB39-9CBD-9708-918E-B2920D78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7A3-3571-42DD-BDCD-40E097A6F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CCB4B-B8B8-A7CA-1838-663566E4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DD831-AEA6-F71B-F39A-DA21C1766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0C190-FA0F-B8B1-B766-19750AFD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94875-2F72-4A5A-9E79-DC2292D85108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86D33-B448-E679-B5FF-4D24CE163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1DB23-4200-BC3B-AA1A-A7EEC32A6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1F7A3-3571-42DD-BDCD-40E097A6F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37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1CDF-21CF-1928-558C-DB36E20FC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236446"/>
          </a:xfrm>
        </p:spPr>
        <p:txBody>
          <a:bodyPr/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Life Expectancy</a:t>
            </a:r>
            <a:br>
              <a:rPr lang="en-IN" b="1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IN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     					Submitted By</a:t>
            </a:r>
            <a:b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                              				          E R Shyama</a:t>
            </a:r>
          </a:p>
        </p:txBody>
      </p:sp>
    </p:spTree>
    <p:extLst>
      <p:ext uri="{BB962C8B-B14F-4D97-AF65-F5344CB8AC3E}">
        <p14:creationId xmlns:p14="http://schemas.microsoft.com/office/powerpoint/2010/main" val="158385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6D30-477C-37EE-28F7-9253486D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sz="3200" dirty="0"/>
            </a:br>
            <a:r>
              <a:rPr lang="en-IN" sz="3200" b="1" dirty="0"/>
              <a:t>Problem description &amp; Approach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8A53-323A-E94C-6D14-CB2A3F1DA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50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NewRomanPSMT"/>
              </a:rPr>
              <a:t>Life expectancy is a statistical measure of the estimate of the span of a life. </a:t>
            </a:r>
            <a:endParaRPr lang="en-IN" sz="2000" dirty="0">
              <a:latin typeface="TimesNewRomanPSMT"/>
            </a:endParaRPr>
          </a:p>
          <a:p>
            <a:r>
              <a:rPr lang="en-IN" sz="2000" dirty="0">
                <a:latin typeface="TimesNewRomanPSMT"/>
              </a:rPr>
              <a:t>The objective of the problem is statistical analysis on factors influencing life expectancy.</a:t>
            </a:r>
          </a:p>
          <a:p>
            <a:r>
              <a:rPr lang="en-IN" sz="2000" dirty="0">
                <a:latin typeface="TimesNewRomanPSMT"/>
              </a:rPr>
              <a:t>The given dataset contains various features related to lifestyle, health expenditure, immunization , demography and mortality.</a:t>
            </a:r>
          </a:p>
          <a:p>
            <a:r>
              <a:rPr lang="en-IN" sz="2000" dirty="0">
                <a:latin typeface="TimesNewRomanPSMT"/>
              </a:rPr>
              <a:t>Target feature(Life Expectancy) is continuous in nature and so this is a regression problem.</a:t>
            </a:r>
          </a:p>
          <a:p>
            <a:r>
              <a:rPr lang="en-IN" sz="2000" dirty="0">
                <a:latin typeface="TimesNewRomanPSMT"/>
              </a:rPr>
              <a:t>There are 21 features and 2938 data instances in the initial dataset.</a:t>
            </a:r>
          </a:p>
          <a:p>
            <a:r>
              <a:rPr lang="en-IN" sz="2000" dirty="0">
                <a:latin typeface="TimesNewRomanPSMT"/>
              </a:rPr>
              <a:t>Following operations are performed on the dataset prior to conclusion of results – data clean up, outlier treatment, one hot encoding on specific features, plotting correlation matrix, scatter plot, fitted model using linear regression and analysed the results.</a:t>
            </a:r>
          </a:p>
          <a:p>
            <a:pPr marL="0" indent="0">
              <a:buNone/>
            </a:pPr>
            <a:endParaRPr lang="en-IN" sz="1400" dirty="0">
              <a:latin typeface="TimesNewRomanPSMT"/>
            </a:endParaRPr>
          </a:p>
          <a:p>
            <a:endParaRPr lang="en-IN" sz="1400" dirty="0">
              <a:latin typeface="TimesNewRomanPSMT"/>
            </a:endParaRPr>
          </a:p>
          <a:p>
            <a:endParaRPr lang="en-IN" sz="1400" dirty="0">
              <a:latin typeface="TimesNewRomanPSMT"/>
            </a:endParaRPr>
          </a:p>
          <a:p>
            <a:endParaRPr lang="en-IN" sz="1400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47578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B3C5-3ACD-D201-EB2C-04BA55FB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Correlation Matrix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3ACA8C3-9C00-973B-2BBD-3B98D0C268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21" y="2140555"/>
            <a:ext cx="10515600" cy="370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5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81E4-40C0-8F46-EE44-0EF3F15F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E1A2D5-019F-A414-7731-C4D14060E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678" y="1546233"/>
            <a:ext cx="7930232" cy="5100456"/>
          </a:xfrm>
        </p:spPr>
      </p:pic>
    </p:spTree>
    <p:extLst>
      <p:ext uri="{BB962C8B-B14F-4D97-AF65-F5344CB8AC3E}">
        <p14:creationId xmlns:p14="http://schemas.microsoft.com/office/powerpoint/2010/main" val="136095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0633-CF22-7891-B062-18A0251D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Question &amp;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D2148-1143-867C-F2E2-B8D609962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00414" cy="48799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b="0" i="0" u="none" strike="noStrike" baseline="0" dirty="0">
                <a:latin typeface="TimesNewRomanPSMT"/>
              </a:rPr>
              <a:t>1.</a:t>
            </a:r>
            <a:r>
              <a:rPr lang="en-US" sz="1400" i="0" u="none" strike="noStrike" baseline="0" dirty="0">
                <a:latin typeface="TimesNewRomanPSMT"/>
              </a:rPr>
              <a:t> Does various predicting factors which has been chosen initially really affect Life expectancy? What are the predicting variables actually affecting life expectancy?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400" dirty="0">
                <a:latin typeface="TimesNewRomanPSMT"/>
              </a:rPr>
              <a:t>Ans: No. The predicting variables affecting Life Expectancy are Status, Adult Mortality, Hepatitis B, under-five deaths, Polio, Diphtheria,       HIV/AIDS, Income composition of resources and Schooling.</a:t>
            </a:r>
          </a:p>
          <a:p>
            <a:pPr marL="0" indent="0" algn="just">
              <a:buNone/>
            </a:pPr>
            <a:endParaRPr lang="en-US" sz="1400" dirty="0">
              <a:latin typeface="TimesNewRomanPSMT"/>
            </a:endParaRPr>
          </a:p>
          <a:p>
            <a:pPr marL="0" indent="0" algn="just">
              <a:buNone/>
            </a:pPr>
            <a:r>
              <a:rPr lang="en-US" sz="1400" b="0" i="0" u="none" strike="noStrike" baseline="0" dirty="0">
                <a:latin typeface="TimesNewRomanPSMT"/>
              </a:rPr>
              <a:t>2. Should a country having a lower life expectancy value(&lt;65) increase its healthcare expenditure in order to improve its average lifespan?</a:t>
            </a:r>
            <a:endParaRPr lang="en-US" sz="1400" dirty="0">
              <a:latin typeface="TimesNewRomanPSMT"/>
            </a:endParaRPr>
          </a:p>
          <a:p>
            <a:pPr marL="0" indent="0" algn="just">
              <a:buNone/>
            </a:pPr>
            <a:r>
              <a:rPr lang="en-US" sz="1400" dirty="0">
                <a:latin typeface="TimesNewRomanPSMT"/>
              </a:rPr>
              <a:t>Ans: No. Healthcare expenditure has no relation with life expectancy value.</a:t>
            </a:r>
          </a:p>
          <a:p>
            <a:pPr marL="0" indent="0" algn="just">
              <a:buNone/>
            </a:pPr>
            <a:endParaRPr lang="en-US" sz="1400" b="0" i="0" u="none" strike="noStrike" baseline="0" dirty="0">
              <a:latin typeface="TimesNewRomanPSMT"/>
            </a:endParaRPr>
          </a:p>
          <a:p>
            <a:pPr marL="0" indent="0" algn="just">
              <a:buNone/>
            </a:pPr>
            <a:r>
              <a:rPr lang="en-US" sz="1400" b="0" i="0" u="none" strike="noStrike" baseline="0" dirty="0">
                <a:latin typeface="TimesNewRomanPSMT"/>
              </a:rPr>
              <a:t>3. How do Infant and Adult mortality rates affect life expectancy?</a:t>
            </a:r>
          </a:p>
          <a:p>
            <a:pPr marL="0" indent="0" algn="just">
              <a:buNone/>
            </a:pPr>
            <a:r>
              <a:rPr lang="en-US" sz="1400" dirty="0">
                <a:latin typeface="TimesNewRomanPSMT"/>
              </a:rPr>
              <a:t>Ans: ‘Infant deaths’ column has been removed as it highly correlated(99%) with ‘under-five deaths’ column. Life expectancy is inversely proportional to adult mortality and under-five deaths. Life expectancy increases by 1 as  adult mortality decreases by 0.0179 times and under-five deaths decreases by 0.0072 times.</a:t>
            </a:r>
          </a:p>
          <a:p>
            <a:pPr marL="0" indent="0" algn="just">
              <a:buNone/>
            </a:pPr>
            <a:endParaRPr lang="en-US" sz="1400" dirty="0">
              <a:latin typeface="TimesNewRomanPSMT"/>
            </a:endParaRPr>
          </a:p>
          <a:p>
            <a:pPr marL="0" indent="0" algn="just">
              <a:buNone/>
            </a:pPr>
            <a:r>
              <a:rPr lang="en-US" sz="1400" b="0" i="0" u="none" strike="noStrike" baseline="0" dirty="0">
                <a:latin typeface="TimesNewRomanPSMT"/>
              </a:rPr>
              <a:t>4. Does Life Expectancy has a positive or negative correlation with eating habits, </a:t>
            </a:r>
            <a:r>
              <a:rPr lang="en-IN" sz="1400" b="0" i="0" u="none" strike="noStrike" baseline="0" dirty="0">
                <a:latin typeface="TimesNewRomanPSMT"/>
              </a:rPr>
              <a:t>lifestyle, exercise, smoking, drinking alcohol etc?</a:t>
            </a:r>
          </a:p>
          <a:p>
            <a:pPr marL="0" indent="0" algn="just">
              <a:buNone/>
            </a:pPr>
            <a:r>
              <a:rPr lang="en-IN" sz="1400" dirty="0">
                <a:latin typeface="TimesNewRomanPSMT"/>
              </a:rPr>
              <a:t>Ans: Life expectancy has a positive correlation with drinking alcohol(0.39) and BMI(0.56). Life expectancy also has positive correlation with percentage expenditure(0.40) which is </a:t>
            </a:r>
            <a:r>
              <a:rPr lang="en-US" sz="1400" dirty="0">
                <a:solidFill>
                  <a:srgbClr val="202124"/>
                </a:solidFill>
                <a:latin typeface="TimesNewRomanPSMT"/>
              </a:rPr>
              <a:t>e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TimesNewRomanPSMT"/>
              </a:rPr>
              <a:t>xpenditure on health as a percentage of GDP per capita.</a:t>
            </a:r>
            <a:endParaRPr lang="en-IN" sz="1400" dirty="0">
              <a:latin typeface="TimesNewRomanPSMT"/>
            </a:endParaRPr>
          </a:p>
          <a:p>
            <a:pPr marL="0" indent="0" algn="just">
              <a:buNone/>
            </a:pPr>
            <a:endParaRPr lang="en-IN" sz="1400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253668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ABE2-50D8-17D0-808C-5C3C2875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601"/>
          </a:xfrm>
        </p:spPr>
        <p:txBody>
          <a:bodyPr>
            <a:noAutofit/>
          </a:bodyPr>
          <a:lstStyle/>
          <a:p>
            <a:r>
              <a:rPr lang="en-IN" b="1" dirty="0"/>
              <a:t>Question &amp;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2D061-984A-0753-D64C-36E49857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378"/>
            <a:ext cx="10515600" cy="5699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i="0" u="none" strike="noStrike" baseline="0" dirty="0">
                <a:latin typeface="TimesNewRomanPSMT"/>
              </a:rPr>
              <a:t>5. What is the impact of schooling on the lifespan of humans?</a:t>
            </a:r>
          </a:p>
          <a:p>
            <a:pPr marL="0" indent="0">
              <a:buNone/>
            </a:pPr>
            <a:r>
              <a:rPr lang="en-US" sz="1400" dirty="0">
                <a:latin typeface="TimesNewRomanPSMT"/>
              </a:rPr>
              <a:t>Ans: Schooling has a positive impact on life expectancy.  Value of probability(T) for Schooling is 0.00 indicates its impact on Life expectancy. </a:t>
            </a:r>
          </a:p>
          <a:p>
            <a:pPr marL="0" indent="0">
              <a:buNone/>
            </a:pPr>
            <a:r>
              <a:rPr lang="en-US" sz="1400" dirty="0">
                <a:latin typeface="TimesNewRomanPSMT"/>
              </a:rPr>
              <a:t>        Life expectancy increases by 1 as  schooling increases 0.78  times. </a:t>
            </a:r>
          </a:p>
          <a:p>
            <a:pPr marL="0" indent="0">
              <a:buNone/>
            </a:pPr>
            <a:endParaRPr lang="en-US" sz="1400" b="0" i="0" u="none" strike="noStrike" baseline="0" dirty="0">
              <a:latin typeface="TimesNewRomanPSMT"/>
            </a:endParaRPr>
          </a:p>
          <a:p>
            <a:pPr marL="0" indent="0" algn="just">
              <a:buNone/>
            </a:pPr>
            <a:r>
              <a:rPr lang="en-US" sz="1400" b="0" i="0" u="none" strike="noStrike" baseline="0" dirty="0">
                <a:latin typeface="TimesNewRomanPSMT"/>
              </a:rPr>
              <a:t>6. Does Life Expectancy have a positive or negative relationship with drinking </a:t>
            </a:r>
            <a:r>
              <a:rPr lang="en-IN" sz="1400" b="0" i="0" u="none" strike="noStrike" baseline="0" dirty="0">
                <a:latin typeface="TimesNewRomanPSMT"/>
              </a:rPr>
              <a:t>alcohol?</a:t>
            </a:r>
          </a:p>
          <a:p>
            <a:pPr marL="0" indent="0" algn="just">
              <a:buNone/>
            </a:pPr>
            <a:r>
              <a:rPr lang="en-IN" sz="1400" dirty="0">
                <a:latin typeface="TimesNewRomanPSMT"/>
              </a:rPr>
              <a:t>Ans:  Life expectancy has positive relationship with drinking alcohol. </a:t>
            </a:r>
            <a:r>
              <a:rPr lang="en-US" sz="1400" dirty="0">
                <a:latin typeface="TimesNewRomanPSMT"/>
              </a:rPr>
              <a:t>Life expectancy increases by 1 as  drinking alcohol increases 0.0403       times.</a:t>
            </a:r>
            <a:endParaRPr lang="en-IN" sz="1400" dirty="0">
              <a:latin typeface="TimesNewRomanPSMT"/>
            </a:endParaRPr>
          </a:p>
          <a:p>
            <a:pPr marL="0" indent="0" algn="just">
              <a:buNone/>
            </a:pPr>
            <a:endParaRPr lang="en-IN" sz="1400" b="0" i="0" u="none" strike="noStrike" baseline="0" dirty="0">
              <a:latin typeface="TimesNewRomanPSMT"/>
            </a:endParaRPr>
          </a:p>
          <a:p>
            <a:pPr marL="0" indent="0" algn="just">
              <a:buNone/>
            </a:pPr>
            <a:r>
              <a:rPr lang="en-US" sz="1400" b="0" i="0" u="none" strike="noStrike" baseline="0" dirty="0">
                <a:latin typeface="TimesNewRomanPSMT"/>
              </a:rPr>
              <a:t>7. Do densely populated countries tend to have lower life expectancy?</a:t>
            </a:r>
          </a:p>
          <a:p>
            <a:pPr marL="0" indent="0" algn="just">
              <a:buNone/>
            </a:pPr>
            <a:r>
              <a:rPr lang="en-IN" sz="1400" dirty="0">
                <a:latin typeface="TimesNewRomanPSMT"/>
              </a:rPr>
              <a:t>Ans: No. Population does not have any impact on Life expectancy. </a:t>
            </a:r>
          </a:p>
          <a:p>
            <a:pPr marL="0" indent="0" algn="just">
              <a:buNone/>
            </a:pPr>
            <a:endParaRPr lang="en-US" sz="1400" dirty="0">
              <a:latin typeface="TimesNewRomanPSMT"/>
            </a:endParaRPr>
          </a:p>
          <a:p>
            <a:pPr marL="0" indent="0" algn="just">
              <a:buNone/>
            </a:pPr>
            <a:r>
              <a:rPr lang="en-US" sz="1400" b="0" i="0" u="none" strike="noStrike" baseline="0" dirty="0">
                <a:latin typeface="TimesNewRomanPSMT"/>
              </a:rPr>
              <a:t>8. What is the impact of Immunization coverage on Life Expectancy?</a:t>
            </a:r>
          </a:p>
          <a:p>
            <a:pPr marL="0" indent="0" algn="just">
              <a:buNone/>
            </a:pPr>
            <a:r>
              <a:rPr lang="en-IN" sz="1400" dirty="0">
                <a:latin typeface="TimesNewRomanPSMT"/>
              </a:rPr>
              <a:t>Ans:  Hepatitis B immunization has negative impact on life expectancy  </a:t>
            </a:r>
          </a:p>
          <a:p>
            <a:pPr marL="0" indent="0" algn="just">
              <a:buNone/>
            </a:pPr>
            <a:r>
              <a:rPr lang="en-IN" sz="1400" dirty="0">
                <a:latin typeface="TimesNewRomanPSMT"/>
              </a:rPr>
              <a:t>          Polio immunization and Diphtheria immunization has positive impact on life expectancy. </a:t>
            </a:r>
          </a:p>
          <a:p>
            <a:pPr marL="0" indent="0" algn="just">
              <a:buNone/>
            </a:pPr>
            <a:r>
              <a:rPr lang="en-US" sz="1400" dirty="0">
                <a:latin typeface="TimesNewRomanPSMT"/>
              </a:rPr>
              <a:t>         Value of probability(T) for </a:t>
            </a:r>
            <a:r>
              <a:rPr lang="en-IN" sz="1400" dirty="0">
                <a:latin typeface="TimesNewRomanPSMT"/>
              </a:rPr>
              <a:t>Hepatitis B, Polio and Diphtheria </a:t>
            </a:r>
            <a:r>
              <a:rPr lang="en-US" sz="1400" dirty="0">
                <a:latin typeface="TimesNewRomanPSMT"/>
              </a:rPr>
              <a:t>is 0.00 indicates its impact on Life expectancy. </a:t>
            </a:r>
          </a:p>
          <a:p>
            <a:pPr marL="0" indent="0" algn="just">
              <a:buNone/>
            </a:pPr>
            <a:r>
              <a:rPr lang="en-US" sz="1400" dirty="0">
                <a:latin typeface="TimesNewRomanPSMT"/>
              </a:rPr>
              <a:t>          Life expectancy increases by 1 as Hepatitis B immunization decreases 0.0196  times.</a:t>
            </a:r>
          </a:p>
          <a:p>
            <a:pPr marL="0" indent="0" algn="just">
              <a:buNone/>
            </a:pPr>
            <a:r>
              <a:rPr lang="en-US" sz="1400" dirty="0">
                <a:latin typeface="TimesNewRomanPSMT"/>
              </a:rPr>
              <a:t>          Life expectancy increases by 1 as </a:t>
            </a:r>
            <a:r>
              <a:rPr lang="en-IN" sz="1400" dirty="0">
                <a:latin typeface="TimesNewRomanPSMT"/>
              </a:rPr>
              <a:t> Polio immunization and Diphtheria immunization </a:t>
            </a:r>
            <a:r>
              <a:rPr lang="en-US" sz="1400" dirty="0">
                <a:latin typeface="TimesNewRomanPSMT"/>
              </a:rPr>
              <a:t>increases 0.0312 times and  0.0445 times.</a:t>
            </a:r>
          </a:p>
        </p:txBody>
      </p:sp>
    </p:spTree>
    <p:extLst>
      <p:ext uri="{BB962C8B-B14F-4D97-AF65-F5344CB8AC3E}">
        <p14:creationId xmlns:p14="http://schemas.microsoft.com/office/powerpoint/2010/main" val="429119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618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TimesNewRomanPSMT</vt:lpstr>
      <vt:lpstr>Office Theme</vt:lpstr>
      <vt:lpstr>Life Expectancy               Submitted By                                              E R Shyama</vt:lpstr>
      <vt:lpstr> Problem description &amp; Approach Used</vt:lpstr>
      <vt:lpstr>Correlation Matrix</vt:lpstr>
      <vt:lpstr>Linear Regression Summary</vt:lpstr>
      <vt:lpstr>Question &amp; Answers</vt:lpstr>
      <vt:lpstr>Question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Expectancy</dc:title>
  <dc:creator>gopi krishnan</dc:creator>
  <cp:lastModifiedBy>gopi krishnan</cp:lastModifiedBy>
  <cp:revision>14</cp:revision>
  <dcterms:created xsi:type="dcterms:W3CDTF">2023-05-16T05:13:47Z</dcterms:created>
  <dcterms:modified xsi:type="dcterms:W3CDTF">2023-05-21T16:58:32Z</dcterms:modified>
</cp:coreProperties>
</file>