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57" r:id="rId6"/>
    <p:sldId id="258" r:id="rId7"/>
    <p:sldId id="26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1E7-3723-A2E0-78C6-EB3E389D9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948EA-D5A7-77D8-84D3-1AB72E6CC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D73F9-E8DF-95BF-212B-568E889A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FA08-6A0F-F2EB-650B-E5A01585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2244-2EC0-EA59-E2DA-1B255CB3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2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EBAA-122C-3B49-C02C-AB7766AD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66CB6-06E5-12FF-BDDF-F4787804F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4FA1-2BE3-211E-68D4-A7758F4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8610-7442-79CB-7B62-6ED05E3C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4605-E17E-1FCD-7F5D-0D0721CF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2B322-9E28-C1C3-7888-5D18BAA5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E78C-4B27-3EC9-6416-2BE7256C9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7050-8FF8-88D5-6C20-01DA98C1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B1EC-3E60-AEBF-DAC8-F2F8C5A4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1D8A-B6DF-B3A9-ED0A-498474A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1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5906-B3BE-B639-5DDF-A0832C18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59FB-7FCC-34F3-669D-40D67FFA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53E7-F796-CD3C-88B2-A68FCEDC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E2D2-F388-D490-24A2-134D718B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5D17-3922-CDA8-CDA0-64E7456F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0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4219-15E9-9431-2311-3DB61F28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D4DAF-492A-1501-5A15-447AD7FC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ACDA-36B1-77CA-434A-D2EFA0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AF2D-F4F1-0216-68C9-66CFD371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E6E0-5F6A-7705-C336-83809C47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99F4-ACC4-187D-0173-712CC6D7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6C37-18C5-3440-AC73-7223844E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B4D11-D38A-4A2D-2078-2ABF03D27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7061B-023E-2292-53E3-1C40762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1BA6B-C1BF-33E0-DEAC-C7EDB66C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CEA0A-2449-C4F3-7C4C-F066A58D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76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F35E-1BCC-C6D3-B76C-E249DC24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A5EA-EA95-65E9-AFC6-5C18AE62F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FEF37-49BD-7761-CD48-A21388EC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0CC8F-D5C8-F096-C75B-0EBF8C8BB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7929C-C121-D3AE-BC35-563284A84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E5363-43DA-8A22-67C6-03F7FFEA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132E1-73C1-3804-F7B1-E7E86F6D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805C-B4EE-120A-E921-BBD467C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21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02E0-EAA8-E005-F1C9-0F839F27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31E3B-B8EB-7B65-DEEB-4A6F9F5A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1035F-8F8F-93B5-EFAF-470EFC7C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51F7C-E6B5-640F-10AC-3C108FC0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8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A0ED7-84E9-52A3-0863-4471B055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3EA29-4BA8-7A3E-F81D-5305115C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5BE6D-7030-2E35-9355-2ABEF844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6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EE3C-3DCA-FD18-B929-E0BAE427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3E5-0DD6-3D06-8F64-6BC0870E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C88EE-FF4F-AE86-51B7-4F0FE2C1F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C67FB-A98F-4DE0-0C83-1719A32B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29A63-1DF2-9BEC-8958-4DBA172A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ECAAD-45D0-7A8E-1C61-6F02A205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FA4E-DCF9-167D-BD51-9FFE5CD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0EAD0-2BFD-84D1-912B-C9A0F9593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97232-BAEF-D442-F1EB-64438BE9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D8C7E-9D4B-1C36-7E2A-859DA2EC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EA929-92ED-0690-90C9-601B72D3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7FDF1-2491-0F45-D2C3-CFC69FEF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7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65B2F-47A1-8FA7-26EE-B9214B29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24772-16C8-D033-0F9A-77A3AC5F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1670-7FDB-703F-8B12-3F1EDEAF9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A50F-0A36-4498-A800-94CABFAE477A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CE63-22CE-C5B7-BB2F-44AEB16F1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6681-4A43-F895-BDA8-FD5572451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71AE-C5C6-4861-B8AE-891F06F6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98BF-0C49-9F70-1403-4C956FCC7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Analytics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9A9B7-11B0-10D8-C82B-C67B6377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0004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Submitted by</a:t>
            </a:r>
          </a:p>
          <a:p>
            <a:pPr algn="just"/>
            <a:r>
              <a:rPr lang="en-IN" dirty="0"/>
              <a:t>			       			        E R Shyama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63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CC5D-1258-E7B6-9BBA-CDCE53C5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Count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7B1C-CAAB-EA96-B34A-621656094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1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Flood Impacted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CF60A-6393-FADD-70FF-E13C34FEC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Flood Proof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AF9EDD-3678-160F-247C-93514D5C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6" y="2590349"/>
            <a:ext cx="3829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D381B45-7553-DE56-2FE5-1D3D8D88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2590349"/>
            <a:ext cx="3829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F373-17E7-180E-D6D8-228BB646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Count 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43C1-57A3-5325-8F51-E59E258DA1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Electric Supply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61431-6247-6E44-71A1-405FFCB8F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Warehouse having temperature regulating machine or not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CABA98-3E41-F226-969B-8E1C2B22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5595"/>
            <a:ext cx="3829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03B4CE-5BB8-2B5C-7603-E3D5CCD5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55595"/>
            <a:ext cx="38290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1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DCE7-ABC2-ABDD-6F8B-66367836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AEB9-5897-476C-1213-C405A215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A correlation matrix is used to evaluate the relationship between numerical variables  and target variable in the dataset.</a:t>
            </a:r>
          </a:p>
          <a:p>
            <a:r>
              <a:rPr lang="en-IN" sz="1800" dirty="0"/>
              <a:t>Bar plots are used to visualize mean of product weight among observations of each category(warehouse capacity, zone, regional zone and type of certificate of warehouse).</a:t>
            </a:r>
          </a:p>
          <a:p>
            <a:r>
              <a:rPr lang="en-IN" sz="1800" dirty="0"/>
              <a:t>Count plots are used to visualize the count of records belonging to observations in each category(flood impacted, flood proof, </a:t>
            </a:r>
            <a:r>
              <a:rPr lang="en-IN" sz="1800" dirty="0" err="1"/>
              <a:t>electric_supply</a:t>
            </a:r>
            <a:r>
              <a:rPr lang="en-IN" sz="1800" dirty="0"/>
              <a:t>, and </a:t>
            </a:r>
            <a:r>
              <a:rPr lang="en-IN" sz="1800" dirty="0" err="1"/>
              <a:t>temp_reg_mach</a:t>
            </a:r>
            <a:r>
              <a:rPr lang="en-IN" sz="1800" dirty="0"/>
              <a:t>).</a:t>
            </a:r>
          </a:p>
          <a:p>
            <a:r>
              <a:rPr lang="en-IN" sz="1800" dirty="0"/>
              <a:t>Z-test and </a:t>
            </a:r>
            <a:r>
              <a:rPr lang="en-IN" sz="1800" dirty="0" err="1"/>
              <a:t>Annova</a:t>
            </a:r>
            <a:r>
              <a:rPr lang="en-IN" sz="1800" dirty="0"/>
              <a:t> test has been used to find the impact of categorical variables on the target variable.</a:t>
            </a:r>
          </a:p>
          <a:p>
            <a:r>
              <a:rPr lang="en-IN" sz="1800" dirty="0"/>
              <a:t>Z test has been used for categorical variables having 2 categories and </a:t>
            </a:r>
            <a:r>
              <a:rPr lang="en-IN" sz="1800" dirty="0" err="1"/>
              <a:t>Annova</a:t>
            </a:r>
            <a:r>
              <a:rPr lang="en-IN" sz="1800" dirty="0"/>
              <a:t> test has been used for categorical variables having more than 2 features.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72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7F75-46B7-472B-D5AB-81625840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Z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1E5B-4039-4119-81D3-2CB77EB1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>
            <a:normAutofit/>
          </a:bodyPr>
          <a:lstStyle/>
          <a:p>
            <a:r>
              <a:rPr lang="en-IN" sz="1600" dirty="0"/>
              <a:t>Z test has been used  for finding the impact by location type, warehouse  owner type on target variable.</a:t>
            </a:r>
          </a:p>
          <a:p>
            <a:r>
              <a:rPr lang="en-IN" sz="1600" dirty="0"/>
              <a:t>The null hypothesis is : </a:t>
            </a:r>
            <a:r>
              <a:rPr lang="en-US" sz="1600" dirty="0"/>
              <a:t>This variable do not have an impact on target</a:t>
            </a:r>
            <a:r>
              <a:rPr lang="en-IN" sz="1600" dirty="0"/>
              <a:t> and</a:t>
            </a:r>
          </a:p>
          <a:p>
            <a:pPr marL="0" indent="0">
              <a:buNone/>
            </a:pPr>
            <a:r>
              <a:rPr lang="en-IN" sz="1600" dirty="0"/>
              <a:t>             alternate hypothesis is : T</a:t>
            </a:r>
            <a:r>
              <a:rPr lang="en-US" sz="1600" dirty="0"/>
              <a:t>his variable  have  impact on target</a:t>
            </a:r>
            <a:endParaRPr lang="en-IN" sz="1600" dirty="0"/>
          </a:p>
          <a:p>
            <a:r>
              <a:rPr lang="en-IN" sz="1600" dirty="0"/>
              <a:t>The </a:t>
            </a:r>
            <a:r>
              <a:rPr lang="en-IN" sz="1600" dirty="0" err="1"/>
              <a:t>significane</a:t>
            </a:r>
            <a:r>
              <a:rPr lang="en-IN" sz="1600" dirty="0"/>
              <a:t> level(</a:t>
            </a:r>
            <a:r>
              <a:rPr lang="el-GR" sz="1600" i="0" dirty="0">
                <a:solidFill>
                  <a:srgbClr val="202124"/>
                </a:solidFill>
                <a:effectLst/>
              </a:rPr>
              <a:t>α</a:t>
            </a:r>
            <a:r>
              <a:rPr lang="en-IN" sz="1600" i="0" dirty="0">
                <a:solidFill>
                  <a:srgbClr val="202124"/>
                </a:solidFill>
                <a:effectLst/>
              </a:rPr>
              <a:t>) </a:t>
            </a:r>
            <a:r>
              <a:rPr lang="en-IN" sz="1600" dirty="0"/>
              <a:t> was </a:t>
            </a:r>
            <a:r>
              <a:rPr lang="en-IN" sz="1600" dirty="0" err="1"/>
              <a:t>choosen</a:t>
            </a:r>
            <a:r>
              <a:rPr lang="en-IN" sz="1600" dirty="0"/>
              <a:t> as 0.05.</a:t>
            </a:r>
          </a:p>
          <a:p>
            <a:r>
              <a:rPr lang="en-IN" sz="1600" dirty="0"/>
              <a:t>From the test it was found that location type has an impact on target and warehouse owner type do not have any impact on the target. </a:t>
            </a:r>
          </a:p>
          <a:p>
            <a:r>
              <a:rPr lang="en-IN" sz="1600" dirty="0"/>
              <a:t>p value was 0.0 for location type and 0.6 for warehouse owner type</a:t>
            </a:r>
          </a:p>
          <a:p>
            <a:r>
              <a:rPr lang="en-IN" sz="1600" dirty="0"/>
              <a:t>In the milestone 1 the prediction was location type will affect the target variable and warehouse owner type will not affect the target variable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6316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AFAE-29AB-682D-1E0F-FCB7F7DE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ANNOVA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CF47-AEB2-B76B-672A-58A4FADF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ANNOVA test has been used  for finding the impact by warehouse capacity size, zone, regional zone and warehouse certificate has  on target variable.</a:t>
            </a:r>
          </a:p>
          <a:p>
            <a:r>
              <a:rPr lang="en-IN" sz="1600" dirty="0"/>
              <a:t>The null hypothesis is : </a:t>
            </a:r>
            <a:r>
              <a:rPr lang="en-US" sz="1600" dirty="0"/>
              <a:t>This variable do not have an impact on target</a:t>
            </a:r>
            <a:r>
              <a:rPr lang="en-IN" sz="1600" dirty="0"/>
              <a:t> and</a:t>
            </a:r>
          </a:p>
          <a:p>
            <a:pPr marL="0" indent="0">
              <a:buNone/>
            </a:pPr>
            <a:r>
              <a:rPr lang="en-IN" sz="1600" dirty="0"/>
              <a:t>             alternate hypothesis is : T</a:t>
            </a:r>
            <a:r>
              <a:rPr lang="en-US" sz="1600" dirty="0"/>
              <a:t>his variable  have  impact on target</a:t>
            </a:r>
            <a:endParaRPr lang="en-IN" sz="1600" dirty="0"/>
          </a:p>
          <a:p>
            <a:r>
              <a:rPr lang="en-IN" sz="1600" dirty="0"/>
              <a:t>The </a:t>
            </a:r>
            <a:r>
              <a:rPr lang="en-IN" sz="1600" dirty="0" err="1"/>
              <a:t>significane</a:t>
            </a:r>
            <a:r>
              <a:rPr lang="en-IN" sz="1600" dirty="0"/>
              <a:t> level(</a:t>
            </a:r>
            <a:r>
              <a:rPr lang="el-GR" sz="1600" i="0" dirty="0">
                <a:solidFill>
                  <a:srgbClr val="202124"/>
                </a:solidFill>
                <a:effectLst/>
              </a:rPr>
              <a:t>α</a:t>
            </a:r>
            <a:r>
              <a:rPr lang="en-IN" sz="1600" i="0" dirty="0">
                <a:solidFill>
                  <a:srgbClr val="202124"/>
                </a:solidFill>
                <a:effectLst/>
              </a:rPr>
              <a:t>) </a:t>
            </a:r>
            <a:r>
              <a:rPr lang="en-IN" sz="1600" dirty="0"/>
              <a:t> was </a:t>
            </a:r>
            <a:r>
              <a:rPr lang="en-IN" sz="1600" dirty="0" err="1"/>
              <a:t>choosen</a:t>
            </a:r>
            <a:r>
              <a:rPr lang="en-IN" sz="1600" dirty="0"/>
              <a:t> as 0.05.</a:t>
            </a:r>
          </a:p>
          <a:p>
            <a:r>
              <a:rPr lang="en-IN" sz="1600" dirty="0"/>
              <a:t>The p value for warehouse capacity size is 0.38, p value for zone is 0.27 and p value for regional zone is 0.4 which indicate that these features  does not have any impact on target.</a:t>
            </a:r>
          </a:p>
          <a:p>
            <a:r>
              <a:rPr lang="en-IN" sz="1600" dirty="0"/>
              <a:t>The p value for warehouse certificate  is 0.0 which indicate that it have impact on target.</a:t>
            </a:r>
          </a:p>
          <a:p>
            <a:r>
              <a:rPr lang="en-IN" sz="1600" dirty="0"/>
              <a:t>In the milestone 1 the prediction was warehouse capacity size and warehouse certificate will affect the target variable. </a:t>
            </a:r>
          </a:p>
          <a:p>
            <a:r>
              <a:rPr lang="en-IN" sz="1600" dirty="0"/>
              <a:t>In the milestone 1 the prediction was  zone and regional zone  will not affect the target variable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95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790F-E0CC-00F9-3B2C-E9358C75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Matrix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2A52F-72E2-918C-4507-EFC80128FE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7912"/>
            <a:ext cx="10515600" cy="50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3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6FDB-4501-D0E1-2047-4633E830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27"/>
          </a:xfrm>
        </p:spPr>
        <p:txBody>
          <a:bodyPr>
            <a:normAutofit fontScale="90000"/>
          </a:bodyPr>
          <a:lstStyle/>
          <a:p>
            <a:r>
              <a:rPr lang="en-IN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3123-5445-57D4-2858-C02159D2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152"/>
            <a:ext cx="10515600" cy="5204811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From the correlation matrix it is found that: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Target variable has a  positive relationship with the following features:</a:t>
            </a:r>
          </a:p>
          <a:p>
            <a:pPr marL="0" indent="0">
              <a:buNone/>
            </a:pPr>
            <a:r>
              <a:rPr lang="en-US" sz="1600" dirty="0"/>
              <a:t>	1. refilling request received by the warehouse in last 3 months</a:t>
            </a:r>
          </a:p>
          <a:p>
            <a:pPr marL="0" indent="0">
              <a:buNone/>
            </a:pPr>
            <a:r>
              <a:rPr lang="en-US" sz="1600" dirty="0"/>
              <a:t>	2.number of competitor in the market</a:t>
            </a:r>
          </a:p>
          <a:p>
            <a:pPr marL="0" indent="0">
              <a:buNone/>
            </a:pPr>
            <a:r>
              <a:rPr lang="en-US" sz="1600" dirty="0"/>
              <a:t>	3.  number of distributor who works between warehouse and retail shops,</a:t>
            </a:r>
          </a:p>
          <a:p>
            <a:pPr marL="0" indent="0">
              <a:buNone/>
            </a:pPr>
            <a:r>
              <a:rPr lang="en-US" sz="1600" dirty="0"/>
              <a:t>	4. storage issues reported by warehouse in last 3months(98%)</a:t>
            </a:r>
          </a:p>
          <a:p>
            <a:pPr marL="0" indent="0">
              <a:buNone/>
            </a:pPr>
            <a:r>
              <a:rPr lang="en-US" sz="1600" dirty="0"/>
              <a:t>	5.  warehouse having temperature regulating machine indicator or not</a:t>
            </a:r>
          </a:p>
          <a:p>
            <a:pPr marL="0" indent="0">
              <a:buNone/>
            </a:pPr>
            <a:r>
              <a:rPr lang="en-US" sz="1600" dirty="0"/>
              <a:t>	5.  number of times warehouse faces the breakdown in last 3 months(34%)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Target variable has a  negative relationship with the following features</a:t>
            </a:r>
          </a:p>
          <a:p>
            <a:pPr marL="0" indent="0">
              <a:buNone/>
            </a:pPr>
            <a:r>
              <a:rPr lang="en-US" sz="1600" dirty="0"/>
              <a:t>	1</a:t>
            </a:r>
            <a:r>
              <a:rPr lang="en-US" sz="1700" dirty="0"/>
              <a:t>. Number of transport issued for warehouse in last 1 year</a:t>
            </a:r>
          </a:p>
          <a:p>
            <a:pPr marL="0" indent="0">
              <a:buNone/>
            </a:pPr>
            <a:r>
              <a:rPr lang="en-US" sz="1700" dirty="0"/>
              <a:t>	2. Number of retail shop who sell noodles produced by the warehouse</a:t>
            </a:r>
          </a:p>
          <a:p>
            <a:pPr marL="0" indent="0">
              <a:buNone/>
            </a:pPr>
            <a:r>
              <a:rPr lang="en-US" sz="1700" dirty="0"/>
              <a:t>	3. Is warehouse is in flood impacted area or not</a:t>
            </a:r>
          </a:p>
          <a:p>
            <a:pPr marL="0" indent="0">
              <a:buNone/>
            </a:pPr>
            <a:r>
              <a:rPr lang="en-US" sz="1700" dirty="0"/>
              <a:t>	4. Warehouse is having flood proof indicator</a:t>
            </a:r>
          </a:p>
          <a:p>
            <a:pPr marL="0" indent="0">
              <a:buNone/>
            </a:pPr>
            <a:r>
              <a:rPr lang="en-US" sz="1700" dirty="0"/>
              <a:t>	5. Does the warehouse having proper electric supply along with some power backup</a:t>
            </a:r>
          </a:p>
          <a:p>
            <a:pPr marL="0" indent="0">
              <a:buNone/>
            </a:pPr>
            <a:r>
              <a:rPr lang="en-US" sz="1700" dirty="0"/>
              <a:t>	6. distance from the warehouse to production hub</a:t>
            </a:r>
          </a:p>
          <a:p>
            <a:pPr marL="0" indent="0">
              <a:buNone/>
            </a:pPr>
            <a:r>
              <a:rPr lang="en-US" sz="1700" dirty="0"/>
              <a:t>	7. no. workers in the warehouse</a:t>
            </a:r>
          </a:p>
          <a:p>
            <a:pPr marL="0" indent="0">
              <a:buNone/>
            </a:pPr>
            <a:r>
              <a:rPr lang="en-US" sz="1700" dirty="0"/>
              <a:t>	8. warehouse establishment year(82%)</a:t>
            </a:r>
          </a:p>
          <a:p>
            <a:pPr marL="0" indent="0">
              <a:buNone/>
            </a:pPr>
            <a:r>
              <a:rPr lang="en-US" sz="1700" dirty="0"/>
              <a:t>	9. govt_check_l3m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285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34EF-6C78-084B-B76E-34CDC160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from impacts </a:t>
            </a:r>
            <a:r>
              <a:rPr lang="en-IN"/>
              <a:t>suggested in M1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0E03-990A-7A46-911A-BBC9BB4D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In milestone 1 refill request received in last 3 months , transport issued in last 1 year,  competitor in market, number of retail shop, distance from hub, number of workers, and storage issue reported in last 3 months are said to have an impact on the target.</a:t>
            </a:r>
          </a:p>
          <a:p>
            <a:r>
              <a:rPr lang="en-IN" sz="1600" dirty="0"/>
              <a:t>From the correlation matrix  only storage issue reported in last 3 months has a high positive correlation(0.98) with target variable.</a:t>
            </a:r>
          </a:p>
          <a:p>
            <a:r>
              <a:rPr lang="en-IN" sz="1600" dirty="0"/>
              <a:t>Only refill request received in last 3 months and competitor in market are having a weak positive correlation. The rest of them are having a negative correlation with the target.</a:t>
            </a:r>
          </a:p>
          <a:p>
            <a:r>
              <a:rPr lang="en-IN" sz="1600" dirty="0"/>
              <a:t>In milestone 1 warehouse established year is said to have no impact on the target. But correlation matrix shows a high negative relationship between warehouse established year and target variable.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2702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E0A0-707C-E784-36BD-A31447DB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14D8-10C5-15C7-98F1-16665A47C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822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Warehouse capacity vs Product Weight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dirty="0"/>
              <a:t>From the bar plot it can be seen that there is no much variation among mid and large and thus it can be binned(clubbed)together.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A801-D30C-D413-A0F1-C8668F6FB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7702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Zone vs Product Weight</a:t>
            </a: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AA6070-58F2-EC06-4A84-7F00D6CF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3" y="2395952"/>
            <a:ext cx="3762026" cy="266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D75A8B-5E85-83B9-4450-DC0279D5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02" y="2263809"/>
            <a:ext cx="36290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6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7D1F-583E-651F-9EC1-11AC934A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06F2-CC81-B47D-7B38-91E8F52E6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/>
              <a:t>Warehouse Regional Zone vs Product Weight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3DA85-D84E-5F5A-23EE-3501D4B475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/>
              <a:t>Type of Approval vs Product Weight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6FFD3A-E911-AECD-ED83-64AE7BCB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23" y="2914048"/>
            <a:ext cx="36290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B8D5A2A-5363-246F-3C4A-A49BA9B6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28" y="2914048"/>
            <a:ext cx="36290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860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Data Analytics Phase</vt:lpstr>
      <vt:lpstr>Overview</vt:lpstr>
      <vt:lpstr>Z test</vt:lpstr>
      <vt:lpstr>ANNOVA Test</vt:lpstr>
      <vt:lpstr>Correlation Matrix</vt:lpstr>
      <vt:lpstr>Correlation Matrix</vt:lpstr>
      <vt:lpstr>Difference from impacts suggested in M1</vt:lpstr>
      <vt:lpstr>Bar Plot</vt:lpstr>
      <vt:lpstr>Bar Plot</vt:lpstr>
      <vt:lpstr>Count Plot</vt:lpstr>
      <vt:lpstr>Count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Phase</dc:title>
  <dc:creator>gopi krishnan</dc:creator>
  <cp:lastModifiedBy>gopi krishnan</cp:lastModifiedBy>
  <cp:revision>13</cp:revision>
  <dcterms:created xsi:type="dcterms:W3CDTF">2023-06-13T09:52:25Z</dcterms:created>
  <dcterms:modified xsi:type="dcterms:W3CDTF">2023-06-14T11:44:18Z</dcterms:modified>
</cp:coreProperties>
</file>