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6" r:id="rId1"/>
  </p:sldMasterIdLst>
  <p:notesMasterIdLst>
    <p:notesMasterId r:id="rId53"/>
  </p:notesMasterIdLst>
  <p:handoutMasterIdLst>
    <p:handoutMasterId r:id="rId54"/>
  </p:handoutMasterIdLst>
  <p:sldIdLst>
    <p:sldId id="256" r:id="rId2"/>
    <p:sldId id="308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74" r:id="rId12"/>
    <p:sldId id="349" r:id="rId13"/>
    <p:sldId id="350" r:id="rId14"/>
    <p:sldId id="351" r:id="rId15"/>
    <p:sldId id="352" r:id="rId16"/>
    <p:sldId id="353" r:id="rId17"/>
    <p:sldId id="372" r:id="rId18"/>
    <p:sldId id="375" r:id="rId19"/>
    <p:sldId id="354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55" r:id="rId36"/>
    <p:sldId id="325" r:id="rId37"/>
    <p:sldId id="357" r:id="rId38"/>
    <p:sldId id="358" r:id="rId39"/>
    <p:sldId id="370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1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FF"/>
    <a:srgbClr val="0000A0"/>
    <a:srgbClr val="0066CC"/>
    <a:srgbClr val="0033CC"/>
    <a:srgbClr val="6699FF"/>
    <a:srgbClr val="3333FF"/>
    <a:srgbClr val="CC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11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defTabSz="914994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0F7C04-B64E-4EDB-84CE-DBB0E45C96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1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defTabSz="966849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anose="020B0604020202020204" pitchFamily="34" charset="0"/>
              </a:defRPr>
            </a:lvl1pPr>
          </a:lstStyle>
          <a:p>
            <a:fld id="{14F20342-1EC9-4F63-8B21-6593A412FE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41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0AF6D4-06FD-4AE1-A485-251806034F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62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83608-9F02-445E-9ADA-B2446269E7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1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5EB18-2F81-450B-96F2-3DF66A3027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18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02-Sep-04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551 – Fall 2004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3B9D2-06F0-40F5-9C9B-E4CC9CD4C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1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7E56F-A426-4A3E-9136-E74CA3CF95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29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D1EAEE"/>
                </a:solidFill>
              </a:defRPr>
            </a:lvl1pPr>
          </a:lstStyle>
          <a:p>
            <a:fld id="{290AD6C0-C3EC-4AF7-87AC-FE4E72F763B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314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643FE-9C94-41E4-A4C9-066601754E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47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E519C-D9E3-4650-942F-5FA68D2482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7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9E7C7-1322-4FE0-9F2A-862BBD58884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8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88BC9-6D10-4FF9-9E32-983CF9101E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6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6D02E-E9E4-4479-9E02-5B510A9174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14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mtClean="0"/>
            </a:lvl1pPr>
          </a:lstStyle>
          <a:p>
            <a:fld id="{C1B55F44-0F35-4298-9363-5257FC7F41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74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02-Sep-04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ECE 551 – Fall 2004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45C75"/>
                </a:solidFill>
              </a:defRPr>
            </a:lvl1pPr>
          </a:lstStyle>
          <a:p>
            <a:fld id="{76529A2B-0704-4E38-83C0-7BB85667C96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990600"/>
            <a:ext cx="7851648" cy="1828800"/>
          </a:xfrm>
        </p:spPr>
        <p:txBody>
          <a:bodyPr/>
          <a:lstStyle/>
          <a:p>
            <a:pPr eaLnBrk="1" hangingPunct="1"/>
            <a:r>
              <a:rPr lang="en-US" altLang="en-US" sz="5900" dirty="0" smtClean="0">
                <a:solidFill>
                  <a:schemeClr val="accent1"/>
                </a:solidFill>
              </a:rPr>
              <a:t>ECE 551</a:t>
            </a:r>
            <a:br>
              <a:rPr lang="en-US" altLang="en-US" sz="5900" dirty="0" smtClean="0">
                <a:solidFill>
                  <a:schemeClr val="accent1"/>
                </a:solidFill>
              </a:rPr>
            </a:br>
            <a:r>
              <a:rPr lang="en-US" altLang="en-US" sz="4400" dirty="0" smtClean="0">
                <a:solidFill>
                  <a:schemeClr val="accent1"/>
                </a:solidFill>
              </a:rPr>
              <a:t>Digital Design And Synthesis</a:t>
            </a:r>
            <a:endParaRPr lang="en-US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3075" name="Rectangle 6"/>
          <p:cNvSpPr>
            <a:spLocks noChangeArrowheads="1"/>
          </p:cNvSpPr>
          <p:nvPr/>
        </p:nvSpPr>
        <p:spPr bwMode="auto">
          <a:xfrm>
            <a:off x="1600200" y="3200400"/>
            <a:ext cx="6400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3000" dirty="0" smtClean="0">
                <a:latin typeface="Times New Roman" panose="02020603050405020304" pitchFamily="18" charset="0"/>
              </a:rPr>
              <a:t>Fall ‘17</a:t>
            </a:r>
            <a:endParaRPr lang="en-US" altLang="en-US" sz="3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</a:rPr>
              <a:t>Lecture 2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Verilog Syntax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Structural Verilog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Timing in Verilog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87C256-D84C-4DB3-89C1-C787E1EA202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457200" y="2286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Resolving 4-Value Logic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00088" y="1727200"/>
            <a:ext cx="2119312" cy="3379788"/>
            <a:chOff x="441" y="1088"/>
            <a:chExt cx="1335" cy="2129"/>
          </a:xfrm>
        </p:grpSpPr>
        <p:sp>
          <p:nvSpPr>
            <p:cNvPr id="12351" name="Line 16"/>
            <p:cNvSpPr>
              <a:spLocks noChangeShapeType="1"/>
            </p:cNvSpPr>
            <p:nvPr/>
          </p:nvSpPr>
          <p:spPr bwMode="auto">
            <a:xfrm>
              <a:off x="585" y="193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52" name="Group 5"/>
            <p:cNvGrpSpPr>
              <a:grpSpLocks/>
            </p:cNvGrpSpPr>
            <p:nvPr/>
          </p:nvGrpSpPr>
          <p:grpSpPr bwMode="auto">
            <a:xfrm>
              <a:off x="915" y="1127"/>
              <a:ext cx="486" cy="480"/>
              <a:chOff x="762" y="1200"/>
              <a:chExt cx="486" cy="480"/>
            </a:xfrm>
          </p:grpSpPr>
          <p:sp>
            <p:nvSpPr>
              <p:cNvPr id="12362" name="Arc 6"/>
              <p:cNvSpPr>
                <a:spLocks/>
              </p:cNvSpPr>
              <p:nvPr/>
            </p:nvSpPr>
            <p:spPr bwMode="auto">
              <a:xfrm rot="5400000">
                <a:off x="888" y="132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3" name="Arc 7"/>
              <p:cNvSpPr>
                <a:spLocks/>
              </p:cNvSpPr>
              <p:nvPr/>
            </p:nvSpPr>
            <p:spPr bwMode="auto">
              <a:xfrm rot="5400000" flipH="1">
                <a:off x="888" y="1080"/>
                <a:ext cx="240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CCEC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Arc 8"/>
              <p:cNvSpPr>
                <a:spLocks/>
              </p:cNvSpPr>
              <p:nvPr/>
            </p:nvSpPr>
            <p:spPr bwMode="auto">
              <a:xfrm rot="5400000" flipH="1">
                <a:off x="705" y="125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Arc 9"/>
              <p:cNvSpPr>
                <a:spLocks/>
              </p:cNvSpPr>
              <p:nvPr/>
            </p:nvSpPr>
            <p:spPr bwMode="auto">
              <a:xfrm rot="5400000">
                <a:off x="705" y="1497"/>
                <a:ext cx="240" cy="12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53" name="Line 10"/>
            <p:cNvSpPr>
              <a:spLocks noChangeShapeType="1"/>
            </p:cNvSpPr>
            <p:nvPr/>
          </p:nvSpPr>
          <p:spPr bwMode="auto">
            <a:xfrm>
              <a:off x="681" y="1223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4" name="Line 11"/>
            <p:cNvSpPr>
              <a:spLocks noChangeShapeType="1"/>
            </p:cNvSpPr>
            <p:nvPr/>
          </p:nvSpPr>
          <p:spPr bwMode="auto">
            <a:xfrm>
              <a:off x="681" y="1511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5" name="Text Box 12"/>
            <p:cNvSpPr txBox="1">
              <a:spLocks noChangeArrowheads="1"/>
            </p:cNvSpPr>
            <p:nvPr/>
          </p:nvSpPr>
          <p:spPr bwMode="auto">
            <a:xfrm>
              <a:off x="441" y="108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56" name="Text Box 13"/>
            <p:cNvSpPr txBox="1">
              <a:spLocks noChangeArrowheads="1"/>
            </p:cNvSpPr>
            <p:nvPr/>
          </p:nvSpPr>
          <p:spPr bwMode="auto">
            <a:xfrm>
              <a:off x="441" y="136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57" name="Line 14"/>
            <p:cNvSpPr>
              <a:spLocks noChangeShapeType="1"/>
            </p:cNvSpPr>
            <p:nvPr/>
          </p:nvSpPr>
          <p:spPr bwMode="auto">
            <a:xfrm>
              <a:off x="1401" y="136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8" name="Text Box 15"/>
            <p:cNvSpPr txBox="1">
              <a:spLocks noChangeArrowheads="1"/>
            </p:cNvSpPr>
            <p:nvPr/>
          </p:nvSpPr>
          <p:spPr bwMode="auto">
            <a:xfrm>
              <a:off x="1353" y="1136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59" name="Text Box 17"/>
            <p:cNvSpPr txBox="1">
              <a:spLocks noChangeArrowheads="1"/>
            </p:cNvSpPr>
            <p:nvPr/>
          </p:nvSpPr>
          <p:spPr bwMode="auto">
            <a:xfrm>
              <a:off x="562" y="1740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   B     OUT</a:t>
              </a:r>
            </a:p>
          </p:txBody>
        </p:sp>
        <p:sp>
          <p:nvSpPr>
            <p:cNvPr id="12360" name="Text Box 18"/>
            <p:cNvSpPr txBox="1">
              <a:spLocks noChangeArrowheads="1"/>
            </p:cNvSpPr>
            <p:nvPr/>
          </p:nvSpPr>
          <p:spPr bwMode="auto">
            <a:xfrm>
              <a:off x="562" y="1948"/>
              <a:ext cx="890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</a:t>
              </a:r>
            </a:p>
          </p:txBody>
        </p:sp>
        <p:sp>
          <p:nvSpPr>
            <p:cNvPr id="12361" name="Line 33"/>
            <p:cNvSpPr>
              <a:spLocks noChangeShapeType="1"/>
            </p:cNvSpPr>
            <p:nvPr/>
          </p:nvSpPr>
          <p:spPr bwMode="auto">
            <a:xfrm>
              <a:off x="1113" y="178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3457575" y="1727200"/>
            <a:ext cx="2119313" cy="3379788"/>
            <a:chOff x="2178" y="1088"/>
            <a:chExt cx="1335" cy="2129"/>
          </a:xfrm>
        </p:grpSpPr>
        <p:sp>
          <p:nvSpPr>
            <p:cNvPr id="12340" name="Line 19"/>
            <p:cNvSpPr>
              <a:spLocks noChangeShapeType="1"/>
            </p:cNvSpPr>
            <p:nvPr/>
          </p:nvSpPr>
          <p:spPr bwMode="auto">
            <a:xfrm>
              <a:off x="2364" y="1932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Text Box 20"/>
            <p:cNvSpPr txBox="1">
              <a:spLocks noChangeArrowheads="1"/>
            </p:cNvSpPr>
            <p:nvPr/>
          </p:nvSpPr>
          <p:spPr bwMode="auto">
            <a:xfrm>
              <a:off x="2341" y="1740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   B     OUT</a:t>
              </a:r>
            </a:p>
          </p:txBody>
        </p:sp>
        <p:sp>
          <p:nvSpPr>
            <p:cNvPr id="12342" name="Text Box 21"/>
            <p:cNvSpPr txBox="1">
              <a:spLocks noChangeArrowheads="1"/>
            </p:cNvSpPr>
            <p:nvPr/>
          </p:nvSpPr>
          <p:spPr bwMode="auto">
            <a:xfrm>
              <a:off x="2341" y="1948"/>
              <a:ext cx="890" cy="1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</a:t>
              </a:r>
              <a:endParaRPr lang="en-US" altLang="en-US" b="1">
                <a:solidFill>
                  <a:srgbClr val="CC33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43" name="Line 22"/>
            <p:cNvSpPr>
              <a:spLocks noChangeShapeType="1"/>
            </p:cNvSpPr>
            <p:nvPr/>
          </p:nvSpPr>
          <p:spPr bwMode="auto">
            <a:xfrm>
              <a:off x="2418" y="1223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Line 23"/>
            <p:cNvSpPr>
              <a:spLocks noChangeShapeType="1"/>
            </p:cNvSpPr>
            <p:nvPr/>
          </p:nvSpPr>
          <p:spPr bwMode="auto">
            <a:xfrm>
              <a:off x="2418" y="1511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5" name="Text Box 24"/>
            <p:cNvSpPr txBox="1">
              <a:spLocks noChangeArrowheads="1"/>
            </p:cNvSpPr>
            <p:nvPr/>
          </p:nvSpPr>
          <p:spPr bwMode="auto">
            <a:xfrm>
              <a:off x="2178" y="108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46" name="Text Box 25"/>
            <p:cNvSpPr txBox="1">
              <a:spLocks noChangeArrowheads="1"/>
            </p:cNvSpPr>
            <p:nvPr/>
          </p:nvSpPr>
          <p:spPr bwMode="auto">
            <a:xfrm>
              <a:off x="2178" y="136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47" name="Line 26"/>
            <p:cNvSpPr>
              <a:spLocks noChangeShapeType="1"/>
            </p:cNvSpPr>
            <p:nvPr/>
          </p:nvSpPr>
          <p:spPr bwMode="auto">
            <a:xfrm>
              <a:off x="3138" y="1367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Text Box 27"/>
            <p:cNvSpPr txBox="1">
              <a:spLocks noChangeArrowheads="1"/>
            </p:cNvSpPr>
            <p:nvPr/>
          </p:nvSpPr>
          <p:spPr bwMode="auto">
            <a:xfrm>
              <a:off x="3090" y="1136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49" name="AutoShape 28"/>
            <p:cNvSpPr>
              <a:spLocks noChangeArrowheads="1"/>
            </p:cNvSpPr>
            <p:nvPr/>
          </p:nvSpPr>
          <p:spPr bwMode="auto">
            <a:xfrm>
              <a:off x="2697" y="1127"/>
              <a:ext cx="432" cy="480"/>
            </a:xfrm>
            <a:prstGeom prst="flowChartDelay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50" name="Line 34"/>
            <p:cNvSpPr>
              <a:spLocks noChangeShapeType="1"/>
            </p:cNvSpPr>
            <p:nvPr/>
          </p:nvSpPr>
          <p:spPr bwMode="auto">
            <a:xfrm>
              <a:off x="2889" y="1788"/>
              <a:ext cx="0" cy="1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6172200" y="1447800"/>
            <a:ext cx="2576513" cy="4208463"/>
            <a:chOff x="3888" y="912"/>
            <a:chExt cx="1623" cy="2651"/>
          </a:xfrm>
        </p:grpSpPr>
        <p:sp>
          <p:nvSpPr>
            <p:cNvPr id="12325" name="Line 29"/>
            <p:cNvSpPr>
              <a:spLocks noChangeShapeType="1"/>
            </p:cNvSpPr>
            <p:nvPr/>
          </p:nvSpPr>
          <p:spPr bwMode="auto">
            <a:xfrm>
              <a:off x="4233" y="1262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Text Box 30"/>
            <p:cNvSpPr txBox="1">
              <a:spLocks noChangeArrowheads="1"/>
            </p:cNvSpPr>
            <p:nvPr/>
          </p:nvSpPr>
          <p:spPr bwMode="auto">
            <a:xfrm>
              <a:off x="3993" y="1127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12327" name="Text Box 31"/>
            <p:cNvSpPr txBox="1">
              <a:spLocks noChangeArrowheads="1"/>
            </p:cNvSpPr>
            <p:nvPr/>
          </p:nvSpPr>
          <p:spPr bwMode="auto">
            <a:xfrm>
              <a:off x="3993" y="135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12328" name="Text Box 32"/>
            <p:cNvSpPr txBox="1">
              <a:spLocks noChangeArrowheads="1"/>
            </p:cNvSpPr>
            <p:nvPr/>
          </p:nvSpPr>
          <p:spPr bwMode="auto">
            <a:xfrm>
              <a:off x="4905" y="1127"/>
              <a:ext cx="4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12329" name="Line 35"/>
            <p:cNvSpPr>
              <a:spLocks noChangeShapeType="1"/>
            </p:cNvSpPr>
            <p:nvPr/>
          </p:nvSpPr>
          <p:spPr bwMode="auto">
            <a:xfrm>
              <a:off x="3936" y="1932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Text Box 36"/>
            <p:cNvSpPr txBox="1">
              <a:spLocks noChangeArrowheads="1"/>
            </p:cNvSpPr>
            <p:nvPr/>
          </p:nvSpPr>
          <p:spPr bwMode="auto">
            <a:xfrm>
              <a:off x="3888" y="1740"/>
              <a:ext cx="16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   A     T   B     OUT</a:t>
              </a:r>
            </a:p>
          </p:txBody>
        </p:sp>
        <p:sp>
          <p:nvSpPr>
            <p:cNvPr id="12331" name="Text Box 37"/>
            <p:cNvSpPr txBox="1">
              <a:spLocks noChangeArrowheads="1"/>
            </p:cNvSpPr>
            <p:nvPr/>
          </p:nvSpPr>
          <p:spPr bwMode="auto">
            <a:xfrm>
              <a:off x="3888" y="1948"/>
              <a:ext cx="1492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0   z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1   z  x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x   z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0  z   z  0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1  0   0  1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0   0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1   1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x   x  z</a:t>
              </a:r>
            </a:p>
            <a:p>
              <a:pPr eaLnBrk="1" hangingPunct="1"/>
              <a:r>
                <a:rPr lang="en-US" altLang="en-US" b="1">
                  <a:latin typeface="Courier New" panose="02070309020205020404" pitchFamily="49" charset="0"/>
                </a:rPr>
                <a:t>1  z   x  0</a:t>
              </a:r>
            </a:p>
          </p:txBody>
        </p:sp>
        <p:sp>
          <p:nvSpPr>
            <p:cNvPr id="12332" name="Line 38"/>
            <p:cNvSpPr>
              <a:spLocks noChangeShapeType="1"/>
            </p:cNvSpPr>
            <p:nvPr/>
          </p:nvSpPr>
          <p:spPr bwMode="auto">
            <a:xfrm>
              <a:off x="4416" y="1788"/>
              <a:ext cx="0" cy="1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Line 39"/>
            <p:cNvSpPr>
              <a:spLocks noChangeShapeType="1"/>
            </p:cNvSpPr>
            <p:nvPr/>
          </p:nvSpPr>
          <p:spPr bwMode="auto">
            <a:xfrm>
              <a:off x="5040" y="1788"/>
              <a:ext cx="0" cy="17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Text Box 40"/>
            <p:cNvSpPr txBox="1">
              <a:spLocks noChangeArrowheads="1"/>
            </p:cNvSpPr>
            <p:nvPr/>
          </p:nvSpPr>
          <p:spPr bwMode="auto">
            <a:xfrm>
              <a:off x="4394" y="912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</a:t>
              </a:r>
            </a:p>
          </p:txBody>
        </p:sp>
        <p:sp>
          <p:nvSpPr>
            <p:cNvPr id="12335" name="Line 41"/>
            <p:cNvSpPr>
              <a:spLocks noChangeShapeType="1"/>
            </p:cNvSpPr>
            <p:nvPr/>
          </p:nvSpPr>
          <p:spPr bwMode="auto">
            <a:xfrm>
              <a:off x="4560" y="10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AutoShape 42"/>
            <p:cNvSpPr>
              <a:spLocks noChangeArrowheads="1"/>
            </p:cNvSpPr>
            <p:nvPr/>
          </p:nvSpPr>
          <p:spPr bwMode="auto">
            <a:xfrm rot="5400000">
              <a:off x="4404" y="1128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37" name="Freeform 43"/>
            <p:cNvSpPr>
              <a:spLocks/>
            </p:cNvSpPr>
            <p:nvPr/>
          </p:nvSpPr>
          <p:spPr bwMode="auto">
            <a:xfrm>
              <a:off x="4656" y="1260"/>
              <a:ext cx="576" cy="96"/>
            </a:xfrm>
            <a:custGeom>
              <a:avLst/>
              <a:gdLst>
                <a:gd name="T0" fmla="*/ 0 w 576"/>
                <a:gd name="T1" fmla="*/ 0 h 96"/>
                <a:gd name="T2" fmla="*/ 288 w 576"/>
                <a:gd name="T3" fmla="*/ 0 h 96"/>
                <a:gd name="T4" fmla="*/ 288 w 576"/>
                <a:gd name="T5" fmla="*/ 96 h 96"/>
                <a:gd name="T6" fmla="*/ 576 w 57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96"/>
                <a:gd name="T14" fmla="*/ 576 w 57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96">
                  <a:moveTo>
                    <a:pt x="0" y="0"/>
                  </a:moveTo>
                  <a:lnTo>
                    <a:pt x="288" y="0"/>
                  </a:lnTo>
                  <a:lnTo>
                    <a:pt x="288" y="96"/>
                  </a:lnTo>
                  <a:lnTo>
                    <a:pt x="576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Freeform 44"/>
            <p:cNvSpPr>
              <a:spLocks/>
            </p:cNvSpPr>
            <p:nvPr/>
          </p:nvSpPr>
          <p:spPr bwMode="auto">
            <a:xfrm>
              <a:off x="4224" y="1356"/>
              <a:ext cx="720" cy="144"/>
            </a:xfrm>
            <a:custGeom>
              <a:avLst/>
              <a:gdLst>
                <a:gd name="T0" fmla="*/ 0 w 720"/>
                <a:gd name="T1" fmla="*/ 144 h 144"/>
                <a:gd name="T2" fmla="*/ 720 w 720"/>
                <a:gd name="T3" fmla="*/ 144 h 144"/>
                <a:gd name="T4" fmla="*/ 720 w 720"/>
                <a:gd name="T5" fmla="*/ 0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144"/>
                  </a:moveTo>
                  <a:lnTo>
                    <a:pt x="720" y="144"/>
                  </a:lnTo>
                  <a:lnTo>
                    <a:pt x="720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Text Box 45"/>
            <p:cNvSpPr txBox="1">
              <a:spLocks noChangeArrowheads="1"/>
            </p:cNvSpPr>
            <p:nvPr/>
          </p:nvSpPr>
          <p:spPr bwMode="auto">
            <a:xfrm>
              <a:off x="4704" y="1056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</a:t>
              </a:r>
            </a:p>
          </p:txBody>
        </p:sp>
      </p:grpSp>
      <p:grpSp>
        <p:nvGrpSpPr>
          <p:cNvPr id="12295" name="Group 46"/>
          <p:cNvGrpSpPr>
            <a:grpSpLocks/>
          </p:cNvGrpSpPr>
          <p:nvPr/>
        </p:nvGrpSpPr>
        <p:grpSpPr bwMode="auto">
          <a:xfrm>
            <a:off x="1524000" y="5715000"/>
            <a:ext cx="533400" cy="457200"/>
            <a:chOff x="960" y="3600"/>
            <a:chExt cx="336" cy="288"/>
          </a:xfrm>
        </p:grpSpPr>
        <p:sp>
          <p:nvSpPr>
            <p:cNvPr id="12323" name="AutoShape 47"/>
            <p:cNvSpPr>
              <a:spLocks noChangeArrowheads="1"/>
            </p:cNvSpPr>
            <p:nvPr/>
          </p:nvSpPr>
          <p:spPr bwMode="auto">
            <a:xfrm rot="5400000">
              <a:off x="948" y="3612"/>
              <a:ext cx="288" cy="264"/>
            </a:xfrm>
            <a:prstGeom prst="triangle">
              <a:avLst>
                <a:gd name="adj" fmla="val 50000"/>
              </a:avLst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324" name="Oval 48"/>
            <p:cNvSpPr>
              <a:spLocks noChangeArrowheads="1"/>
            </p:cNvSpPr>
            <p:nvPr/>
          </p:nvSpPr>
          <p:spPr bwMode="auto">
            <a:xfrm>
              <a:off x="1200" y="3695"/>
              <a:ext cx="96" cy="96"/>
            </a:xfrm>
            <a:prstGeom prst="ellipse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296" name="Line 49"/>
          <p:cNvSpPr>
            <a:spLocks noChangeShapeType="1"/>
          </p:cNvSpPr>
          <p:nvPr/>
        </p:nvSpPr>
        <p:spPr bwMode="auto">
          <a:xfrm>
            <a:off x="1066800" y="5943600"/>
            <a:ext cx="442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50"/>
          <p:cNvSpPr txBox="1">
            <a:spLocks noChangeArrowheads="1"/>
          </p:cNvSpPr>
          <p:nvPr/>
        </p:nvSpPr>
        <p:spPr bwMode="auto">
          <a:xfrm>
            <a:off x="685800" y="5729288"/>
            <a:ext cx="339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12298" name="Line 51"/>
          <p:cNvSpPr>
            <a:spLocks noChangeShapeType="1"/>
          </p:cNvSpPr>
          <p:nvPr/>
        </p:nvSpPr>
        <p:spPr bwMode="auto">
          <a:xfrm>
            <a:off x="2057400" y="5943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52"/>
          <p:cNvSpPr txBox="1">
            <a:spLocks noChangeArrowheads="1"/>
          </p:cNvSpPr>
          <p:nvPr/>
        </p:nvSpPr>
        <p:spPr bwMode="auto">
          <a:xfrm>
            <a:off x="1981200" y="5576888"/>
            <a:ext cx="671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0" name="Text Box 53"/>
          <p:cNvSpPr txBox="1">
            <a:spLocks noChangeArrowheads="1"/>
          </p:cNvSpPr>
          <p:nvPr/>
        </p:nvSpPr>
        <p:spPr bwMode="auto">
          <a:xfrm>
            <a:off x="2833688" y="5638800"/>
            <a:ext cx="671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 A</a:t>
            </a:r>
          </a:p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12301" name="Text Box 54"/>
          <p:cNvSpPr txBox="1">
            <a:spLocks noChangeArrowheads="1"/>
          </p:cNvSpPr>
          <p:nvPr/>
        </p:nvSpPr>
        <p:spPr bwMode="auto">
          <a:xfrm>
            <a:off x="3540125" y="5638800"/>
            <a:ext cx="1139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0 1 x z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1 0 x</a:t>
            </a:r>
            <a:endParaRPr lang="en-US" altLang="en-US" b="1">
              <a:solidFill>
                <a:srgbClr val="CC3300"/>
              </a:solidFill>
              <a:latin typeface="Courier New" panose="02070309020205020404" pitchFamily="49" charset="0"/>
            </a:endParaRPr>
          </a:p>
        </p:txBody>
      </p:sp>
      <p:sp>
        <p:nvSpPr>
          <p:cNvPr id="12302" name="Line 55"/>
          <p:cNvSpPr>
            <a:spLocks noChangeShapeType="1"/>
          </p:cNvSpPr>
          <p:nvPr/>
        </p:nvSpPr>
        <p:spPr bwMode="auto">
          <a:xfrm>
            <a:off x="2895600" y="59436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56"/>
          <p:cNvSpPr>
            <a:spLocks noChangeShapeType="1"/>
          </p:cNvSpPr>
          <p:nvPr/>
        </p:nvSpPr>
        <p:spPr bwMode="auto">
          <a:xfrm>
            <a:off x="3505200" y="571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57"/>
          <p:cNvSpPr txBox="1">
            <a:spLocks noChangeArrowheads="1"/>
          </p:cNvSpPr>
          <p:nvPr/>
        </p:nvSpPr>
        <p:spPr bwMode="auto">
          <a:xfrm>
            <a:off x="4419600" y="5867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7690" name="Text Box 58"/>
          <p:cNvSpPr txBox="1">
            <a:spLocks noChangeArrowheads="1"/>
          </p:cNvSpPr>
          <p:nvPr/>
        </p:nvSpPr>
        <p:spPr bwMode="auto">
          <a:xfrm>
            <a:off x="4343400" y="59436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1" name="Text Box 59"/>
          <p:cNvSpPr txBox="1">
            <a:spLocks noChangeArrowheads="1"/>
          </p:cNvSpPr>
          <p:nvPr/>
        </p:nvSpPr>
        <p:spPr bwMode="auto">
          <a:xfrm>
            <a:off x="1981200" y="39624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2" name="Text Box 60"/>
          <p:cNvSpPr txBox="1">
            <a:spLocks noChangeArrowheads="1"/>
          </p:cNvSpPr>
          <p:nvPr/>
        </p:nvSpPr>
        <p:spPr bwMode="auto">
          <a:xfrm>
            <a:off x="1981200" y="423386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693" name="Text Box 61"/>
          <p:cNvSpPr txBox="1">
            <a:spLocks noChangeArrowheads="1"/>
          </p:cNvSpPr>
          <p:nvPr/>
        </p:nvSpPr>
        <p:spPr bwMode="auto">
          <a:xfrm>
            <a:off x="1981200" y="44958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694" name="Text Box 62"/>
          <p:cNvSpPr txBox="1">
            <a:spLocks noChangeArrowheads="1"/>
          </p:cNvSpPr>
          <p:nvPr/>
        </p:nvSpPr>
        <p:spPr bwMode="auto">
          <a:xfrm>
            <a:off x="1976438" y="47625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698" name="Text Box 66"/>
          <p:cNvSpPr txBox="1">
            <a:spLocks noChangeArrowheads="1"/>
          </p:cNvSpPr>
          <p:nvPr/>
        </p:nvSpPr>
        <p:spPr bwMode="auto">
          <a:xfrm>
            <a:off x="4800600" y="39624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699" name="Text Box 67"/>
          <p:cNvSpPr txBox="1">
            <a:spLocks noChangeArrowheads="1"/>
          </p:cNvSpPr>
          <p:nvPr/>
        </p:nvSpPr>
        <p:spPr bwMode="auto">
          <a:xfrm>
            <a:off x="4800600" y="42291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00" name="Text Box 68"/>
          <p:cNvSpPr txBox="1">
            <a:spLocks noChangeArrowheads="1"/>
          </p:cNvSpPr>
          <p:nvPr/>
        </p:nvSpPr>
        <p:spPr bwMode="auto">
          <a:xfrm>
            <a:off x="4800600" y="44958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1" name="Text Box 69"/>
          <p:cNvSpPr txBox="1">
            <a:spLocks noChangeArrowheads="1"/>
          </p:cNvSpPr>
          <p:nvPr/>
        </p:nvSpPr>
        <p:spPr bwMode="auto">
          <a:xfrm>
            <a:off x="4800600" y="475297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4" name="Text Box 72"/>
          <p:cNvSpPr txBox="1">
            <a:spLocks noChangeArrowheads="1"/>
          </p:cNvSpPr>
          <p:nvPr/>
        </p:nvSpPr>
        <p:spPr bwMode="auto">
          <a:xfrm>
            <a:off x="8229600" y="31242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197705" name="Text Box 73"/>
          <p:cNvSpPr txBox="1">
            <a:spLocks noChangeArrowheads="1"/>
          </p:cNvSpPr>
          <p:nvPr/>
        </p:nvSpPr>
        <p:spPr bwMode="auto">
          <a:xfrm>
            <a:off x="8229600" y="337185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6" name="Text Box 74"/>
          <p:cNvSpPr txBox="1">
            <a:spLocks noChangeArrowheads="1"/>
          </p:cNvSpPr>
          <p:nvPr/>
        </p:nvSpPr>
        <p:spPr bwMode="auto">
          <a:xfrm>
            <a:off x="8229600" y="3648075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707" name="Text Box 75"/>
          <p:cNvSpPr txBox="1">
            <a:spLocks noChangeArrowheads="1"/>
          </p:cNvSpPr>
          <p:nvPr/>
        </p:nvSpPr>
        <p:spPr bwMode="auto">
          <a:xfrm>
            <a:off x="8220075" y="39481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08" name="Text Box 76"/>
          <p:cNvSpPr txBox="1">
            <a:spLocks noChangeArrowheads="1"/>
          </p:cNvSpPr>
          <p:nvPr/>
        </p:nvSpPr>
        <p:spPr bwMode="auto">
          <a:xfrm>
            <a:off x="8229600" y="41910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09" name="Text Box 77"/>
          <p:cNvSpPr txBox="1">
            <a:spLocks noChangeArrowheads="1"/>
          </p:cNvSpPr>
          <p:nvPr/>
        </p:nvSpPr>
        <p:spPr bwMode="auto">
          <a:xfrm>
            <a:off x="8224838" y="4510088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7710" name="Text Box 78"/>
          <p:cNvSpPr txBox="1">
            <a:spLocks noChangeArrowheads="1"/>
          </p:cNvSpPr>
          <p:nvPr/>
        </p:nvSpPr>
        <p:spPr bwMode="auto">
          <a:xfrm>
            <a:off x="8229600" y="4776788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97711" name="Text Box 79"/>
          <p:cNvSpPr txBox="1">
            <a:spLocks noChangeArrowheads="1"/>
          </p:cNvSpPr>
          <p:nvPr/>
        </p:nvSpPr>
        <p:spPr bwMode="auto">
          <a:xfrm>
            <a:off x="8229600" y="5029200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97712" name="Text Box 80"/>
          <p:cNvSpPr txBox="1">
            <a:spLocks noChangeArrowheads="1"/>
          </p:cNvSpPr>
          <p:nvPr/>
        </p:nvSpPr>
        <p:spPr bwMode="auto">
          <a:xfrm>
            <a:off x="8229600" y="5281613"/>
            <a:ext cx="320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anose="02070309020205020404" pitchFamily="49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90" grpId="0"/>
      <p:bldP spid="197691" grpId="0"/>
      <p:bldP spid="197692" grpId="0"/>
      <p:bldP spid="197693" grpId="0"/>
      <p:bldP spid="197694" grpId="0"/>
      <p:bldP spid="197698" grpId="0"/>
      <p:bldP spid="197699" grpId="0"/>
      <p:bldP spid="197700" grpId="0"/>
      <p:bldP spid="197701" grpId="0"/>
      <p:bldP spid="197704" grpId="0"/>
      <p:bldP spid="197705" grpId="0"/>
      <p:bldP spid="197706" grpId="0"/>
      <p:bldP spid="197707" grpId="0"/>
      <p:bldP spid="197708" grpId="0"/>
      <p:bldP spid="197709" grpId="0"/>
      <p:bldP spid="197710" grpId="0"/>
      <p:bldP spid="197711" grpId="0"/>
      <p:bldP spid="1977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5A632C-BDB9-44AA-B10D-7DE44C6B9C4C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kern="0">
                <a:solidFill>
                  <a:srgbClr val="000066"/>
                </a:solidFill>
                <a:latin typeface="+mj-lt"/>
                <a:ea typeface="+mj-ea"/>
                <a:cs typeface="+mj-cs"/>
              </a:rPr>
              <a:t>Signal Values &amp; Strength in Verilog</a:t>
            </a:r>
            <a:endParaRPr lang="en-US" sz="4000" kern="0" dirty="0">
              <a:solidFill>
                <a:srgbClr val="000066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810608"/>
              </p:ext>
            </p:extLst>
          </p:nvPr>
        </p:nvGraphicFramePr>
        <p:xfrm>
          <a:off x="1683709" y="1295400"/>
          <a:ext cx="4953000" cy="2266950"/>
        </p:xfrm>
        <a:graphic>
          <a:graphicData uri="http://schemas.openxmlformats.org/drawingml/2006/table">
            <a:tbl>
              <a:tblPr/>
              <a:tblGrid>
                <a:gridCol w="1828800"/>
                <a:gridCol w="3124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Strength Level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supply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Strongest (like a supply VDD or VSS)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Strong (default if not specified)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Medium strength (like a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pullup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device)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weak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Weak, like a keeper (sustainer, leaker)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highz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impedance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7583" y="3872681"/>
            <a:ext cx="7280808" cy="9144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Concept of drive strength supported to model certain CMOS circuits that utilize contention.</a:t>
            </a: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000" kern="0" dirty="0">
              <a:latin typeface="+mn-lt"/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762000" y="5105400"/>
            <a:ext cx="3641725" cy="1219200"/>
            <a:chOff x="762000" y="5105400"/>
            <a:chExt cx="3642406" cy="1219200"/>
          </a:xfrm>
        </p:grpSpPr>
        <p:cxnSp>
          <p:nvCxnSpPr>
            <p:cNvPr id="13342" name="Straight Connector 6"/>
            <p:cNvCxnSpPr>
              <a:cxnSpLocks noChangeShapeType="1"/>
            </p:cNvCxnSpPr>
            <p:nvPr/>
          </p:nvCxnSpPr>
          <p:spPr bwMode="auto">
            <a:xfrm rot="16200000" flipH="1">
              <a:off x="1447800" y="5181600"/>
              <a:ext cx="457200" cy="4572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3" name="Straight Connector 7"/>
            <p:cNvCxnSpPr>
              <a:cxnSpLocks noChangeShapeType="1"/>
            </p:cNvCxnSpPr>
            <p:nvPr/>
          </p:nvCxnSpPr>
          <p:spPr bwMode="auto">
            <a:xfrm rot="5400000" flipH="1" flipV="1">
              <a:off x="1447800" y="5181600"/>
              <a:ext cx="457200" cy="45720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4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6764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5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12192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6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143000" y="5410200"/>
              <a:ext cx="3048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47" name="Straight Connector 18"/>
            <p:cNvCxnSpPr>
              <a:cxnSpLocks noChangeShapeType="1"/>
            </p:cNvCxnSpPr>
            <p:nvPr/>
          </p:nvCxnSpPr>
          <p:spPr bwMode="auto">
            <a:xfrm rot="10800000">
              <a:off x="1905000" y="54102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48" name="Group 31"/>
            <p:cNvGrpSpPr>
              <a:grpSpLocks/>
            </p:cNvGrpSpPr>
            <p:nvPr/>
          </p:nvGrpSpPr>
          <p:grpSpPr bwMode="auto">
            <a:xfrm>
              <a:off x="2514600" y="5105400"/>
              <a:ext cx="1066800" cy="609600"/>
              <a:chOff x="4038600" y="5410200"/>
              <a:chExt cx="1066800" cy="609600"/>
            </a:xfrm>
          </p:grpSpPr>
          <p:cxnSp>
            <p:nvCxnSpPr>
              <p:cNvPr id="13368" name="Straight Connector 2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33800" y="5715000"/>
                <a:ext cx="6096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9" name="Straight Connector 26"/>
              <p:cNvCxnSpPr>
                <a:cxnSpLocks noChangeShapeType="1"/>
              </p:cNvCxnSpPr>
              <p:nvPr/>
            </p:nvCxnSpPr>
            <p:spPr bwMode="auto">
              <a:xfrm>
                <a:off x="4038600" y="54102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70" name="Straight Connector 27"/>
              <p:cNvCxnSpPr>
                <a:cxnSpLocks noChangeShapeType="1"/>
              </p:cNvCxnSpPr>
              <p:nvPr/>
            </p:nvCxnSpPr>
            <p:spPr bwMode="auto">
              <a:xfrm flipV="1">
                <a:off x="4038600" y="57150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71" name="Oval 28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152400" cy="152400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3372" name="Straight Connector 30"/>
              <p:cNvCxnSpPr>
                <a:cxnSpLocks noChangeShapeType="1"/>
                <a:stCxn id="13371" idx="6"/>
              </p:cNvCxnSpPr>
              <p:nvPr/>
            </p:nvCxnSpPr>
            <p:spPr bwMode="auto">
              <a:xfrm>
                <a:off x="4800600" y="5715000"/>
                <a:ext cx="3048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349" name="Group 32"/>
            <p:cNvGrpSpPr>
              <a:grpSpLocks/>
            </p:cNvGrpSpPr>
            <p:nvPr/>
          </p:nvGrpSpPr>
          <p:grpSpPr bwMode="auto">
            <a:xfrm flipH="1">
              <a:off x="2362200" y="5715000"/>
              <a:ext cx="1066800" cy="609600"/>
              <a:chOff x="4038600" y="5410200"/>
              <a:chExt cx="1066800" cy="609600"/>
            </a:xfrm>
          </p:grpSpPr>
          <p:cxnSp>
            <p:nvCxnSpPr>
              <p:cNvPr id="13363" name="Straight Connector 3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33800" y="5715000"/>
                <a:ext cx="6096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4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038600" y="54102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65" name="Straight Connector 35"/>
              <p:cNvCxnSpPr>
                <a:cxnSpLocks noChangeShapeType="1"/>
              </p:cNvCxnSpPr>
              <p:nvPr/>
            </p:nvCxnSpPr>
            <p:spPr bwMode="auto">
              <a:xfrm flipV="1">
                <a:off x="4038600" y="5715000"/>
                <a:ext cx="609600" cy="30480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66" name="Oval 36"/>
              <p:cNvSpPr>
                <a:spLocks noChangeArrowheads="1"/>
              </p:cNvSpPr>
              <p:nvPr/>
            </p:nvSpPr>
            <p:spPr bwMode="auto">
              <a:xfrm>
                <a:off x="4648200" y="5638800"/>
                <a:ext cx="152400" cy="152400"/>
              </a:xfrm>
              <a:prstGeom prst="ellips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13367" name="Straight Connector 37"/>
              <p:cNvCxnSpPr>
                <a:cxnSpLocks noChangeShapeType="1"/>
                <a:stCxn id="13366" idx="6"/>
              </p:cNvCxnSpPr>
              <p:nvPr/>
            </p:nvCxnSpPr>
            <p:spPr bwMode="auto">
              <a:xfrm>
                <a:off x="4800600" y="5715000"/>
                <a:ext cx="304800" cy="0"/>
              </a:xfrm>
              <a:prstGeom prst="line">
                <a:avLst/>
              </a:prstGeom>
              <a:noFill/>
              <a:ln w="222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50" name="Straight Connector 39"/>
            <p:cNvCxnSpPr>
              <a:cxnSpLocks noChangeShapeType="1"/>
            </p:cNvCxnSpPr>
            <p:nvPr/>
          </p:nvCxnSpPr>
          <p:spPr bwMode="auto">
            <a:xfrm rot="5400000">
              <a:off x="3276600" y="57150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1" name="Straight Connector 41"/>
            <p:cNvCxnSpPr>
              <a:cxnSpLocks noChangeShapeType="1"/>
            </p:cNvCxnSpPr>
            <p:nvPr/>
          </p:nvCxnSpPr>
          <p:spPr bwMode="auto">
            <a:xfrm rot="10800000">
              <a:off x="3429000" y="6019800"/>
              <a:ext cx="1524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2" name="Straight Connector 47"/>
            <p:cNvCxnSpPr>
              <a:cxnSpLocks noChangeShapeType="1"/>
            </p:cNvCxnSpPr>
            <p:nvPr/>
          </p:nvCxnSpPr>
          <p:spPr bwMode="auto">
            <a:xfrm rot="5400000" flipH="1" flipV="1">
              <a:off x="1905000" y="5715000"/>
              <a:ext cx="6096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Straight Connector 49"/>
            <p:cNvCxnSpPr>
              <a:cxnSpLocks noChangeShapeType="1"/>
            </p:cNvCxnSpPr>
            <p:nvPr/>
          </p:nvCxnSpPr>
          <p:spPr bwMode="auto">
            <a:xfrm rot="10800000">
              <a:off x="2209800" y="6019800"/>
              <a:ext cx="1524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Straight Connector 51"/>
            <p:cNvCxnSpPr>
              <a:cxnSpLocks noChangeShapeType="1"/>
            </p:cNvCxnSpPr>
            <p:nvPr/>
          </p:nvCxnSpPr>
          <p:spPr bwMode="auto">
            <a:xfrm>
              <a:off x="3581400" y="54102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5" name="TextBox 53"/>
            <p:cNvSpPr txBox="1">
              <a:spLocks noChangeArrowheads="1"/>
            </p:cNvSpPr>
            <p:nvPr/>
          </p:nvSpPr>
          <p:spPr bwMode="auto">
            <a:xfrm>
              <a:off x="762000" y="5257800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  <p:sp>
          <p:nvSpPr>
            <p:cNvPr id="13356" name="TextBox 54"/>
            <p:cNvSpPr txBox="1">
              <a:spLocks noChangeArrowheads="1"/>
            </p:cNvSpPr>
            <p:nvPr/>
          </p:nvSpPr>
          <p:spPr bwMode="auto">
            <a:xfrm>
              <a:off x="4038600" y="5181600"/>
              <a:ext cx="3658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</a:p>
          </p:txBody>
        </p:sp>
        <p:cxnSp>
          <p:nvCxnSpPr>
            <p:cNvPr id="13357" name="Straight Connector 56"/>
            <p:cNvCxnSpPr>
              <a:cxnSpLocks noChangeShapeType="1"/>
            </p:cNvCxnSpPr>
            <p:nvPr/>
          </p:nvCxnSpPr>
          <p:spPr bwMode="auto">
            <a:xfrm rot="5400000">
              <a:off x="1447800" y="5638800"/>
              <a:ext cx="457200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58" name="TextBox 61"/>
            <p:cNvSpPr txBox="1">
              <a:spLocks noChangeArrowheads="1"/>
            </p:cNvSpPr>
            <p:nvPr/>
          </p:nvSpPr>
          <p:spPr bwMode="auto">
            <a:xfrm>
              <a:off x="1524000" y="5867400"/>
              <a:ext cx="330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</a:t>
              </a:r>
            </a:p>
          </p:txBody>
        </p:sp>
        <p:sp>
          <p:nvSpPr>
            <p:cNvPr id="13359" name="Oval 65"/>
            <p:cNvSpPr>
              <a:spLocks noChangeArrowheads="1"/>
            </p:cNvSpPr>
            <p:nvPr/>
          </p:nvSpPr>
          <p:spPr bwMode="auto">
            <a:xfrm>
              <a:off x="3540125" y="5380038"/>
              <a:ext cx="76200" cy="76200"/>
            </a:xfrm>
            <a:prstGeom prst="ellipse">
              <a:avLst/>
            </a:prstGeom>
            <a:solidFill>
              <a:schemeClr val="tx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0" name="Oval 66"/>
            <p:cNvSpPr>
              <a:spLocks noChangeArrowheads="1"/>
            </p:cNvSpPr>
            <p:nvPr/>
          </p:nvSpPr>
          <p:spPr bwMode="auto">
            <a:xfrm>
              <a:off x="2173288" y="5375276"/>
              <a:ext cx="76200" cy="76200"/>
            </a:xfrm>
            <a:prstGeom prst="ellipse">
              <a:avLst/>
            </a:prstGeom>
            <a:solidFill>
              <a:schemeClr val="tx1"/>
            </a:solidFill>
            <a:ln w="222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1" name="TextBox 67"/>
            <p:cNvSpPr txBox="1">
              <a:spLocks noChangeArrowheads="1"/>
            </p:cNvSpPr>
            <p:nvPr/>
          </p:nvSpPr>
          <p:spPr bwMode="auto">
            <a:xfrm>
              <a:off x="2514600" y="5257800"/>
              <a:ext cx="5118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inv1</a:t>
              </a:r>
            </a:p>
          </p:txBody>
        </p:sp>
        <p:sp>
          <p:nvSpPr>
            <p:cNvPr id="13362" name="TextBox 68"/>
            <p:cNvSpPr txBox="1">
              <a:spLocks noChangeArrowheads="1"/>
            </p:cNvSpPr>
            <p:nvPr/>
          </p:nvSpPr>
          <p:spPr bwMode="auto">
            <a:xfrm>
              <a:off x="2971800" y="5867400"/>
              <a:ext cx="51180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/>
                <a:t>inv2</a:t>
              </a:r>
            </a:p>
          </p:txBody>
        </p:sp>
      </p:grp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419600" y="5410200"/>
            <a:ext cx="3852863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not 		      inv1 (Q,n1)</a:t>
            </a:r>
          </a:p>
          <a:p>
            <a:pPr eaLnBrk="1" hangingPunct="1"/>
            <a:r>
              <a:rPr lang="en-US" altLang="en-US" dirty="0"/>
              <a:t>not (weak0,weak1) inv2 (n1,Q)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7185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Registers in Verilog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Registers are storage nodes</a:t>
            </a:r>
          </a:p>
          <a:p>
            <a:pPr lvl="1" eaLnBrk="1" hangingPunct="1"/>
            <a:r>
              <a:rPr lang="en-US" altLang="en-US" dirty="0" smtClean="0"/>
              <a:t>They retain their value till a new value is assigned</a:t>
            </a:r>
          </a:p>
          <a:p>
            <a:pPr lvl="1" eaLnBrk="1" hangingPunct="1"/>
            <a:r>
              <a:rPr lang="en-US" altLang="en-US" dirty="0" smtClean="0"/>
              <a:t>Unlike a net (wire) they do not need a driver</a:t>
            </a:r>
          </a:p>
          <a:p>
            <a:pPr lvl="1" eaLnBrk="1" hangingPunct="1"/>
            <a:r>
              <a:rPr lang="en-US" altLang="en-US" dirty="0" smtClean="0"/>
              <a:t>Can be changed in simulation by assigning a new value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A04A6-FA2C-40A7-AA78-0D76B11B77F7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457200" y="3581400"/>
            <a:ext cx="8229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Registers are not necessarily FlipFlops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In your DUT Verilog registers are typically FlipFlops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Anything assigned in an </a:t>
            </a:r>
            <a:r>
              <a:rPr lang="en-US" altLang="en-US" sz="2400" i="1">
                <a:latin typeface="Times New Roman" panose="02020603050405020304" pitchFamily="18" charset="0"/>
              </a:rPr>
              <a:t>always</a:t>
            </a:r>
            <a:r>
              <a:rPr lang="en-US" altLang="en-US" sz="2400">
                <a:latin typeface="Times New Roman" panose="02020603050405020304" pitchFamily="18" charset="0"/>
              </a:rPr>
              <a:t> or </a:t>
            </a:r>
            <a:r>
              <a:rPr lang="en-US" altLang="en-US" sz="2400" i="1">
                <a:latin typeface="Times New Roman" panose="02020603050405020304" pitchFamily="18" charset="0"/>
              </a:rPr>
              <a:t>initial</a:t>
            </a:r>
            <a:r>
              <a:rPr lang="en-US" altLang="en-US" sz="2400">
                <a:latin typeface="Times New Roman" panose="02020603050405020304" pitchFamily="18" charset="0"/>
              </a:rPr>
              <a:t> block must be assigned to a register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You will use registers in your testbenches, but they will not be FlipFlops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7817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Vectors in Verilog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Vectors are a collection of bits (i.e. 16-bit wide bus)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3AD8B2-8D96-4A04-BDD7-61AFFE80393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03325" y="2362200"/>
            <a:ext cx="6950075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////////////////////////////////////////////////////////////////////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 Define the 16-bit busses going in and out of the ALU 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//////////////////////////////////////////////////////////////////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wire [15:0] src1_bus,src2_bus,dst_bus;</a:t>
            </a:r>
          </a:p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219200" y="4114800"/>
            <a:ext cx="6697663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///////////////////////////////////////////////////////////////</a:t>
            </a:r>
          </a:p>
          <a:p>
            <a:pPr eaLnBrk="1" hangingPunct="1"/>
            <a:r>
              <a:rPr lang="en-US" altLang="en-US"/>
              <a:t>// State machine has 8 states, need a 3-bit encoding //</a:t>
            </a:r>
          </a:p>
          <a:p>
            <a:pPr eaLnBrk="1" hangingPunct="1"/>
            <a:r>
              <a:rPr lang="en-US" altLang="en-US"/>
              <a:t>/////////////////////////////////////////////////////////////</a:t>
            </a:r>
          </a:p>
          <a:p>
            <a:pPr eaLnBrk="1" hangingPunct="1"/>
            <a:r>
              <a:rPr lang="en-US" altLang="en-US"/>
              <a:t>reg [2:0] state,nxt_state;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457200" y="5562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Bus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≠ Vector (how are they different?)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 animBg="1"/>
      <p:bldP spid="2007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06477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Vectors in Verilog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Can select parts of a vector (single bit or a range)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ECBB2B-1429-4E63-BEA4-4E55A7FF1559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5334000" y="2819400"/>
            <a:ext cx="2057400" cy="533400"/>
          </a:xfrm>
          <a:prstGeom prst="parallelogram">
            <a:avLst>
              <a:gd name="adj" fmla="val 96429"/>
            </a:avLst>
          </a:prstGeom>
          <a:solidFill>
            <a:srgbClr val="6969FF">
              <a:alpha val="3098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left shift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477000" y="2590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248400" y="2246313"/>
            <a:ext cx="519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src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6400800" y="2667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096000" y="3352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6019800" y="3429000"/>
            <a:ext cx="152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638800" y="358140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result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232525" y="3360738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6629400" y="24384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ahoma" panose="020B0604030504040204" pitchFamily="34" charset="0"/>
              </a:rPr>
              <a:t>16</a:t>
            </a:r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086600" y="3124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7543800" y="2971800"/>
            <a:ext cx="973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shft_in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5181600" y="3124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4114800" y="2895600"/>
            <a:ext cx="1138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shft_out</a:t>
            </a: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381000" y="2209800"/>
            <a:ext cx="8305800" cy="40318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/>
              <a:t>module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lft_shift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src,shft_in,result,shft_out</a:t>
            </a:r>
            <a:r>
              <a:rPr lang="en-US" altLang="en-US" sz="1600" dirty="0"/>
              <a:t>);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/>
              <a:t>input</a:t>
            </a:r>
            <a:r>
              <a:rPr lang="en-US" altLang="en-US" sz="1600" dirty="0"/>
              <a:t> [15:0]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;</a:t>
            </a:r>
          </a:p>
          <a:p>
            <a:pPr eaLnBrk="1" hangingPunct="1"/>
            <a:r>
              <a:rPr lang="en-US" altLang="en-US" sz="1600" b="1" dirty="0"/>
              <a:t>input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shft_in</a:t>
            </a:r>
            <a:r>
              <a:rPr lang="en-US" altLang="en-US" sz="1600" dirty="0"/>
              <a:t>;</a:t>
            </a:r>
          </a:p>
          <a:p>
            <a:pPr eaLnBrk="1" hangingPunct="1"/>
            <a:r>
              <a:rPr lang="en-US" altLang="en-US" sz="1600" b="1" dirty="0"/>
              <a:t>output</a:t>
            </a:r>
            <a:r>
              <a:rPr lang="en-US" altLang="en-US" sz="1600" dirty="0"/>
              <a:t> [15:0] result;</a:t>
            </a:r>
          </a:p>
          <a:p>
            <a:pPr eaLnBrk="1" hangingPunct="1"/>
            <a:r>
              <a:rPr lang="en-US" altLang="en-US" sz="1600" b="1" dirty="0"/>
              <a:t>output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shft_out</a:t>
            </a:r>
            <a:r>
              <a:rPr lang="en-US" altLang="en-US" sz="1600" dirty="0"/>
              <a:t>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dirty="0"/>
              <a:t>/////////////////////////////////////////////////////////////////////////</a:t>
            </a:r>
          </a:p>
          <a:p>
            <a:pPr eaLnBrk="1" hangingPunct="1"/>
            <a:r>
              <a:rPr lang="en-US" altLang="en-US" sz="1600" dirty="0"/>
              <a:t>// Can access 15 LSB’s of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 with [14:0] selector                   //</a:t>
            </a:r>
          </a:p>
          <a:p>
            <a:pPr eaLnBrk="1" hangingPunct="1"/>
            <a:r>
              <a:rPr lang="en-US" altLang="en-US" sz="1600" dirty="0"/>
              <a:t>// { , } is a process of concatenating two vectors to form one //</a:t>
            </a:r>
          </a:p>
          <a:p>
            <a:pPr eaLnBrk="1" hangingPunct="1"/>
            <a:r>
              <a:rPr lang="en-US" altLang="en-US" sz="1600" dirty="0"/>
              <a:t>//////////////////////////////////////////////////////////////////////</a:t>
            </a:r>
          </a:p>
          <a:p>
            <a:pPr eaLnBrk="1" hangingPunct="1"/>
            <a:r>
              <a:rPr lang="en-US" altLang="en-US" sz="1600" b="1" dirty="0"/>
              <a:t>assign</a:t>
            </a:r>
            <a:r>
              <a:rPr lang="en-US" altLang="en-US" sz="1600" dirty="0"/>
              <a:t> result = {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[14:0],</a:t>
            </a:r>
            <a:r>
              <a:rPr lang="en-US" altLang="en-US" sz="1600" dirty="0" err="1"/>
              <a:t>shft_in</a:t>
            </a:r>
            <a:r>
              <a:rPr lang="en-US" altLang="en-US" sz="1600" dirty="0"/>
              <a:t>};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/>
              <a:t>assign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shft_out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src</a:t>
            </a:r>
            <a:r>
              <a:rPr lang="en-US" altLang="en-US" sz="1600" dirty="0"/>
              <a:t>[15];	</a:t>
            </a:r>
            <a:r>
              <a:rPr lang="en-US" altLang="en-US" sz="1600" dirty="0" smtClean="0"/>
              <a:t>// </a:t>
            </a:r>
            <a:r>
              <a:rPr lang="en-US" altLang="en-US" sz="1600" dirty="0"/>
              <a:t>can access a single bit MSB with [15]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1600" b="1" dirty="0" err="1"/>
              <a:t>endmodule</a:t>
            </a:r>
            <a:endParaRPr lang="en-US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32735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Arrays &amp; Memories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have multi-</a:t>
            </a:r>
            <a:r>
              <a:rPr lang="en-US" altLang="en-US" dirty="0" err="1" smtClean="0"/>
              <a:t>dimentional</a:t>
            </a:r>
            <a:r>
              <a:rPr lang="en-US" altLang="en-US" dirty="0" smtClean="0"/>
              <a:t> arrays</a:t>
            </a:r>
          </a:p>
          <a:p>
            <a:pPr lvl="1" eaLnBrk="1" hangingPunct="1"/>
            <a:r>
              <a:rPr lang="en-US" altLang="en-US" dirty="0" err="1" smtClean="0">
                <a:latin typeface="Tahoma" panose="020B0604030504040204" pitchFamily="34" charset="0"/>
              </a:rPr>
              <a:t>reg</a:t>
            </a:r>
            <a:r>
              <a:rPr lang="en-US" altLang="en-US" dirty="0" smtClean="0">
                <a:latin typeface="Tahoma" panose="020B0604030504040204" pitchFamily="34" charset="0"/>
              </a:rPr>
              <a:t> [7:0] mem[0:99][0:3];	// what is this?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57B3E4-643F-4FCF-B5B9-3201EE7C195D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33400" y="27432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Often have to model memories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RF, SRAM, ROM, Flash, Cache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 Memories can be useful in your test bench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81000" y="4343400"/>
            <a:ext cx="6305550" cy="21161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wire [15:0] src1,src2;	// source busses to ALU</a:t>
            </a: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[15:0] </a:t>
            </a:r>
            <a:r>
              <a:rPr lang="en-US" altLang="en-US" dirty="0" err="1">
                <a:latin typeface="Tahoma" panose="020B0604030504040204" pitchFamily="34" charset="0"/>
              </a:rPr>
              <a:t>reg_file</a:t>
            </a:r>
            <a:r>
              <a:rPr lang="en-US" altLang="en-US" dirty="0">
                <a:latin typeface="Tahoma" panose="020B0604030504040204" pitchFamily="34" charset="0"/>
              </a:rPr>
              <a:t>[0:31];	// Register file of 32 16-bit words</a:t>
            </a:r>
          </a:p>
          <a:p>
            <a:pPr eaLnBrk="1" hangingPunct="1"/>
            <a:r>
              <a:rPr lang="en-US" altLang="en-US" dirty="0" err="1">
                <a:latin typeface="Tahoma" panose="020B0604030504040204" pitchFamily="34" charset="0"/>
              </a:rPr>
              <a:t>reg</a:t>
            </a:r>
            <a:r>
              <a:rPr lang="en-US" altLang="en-US" dirty="0">
                <a:latin typeface="Tahoma" panose="020B0604030504040204" pitchFamily="34" charset="0"/>
              </a:rPr>
              <a:t> [4:0] addr1,addr2;	// src1 and src2 address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sz="1400" dirty="0">
                <a:latin typeface="Tahoma" panose="020B0604030504040204" pitchFamily="34" charset="0"/>
              </a:rPr>
              <a:t>  .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src1 = </a:t>
            </a:r>
            <a:r>
              <a:rPr lang="en-US" altLang="en-US" dirty="0" err="1">
                <a:latin typeface="Tahoma" panose="020B0604030504040204" pitchFamily="34" charset="0"/>
              </a:rPr>
              <a:t>reg_file</a:t>
            </a:r>
            <a:r>
              <a:rPr lang="en-US" altLang="en-US" dirty="0">
                <a:latin typeface="Tahoma" panose="020B0604030504040204" pitchFamily="34" charset="0"/>
              </a:rPr>
              <a:t>[addr1];	// transfer addressed register file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			// to src1 bus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486400" y="2667000"/>
            <a:ext cx="3352800" cy="2393950"/>
            <a:chOff x="3456" y="1680"/>
            <a:chExt cx="2112" cy="1508"/>
          </a:xfrm>
        </p:grpSpPr>
        <p:sp>
          <p:nvSpPr>
            <p:cNvPr id="17416" name="Line 7"/>
            <p:cNvSpPr>
              <a:spLocks noChangeShapeType="1"/>
            </p:cNvSpPr>
            <p:nvPr/>
          </p:nvSpPr>
          <p:spPr bwMode="auto">
            <a:xfrm>
              <a:off x="4992" y="254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8"/>
            <p:cNvSpPr>
              <a:spLocks noChangeShapeType="1"/>
            </p:cNvSpPr>
            <p:nvPr/>
          </p:nvSpPr>
          <p:spPr bwMode="auto">
            <a:xfrm flipH="1">
              <a:off x="5088" y="2544"/>
              <a:ext cx="96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H="1">
              <a:off x="4752" y="25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4752" y="254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 flipV="1">
              <a:off x="5232" y="254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 flipH="1">
              <a:off x="5184" y="254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4944" y="28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4927" y="2625"/>
              <a:ext cx="3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ALU</a:t>
              </a:r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4896" y="220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5280" y="235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>
              <a:off x="4128" y="220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4368" y="235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Rectangle 19"/>
            <p:cNvSpPr>
              <a:spLocks noChangeArrowheads="1"/>
            </p:cNvSpPr>
            <p:nvPr/>
          </p:nvSpPr>
          <p:spPr bwMode="auto">
            <a:xfrm>
              <a:off x="4032" y="1728"/>
              <a:ext cx="432" cy="288"/>
            </a:xfrm>
            <a:prstGeom prst="rect">
              <a:avLst/>
            </a:prstGeom>
            <a:solidFill>
              <a:srgbClr val="6969FF">
                <a:alpha val="549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RF</a:t>
              </a: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560" y="1728"/>
              <a:ext cx="432" cy="288"/>
            </a:xfrm>
            <a:prstGeom prst="rect">
              <a:avLst/>
            </a:prstGeom>
            <a:solidFill>
              <a:schemeClr val="tx2">
                <a:alpha val="54901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Flash</a:t>
              </a: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5136" y="1728"/>
              <a:ext cx="432" cy="288"/>
            </a:xfrm>
            <a:prstGeom prst="rect">
              <a:avLst/>
            </a:prstGeom>
            <a:solidFill>
              <a:srgbClr val="FF6600">
                <a:alpha val="549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</a:t>
              </a:r>
              <a:r>
                <a:rPr lang="en-US" altLang="en-US" baseline="30000"/>
                <a:t>2</a:t>
              </a:r>
              <a:r>
                <a:rPr lang="en-US" altLang="en-US"/>
                <a:t>C</a:t>
              </a:r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>
              <a:off x="4128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4368" y="20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5"/>
            <p:cNvSpPr>
              <a:spLocks noChangeShapeType="1"/>
            </p:cNvSpPr>
            <p:nvPr/>
          </p:nvSpPr>
          <p:spPr bwMode="auto">
            <a:xfrm>
              <a:off x="5376" y="201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/>
            <p:cNvSpPr>
              <a:spLocks noChangeShapeType="1"/>
            </p:cNvSpPr>
            <p:nvPr/>
          </p:nvSpPr>
          <p:spPr bwMode="auto">
            <a:xfrm>
              <a:off x="4752" y="201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5088" y="28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4848" y="2976"/>
              <a:ext cx="4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result</a:t>
              </a:r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4726" y="218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255" y="232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888" y="177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3888" y="196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Text Box 33"/>
            <p:cNvSpPr txBox="1">
              <a:spLocks noChangeArrowheads="1"/>
            </p:cNvSpPr>
            <p:nvPr/>
          </p:nvSpPr>
          <p:spPr bwMode="auto">
            <a:xfrm>
              <a:off x="3456" y="1680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addr1</a:t>
              </a:r>
            </a:p>
          </p:txBody>
        </p:sp>
        <p:sp>
          <p:nvSpPr>
            <p:cNvPr id="17442" name="Text Box 34"/>
            <p:cNvSpPr txBox="1">
              <a:spLocks noChangeArrowheads="1"/>
            </p:cNvSpPr>
            <p:nvPr/>
          </p:nvSpPr>
          <p:spPr bwMode="auto">
            <a:xfrm>
              <a:off x="3456" y="1872"/>
              <a:ext cx="44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addr2</a:t>
              </a: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4375" y="2048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src1</a:t>
              </a:r>
            </a:p>
          </p:txBody>
        </p:sp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4376" y="2193"/>
              <a:ext cx="3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src2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&amp; Define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are useful to make your code more generic/flexible. More later…</a:t>
            </a:r>
          </a:p>
          <a:p>
            <a:pPr eaLnBrk="1" hangingPunct="1"/>
            <a:r>
              <a:rPr lang="en-US" altLang="en-US" dirty="0" smtClean="0">
                <a:latin typeface="Tahoma" panose="020B0604030504040204" pitchFamily="34" charset="0"/>
              </a:rPr>
              <a:t>`define</a:t>
            </a:r>
            <a:r>
              <a:rPr lang="en-US" altLang="en-US" dirty="0" smtClean="0"/>
              <a:t> statement can make code more readable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A22FAE-59FC-4EE9-811B-58F2D9F7107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990600" y="3124200"/>
            <a:ext cx="6905625" cy="3549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idle = 	2’b00;	// idle state of state machine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conv = 	2’b01;	// in this state while A2D converting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`define avg = 	2’b10;	// in this state while averaging samples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case (state)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`idle : if (start_conv) nxt_state = `conv;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          else               nxt_state = `idle</a:t>
            </a:r>
          </a:p>
          <a:p>
            <a:pPr eaLnBrk="1" hangingPunct="1"/>
            <a:endParaRPr lang="en-US" altLang="en-US" sz="100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`conv : if (gt) nxt_state = `avg;</a:t>
            </a:r>
          </a:p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               else    nxt_state = `conv;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>
                <a:latin typeface="Tahoma" panose="020B0604030504040204" pitchFamily="34" charset="0"/>
              </a:rPr>
              <a:t>     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-1703834">
            <a:off x="806450" y="4510088"/>
            <a:ext cx="7258050" cy="6461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Bad Example…Don’t Use `define for state assignment</a:t>
            </a:r>
          </a:p>
          <a:p>
            <a:pPr eaLnBrk="1" hangingPunct="1"/>
            <a:r>
              <a:rPr lang="en-US" altLang="en-US"/>
              <a:t>Use localparam instead.  `define should be truly global 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71" y="1524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Parameters &amp; Define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E675F1-C531-4549-AF86-97C02D0C3CE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914400" y="1600200"/>
            <a:ext cx="7875588" cy="3570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idle = 	</a:t>
            </a:r>
            <a:r>
              <a:rPr lang="en-US" altLang="en-US" dirty="0" smtClean="0">
                <a:latin typeface="Tahoma" panose="020B0604030504040204" pitchFamily="34" charset="0"/>
              </a:rPr>
              <a:t>2’b00</a:t>
            </a:r>
            <a:r>
              <a:rPr lang="en-US" altLang="en-US" dirty="0">
                <a:latin typeface="Tahoma" panose="020B0604030504040204" pitchFamily="34" charset="0"/>
              </a:rPr>
              <a:t>;	// idle state of state machine</a:t>
            </a: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 = 	2’b01;	// in this state while A2D converting</a:t>
            </a:r>
          </a:p>
          <a:p>
            <a:pPr eaLnBrk="1" hangingPunct="1"/>
            <a:r>
              <a:rPr lang="en-US" altLang="en-US" b="1" dirty="0" err="1">
                <a:latin typeface="Tahoma" panose="020B0604030504040204" pitchFamily="34" charset="0"/>
              </a:rPr>
              <a:t>localparam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accum</a:t>
            </a:r>
            <a:r>
              <a:rPr lang="en-US" altLang="en-US" dirty="0">
                <a:latin typeface="Tahoma" panose="020B0604030504040204" pitchFamily="34" charset="0"/>
              </a:rPr>
              <a:t> = 	2’b10;	// in this state while averaging samples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>
                <a:latin typeface="Tahoma" panose="020B0604030504040204" pitchFamily="34" charset="0"/>
              </a:rPr>
              <a:t>case</a:t>
            </a:r>
            <a:r>
              <a:rPr lang="en-US" altLang="en-US" dirty="0">
                <a:latin typeface="Tahoma" panose="020B0604030504040204" pitchFamily="34" charset="0"/>
              </a:rPr>
              <a:t> (state)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idle : </a:t>
            </a:r>
            <a:r>
              <a:rPr lang="en-US" altLang="en-US" b="1" dirty="0">
                <a:latin typeface="Tahoma" panose="020B0604030504040204" pitchFamily="34" charset="0"/>
              </a:rPr>
              <a:t>if</a:t>
            </a:r>
            <a:r>
              <a:rPr lang="en-US" altLang="en-US" dirty="0">
                <a:latin typeface="Tahoma" panose="020B0604030504040204" pitchFamily="34" charset="0"/>
              </a:rPr>
              <a:t> (</a:t>
            </a:r>
            <a:r>
              <a:rPr lang="en-US" altLang="en-US" dirty="0" err="1">
                <a:latin typeface="Tahoma" panose="020B0604030504040204" pitchFamily="34" charset="0"/>
              </a:rPr>
              <a:t>start_conv</a:t>
            </a:r>
            <a:r>
              <a:rPr lang="en-US" altLang="en-US" dirty="0">
                <a:latin typeface="Tahoma" panose="020B0604030504040204" pitchFamily="34" charset="0"/>
              </a:rPr>
              <a:t>)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</a:t>
            </a:r>
            <a:r>
              <a:rPr lang="en-US" altLang="en-US" b="1" dirty="0" smtClean="0">
                <a:latin typeface="Tahoma" panose="020B0604030504040204" pitchFamily="34" charset="0"/>
              </a:rPr>
              <a:t>else </a:t>
            </a:r>
            <a:r>
              <a:rPr lang="en-US" altLang="en-US" dirty="0" smtClean="0">
                <a:latin typeface="Tahoma" panose="020B0604030504040204" pitchFamily="34" charset="0"/>
              </a:rPr>
              <a:t>            </a:t>
            </a:r>
            <a:r>
              <a:rPr lang="en-US" altLang="en-US" dirty="0" err="1" smtClean="0">
                <a:latin typeface="Tahoma" panose="020B0604030504040204" pitchFamily="34" charset="0"/>
              </a:rPr>
              <a:t>nxt_state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smtClean="0">
                <a:latin typeface="Tahoma" panose="020B0604030504040204" pitchFamily="34" charset="0"/>
              </a:rPr>
              <a:t>idle</a:t>
            </a:r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endParaRPr lang="en-US" altLang="en-US" sz="10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 : </a:t>
            </a:r>
            <a:r>
              <a:rPr lang="en-US" altLang="en-US" b="1" dirty="0" smtClean="0">
                <a:latin typeface="Tahoma" panose="020B0604030504040204" pitchFamily="34" charset="0"/>
              </a:rPr>
              <a:t>if</a:t>
            </a:r>
            <a:r>
              <a:rPr lang="en-US" altLang="en-US" dirty="0" smtClean="0">
                <a:latin typeface="Tahoma" panose="020B0604030504040204" pitchFamily="34" charset="0"/>
              </a:rPr>
              <a:t> (</a:t>
            </a:r>
            <a:r>
              <a:rPr lang="en-US" altLang="en-US" dirty="0" err="1">
                <a:latin typeface="Tahoma" panose="020B0604030504040204" pitchFamily="34" charset="0"/>
              </a:rPr>
              <a:t>gt</a:t>
            </a:r>
            <a:r>
              <a:rPr lang="en-US" altLang="en-US" dirty="0">
                <a:latin typeface="Tahoma" panose="020B0604030504040204" pitchFamily="34" charset="0"/>
              </a:rPr>
              <a:t>) </a:t>
            </a:r>
            <a:r>
              <a:rPr lang="en-US" altLang="en-US" dirty="0" err="1">
                <a:latin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</a:rPr>
              <a:t> = </a:t>
            </a:r>
            <a:r>
              <a:rPr lang="en-US" altLang="en-US" dirty="0" err="1">
                <a:latin typeface="Tahoma" panose="020B0604030504040204" pitchFamily="34" charset="0"/>
              </a:rPr>
              <a:t>avg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           </a:t>
            </a:r>
            <a:r>
              <a:rPr lang="en-US" altLang="en-US" b="1" dirty="0" smtClean="0">
                <a:latin typeface="Tahoma" panose="020B0604030504040204" pitchFamily="34" charset="0"/>
              </a:rPr>
              <a:t>else</a:t>
            </a:r>
            <a:r>
              <a:rPr lang="en-US" altLang="en-US" dirty="0" smtClean="0">
                <a:latin typeface="Tahoma" panose="020B0604030504040204" pitchFamily="34" charset="0"/>
              </a:rPr>
              <a:t>   </a:t>
            </a:r>
            <a:r>
              <a:rPr lang="en-US" altLang="en-US" dirty="0" err="1" smtClean="0">
                <a:latin typeface="Tahoma" panose="020B0604030504040204" pitchFamily="34" charset="0"/>
              </a:rPr>
              <a:t>nxt_state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</a:rPr>
              <a:t>= </a:t>
            </a:r>
            <a:r>
              <a:rPr lang="en-US" altLang="en-US" dirty="0" err="1">
                <a:latin typeface="Tahoma" panose="020B0604030504040204" pitchFamily="34" charset="0"/>
              </a:rPr>
              <a:t>conv</a:t>
            </a:r>
            <a:r>
              <a:rPr lang="en-US" altLang="en-US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  <a:p>
            <a:pPr eaLnBrk="1" hangingPunct="1"/>
            <a:r>
              <a:rPr lang="en-US" altLang="en-US" sz="1200" b="1" dirty="0">
                <a:latin typeface="Tahoma" panose="020B0604030504040204" pitchFamily="34" charset="0"/>
              </a:rPr>
              <a:t>     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5410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Tahoma" pitchFamily="34" charset="0"/>
                <a:cs typeface="+mn-cs"/>
              </a:rPr>
              <a:t>Read Cumming’s paper on use of define &amp; </a:t>
            </a:r>
            <a:r>
              <a:rPr lang="en-US" sz="2800" kern="0" dirty="0" err="1">
                <a:latin typeface="Tahoma" pitchFamily="34" charset="0"/>
                <a:cs typeface="+mn-cs"/>
              </a:rPr>
              <a:t>param</a:t>
            </a:r>
            <a:r>
              <a:rPr lang="en-US" sz="2800" kern="0" dirty="0">
                <a:latin typeface="Tahoma" pitchFamily="34" charset="0"/>
                <a:cs typeface="+mn-cs"/>
              </a:rPr>
              <a:t>.  Posted on web under “reference”</a:t>
            </a:r>
            <a:endParaRPr lang="en-US" sz="2800" kern="0" dirty="0">
              <a:latin typeface="+mn-lt"/>
              <a:cs typeface="+mn-cs"/>
            </a:endParaRP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400" kern="0" dirty="0">
              <a:latin typeface="+mn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0000A0"/>
              </a:buClr>
              <a:buSzPct val="125000"/>
              <a:defRPr/>
            </a:pPr>
            <a:endParaRPr lang="en-US" sz="2400" kern="0" dirty="0">
              <a:latin typeface="+mn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Clr>
                <a:srgbClr val="0000A0"/>
              </a:buClr>
              <a:buSzPct val="125000"/>
              <a:buFont typeface="Wingdings" pitchFamily="2" charset="2"/>
              <a:buNone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61" y="228600"/>
            <a:ext cx="7315200" cy="1143000"/>
          </a:xfrm>
        </p:spPr>
        <p:txBody>
          <a:bodyPr/>
          <a:lstStyle/>
          <a:p>
            <a:r>
              <a:rPr lang="en-US" dirty="0" smtClean="0"/>
              <a:t>System Verilog…Better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7E56F-A426-4A3E-9136-E74CA3CF9570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1801812"/>
            <a:ext cx="7075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System </a:t>
            </a:r>
            <a:r>
              <a:rPr lang="en-US" altLang="en-US" sz="2800" dirty="0" err="1"/>
              <a:t>verilog</a:t>
            </a:r>
            <a:r>
              <a:rPr lang="en-US" altLang="en-US" sz="2800" dirty="0"/>
              <a:t> adds an enumerated type</a:t>
            </a:r>
            <a:r>
              <a:rPr lang="en-US" altLang="en-US" dirty="0"/>
              <a:t>.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199" y="2743200"/>
            <a:ext cx="7663123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typedef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enum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>
                <a:latin typeface="Tahoma" panose="020B0604030504040204" pitchFamily="34" charset="0"/>
                <a:cs typeface="Tahoma" panose="020B0604030504040204" pitchFamily="34" charset="0"/>
              </a:rPr>
              <a:t>reg</a:t>
            </a:r>
            <a:r>
              <a:rPr lang="en-US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[1:0] { IDLE, CONV, ACCM }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state_t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state,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;		// declare state and </a:t>
            </a:r>
            <a:r>
              <a:rPr lang="en-US" altLang="en-US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signals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81530" y="3960418"/>
            <a:ext cx="3205163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  case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(state)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IDLE :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strt_cnv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clr_dac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clr_smpl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CONV;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end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CONV :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(!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gt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en-US" sz="1600" b="1" dirty="0">
                <a:latin typeface="Tahoma" panose="020B0604030504040204" pitchFamily="34" charset="0"/>
                <a:cs typeface="Tahoma" panose="020B0604030504040204" pitchFamily="34" charset="0"/>
              </a:rPr>
              <a:t>begin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inc_dac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1;</a:t>
            </a:r>
          </a:p>
          <a:p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en-US" sz="1600" dirty="0" err="1">
                <a:latin typeface="Tahoma" panose="020B0604030504040204" pitchFamily="34" charset="0"/>
                <a:cs typeface="Tahoma" panose="020B0604030504040204" pitchFamily="34" charset="0"/>
              </a:rPr>
              <a:t>nxt_state</a:t>
            </a:r>
            <a:r>
              <a:rPr lang="en-US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= CONV</a:t>
            </a:r>
            <a:r>
              <a:rPr lang="en-US" altLang="en-US" sz="1600" dirty="0" smtClean="0"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lvl="1"/>
            <a:r>
              <a:rPr lang="en-US" altLang="en-US" sz="16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. . . 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4980199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state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1066800" y="5035761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066800" y="5350086"/>
            <a:ext cx="7620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52525" y="5015124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IDLE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V="1">
            <a:off x="1828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1981200" y="5035761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1981200" y="5350086"/>
            <a:ext cx="137160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3352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V="1">
            <a:off x="3352800" y="5035761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>
            <a:off x="3505200" y="5037349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3917950" y="5030999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flipV="1">
            <a:off x="3917950" y="5030999"/>
            <a:ext cx="152400" cy="3143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/>
          <p:cNvCxnSpPr>
            <a:cxnSpLocks noChangeShapeType="1"/>
          </p:cNvCxnSpPr>
          <p:nvPr/>
        </p:nvCxnSpPr>
        <p:spPr bwMode="auto">
          <a:xfrm>
            <a:off x="3505200" y="5351674"/>
            <a:ext cx="4127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070350" y="5030999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4057650" y="5331036"/>
            <a:ext cx="349250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374900" y="5043699"/>
            <a:ext cx="704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394075" y="5026236"/>
            <a:ext cx="6365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ACCM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103688" y="5045286"/>
            <a:ext cx="703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/>
              <a:t>CONV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62050" y="5694891"/>
            <a:ext cx="3009900" cy="369887"/>
          </a:xfrm>
          <a:prstGeom prst="rect">
            <a:avLst/>
          </a:prstGeom>
          <a:solidFill>
            <a:srgbClr val="D1FF47">
              <a:alpha val="3215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Makes debug much easier</a:t>
            </a:r>
          </a:p>
        </p:txBody>
      </p:sp>
    </p:spTree>
    <p:extLst>
      <p:ext uri="{BB962C8B-B14F-4D97-AF65-F5344CB8AC3E}">
        <p14:creationId xmlns:p14="http://schemas.microsoft.com/office/powerpoint/2010/main" val="8131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/>
      <p:bldP spid="12" grpId="0"/>
      <p:bldP spid="25" grpId="0"/>
      <p:bldP spid="26" grpId="0"/>
      <p:bldP spid="27" grpId="0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9581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Useful System Tasks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Tahoma" panose="020B0604030504040204" pitchFamily="34" charset="0"/>
              </a:rPr>
              <a:t>$display</a:t>
            </a:r>
            <a:r>
              <a:rPr lang="en-US" altLang="en-US" smtClean="0"/>
              <a:t> </a:t>
            </a:r>
            <a:r>
              <a:rPr lang="en-US" altLang="en-US" smtClean="0">
                <a:sym typeface="Wingdings" panose="05000000000000000000" pitchFamily="2" charset="2"/>
              </a:rPr>
              <a:t> </a:t>
            </a:r>
            <a:r>
              <a:rPr lang="en-US" altLang="en-US" smtClean="0"/>
              <a:t>Like printf in C.  Useful for testbenches and debug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EE4DA-59BA-4B92-A06F-3C78B6F8241C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95400" y="2514600"/>
            <a:ext cx="67389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2400">
                <a:latin typeface="Tahoma" panose="020B0604030504040204" pitchFamily="34" charset="0"/>
              </a:rPr>
              <a:t>$display(“At time %t count = %h”,$time,cnt);</a:t>
            </a: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457200" y="31242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ahoma" panose="020B0604030504040204" pitchFamily="34" charset="0"/>
              </a:rPr>
              <a:t>$stop </a:t>
            </a:r>
            <a:r>
              <a:rPr lang="en-US" altLang="en-US" sz="2800">
                <a:latin typeface="Tahom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en-US" altLang="en-US" sz="2800">
                <a:latin typeface="Times New Roman" panose="02020603050405020304" pitchFamily="18" charset="0"/>
              </a:rPr>
              <a:t>Stops simulation and allows you to still probe signals and debug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ahoma" panose="020B0604030504040204" pitchFamily="34" charset="0"/>
              </a:rPr>
              <a:t>$finish</a:t>
            </a:r>
            <a:r>
              <a:rPr lang="en-US" altLang="en-US" sz="2800">
                <a:latin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800">
                <a:latin typeface="Times New Roman" panose="02020603050405020304" pitchFamily="18" charset="0"/>
              </a:rPr>
              <a:t>completely stops simulation, simulator relinquishes control of thread.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57200" y="4953000"/>
            <a:ext cx="8229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Also useful is </a:t>
            </a:r>
            <a:r>
              <a:rPr lang="en-US" altLang="en-US" sz="2800">
                <a:latin typeface="Tahoma" panose="020B0604030504040204" pitchFamily="34" charset="0"/>
              </a:rPr>
              <a:t>`include</a:t>
            </a:r>
            <a:r>
              <a:rPr lang="en-US" altLang="en-US" sz="2800">
                <a:latin typeface="Times New Roman" panose="02020603050405020304" pitchFamily="18" charset="0"/>
              </a:rPr>
              <a:t> for including code from another file (like a header file)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Read about these features of verilog in your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/>
      <p:bldP spid="2048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66802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Administrative Matters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31242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Tutorial sessions</a:t>
            </a:r>
          </a:p>
          <a:p>
            <a:pPr lvl="1" eaLnBrk="1" hangingPunct="1"/>
            <a:r>
              <a:rPr lang="en-US" altLang="en-US" sz="2000" dirty="0" smtClean="0"/>
              <a:t>Last </a:t>
            </a:r>
            <a:r>
              <a:rPr lang="en-US" altLang="en-US" sz="2000" dirty="0" smtClean="0"/>
              <a:t>section </a:t>
            </a:r>
            <a:r>
              <a:rPr lang="en-US" altLang="en-US" sz="2000" dirty="0" smtClean="0"/>
              <a:t>tonight 6:30 </a:t>
            </a:r>
            <a:r>
              <a:rPr lang="en-US" altLang="en-US" sz="2000" dirty="0" smtClean="0"/>
              <a:t>in B555</a:t>
            </a:r>
          </a:p>
          <a:p>
            <a:pPr lvl="1"/>
            <a:r>
              <a:rPr lang="en-US" altLang="en-US" sz="2000" dirty="0" smtClean="0"/>
              <a:t>Can also do on your own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 smtClean="0"/>
              <a:t>If you are a windows user install </a:t>
            </a:r>
            <a:r>
              <a:rPr lang="en-US" altLang="en-US" sz="2000" dirty="0" err="1" smtClean="0"/>
              <a:t>ModelSim</a:t>
            </a:r>
            <a:r>
              <a:rPr lang="en-US" altLang="en-US" sz="2000" dirty="0" smtClean="0"/>
              <a:t> Student Edition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/>
              <a:t>OR…look at video on how to remote to Unix</a:t>
            </a:r>
            <a:endParaRPr lang="en-US" altLang="en-US" sz="2000" dirty="0" smtClean="0"/>
          </a:p>
          <a:p>
            <a:endParaRPr lang="en-US" altLang="en-US" sz="2000" dirty="0"/>
          </a:p>
          <a:p>
            <a:r>
              <a:rPr lang="en-US" altLang="en-US" sz="2000" dirty="0" smtClean="0"/>
              <a:t>Watch Videos on mid &amp; final sections of Lecture02</a:t>
            </a:r>
          </a:p>
          <a:p>
            <a:pPr lvl="1"/>
            <a:r>
              <a:rPr lang="en-US" altLang="en-US" sz="1800" dirty="0" smtClean="0"/>
              <a:t>Quiz on these lectures next </a:t>
            </a:r>
            <a:r>
              <a:rPr lang="en-US" altLang="en-US" sz="1800" dirty="0" smtClean="0"/>
              <a:t>Monday </a:t>
            </a:r>
            <a:r>
              <a:rPr lang="en-US" altLang="en-US" sz="1800" dirty="0" smtClean="0"/>
              <a:t>in class.</a:t>
            </a:r>
          </a:p>
          <a:p>
            <a:pPr marL="393700" lvl="1" indent="0" eaLnBrk="1" hangingPunct="1">
              <a:buNone/>
            </a:pPr>
            <a:endParaRPr lang="en-US" altLang="en-US" sz="2000" dirty="0" smtClean="0"/>
          </a:p>
          <a:p>
            <a:pPr eaLnBrk="1" hangingPunct="1"/>
            <a:r>
              <a:rPr lang="en-US" altLang="en-US" sz="2000" dirty="0" smtClean="0"/>
              <a:t>Homework #1 </a:t>
            </a:r>
          </a:p>
          <a:p>
            <a:pPr lvl="1" eaLnBrk="1" hangingPunct="1"/>
            <a:r>
              <a:rPr lang="en-US" altLang="en-US" sz="2000" dirty="0" smtClean="0"/>
              <a:t>Due </a:t>
            </a:r>
            <a:r>
              <a:rPr lang="en-US" altLang="en-US" sz="2000" dirty="0" smtClean="0"/>
              <a:t>Next week by </a:t>
            </a:r>
            <a:r>
              <a:rPr lang="en-US" altLang="en-US" sz="2000" dirty="0" smtClean="0"/>
              <a:t>beginning of class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9E4EAE-A739-4788-B178-CFE2B8C43D0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Structural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599E29-9E68-4B68-86DD-B6D9F20FC58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81000" y="1676400"/>
            <a:ext cx="35052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half_add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xor</a:t>
            </a:r>
            <a:r>
              <a:rPr lang="en-US" altLang="en-US" sz="2000">
                <a:latin typeface="Times New Roman" panose="02020603050405020304" pitchFamily="18" charset="0"/>
              </a:rPr>
              <a:t> SUM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and</a:t>
            </a:r>
            <a:r>
              <a:rPr lang="en-US" altLang="en-US" sz="2000">
                <a:latin typeface="Times New Roman" panose="02020603050405020304" pitchFamily="18" charset="0"/>
              </a:rPr>
              <a:t> CARRY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419600" y="1676400"/>
            <a:ext cx="43434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full_add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build full adder from 2 half-adders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half_add PARTSUM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    SUM (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S1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… add an OR gate for the carry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CARRY (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C2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33CC33"/>
                </a:solidFill>
                <a:latin typeface="Times New Roman" panose="02020603050405020304" pitchFamily="18" charset="0"/>
              </a:rPr>
              <a:t>C1</a:t>
            </a:r>
            <a:r>
              <a:rPr lang="en-US" altLang="en-US" sz="2000">
                <a:latin typeface="Times New Roman" panose="02020603050405020304" pitchFamily="18" charset="0"/>
              </a:rPr>
              <a:t>);	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Full Adder: RTL/Dataflow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EDAC31F-7DF2-42AA-A2A4-31113B7A19A7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2286000"/>
            <a:ext cx="48006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fa_rtl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use continuous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^ 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assign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C0</a:t>
            </a:r>
            <a:r>
              <a:rPr lang="en-US" altLang="en-US" sz="2000">
                <a:latin typeface="Times New Roman" panose="02020603050405020304" pitchFamily="18" charset="0"/>
              </a:rPr>
              <a:t> =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B)</a:t>
            </a:r>
            <a:r>
              <a:rPr lang="en-US" altLang="en-US" sz="2000">
                <a:latin typeface="Times New Roman" panose="02020603050405020304" pitchFamily="18" charset="0"/>
              </a:rPr>
              <a:t>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CI)</a:t>
            </a:r>
            <a:r>
              <a:rPr lang="en-US" altLang="en-US" sz="2000">
                <a:latin typeface="Times New Roman" panose="02020603050405020304" pitchFamily="18" charset="0"/>
              </a:rPr>
              <a:t>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CI)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638800" y="2667000"/>
            <a:ext cx="2613025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 flow Verilog is</a:t>
            </a:r>
          </a:p>
          <a:p>
            <a:pPr eaLnBrk="1" hangingPunct="1"/>
            <a:r>
              <a:rPr lang="en-US" altLang="en-US"/>
              <a:t>often very concise</a:t>
            </a:r>
          </a:p>
          <a:p>
            <a:pPr eaLnBrk="1" hangingPunct="1"/>
            <a:r>
              <a:rPr lang="en-US" altLang="en-US"/>
              <a:t>and still easy to read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38800" y="3886200"/>
            <a:ext cx="2687638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Works great for most</a:t>
            </a:r>
          </a:p>
          <a:p>
            <a:pPr eaLnBrk="1" hangingPunct="1"/>
            <a:r>
              <a:rPr lang="en-US" altLang="en-US"/>
              <a:t>boolean and even</a:t>
            </a:r>
          </a:p>
          <a:p>
            <a:pPr eaLnBrk="1" hangingPunct="1"/>
            <a:r>
              <a:rPr lang="en-US" altLang="en-US"/>
              <a:t>datapath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94211" y="2047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Behavioral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83507"/>
            <a:ext cx="8229600" cy="113109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Circuit “reacts” to given events (for simulation)</a:t>
            </a:r>
          </a:p>
          <a:p>
            <a:pPr lvl="1" eaLnBrk="1" hangingPunct="1"/>
            <a:r>
              <a:rPr lang="en-US" altLang="en-US" dirty="0" smtClean="0"/>
              <a:t>Actually list of signal changes that affect output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C0D467-E0DA-4999-8B89-86DF4D08FA69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09600" y="2514600"/>
            <a:ext cx="67818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fa_bhv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output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</a:t>
            </a:r>
            <a:r>
              <a:rPr lang="en-US" altLang="en-US" sz="2000" b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>
                <a:latin typeface="Times New Roman" panose="02020603050405020304" pitchFamily="18" charset="0"/>
              </a:rPr>
              <a:t>;	         // assignment made in an always block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	         // must be made to registers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// use procedural assignments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always</a:t>
            </a:r>
            <a:r>
              <a:rPr lang="en-US" altLang="en-US" sz="2000">
                <a:latin typeface="Times New Roman" panose="02020603050405020304" pitchFamily="18" charset="0"/>
              </a:rPr>
              <a:t>@(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or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</a:t>
            </a:r>
            <a:r>
              <a:rPr lang="en-US" altLang="en-US" sz="2000" b="1">
                <a:latin typeface="Times New Roman" panose="02020603050405020304" pitchFamily="18" charset="0"/>
              </a:rPr>
              <a:t>begin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>
                <a:latin typeface="Times New Roman" panose="02020603050405020304" pitchFamily="18" charset="0"/>
              </a:rPr>
              <a:t> =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^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        CO</a:t>
            </a:r>
            <a:r>
              <a:rPr lang="en-US" altLang="en-US" sz="2000">
                <a:latin typeface="Times New Roman" panose="02020603050405020304" pitchFamily="18" charset="0"/>
              </a:rPr>
              <a:t> =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)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 | (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</a:rPr>
              <a:t> &amp; </a:t>
            </a:r>
            <a:r>
              <a:rPr lang="en-US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end </a:t>
            </a: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 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Full Adder: Behavioral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7963"/>
            <a:ext cx="8229600" cy="321468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 SIMULATION</a:t>
            </a:r>
          </a:p>
          <a:p>
            <a:pPr lvl="1" eaLnBrk="1" hangingPunct="1"/>
            <a:r>
              <a:rPr lang="en-US" altLang="en-US" dirty="0" smtClean="0"/>
              <a:t>When </a:t>
            </a:r>
            <a:r>
              <a:rPr lang="en-US" altLang="en-US" dirty="0" smtClean="0">
                <a:solidFill>
                  <a:srgbClr val="0000FF"/>
                </a:solidFill>
              </a:rPr>
              <a:t>A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0000FF"/>
                </a:solidFill>
              </a:rPr>
              <a:t>B</a:t>
            </a:r>
            <a:r>
              <a:rPr lang="en-US" altLang="en-US" dirty="0" smtClean="0"/>
              <a:t>, or </a:t>
            </a:r>
            <a:r>
              <a:rPr lang="en-US" altLang="en-US" dirty="0" smtClean="0">
                <a:solidFill>
                  <a:srgbClr val="0000FF"/>
                </a:solidFill>
              </a:rPr>
              <a:t>C</a:t>
            </a:r>
            <a:r>
              <a:rPr lang="en-US" altLang="en-US" dirty="0" smtClean="0"/>
              <a:t> change, </a:t>
            </a:r>
            <a:r>
              <a:rPr lang="en-US" altLang="en-US" dirty="0" smtClean="0">
                <a:solidFill>
                  <a:srgbClr val="FF0000"/>
                </a:solidFill>
              </a:rPr>
              <a:t>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CO</a:t>
            </a:r>
            <a:r>
              <a:rPr lang="en-US" altLang="en-US" dirty="0" smtClean="0"/>
              <a:t> are recalculated</a:t>
            </a:r>
          </a:p>
          <a:p>
            <a:pPr eaLnBrk="1" hangingPunct="1"/>
            <a:r>
              <a:rPr lang="en-US" altLang="en-US" dirty="0" smtClean="0"/>
              <a:t>IN REALITY</a:t>
            </a:r>
          </a:p>
          <a:p>
            <a:pPr lvl="1" eaLnBrk="1" hangingPunct="1"/>
            <a:r>
              <a:rPr lang="en-US" altLang="en-US" dirty="0" smtClean="0"/>
              <a:t>Combinational logic – no “waiting” for the trigger</a:t>
            </a:r>
          </a:p>
          <a:p>
            <a:pPr lvl="1" eaLnBrk="1" hangingPunct="1"/>
            <a:r>
              <a:rPr lang="en-US" altLang="en-US" i="1" u="sng" dirty="0" smtClean="0"/>
              <a:t>Constantly</a:t>
            </a:r>
            <a:r>
              <a:rPr lang="en-US" altLang="en-US" dirty="0" smtClean="0"/>
              <a:t> computing - think transistors and gates!</a:t>
            </a:r>
          </a:p>
          <a:p>
            <a:pPr lvl="1" eaLnBrk="1" hangingPunct="1"/>
            <a:r>
              <a:rPr lang="en-US" altLang="en-US" dirty="0" smtClean="0"/>
              <a:t>Same hardware created for all three types of </a:t>
            </a:r>
            <a:r>
              <a:rPr lang="en-US" altLang="en-US" dirty="0" err="1" smtClean="0"/>
              <a:t>verilog</a:t>
            </a:r>
            <a:endParaRPr lang="en-US" altLang="en-US" dirty="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E61AE4-D6E3-4EEE-B8A9-EA77F6C1A196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08454" y="4488837"/>
            <a:ext cx="510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always</a:t>
            </a:r>
            <a:r>
              <a:rPr lang="en-US" altLang="en-US" sz="2000" dirty="0">
                <a:latin typeface="Times New Roman" panose="02020603050405020304" pitchFamily="18" charset="0"/>
              </a:rPr>
              <a:t>@(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or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</a:t>
            </a:r>
            <a:r>
              <a:rPr lang="en-US" altLang="en-US" sz="2000" b="1" dirty="0">
                <a:latin typeface="Times New Roman" panose="02020603050405020304" pitchFamily="18" charset="0"/>
              </a:rPr>
              <a:t>begin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^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^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</a:t>
            </a:r>
            <a:r>
              <a:rPr lang="en-US" altLang="en-US" sz="2000" dirty="0">
                <a:latin typeface="Times New Roman" panose="02020603050405020304" pitchFamily="18" charset="0"/>
              </a:rPr>
              <a:t> =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) |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 | (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 &amp;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CI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    end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82" name="Arc 5"/>
          <p:cNvSpPr>
            <a:spLocks/>
          </p:cNvSpPr>
          <p:nvPr/>
        </p:nvSpPr>
        <p:spPr bwMode="auto">
          <a:xfrm rot="5400000">
            <a:off x="7200900" y="4762500"/>
            <a:ext cx="3810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Arc 6"/>
          <p:cNvSpPr>
            <a:spLocks/>
          </p:cNvSpPr>
          <p:nvPr/>
        </p:nvSpPr>
        <p:spPr bwMode="auto">
          <a:xfrm rot="5400000" flipH="1">
            <a:off x="7200900" y="4381500"/>
            <a:ext cx="381000" cy="762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Arc 7"/>
          <p:cNvSpPr>
            <a:spLocks/>
          </p:cNvSpPr>
          <p:nvPr/>
        </p:nvSpPr>
        <p:spPr bwMode="auto">
          <a:xfrm rot="5400000" flipH="1">
            <a:off x="6915150" y="4667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Arc 8"/>
          <p:cNvSpPr>
            <a:spLocks/>
          </p:cNvSpPr>
          <p:nvPr/>
        </p:nvSpPr>
        <p:spPr bwMode="auto">
          <a:xfrm rot="5400000">
            <a:off x="6915150" y="5048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Arc 9"/>
          <p:cNvSpPr>
            <a:spLocks/>
          </p:cNvSpPr>
          <p:nvPr/>
        </p:nvSpPr>
        <p:spPr bwMode="auto">
          <a:xfrm rot="5400000" flipH="1">
            <a:off x="6800850" y="4667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Arc 10"/>
          <p:cNvSpPr>
            <a:spLocks/>
          </p:cNvSpPr>
          <p:nvPr/>
        </p:nvSpPr>
        <p:spPr bwMode="auto">
          <a:xfrm rot="5400000">
            <a:off x="6800850" y="5048250"/>
            <a:ext cx="381000" cy="1905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858000" y="5486400"/>
            <a:ext cx="99060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majority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7772400" y="49530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8385175" y="4724400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7848600" y="5791200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8385175" y="5562600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CO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5486400" y="44958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5486400" y="4953000"/>
            <a:ext cx="39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4595" name="Text Box 18"/>
          <p:cNvSpPr txBox="1">
            <a:spLocks noChangeArrowheads="1"/>
          </p:cNvSpPr>
          <p:nvPr/>
        </p:nvSpPr>
        <p:spPr bwMode="auto">
          <a:xfrm>
            <a:off x="5334000" y="54102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>
                <a:solidFill>
                  <a:srgbClr val="0000FF"/>
                </a:solidFill>
                <a:latin typeface="Tahoma" panose="020B0604030504040204" pitchFamily="34" charset="0"/>
              </a:rPr>
              <a:t>CI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867400" y="4724400"/>
            <a:ext cx="11430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Freeform 20"/>
          <p:cNvSpPr>
            <a:spLocks/>
          </p:cNvSpPr>
          <p:nvPr/>
        </p:nvSpPr>
        <p:spPr bwMode="auto">
          <a:xfrm>
            <a:off x="6172200" y="4953000"/>
            <a:ext cx="914400" cy="685800"/>
          </a:xfrm>
          <a:custGeom>
            <a:avLst/>
            <a:gdLst>
              <a:gd name="T0" fmla="*/ 0 w 672"/>
              <a:gd name="T1" fmla="*/ 2147483647 h 432"/>
              <a:gd name="T2" fmla="*/ 0 w 672"/>
              <a:gd name="T3" fmla="*/ 0 h 432"/>
              <a:gd name="T4" fmla="*/ 2147483647 w 672"/>
              <a:gd name="T5" fmla="*/ 0 h 432"/>
              <a:gd name="T6" fmla="*/ 0 60000 65536"/>
              <a:gd name="T7" fmla="*/ 0 60000 65536"/>
              <a:gd name="T8" fmla="*/ 0 60000 65536"/>
              <a:gd name="T9" fmla="*/ 0 w 672"/>
              <a:gd name="T10" fmla="*/ 0 h 432"/>
              <a:gd name="T11" fmla="*/ 672 w 67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32">
                <a:moveTo>
                  <a:pt x="0" y="432"/>
                </a:moveTo>
                <a:lnTo>
                  <a:pt x="0" y="0"/>
                </a:lnTo>
                <a:lnTo>
                  <a:pt x="672" y="0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5867400" y="5181600"/>
            <a:ext cx="114300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Freeform 22"/>
          <p:cNvSpPr>
            <a:spLocks/>
          </p:cNvSpPr>
          <p:nvPr/>
        </p:nvSpPr>
        <p:spPr bwMode="auto">
          <a:xfrm>
            <a:off x="6324600" y="5181600"/>
            <a:ext cx="533400" cy="685800"/>
          </a:xfrm>
          <a:custGeom>
            <a:avLst/>
            <a:gdLst>
              <a:gd name="T0" fmla="*/ 0 w 432"/>
              <a:gd name="T1" fmla="*/ 0 h 336"/>
              <a:gd name="T2" fmla="*/ 0 w 432"/>
              <a:gd name="T3" fmla="*/ 2147483647 h 336"/>
              <a:gd name="T4" fmla="*/ 2147483647 w 432"/>
              <a:gd name="T5" fmla="*/ 2147483647 h 336"/>
              <a:gd name="T6" fmla="*/ 0 60000 65536"/>
              <a:gd name="T7" fmla="*/ 0 60000 65536"/>
              <a:gd name="T8" fmla="*/ 0 60000 65536"/>
              <a:gd name="T9" fmla="*/ 0 w 432"/>
              <a:gd name="T10" fmla="*/ 0 h 336"/>
              <a:gd name="T11" fmla="*/ 432 w 432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336">
                <a:moveTo>
                  <a:pt x="0" y="0"/>
                </a:moveTo>
                <a:lnTo>
                  <a:pt x="0" y="336"/>
                </a:lnTo>
                <a:lnTo>
                  <a:pt x="432" y="336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Freeform 23"/>
          <p:cNvSpPr>
            <a:spLocks/>
          </p:cNvSpPr>
          <p:nvPr/>
        </p:nvSpPr>
        <p:spPr bwMode="auto">
          <a:xfrm>
            <a:off x="6477000" y="4724400"/>
            <a:ext cx="381000" cy="914400"/>
          </a:xfrm>
          <a:custGeom>
            <a:avLst/>
            <a:gdLst>
              <a:gd name="T0" fmla="*/ 0 w 240"/>
              <a:gd name="T1" fmla="*/ 0 h 480"/>
              <a:gd name="T2" fmla="*/ 0 w 240"/>
              <a:gd name="T3" fmla="*/ 2147483647 h 480"/>
              <a:gd name="T4" fmla="*/ 2147483647 w 240"/>
              <a:gd name="T5" fmla="*/ 2147483647 h 480"/>
              <a:gd name="T6" fmla="*/ 0 60000 65536"/>
              <a:gd name="T7" fmla="*/ 0 60000 65536"/>
              <a:gd name="T8" fmla="*/ 0 60000 65536"/>
              <a:gd name="T9" fmla="*/ 0 w 240"/>
              <a:gd name="T10" fmla="*/ 0 h 480"/>
              <a:gd name="T11" fmla="*/ 240 w 2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0">
                <a:moveTo>
                  <a:pt x="0" y="0"/>
                </a:moveTo>
                <a:lnTo>
                  <a:pt x="0" y="480"/>
                </a:lnTo>
                <a:lnTo>
                  <a:pt x="240" y="480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Freeform 24"/>
          <p:cNvSpPr>
            <a:spLocks/>
          </p:cNvSpPr>
          <p:nvPr/>
        </p:nvSpPr>
        <p:spPr bwMode="auto">
          <a:xfrm>
            <a:off x="5867400" y="5638800"/>
            <a:ext cx="990600" cy="457200"/>
          </a:xfrm>
          <a:custGeom>
            <a:avLst/>
            <a:gdLst>
              <a:gd name="T0" fmla="*/ 0 w 624"/>
              <a:gd name="T1" fmla="*/ 0 h 192"/>
              <a:gd name="T2" fmla="*/ 2147483647 w 624"/>
              <a:gd name="T3" fmla="*/ 0 h 192"/>
              <a:gd name="T4" fmla="*/ 2147483647 w 624"/>
              <a:gd name="T5" fmla="*/ 2147483647 h 192"/>
              <a:gd name="T6" fmla="*/ 2147483647 w 624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192"/>
              <a:gd name="T14" fmla="*/ 624 w 62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192">
                <a:moveTo>
                  <a:pt x="0" y="0"/>
                </a:moveTo>
                <a:lnTo>
                  <a:pt x="192" y="0"/>
                </a:lnTo>
                <a:lnTo>
                  <a:pt x="192" y="192"/>
                </a:lnTo>
                <a:lnTo>
                  <a:pt x="624" y="192"/>
                </a:ln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5943600" y="4419600"/>
            <a:ext cx="2209800" cy="2209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5888038" y="6280150"/>
            <a:ext cx="969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fa_bhv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30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Basics: Primitives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Build design up from the gate/flip-flop/latch level</a:t>
            </a:r>
          </a:p>
          <a:p>
            <a:pPr lvl="1" eaLnBrk="1" hangingPunct="1"/>
            <a:r>
              <a:rPr lang="en-US" altLang="en-US" dirty="0" smtClean="0"/>
              <a:t>Structural </a:t>
            </a:r>
            <a:r>
              <a:rPr lang="en-US" altLang="en-US" dirty="0" err="1" smtClean="0"/>
              <a:t>verilog</a:t>
            </a:r>
            <a:r>
              <a:rPr lang="en-US" altLang="en-US" dirty="0" smtClean="0"/>
              <a:t> is a </a:t>
            </a:r>
            <a:r>
              <a:rPr lang="en-US" altLang="en-US" dirty="0" err="1" smtClean="0"/>
              <a:t>netlist</a:t>
            </a:r>
            <a:r>
              <a:rPr lang="en-US" altLang="en-US" dirty="0" smtClean="0"/>
              <a:t> of blocks and connectivity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4E7EA7-5144-46BB-BD5F-81043659423A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81000" y="26670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Verilog provides a set of gate primitives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and,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nand</a:t>
            </a:r>
            <a:r>
              <a:rPr lang="en-US" altLang="en-US" sz="2400" dirty="0">
                <a:latin typeface="Times New Roman" panose="02020603050405020304" pitchFamily="18" charset="0"/>
              </a:rPr>
              <a:t>, or, nor,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xor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xnor</a:t>
            </a:r>
            <a:r>
              <a:rPr lang="en-US" altLang="en-US" sz="2400" dirty="0">
                <a:latin typeface="Times New Roman" panose="02020603050405020304" pitchFamily="18" charset="0"/>
              </a:rPr>
              <a:t>, not, </a:t>
            </a:r>
            <a:r>
              <a:rPr lang="en-US" altLang="en-US" sz="2400" dirty="0" err="1">
                <a:latin typeface="Times New Roman" panose="02020603050405020304" pitchFamily="18" charset="0"/>
              </a:rPr>
              <a:t>buf</a:t>
            </a:r>
            <a:r>
              <a:rPr lang="en-US" altLang="en-US" sz="2400" dirty="0">
                <a:latin typeface="Times New Roman" panose="02020603050405020304" pitchFamily="18" charset="0"/>
              </a:rPr>
              <a:t>, bufif1, etc.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Combinational building blocks for structural design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Known “behavior”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Cannot access “inside” description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457200" y="510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Can also model at the transistor level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Most people don’t, we won’t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4038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Primitives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No declarations - can only be instantiated</a:t>
            </a:r>
          </a:p>
          <a:p>
            <a:pPr eaLnBrk="1" hangingPunct="1"/>
            <a:r>
              <a:rPr lang="en-US" altLang="en-US" dirty="0" smtClean="0"/>
              <a:t>Output port appears before input ports </a:t>
            </a:r>
          </a:p>
          <a:p>
            <a:pPr eaLnBrk="1" hangingPunct="1"/>
            <a:r>
              <a:rPr lang="en-US" altLang="en-US" dirty="0" smtClean="0"/>
              <a:t>Optionally specify: instance name and/or delay (discuss delay later)</a:t>
            </a:r>
            <a:br>
              <a:rPr lang="en-US" altLang="en-US" dirty="0" smtClean="0"/>
            </a:br>
            <a:r>
              <a:rPr lang="en-US" altLang="en-US" dirty="0" smtClean="0"/>
              <a:t> </a:t>
            </a:r>
            <a:endParaRPr lang="en-US" altLang="en-US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and</a:t>
            </a:r>
            <a:r>
              <a:rPr lang="en-US" altLang="en-US" sz="2400" dirty="0" smtClean="0"/>
              <a:t> N25 (Z, A, B, C)</a:t>
            </a:r>
            <a:r>
              <a:rPr lang="en-US" altLang="en-US" sz="2400" b="1" dirty="0" smtClean="0"/>
              <a:t>;     </a:t>
            </a:r>
            <a:r>
              <a:rPr lang="en-US" altLang="en-US" sz="2400" dirty="0" smtClean="0"/>
              <a:t>// name specified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	</a:t>
            </a:r>
            <a:r>
              <a:rPr lang="en-US" altLang="en-US" sz="2400" b="1" dirty="0" smtClean="0"/>
              <a:t>and</a:t>
            </a:r>
            <a:r>
              <a:rPr lang="en-US" altLang="en-US" sz="2400" dirty="0" smtClean="0"/>
              <a:t> #10 (Z, A, B, X)</a:t>
            </a:r>
            <a:r>
              <a:rPr lang="en-US" altLang="en-US" sz="2400" b="1" dirty="0" smtClean="0"/>
              <a:t>,</a:t>
            </a:r>
            <a:r>
              <a:rPr lang="en-US" altLang="en-US" sz="24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                      (X, C, D, E)</a:t>
            </a:r>
            <a:r>
              <a:rPr lang="en-US" altLang="en-US" sz="2400" b="1" dirty="0" smtClean="0"/>
              <a:t>;     </a:t>
            </a:r>
            <a:r>
              <a:rPr lang="en-US" altLang="en-US" sz="2400" dirty="0" smtClean="0"/>
              <a:t>// delay specified, 2 gates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/>
              <a:t>		and </a:t>
            </a:r>
            <a:r>
              <a:rPr lang="en-US" altLang="en-US" sz="2400" dirty="0" smtClean="0"/>
              <a:t>#10 N30 (Z, A, B); // name and delay specified </a:t>
            </a:r>
            <a:endParaRPr lang="en-US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b="1" dirty="0" smtClean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B8BBA5-4F03-43B6-A117-09A4282A82E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 For Structural Verilog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declare the interface to the module</a:t>
            </a:r>
          </a:p>
          <a:p>
            <a:pPr lvl="1" eaLnBrk="1" hangingPunct="1"/>
            <a:r>
              <a:rPr lang="en-US" altLang="en-US" smtClean="0"/>
              <a:t>Module keyword, module name</a:t>
            </a:r>
          </a:p>
          <a:p>
            <a:pPr lvl="1" eaLnBrk="1" hangingPunct="1"/>
            <a:r>
              <a:rPr lang="en-US" altLang="en-US" smtClean="0"/>
              <a:t>Port names/types/sizes</a:t>
            </a:r>
          </a:p>
          <a:p>
            <a:pPr eaLnBrk="1" hangingPunct="1"/>
            <a:r>
              <a:rPr lang="en-US" altLang="en-US" smtClean="0"/>
              <a:t>Next, declare any internal wires using “wire”</a:t>
            </a:r>
          </a:p>
          <a:p>
            <a:pPr lvl="1" eaLnBrk="1" hangingPunct="1"/>
            <a:r>
              <a:rPr lang="en-US" altLang="en-US" smtClean="0"/>
              <a:t>wire [3:0] partialsum;</a:t>
            </a:r>
          </a:p>
          <a:p>
            <a:pPr eaLnBrk="1" hangingPunct="1"/>
            <a:r>
              <a:rPr lang="en-US" altLang="en-US" smtClean="0"/>
              <a:t>Then </a:t>
            </a:r>
            <a:r>
              <a:rPr lang="en-US" altLang="en-US" i="1" u="sng" smtClean="0"/>
              <a:t>instantiate</a:t>
            </a:r>
            <a:r>
              <a:rPr lang="en-US" altLang="en-US" smtClean="0"/>
              <a:t> the primitives/submodules</a:t>
            </a:r>
          </a:p>
          <a:p>
            <a:pPr lvl="1" eaLnBrk="1" hangingPunct="1"/>
            <a:r>
              <a:rPr lang="en-US" altLang="en-US" smtClean="0"/>
              <a:t>Indicate which signal is on which port</a:t>
            </a:r>
          </a:p>
          <a:p>
            <a:pPr eaLnBrk="1" hangingPunct="1"/>
            <a:r>
              <a:rPr lang="en-US" altLang="en-US" smtClean="0"/>
              <a:t>ModelSim Example with ring oscillator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7EE7D-7937-421A-A477-8863E01C778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Any Verilog design you do will be a module</a:t>
            </a:r>
          </a:p>
          <a:p>
            <a:pPr eaLnBrk="1" hangingPunct="1"/>
            <a:r>
              <a:rPr lang="en-US" altLang="en-US" smtClean="0"/>
              <a:t>This includes testbenches!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Interface (“black box” representation)</a:t>
            </a:r>
          </a:p>
          <a:p>
            <a:pPr lvl="1" eaLnBrk="1" hangingPunct="1"/>
            <a:r>
              <a:rPr lang="en-US" altLang="en-US" smtClean="0"/>
              <a:t>Module name, ports</a:t>
            </a:r>
          </a:p>
          <a:p>
            <a:pPr eaLnBrk="1" hangingPunct="1"/>
            <a:r>
              <a:rPr lang="en-US" altLang="en-US" smtClean="0"/>
              <a:t>Definition</a:t>
            </a:r>
          </a:p>
          <a:p>
            <a:pPr lvl="1" eaLnBrk="1" hangingPunct="1"/>
            <a:r>
              <a:rPr lang="en-US" altLang="en-US" smtClean="0"/>
              <a:t>Describe functionality of the block</a:t>
            </a:r>
          </a:p>
          <a:p>
            <a:pPr eaLnBrk="1" hangingPunct="1"/>
            <a:r>
              <a:rPr lang="en-US" altLang="en-US" smtClean="0"/>
              <a:t>Instantiation</a:t>
            </a:r>
          </a:p>
          <a:p>
            <a:pPr lvl="1" eaLnBrk="1" hangingPunct="1"/>
            <a:r>
              <a:rPr lang="en-US" altLang="en-US" smtClean="0"/>
              <a:t>Use the module inside another module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EC70A8-E61E-4721-8F79-4DD69D0488C9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9051" y="277814"/>
            <a:ext cx="6670675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 up a module from smaller pieces</a:t>
            </a:r>
          </a:p>
          <a:p>
            <a:pPr lvl="1" eaLnBrk="1" hangingPunct="1"/>
            <a:r>
              <a:rPr lang="en-US" altLang="en-US" smtClean="0"/>
              <a:t>Primitives</a:t>
            </a:r>
          </a:p>
          <a:p>
            <a:pPr lvl="1" eaLnBrk="1" hangingPunct="1"/>
            <a:r>
              <a:rPr lang="en-US" altLang="en-US" smtClean="0"/>
              <a:t>Other modules (which may contain other modules)</a:t>
            </a:r>
          </a:p>
          <a:p>
            <a:pPr eaLnBrk="1" hangingPunct="1"/>
            <a:r>
              <a:rPr lang="en-US" altLang="en-US" smtClean="0"/>
              <a:t>Architecture: typically top-down</a:t>
            </a:r>
          </a:p>
          <a:p>
            <a:pPr eaLnBrk="1" hangingPunct="1"/>
            <a:r>
              <a:rPr lang="en-US" altLang="en-US" smtClean="0"/>
              <a:t>Design &amp; Verification: typically bottom-up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E8E3D0-FF7D-44AE-A49F-7D317962B02B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495800" y="4286250"/>
            <a:ext cx="1311275" cy="4302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Add_full</a:t>
            </a: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541838" y="5157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6562725" y="5148263"/>
            <a:ext cx="1004888" cy="412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735263" y="5132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60963" y="471646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Line 9"/>
          <p:cNvSpPr>
            <a:spLocks noChangeShapeType="1"/>
          </p:cNvSpPr>
          <p:nvPr/>
        </p:nvSpPr>
        <p:spPr bwMode="auto">
          <a:xfrm flipV="1">
            <a:off x="3417888" y="4949825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7127875" y="4957763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3435350" y="4930775"/>
            <a:ext cx="3702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2"/>
          <p:cNvSpPr>
            <a:spLocks noChangeArrowheads="1"/>
          </p:cNvSpPr>
          <p:nvPr/>
        </p:nvSpPr>
        <p:spPr bwMode="auto">
          <a:xfrm>
            <a:off x="5124450" y="4895850"/>
            <a:ext cx="74613" cy="746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181600" y="5581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7010400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 flipV="1">
            <a:off x="5181600" y="58102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5141913" y="5780088"/>
            <a:ext cx="74612" cy="74612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14" name="Rectangle 17"/>
          <p:cNvSpPr>
            <a:spLocks noChangeArrowheads="1"/>
          </p:cNvSpPr>
          <p:nvPr/>
        </p:nvSpPr>
        <p:spPr bwMode="auto">
          <a:xfrm>
            <a:off x="6308725" y="6046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4502150" y="6021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  <p:grpSp>
        <p:nvGrpSpPr>
          <p:cNvPr id="29716" name="Group 19"/>
          <p:cNvGrpSpPr>
            <a:grpSpLocks/>
          </p:cNvGrpSpPr>
          <p:nvPr/>
        </p:nvGrpSpPr>
        <p:grpSpPr bwMode="auto">
          <a:xfrm flipH="1">
            <a:off x="1600200" y="5581650"/>
            <a:ext cx="1868488" cy="533400"/>
            <a:chOff x="384" y="3264"/>
            <a:chExt cx="1177" cy="336"/>
          </a:xfrm>
        </p:grpSpPr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409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 flipV="1">
              <a:off x="1561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 flipV="1">
              <a:off x="409" y="34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Oval 23"/>
            <p:cNvSpPr>
              <a:spLocks noChangeArrowheads="1"/>
            </p:cNvSpPr>
            <p:nvPr/>
          </p:nvSpPr>
          <p:spPr bwMode="auto">
            <a:xfrm>
              <a:off x="384" y="3389"/>
              <a:ext cx="47" cy="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717" name="Rectangle 24"/>
          <p:cNvSpPr>
            <a:spLocks noChangeArrowheads="1"/>
          </p:cNvSpPr>
          <p:nvPr/>
        </p:nvSpPr>
        <p:spPr bwMode="auto">
          <a:xfrm>
            <a:off x="2803525" y="6046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29718" name="Rectangle 25"/>
          <p:cNvSpPr>
            <a:spLocks noChangeArrowheads="1"/>
          </p:cNvSpPr>
          <p:nvPr/>
        </p:nvSpPr>
        <p:spPr bwMode="auto">
          <a:xfrm>
            <a:off x="914400" y="6021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  <p:sp>
        <p:nvSpPr>
          <p:cNvPr id="29719" name="Text Box 26"/>
          <p:cNvSpPr txBox="1">
            <a:spLocks noChangeArrowheads="1"/>
          </p:cNvSpPr>
          <p:nvPr/>
        </p:nvSpPr>
        <p:spPr bwMode="auto">
          <a:xfrm>
            <a:off x="1143000" y="4267200"/>
            <a:ext cx="252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Full Adder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312738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Add_half</a:t>
            </a:r>
            <a:r>
              <a:rPr lang="en-US" altLang="en-US" dirty="0" smtClean="0"/>
              <a:t> Module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AA5B80-0FD8-427A-8145-9B94646C0A1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1752600" y="3505200"/>
            <a:ext cx="5029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Add_half(c_out, 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xor</a:t>
            </a:r>
            <a:r>
              <a:rPr lang="en-US" altLang="en-US" sz="2000">
                <a:latin typeface="Times New Roman" panose="02020603050405020304" pitchFamily="18" charset="0"/>
              </a:rPr>
              <a:t> sum_bit(sum,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and</a:t>
            </a:r>
            <a:r>
              <a:rPr lang="en-US" altLang="en-US" sz="2000">
                <a:latin typeface="Times New Roman" panose="02020603050405020304" pitchFamily="18" charset="0"/>
              </a:rPr>
              <a:t> carry_bit(c_out,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487863" y="1703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 flipH="1">
            <a:off x="3352800" y="2152650"/>
            <a:ext cx="1868488" cy="533400"/>
            <a:chOff x="384" y="3264"/>
            <a:chExt cx="1177" cy="336"/>
          </a:xfrm>
        </p:grpSpPr>
        <p:sp>
          <p:nvSpPr>
            <p:cNvPr id="30729" name="Line 6"/>
            <p:cNvSpPr>
              <a:spLocks noChangeShapeType="1"/>
            </p:cNvSpPr>
            <p:nvPr/>
          </p:nvSpPr>
          <p:spPr bwMode="auto">
            <a:xfrm>
              <a:off x="409" y="32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 flipV="1">
              <a:off x="1561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 flipV="1">
              <a:off x="409" y="34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Oval 9"/>
            <p:cNvSpPr>
              <a:spLocks noChangeArrowheads="1"/>
            </p:cNvSpPr>
            <p:nvPr/>
          </p:nvSpPr>
          <p:spPr bwMode="auto">
            <a:xfrm>
              <a:off x="384" y="3389"/>
              <a:ext cx="47" cy="47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7" name="Rectangle 10"/>
          <p:cNvSpPr>
            <a:spLocks noChangeArrowheads="1"/>
          </p:cNvSpPr>
          <p:nvPr/>
        </p:nvSpPr>
        <p:spPr bwMode="auto">
          <a:xfrm>
            <a:off x="4556125" y="26177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2667000" y="259238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xor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83228"/>
            <a:ext cx="6324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Comments in Verilog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is important </a:t>
            </a:r>
          </a:p>
          <a:p>
            <a:pPr lvl="1" eaLnBrk="1" hangingPunct="1"/>
            <a:r>
              <a:rPr lang="en-US" altLang="en-US" dirty="0" smtClean="0"/>
              <a:t>In industry many other poor schmucks are going to read your code</a:t>
            </a:r>
          </a:p>
          <a:p>
            <a:pPr lvl="1" eaLnBrk="1" hangingPunct="1"/>
            <a:r>
              <a:rPr lang="en-US" altLang="en-US" dirty="0" smtClean="0"/>
              <a:t>Some poor schmuck (perhaps you 4 years later) are going to have to reference your code when a customer discovers a bug.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218B50-AF2A-40EE-A692-C39B9C942189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57200" y="40386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The best comments document why you are doing what you are doing, not what you are doing.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Any moron who knows verilog can tell what the code is doing.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Comment why (motivation/thought process) you are doing that thing.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4788"/>
            <a:ext cx="57150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Add_full</a:t>
            </a:r>
            <a:r>
              <a:rPr lang="en-US" altLang="en-US" dirty="0" smtClean="0"/>
              <a:t> Module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F9812E-4B12-4C69-9E14-1970A2557867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295400" y="3352800"/>
            <a:ext cx="72390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Add_full(c_out, sum, a, b, c_in)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b, c_in;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</a:t>
            </a:r>
            <a:r>
              <a:rPr lang="en-US" altLang="en-US" sz="2000" b="1">
                <a:latin typeface="Times New Roman" panose="02020603050405020304" pitchFamily="18" charset="0"/>
              </a:rPr>
              <a:t>wire</a:t>
            </a:r>
            <a:r>
              <a:rPr lang="en-US" altLang="en-US" sz="2000">
                <a:latin typeface="Times New Roman" panose="02020603050405020304" pitchFamily="18" charset="0"/>
              </a:rPr>
              <a:t> w1, w2,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Add_half</a:t>
            </a:r>
            <a:r>
              <a:rPr lang="en-US" altLang="en-US" sz="2000">
                <a:latin typeface="Times New Roman" panose="02020603050405020304" pitchFamily="18" charset="0"/>
              </a:rPr>
              <a:t> AH1(.sum(w1), .c_out(w2), .a(a), .b(b));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Add_half</a:t>
            </a:r>
            <a:r>
              <a:rPr lang="en-US" altLang="en-US" sz="2000">
                <a:latin typeface="Times New Roman" panose="02020603050405020304" pitchFamily="18" charset="0"/>
              </a:rPr>
              <a:t> AH2(.sum(sum), .c_out(w3), .a(c_in), .b(w1));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or</a:t>
            </a:r>
            <a:r>
              <a:rPr lang="en-US" altLang="en-US" sz="2000">
                <a:latin typeface="Times New Roman" panose="02020603050405020304" pitchFamily="18" charset="0"/>
              </a:rPr>
              <a:t> carry_bit(c_out, w2, w3);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471988" y="1676400"/>
            <a:ext cx="1311275" cy="43021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Add_full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518025" y="254793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6538913" y="2538413"/>
            <a:ext cx="1004887" cy="4127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2711450" y="2522538"/>
            <a:ext cx="1311275" cy="43021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Add_half</a:t>
            </a: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5137150" y="2106613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 flipV="1">
            <a:off x="3394075" y="2339975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 flipV="1">
            <a:off x="7104063" y="2347913"/>
            <a:ext cx="0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V="1">
            <a:off x="3411538" y="2320925"/>
            <a:ext cx="37020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12"/>
          <p:cNvSpPr>
            <a:spLocks noChangeArrowheads="1"/>
          </p:cNvSpPr>
          <p:nvPr/>
        </p:nvSpPr>
        <p:spPr bwMode="auto">
          <a:xfrm>
            <a:off x="5100638" y="2286000"/>
            <a:ext cx="74612" cy="74613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2725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Can Mix Styles In Hierarchy!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68E3D5-21EA-4C86-BF0F-E571585D48B7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04800" y="1524000"/>
            <a:ext cx="44958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module</a:t>
            </a:r>
            <a:r>
              <a:rPr lang="en-US" altLang="en-US" sz="2000">
                <a:latin typeface="Times New Roman" panose="02020603050405020304" pitchFamily="18" charset="0"/>
              </a:rPr>
              <a:t> Add_half_bhv(c_out, sum, a, b);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output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</a:rPr>
              <a:t>reg</a:t>
            </a:r>
            <a:r>
              <a:rPr lang="en-US" altLang="en-US" sz="2000">
                <a:latin typeface="Times New Roman" panose="02020603050405020304" pitchFamily="18" charset="0"/>
              </a:rPr>
              <a:t> sum, c_out;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input</a:t>
            </a:r>
            <a:r>
              <a:rPr lang="en-US" altLang="en-US" sz="2000">
                <a:latin typeface="Times New Roman" panose="02020603050405020304" pitchFamily="18" charset="0"/>
              </a:rPr>
              <a:t> a,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always @(a, b) begin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     </a:t>
            </a:r>
            <a:r>
              <a:rPr lang="en-US" altLang="en-US" sz="2000">
                <a:latin typeface="Times New Roman" panose="02020603050405020304" pitchFamily="18" charset="0"/>
              </a:rPr>
              <a:t>sum = a ^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c_out = a &amp;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end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endmodule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505200" y="3200400"/>
            <a:ext cx="5334000" cy="3352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module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Add_full_mix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, sum,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) 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output</a:t>
            </a:r>
            <a:r>
              <a:rPr lang="en-US" altLang="en-US" sz="2000" dirty="0">
                <a:latin typeface="Times New Roman" panose="02020603050405020304" pitchFamily="18" charset="0"/>
              </a:rPr>
              <a:t> sum,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input</a:t>
            </a:r>
            <a:r>
              <a:rPr lang="en-US" altLang="en-US" sz="2000" dirty="0">
                <a:latin typeface="Times New Roman" panose="02020603050405020304" pitchFamily="18" charset="0"/>
              </a:rPr>
              <a:t>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wire</a:t>
            </a:r>
            <a:r>
              <a:rPr lang="en-US" altLang="en-US" sz="2000" dirty="0">
                <a:latin typeface="Times New Roman" panose="02020603050405020304" pitchFamily="18" charset="0"/>
              </a:rPr>
              <a:t> w1, w2,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Add_half_bhv</a:t>
            </a:r>
            <a:r>
              <a:rPr lang="en-US" altLang="en-US" sz="2000" dirty="0">
                <a:latin typeface="Times New Roman" panose="02020603050405020304" pitchFamily="18" charset="0"/>
              </a:rPr>
              <a:t> AH1(.sum(w1), .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(w2),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             .a(a), .b(b));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Add_half_bhv</a:t>
            </a:r>
            <a:r>
              <a:rPr lang="en-US" altLang="en-US" sz="2000" dirty="0">
                <a:latin typeface="Times New Roman" panose="02020603050405020304" pitchFamily="18" charset="0"/>
              </a:rPr>
              <a:t> AH2(.sum(sum), .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(w3),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             .a(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c_in</a:t>
            </a:r>
            <a:r>
              <a:rPr lang="en-US" altLang="en-US" sz="2000" dirty="0">
                <a:latin typeface="Times New Roman" panose="02020603050405020304" pitchFamily="18" charset="0"/>
              </a:rPr>
              <a:t>), .b(w1));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	assign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c_out</a:t>
            </a:r>
            <a:r>
              <a:rPr lang="en-US" altLang="en-US" sz="2000" dirty="0">
                <a:latin typeface="Times New Roman" panose="02020603050405020304" pitchFamily="18" charset="0"/>
              </a:rPr>
              <a:t> = w2 | w3;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endmodule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1587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 And Scope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Parent cannot access “internal” signals of child</a:t>
            </a:r>
          </a:p>
          <a:p>
            <a:pPr eaLnBrk="1" hangingPunct="1"/>
            <a:r>
              <a:rPr lang="en-US" altLang="en-US" dirty="0" smtClean="0"/>
              <a:t>If you need a signal, must make a port!</a:t>
            </a:r>
          </a:p>
          <a:p>
            <a:pPr eaLnBrk="1" hangingPunct="1"/>
            <a:endParaRPr lang="en-US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   </a:t>
            </a:r>
            <a:r>
              <a:rPr lang="en-US" altLang="en-US" sz="2400" dirty="0" smtClean="0"/>
              <a:t>Example:</a:t>
            </a:r>
            <a:br>
              <a:rPr lang="en-US" altLang="en-US" sz="2400" dirty="0" smtClean="0"/>
            </a:br>
            <a:r>
              <a:rPr lang="en-US" altLang="en-US" sz="2400" dirty="0" smtClean="0"/>
              <a:t>Detecting overflow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/>
              <a:t>Overflow</a:t>
            </a:r>
            <a:r>
              <a:rPr lang="en-US" altLang="en-US" sz="2400" dirty="0" smtClean="0"/>
              <a:t> =</a:t>
            </a:r>
            <a:br>
              <a:rPr lang="en-US" altLang="en-US" sz="2400" dirty="0" smtClean="0"/>
            </a:br>
            <a:r>
              <a:rPr lang="en-US" altLang="en-US" sz="2400" dirty="0" smtClean="0"/>
              <a:t>  </a:t>
            </a:r>
            <a:r>
              <a:rPr lang="en-US" altLang="en-US" sz="2400" dirty="0" err="1" smtClean="0"/>
              <a:t>cout</a:t>
            </a:r>
            <a:r>
              <a:rPr lang="en-US" altLang="en-US" sz="2400" dirty="0" smtClean="0"/>
              <a:t> XOR cout6</a:t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Must output</a:t>
            </a:r>
            <a:br>
              <a:rPr lang="en-US" altLang="en-US" sz="2400" dirty="0" smtClean="0"/>
            </a:br>
            <a:r>
              <a:rPr lang="en-US" altLang="en-US" sz="2400" dirty="0" smtClean="0"/>
              <a:t>overflow or cout6!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0DB2C7-10E4-42CF-A4DC-D9D1EDAF34C7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505200" y="2971800"/>
            <a:ext cx="47244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4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module</a:t>
            </a:r>
            <a:r>
              <a:rPr lang="en-US" altLang="en-US" sz="2000" dirty="0">
                <a:latin typeface="Times New Roman" panose="02020603050405020304" pitchFamily="18" charset="0"/>
              </a:rPr>
              <a:t> add8bit(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, sum, a, b,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 </a:t>
            </a:r>
            <a:r>
              <a:rPr lang="en-US" altLang="en-US" sz="2000" dirty="0">
                <a:latin typeface="Times New Roman" panose="02020603050405020304" pitchFamily="18" charset="0"/>
              </a:rPr>
              <a:t>[7:0] sum;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output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input </a:t>
            </a:r>
            <a:r>
              <a:rPr lang="en-US" altLang="en-US" sz="2000" dirty="0">
                <a:latin typeface="Times New Roman" panose="02020603050405020304" pitchFamily="18" charset="0"/>
              </a:rPr>
              <a:t>[7:0] a,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b,cin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en-US" sz="2000" b="1" dirty="0">
                <a:latin typeface="Times New Roman" panose="02020603050405020304" pitchFamily="18" charset="0"/>
              </a:rPr>
              <a:t>wire</a:t>
            </a:r>
            <a:r>
              <a:rPr lang="en-US" altLang="en-US" sz="2000" dirty="0">
                <a:latin typeface="Times New Roman" panose="02020603050405020304" pitchFamily="18" charset="0"/>
              </a:rPr>
              <a:t> cout0, cout1,… cout6;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A0(cout0, sum[0], a[0], b[0],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cin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A1(cout1, sum[1], a[1], b[1], cout0);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FA A7(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cout</a:t>
            </a:r>
            <a:r>
              <a:rPr lang="en-US" altLang="en-US" sz="2000" dirty="0">
                <a:latin typeface="Times New Roman" panose="02020603050405020304" pitchFamily="18" charset="0"/>
              </a:rPr>
              <a:t>, sum[7], a[7], b[7], cout6);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r>
              <a:rPr lang="en-US" altLang="en-US" sz="2000" b="1" dirty="0" err="1">
                <a:latin typeface="Times New Roman" panose="02020603050405020304" pitchFamily="18" charset="0"/>
              </a:rPr>
              <a:t>endmodule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591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Hierarchy And Source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have all modules in a single file</a:t>
            </a:r>
          </a:p>
          <a:p>
            <a:pPr lvl="1" eaLnBrk="1" hangingPunct="1"/>
            <a:r>
              <a:rPr lang="en-US" altLang="en-US" smtClean="0"/>
              <a:t>Module order doesn’t matter!</a:t>
            </a:r>
          </a:p>
          <a:p>
            <a:pPr lvl="1" eaLnBrk="1" hangingPunct="1"/>
            <a:r>
              <a:rPr lang="en-US" altLang="en-US" smtClean="0"/>
              <a:t>Good for </a:t>
            </a:r>
            <a:r>
              <a:rPr lang="en-US" altLang="en-US" u="sng" smtClean="0"/>
              <a:t>small</a:t>
            </a:r>
            <a:r>
              <a:rPr lang="en-US" altLang="en-US" smtClean="0"/>
              <a:t> designs</a:t>
            </a:r>
          </a:p>
          <a:p>
            <a:pPr lvl="1" eaLnBrk="1" hangingPunct="1"/>
            <a:r>
              <a:rPr lang="en-US" altLang="en-US" smtClean="0"/>
              <a:t>Not so good for bigger ones</a:t>
            </a:r>
          </a:p>
          <a:p>
            <a:pPr lvl="1" eaLnBrk="1" hangingPunct="1"/>
            <a:r>
              <a:rPr lang="en-US" altLang="en-US" smtClean="0"/>
              <a:t>Not so good for module reuse (cut &amp; paste)</a:t>
            </a:r>
          </a:p>
          <a:p>
            <a:pPr eaLnBrk="1" hangingPunct="1"/>
            <a:r>
              <a:rPr lang="en-US" altLang="en-US" smtClean="0"/>
              <a:t>Can break up modules into multiple files</a:t>
            </a:r>
          </a:p>
          <a:p>
            <a:pPr lvl="1" eaLnBrk="1" hangingPunct="1"/>
            <a:r>
              <a:rPr lang="en-US" altLang="en-US" smtClean="0"/>
              <a:t>Helps with organization</a:t>
            </a:r>
          </a:p>
          <a:p>
            <a:pPr lvl="1" eaLnBrk="1" hangingPunct="1"/>
            <a:r>
              <a:rPr lang="en-US" altLang="en-US" smtClean="0"/>
              <a:t>Lets you find a specific module easily</a:t>
            </a:r>
          </a:p>
          <a:p>
            <a:pPr lvl="1" eaLnBrk="1" hangingPunct="1"/>
            <a:r>
              <a:rPr lang="en-US" altLang="en-US" smtClean="0"/>
              <a:t>Good for module reuse (add file to project)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01CD58-3DC5-46FC-8539-4DF5F149590E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7620000" y="1600200"/>
            <a:ext cx="914400" cy="175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7696200" y="1676400"/>
            <a:ext cx="762000" cy="457200"/>
          </a:xfrm>
          <a:prstGeom prst="rect">
            <a:avLst/>
          </a:prstGeom>
          <a:solidFill>
            <a:srgbClr val="696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7696200" y="2209800"/>
            <a:ext cx="7620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7696200" y="2514600"/>
            <a:ext cx="762000" cy="3810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696200" y="2971800"/>
            <a:ext cx="762000" cy="3048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4826" name="Group 9"/>
          <p:cNvGrpSpPr>
            <a:grpSpLocks/>
          </p:cNvGrpSpPr>
          <p:nvPr/>
        </p:nvGrpSpPr>
        <p:grpSpPr bwMode="auto">
          <a:xfrm>
            <a:off x="7772400" y="4267200"/>
            <a:ext cx="914400" cy="609600"/>
            <a:chOff x="4800" y="2448"/>
            <a:chExt cx="576" cy="384"/>
          </a:xfrm>
        </p:grpSpPr>
        <p:sp>
          <p:nvSpPr>
            <p:cNvPr id="34836" name="Rectangle 10"/>
            <p:cNvSpPr>
              <a:spLocks noChangeArrowheads="1"/>
            </p:cNvSpPr>
            <p:nvPr/>
          </p:nvSpPr>
          <p:spPr bwMode="auto">
            <a:xfrm>
              <a:off x="4800" y="2448"/>
              <a:ext cx="576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7" name="Rectangle 11"/>
            <p:cNvSpPr>
              <a:spLocks noChangeArrowheads="1"/>
            </p:cNvSpPr>
            <p:nvPr/>
          </p:nvSpPr>
          <p:spPr bwMode="auto">
            <a:xfrm>
              <a:off x="4848" y="2496"/>
              <a:ext cx="480" cy="288"/>
            </a:xfrm>
            <a:prstGeom prst="rect">
              <a:avLst/>
            </a:prstGeom>
            <a:solidFill>
              <a:srgbClr val="696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7" name="Group 12"/>
          <p:cNvGrpSpPr>
            <a:grpSpLocks/>
          </p:cNvGrpSpPr>
          <p:nvPr/>
        </p:nvGrpSpPr>
        <p:grpSpPr bwMode="auto">
          <a:xfrm>
            <a:off x="7543800" y="4419600"/>
            <a:ext cx="914400" cy="533400"/>
            <a:chOff x="4704" y="3600"/>
            <a:chExt cx="576" cy="336"/>
          </a:xfrm>
        </p:grpSpPr>
        <p:sp>
          <p:nvSpPr>
            <p:cNvPr id="34834" name="Rectangle 13"/>
            <p:cNvSpPr>
              <a:spLocks noChangeArrowheads="1"/>
            </p:cNvSpPr>
            <p:nvPr/>
          </p:nvSpPr>
          <p:spPr bwMode="auto">
            <a:xfrm>
              <a:off x="4704" y="3600"/>
              <a:ext cx="576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5" name="Rectangle 14"/>
            <p:cNvSpPr>
              <a:spLocks noChangeArrowheads="1"/>
            </p:cNvSpPr>
            <p:nvPr/>
          </p:nvSpPr>
          <p:spPr bwMode="auto">
            <a:xfrm>
              <a:off x="4752" y="3648"/>
              <a:ext cx="480" cy="24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8" name="Group 15"/>
          <p:cNvGrpSpPr>
            <a:grpSpLocks/>
          </p:cNvGrpSpPr>
          <p:nvPr/>
        </p:nvGrpSpPr>
        <p:grpSpPr bwMode="auto">
          <a:xfrm>
            <a:off x="7315200" y="4572000"/>
            <a:ext cx="914400" cy="457200"/>
            <a:chOff x="4704" y="3888"/>
            <a:chExt cx="576" cy="288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704" y="3888"/>
              <a:ext cx="57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4752" y="3936"/>
              <a:ext cx="480" cy="192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4829" name="Group 18"/>
          <p:cNvGrpSpPr>
            <a:grpSpLocks/>
          </p:cNvGrpSpPr>
          <p:nvPr/>
        </p:nvGrpSpPr>
        <p:grpSpPr bwMode="auto">
          <a:xfrm>
            <a:off x="7086600" y="4724400"/>
            <a:ext cx="914400" cy="381000"/>
            <a:chOff x="4896" y="2544"/>
            <a:chExt cx="576" cy="240"/>
          </a:xfrm>
        </p:grpSpPr>
        <p:sp>
          <p:nvSpPr>
            <p:cNvPr id="34830" name="Rectangle 19"/>
            <p:cNvSpPr>
              <a:spLocks noChangeArrowheads="1"/>
            </p:cNvSpPr>
            <p:nvPr/>
          </p:nvSpPr>
          <p:spPr bwMode="auto">
            <a:xfrm>
              <a:off x="4896" y="2544"/>
              <a:ext cx="576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1" name="Rectangle 20"/>
            <p:cNvSpPr>
              <a:spLocks noChangeArrowheads="1"/>
            </p:cNvSpPr>
            <p:nvPr/>
          </p:nvSpPr>
          <p:spPr bwMode="auto">
            <a:xfrm>
              <a:off x="4944" y="2592"/>
              <a:ext cx="480" cy="14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8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Verilog: Connections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Positional or Connect by reference</a:t>
            </a:r>
          </a:p>
          <a:p>
            <a:pPr lvl="1" eaLnBrk="1" hangingPunct="1"/>
            <a:r>
              <a:rPr lang="en-US" altLang="en-US" dirty="0" smtClean="0"/>
              <a:t>Can be okay in some situations</a:t>
            </a:r>
          </a:p>
          <a:p>
            <a:pPr lvl="2" eaLnBrk="1" hangingPunct="1"/>
            <a:r>
              <a:rPr lang="en-US" altLang="en-US" dirty="0" smtClean="0"/>
              <a:t>Designs with very few ports</a:t>
            </a:r>
          </a:p>
          <a:p>
            <a:pPr lvl="2" eaLnBrk="1" hangingPunct="1"/>
            <a:r>
              <a:rPr lang="en-US" altLang="en-US" dirty="0" smtClean="0"/>
              <a:t>Interchangeable input ports (and/or/</a:t>
            </a:r>
            <a:r>
              <a:rPr lang="en-US" altLang="en-US" dirty="0" err="1" smtClean="0"/>
              <a:t>xor</a:t>
            </a:r>
            <a:r>
              <a:rPr lang="en-US" altLang="en-US" dirty="0" smtClean="0"/>
              <a:t> gate inputs)</a:t>
            </a:r>
          </a:p>
          <a:p>
            <a:pPr lvl="1" eaLnBrk="1" hangingPunct="1"/>
            <a:r>
              <a:rPr lang="en-US" altLang="en-US" dirty="0" smtClean="0"/>
              <a:t>Gets confusing for large #s of ports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2AEEC1-AEA7-4A83-A335-C2DDD5A3E9E6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648200" y="3962400"/>
            <a:ext cx="3848100" cy="2030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[1:0] X;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W_n;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[3:0]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// instantiate decoder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dec_2_4_en DX (X,  W_n,  word);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33400" y="3886200"/>
            <a:ext cx="3733800" cy="2357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 </a:t>
            </a:r>
            <a:r>
              <a:rPr lang="en-US" altLang="en-US">
                <a:latin typeface="Tahoma" panose="020B0604030504040204" pitchFamily="34" charset="0"/>
              </a:rPr>
              <a:t>dec_2_4_en (A, E_n, 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[1:0] A;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E_n;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output [3:0] 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800600" y="6096000"/>
            <a:ext cx="3473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Partial code instatiating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8925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Structural Verilog: Connections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Explicit or Connect by name method</a:t>
            </a:r>
          </a:p>
          <a:p>
            <a:pPr lvl="1" eaLnBrk="1" hangingPunct="1"/>
            <a:r>
              <a:rPr lang="en-US" altLang="en-US" smtClean="0"/>
              <a:t>Helps avoid “misconnections”</a:t>
            </a:r>
          </a:p>
          <a:p>
            <a:pPr lvl="1" eaLnBrk="1" hangingPunct="1"/>
            <a:r>
              <a:rPr lang="en-US" altLang="en-US" smtClean="0"/>
              <a:t>Don’t have to remember port order</a:t>
            </a:r>
          </a:p>
          <a:p>
            <a:pPr lvl="1" eaLnBrk="1" hangingPunct="1"/>
            <a:r>
              <a:rPr lang="en-US" altLang="en-US" smtClean="0"/>
              <a:t>Can be easier to read</a:t>
            </a:r>
          </a:p>
          <a:p>
            <a:pPr lvl="1" eaLnBrk="1" hangingPunct="1"/>
            <a:r>
              <a:rPr lang="en-US" altLang="en-US" smtClean="0"/>
              <a:t>.&lt;port name&gt;(&lt;signal name&gt;)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5F169-36CD-4D26-9267-5AA1B1F34651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81000" y="4114800"/>
            <a:ext cx="3810000" cy="2357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b="1">
                <a:latin typeface="Tahoma" panose="020B0604030504040204" pitchFamily="34" charset="0"/>
              </a:rPr>
              <a:t>module </a:t>
            </a:r>
            <a:r>
              <a:rPr lang="en-US" altLang="en-US">
                <a:latin typeface="Tahoma" panose="020B0604030504040204" pitchFamily="34" charset="0"/>
              </a:rPr>
              <a:t>dec_2_4_en (A, E_n, D);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[1:0] A;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input E_n;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output [3:0] D;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 sz="1200">
                <a:latin typeface="Tahoma" panose="020B0604030504040204" pitchFamily="34" charset="0"/>
              </a:rPr>
              <a:t>    .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419600" y="3886200"/>
            <a:ext cx="3848100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[1:0] X;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W_n;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wire [3:0] word;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// instantiate decoder 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r>
              <a:rPr lang="en-US" altLang="en-US">
                <a:latin typeface="Tahoma" panose="020B0604030504040204" pitchFamily="34" charset="0"/>
              </a:rPr>
              <a:t>dec_2_4_en DX (.A(X), .E_n(W_n), .D(word));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4572000" y="6172200"/>
            <a:ext cx="3473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/>
              <a:t>Partial code instatiating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8925"/>
            <a:ext cx="7010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Empty Port Connections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Example: module dec_2_4_en(A, </a:t>
            </a:r>
            <a:r>
              <a:rPr lang="en-US" altLang="en-US" sz="2400" dirty="0" err="1" smtClean="0"/>
              <a:t>E_n</a:t>
            </a:r>
            <a:r>
              <a:rPr lang="en-US" altLang="en-US" sz="2400" dirty="0" smtClean="0"/>
              <a:t>, D);</a:t>
            </a:r>
          </a:p>
          <a:p>
            <a:pPr lvl="1" eaLnBrk="1" hangingPunct="1"/>
            <a:r>
              <a:rPr lang="en-US" altLang="en-US" sz="2000" dirty="0" smtClean="0"/>
              <a:t>dec_2_4_en DX (.A(X),  .D(word));		// 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 is high </a:t>
            </a:r>
            <a:r>
              <a:rPr lang="en-US" altLang="en-US" sz="2000" dirty="0" err="1" smtClean="0"/>
              <a:t>impedence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dec_2_4_en DX (.A(X), .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W_n</a:t>
            </a:r>
            <a:r>
              <a:rPr lang="en-US" altLang="en-US" sz="2000" dirty="0" smtClean="0"/>
              <a:t>) , );	// Outputs D[3:0] unused.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General rules</a:t>
            </a:r>
          </a:p>
          <a:p>
            <a:pPr lvl="1" eaLnBrk="1" hangingPunct="1"/>
            <a:r>
              <a:rPr lang="en-US" altLang="en-US" sz="2000" dirty="0" smtClean="0"/>
              <a:t>Empty input ports =&gt; high impedance state (z)</a:t>
            </a:r>
          </a:p>
          <a:p>
            <a:pPr lvl="1" eaLnBrk="1" hangingPunct="1"/>
            <a:r>
              <a:rPr lang="en-US" altLang="en-US" sz="2000" dirty="0" smtClean="0"/>
              <a:t>Empty output ports =&gt; output not used</a:t>
            </a:r>
          </a:p>
          <a:p>
            <a:pPr eaLnBrk="1" hangingPunct="1"/>
            <a:r>
              <a:rPr lang="en-US" altLang="en-US" sz="2400" dirty="0" smtClean="0"/>
              <a:t>Specify all input ports anyway!</a:t>
            </a:r>
          </a:p>
          <a:p>
            <a:pPr lvl="1" eaLnBrk="1" hangingPunct="1"/>
            <a:r>
              <a:rPr lang="en-US" altLang="en-US" sz="2000" dirty="0" smtClean="0"/>
              <a:t>Z as an input is very bad…why?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Helps if no connection to output port name but leave empty:</a:t>
            </a:r>
          </a:p>
          <a:p>
            <a:pPr lvl="1" eaLnBrk="1" hangingPunct="1"/>
            <a:r>
              <a:rPr lang="en-US" altLang="en-US" sz="2000" dirty="0" smtClean="0"/>
              <a:t>dec_2_4_en DX(.A(X[3:2]), .</a:t>
            </a:r>
            <a:r>
              <a:rPr lang="en-US" altLang="en-US" sz="2000" dirty="0" err="1" smtClean="0"/>
              <a:t>E_n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W_n</a:t>
            </a:r>
            <a:r>
              <a:rPr lang="en-US" altLang="en-US" sz="2000" dirty="0" smtClean="0"/>
              <a:t>), .D());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E13053-2CD5-40B3-8CEA-1D91FCF95B89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88926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Port List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Multiple ways to declare the ports of a module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0867FD-7B04-4144-A213-F4426AE3057A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133600" y="2514600"/>
            <a:ext cx="45720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Add_half(c_out, sum, a, b);</a:t>
            </a:r>
          </a:p>
          <a:p>
            <a:pPr eaLnBrk="1" hangingPunct="1"/>
            <a:r>
              <a:rPr lang="en-US" altLang="en-US" b="1"/>
              <a:t>     output</a:t>
            </a:r>
            <a:r>
              <a:rPr lang="en-US" altLang="en-US"/>
              <a:t> sum, c_out;</a:t>
            </a:r>
          </a:p>
          <a:p>
            <a:pPr eaLnBrk="1" hangingPunct="1"/>
            <a:r>
              <a:rPr lang="en-US" altLang="en-US" b="1"/>
              <a:t>     input</a:t>
            </a:r>
            <a:r>
              <a:rPr lang="en-US" altLang="en-US"/>
              <a:t> a, b;</a:t>
            </a:r>
          </a:p>
          <a:p>
            <a:pPr eaLnBrk="1" hangingPunct="1"/>
            <a:r>
              <a:rPr lang="en-US" altLang="en-US" b="1"/>
              <a:t>     …</a:t>
            </a:r>
            <a:endParaRPr lang="en-US" altLang="en-US"/>
          </a:p>
          <a:p>
            <a:pPr eaLnBrk="1" hangingPunct="1"/>
            <a:r>
              <a:rPr lang="en-US" altLang="en-US" b="1"/>
              <a:t>endmodule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133600" y="4495800"/>
            <a:ext cx="47244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Add_half(</a:t>
            </a:r>
            <a:r>
              <a:rPr lang="en-US" altLang="en-US" b="1"/>
              <a:t>output</a:t>
            </a:r>
            <a:r>
              <a:rPr lang="en-US" altLang="en-US"/>
              <a:t> c_out, sum,</a:t>
            </a:r>
          </a:p>
          <a:p>
            <a:pPr eaLnBrk="1" hangingPunct="1"/>
            <a:r>
              <a:rPr lang="en-US" altLang="en-US"/>
              <a:t>                           </a:t>
            </a:r>
            <a:r>
              <a:rPr lang="en-US" altLang="en-US" b="1"/>
              <a:t>input</a:t>
            </a:r>
            <a:r>
              <a:rPr lang="en-US" altLang="en-US"/>
              <a:t> a, b);</a:t>
            </a:r>
          </a:p>
          <a:p>
            <a:pPr eaLnBrk="1" hangingPunct="1"/>
            <a:r>
              <a:rPr lang="en-US" altLang="en-US" b="1"/>
              <a:t>     …</a:t>
            </a:r>
          </a:p>
          <a:p>
            <a:pPr eaLnBrk="1" hangingPunct="1"/>
            <a:r>
              <a:rPr lang="en-US" altLang="en-US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8925"/>
            <a:ext cx="5181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Module Port List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83282E-557C-47C5-B358-63378A1EDD25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810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Multiple ways to declare the ports of a module (example2)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66800" y="2895600"/>
            <a:ext cx="45720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xor_8bit(out, a, b);</a:t>
            </a:r>
          </a:p>
          <a:p>
            <a:pPr eaLnBrk="1" hangingPunct="1"/>
            <a:r>
              <a:rPr lang="en-US" altLang="en-US" b="1"/>
              <a:t>     output</a:t>
            </a:r>
            <a:r>
              <a:rPr lang="en-US" altLang="en-US"/>
              <a:t> [7:0] out;</a:t>
            </a:r>
          </a:p>
          <a:p>
            <a:pPr eaLnBrk="1" hangingPunct="1"/>
            <a:r>
              <a:rPr lang="en-US" altLang="en-US" b="1"/>
              <a:t>     input</a:t>
            </a:r>
            <a:r>
              <a:rPr lang="en-US" altLang="en-US"/>
              <a:t> [7:0] a, b;</a:t>
            </a:r>
          </a:p>
          <a:p>
            <a:pPr eaLnBrk="1" hangingPunct="1"/>
            <a:r>
              <a:rPr lang="en-US" altLang="en-US" b="1"/>
              <a:t>     …</a:t>
            </a:r>
            <a:endParaRPr lang="en-US" altLang="en-US"/>
          </a:p>
          <a:p>
            <a:pPr eaLnBrk="1" hangingPunct="1"/>
            <a:r>
              <a:rPr lang="en-US" altLang="en-US" b="1"/>
              <a:t>endmodule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066800" y="4876800"/>
            <a:ext cx="6858000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module</a:t>
            </a:r>
            <a:r>
              <a:rPr lang="en-US" altLang="en-US"/>
              <a:t> xor_8bit(</a:t>
            </a:r>
            <a:r>
              <a:rPr lang="en-US" altLang="en-US" b="1"/>
              <a:t>output</a:t>
            </a:r>
            <a:r>
              <a:rPr lang="en-US" altLang="en-US"/>
              <a:t> [7:0] out, </a:t>
            </a:r>
            <a:r>
              <a:rPr lang="en-US" altLang="en-US" b="1"/>
              <a:t> input</a:t>
            </a:r>
            <a:r>
              <a:rPr lang="en-US" altLang="en-US"/>
              <a:t> [7:0] a, b);</a:t>
            </a:r>
          </a:p>
          <a:p>
            <a:pPr eaLnBrk="1" hangingPunct="1"/>
            <a:r>
              <a:rPr lang="en-US" altLang="en-US" b="1"/>
              <a:t>                          …</a:t>
            </a:r>
          </a:p>
          <a:p>
            <a:pPr eaLnBrk="1" hangingPunct="1"/>
            <a:r>
              <a:rPr lang="en-US" altLang="en-US" b="1"/>
              <a:t>endmodule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4726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Why Know Structural Verilog?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907FB26-8EA6-4B40-89DE-B36C62455D6C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Code you write to be synthesized will almost all be dataflow or behavioral</a:t>
            </a:r>
          </a:p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</a:rPr>
              <a:t>You will write your test bench primarily in behavioral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457200" y="2895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</a:rPr>
              <a:t>What needs structural Verilog?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Building hierarchy (instantiating blocks to form higher level functional blocks)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457200" y="3962400"/>
            <a:ext cx="822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</a:rPr>
              <a:t>There are somethings you can’t trust to synthesis, and need to instantiate library gates structurally and use </a:t>
            </a:r>
            <a:r>
              <a:rPr lang="en-US" altLang="en-US" sz="2000" b="1" i="1">
                <a:latin typeface="Times New Roman" panose="02020603050405020304" pitchFamily="18" charset="0"/>
              </a:rPr>
              <a:t>`don’t touch</a:t>
            </a:r>
            <a:r>
              <a:rPr lang="en-US" altLang="en-US" sz="2000">
                <a:latin typeface="Times New Roman" panose="02020603050405020304" pitchFamily="18" charset="0"/>
              </a:rPr>
              <a:t> directives for synthesis.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Intentional clock gating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>
                <a:latin typeface="Times New Roman" panose="02020603050405020304" pitchFamily="18" charset="0"/>
              </a:rPr>
              <a:t> Cross coupled SR latches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57200" y="5638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</a:rPr>
              <a:t>Synthesis tools output structural verilog (gate level netlist).  You need to be able to read this output.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/>
      <p:bldP spid="223238" grpId="0"/>
      <p:bldP spid="2232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in Verilog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6EF3D9-E94F-461D-8786-93D189CF4DC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6324600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always</a:t>
            </a:r>
            <a:r>
              <a:rPr lang="en-US" altLang="en-US" dirty="0">
                <a:latin typeface="Tahoma" panose="020B0604030504040204" pitchFamily="34" charset="0"/>
              </a:rPr>
              <a:t> @(</a:t>
            </a:r>
            <a:r>
              <a:rPr lang="en-US" altLang="en-US" b="1" dirty="0" err="1">
                <a:latin typeface="Tahoma" panose="020B0604030504040204" pitchFamily="34" charset="0"/>
              </a:rPr>
              <a:t>posedge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clk</a:t>
            </a:r>
            <a:r>
              <a:rPr lang="en-US" altLang="en-US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Sig_FF1 &lt;= Sig		// Capture value of Sig Line in FF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Sig_FF2 &lt;= Sig_FF1; 	// Flop Sig_FF1 to form Sig_FF2</a:t>
            </a: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   Sig_FF3 &lt;= Sig_FF2;	// Flop Sig_FF2 to form Sig_FF3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// </a:t>
            </a:r>
            <a:r>
              <a:rPr lang="en-US" altLang="en-US" dirty="0" err="1">
                <a:latin typeface="Tahoma" panose="020B0604030504040204" pitchFamily="34" charset="0"/>
              </a:rPr>
              <a:t>start_bit</a:t>
            </a:r>
            <a:r>
              <a:rPr lang="en-US" altLang="en-US" dirty="0">
                <a:latin typeface="Tahoma" panose="020B0604030504040204" pitchFamily="34" charset="0"/>
              </a:rPr>
              <a:t> is ~Sig_FF2 &amp; Sig_FF3</a:t>
            </a:r>
          </a:p>
          <a:p>
            <a:pPr eaLnBrk="1" hangingPunct="1"/>
            <a:r>
              <a:rPr lang="en-US" altLang="en-US" b="1" dirty="0">
                <a:latin typeface="Tahoma" panose="020B0604030504040204" pitchFamily="34" charset="0"/>
              </a:rPr>
              <a:t>assign</a:t>
            </a: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</a:rPr>
              <a:t>start_bit</a:t>
            </a:r>
            <a:r>
              <a:rPr lang="en-US" altLang="en-US" dirty="0">
                <a:latin typeface="Tahoma" panose="020B0604030504040204" pitchFamily="34" charset="0"/>
              </a:rPr>
              <a:t> = (~Sig_FF2 &amp;&amp; Sig_FF3) ? 1’b1 : 1’b0;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381000" y="4953000"/>
            <a:ext cx="8229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 dirty="0"/>
              <a:t>(Read with sarcasm)</a:t>
            </a:r>
          </a:p>
          <a:p>
            <a:pPr eaLnBrk="1" hangingPunct="1"/>
            <a:endParaRPr lang="en-US" altLang="en-US" b="1" i="1" dirty="0"/>
          </a:p>
          <a:p>
            <a:pPr eaLnBrk="1" hangingPunct="1"/>
            <a:r>
              <a:rPr lang="en-US" altLang="en-US" dirty="0"/>
              <a:t>“Thanks for the commenting the code pal.  It tells me so much more than the </a:t>
            </a:r>
            <a:r>
              <a:rPr lang="en-US" altLang="en-US" dirty="0" err="1"/>
              <a:t>verilog</a:t>
            </a:r>
            <a:r>
              <a:rPr lang="en-US" altLang="en-US" dirty="0"/>
              <a:t> itself”.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73F50E-EA0E-431F-917B-C96B18F3B5E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304800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solidFill>
                  <a:srgbClr val="000066"/>
                </a:solidFill>
                <a:latin typeface="Arial" panose="020B0604020202020204" pitchFamily="34" charset="0"/>
              </a:rPr>
              <a:t>Timing Controls For Simulation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Can put “delays” in a Verilog design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Gates, wires, &amp; behavioral statements</a:t>
            </a:r>
          </a:p>
        </p:txBody>
      </p:sp>
      <p:sp>
        <p:nvSpPr>
          <p:cNvPr id="211974" name="Rectangle 6"/>
          <p:cNvSpPr>
            <a:spLocks noChangeArrowheads="1"/>
          </p:cNvSpPr>
          <p:nvPr/>
        </p:nvSpPr>
        <p:spPr bwMode="auto">
          <a:xfrm>
            <a:off x="457200" y="24384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Delays are useful for Simulation only!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Used to approximate “real” operation while simulating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Used to control testbench</a:t>
            </a:r>
          </a:p>
        </p:txBody>
      </p:sp>
      <p:sp>
        <p:nvSpPr>
          <p:cNvPr id="211975" name="Rectangle 7"/>
          <p:cNvSpPr>
            <a:spLocks noChangeArrowheads="1"/>
          </p:cNvSpPr>
          <p:nvPr/>
        </p:nvSpPr>
        <p:spPr bwMode="auto">
          <a:xfrm>
            <a:off x="457200" y="38100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SYNTHESIS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Synthesis tool IGNORES these timing controls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Cannot tell a gate to wait 1.5 nanoseconds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Delay is a result of physical properties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Only timing (easily) controlled is on </a:t>
            </a:r>
            <a:r>
              <a:rPr lang="en-US" altLang="en-US" sz="2400" i="1" u="sng">
                <a:latin typeface="Times New Roman" panose="02020603050405020304" pitchFamily="18" charset="0"/>
              </a:rPr>
              <a:t>clock-cycle</a:t>
            </a:r>
            <a:r>
              <a:rPr lang="en-US" altLang="en-US" sz="2400">
                <a:latin typeface="Times New Roman" panose="02020603050405020304" pitchFamily="18" charset="0"/>
              </a:rPr>
              <a:t> basis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Can tell synthesizer to attempt to meet cycle-time restriction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/>
      <p:bldP spid="2119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Zero Delay vs. Unit Delay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no timing controls specified: </a:t>
            </a:r>
            <a:r>
              <a:rPr lang="en-US" altLang="en-US" u="sng" dirty="0" smtClean="0"/>
              <a:t>zero delay</a:t>
            </a:r>
          </a:p>
          <a:p>
            <a:pPr lvl="1" eaLnBrk="1" hangingPunct="1"/>
            <a:r>
              <a:rPr lang="en-US" altLang="en-US" dirty="0" smtClean="0"/>
              <a:t>Unrealistic – even electrons take time to move</a:t>
            </a:r>
          </a:p>
          <a:p>
            <a:pPr lvl="1" eaLnBrk="1" hangingPunct="1"/>
            <a:r>
              <a:rPr lang="en-US" altLang="en-US" dirty="0" smtClean="0"/>
              <a:t>OUT is updated same time A and/or B change:</a:t>
            </a:r>
            <a:br>
              <a:rPr lang="en-US" altLang="en-US" dirty="0" smtClean="0"/>
            </a:br>
            <a:r>
              <a:rPr lang="en-US" altLang="en-US" dirty="0" smtClean="0"/>
              <a:t>		and A0(OUT, A, B)</a:t>
            </a:r>
          </a:p>
          <a:p>
            <a:pPr eaLnBrk="1" hangingPunct="1"/>
            <a:r>
              <a:rPr lang="en-US" altLang="en-US" dirty="0" smtClean="0"/>
              <a:t>Unit delay often used</a:t>
            </a:r>
          </a:p>
          <a:p>
            <a:pPr lvl="1" eaLnBrk="1" hangingPunct="1"/>
            <a:r>
              <a:rPr lang="en-US" altLang="en-US" dirty="0" smtClean="0"/>
              <a:t>Not accurate either, but closer…</a:t>
            </a:r>
          </a:p>
          <a:p>
            <a:pPr lvl="1" eaLnBrk="1" hangingPunct="1"/>
            <a:r>
              <a:rPr lang="en-US" altLang="en-US" dirty="0" smtClean="0"/>
              <a:t>“Depth” of circuit does affect speed!</a:t>
            </a:r>
          </a:p>
          <a:p>
            <a:pPr lvl="1" eaLnBrk="1" hangingPunct="1"/>
            <a:r>
              <a:rPr lang="en-US" altLang="en-US" dirty="0" smtClean="0"/>
              <a:t>Easier to see how changes propagate through circuit</a:t>
            </a:r>
          </a:p>
          <a:p>
            <a:pPr lvl="1" eaLnBrk="1" hangingPunct="1"/>
            <a:r>
              <a:rPr lang="en-US" altLang="en-US" dirty="0" smtClean="0"/>
              <a:t>OUT is updated 1 “unit” after A and/or B change:</a:t>
            </a:r>
            <a:br>
              <a:rPr lang="en-US" altLang="en-US" dirty="0" smtClean="0"/>
            </a:br>
            <a:r>
              <a:rPr lang="en-US" altLang="en-US" dirty="0" smtClean="0"/>
              <a:t>		and #1 A0(OUT, A, B);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1C17A3-E655-4C58-8EC4-B6E38E267438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9743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Zero/Unit Delay Example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C7B314-3780-492C-A554-D6AA0EF0074A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1628775" y="1724025"/>
            <a:ext cx="457200" cy="381000"/>
            <a:chOff x="762" y="1200"/>
            <a:chExt cx="486" cy="480"/>
          </a:xfrm>
        </p:grpSpPr>
        <p:sp>
          <p:nvSpPr>
            <p:cNvPr id="44091" name="Arc 5"/>
            <p:cNvSpPr>
              <a:spLocks/>
            </p:cNvSpPr>
            <p:nvPr/>
          </p:nvSpPr>
          <p:spPr bwMode="auto">
            <a:xfrm rot="5400000">
              <a:off x="888" y="132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Arc 6"/>
            <p:cNvSpPr>
              <a:spLocks/>
            </p:cNvSpPr>
            <p:nvPr/>
          </p:nvSpPr>
          <p:spPr bwMode="auto">
            <a:xfrm rot="5400000" flipH="1">
              <a:off x="888" y="1080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CCEC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Arc 7"/>
            <p:cNvSpPr>
              <a:spLocks/>
            </p:cNvSpPr>
            <p:nvPr/>
          </p:nvSpPr>
          <p:spPr bwMode="auto">
            <a:xfrm rot="5400000" flipH="1">
              <a:off x="705" y="125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Arc 8"/>
            <p:cNvSpPr>
              <a:spLocks/>
            </p:cNvSpPr>
            <p:nvPr/>
          </p:nvSpPr>
          <p:spPr bwMode="auto">
            <a:xfrm rot="5400000">
              <a:off x="705" y="1497"/>
              <a:ext cx="240" cy="1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37" name="AutoShape 9"/>
          <p:cNvSpPr>
            <a:spLocks noChangeArrowheads="1"/>
          </p:cNvSpPr>
          <p:nvPr/>
        </p:nvSpPr>
        <p:spPr bwMode="auto">
          <a:xfrm>
            <a:off x="1019175" y="2028825"/>
            <a:ext cx="366713" cy="341313"/>
          </a:xfrm>
          <a:prstGeom prst="flowChartDelay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8" name="Line 10"/>
          <p:cNvSpPr>
            <a:spLocks noChangeShapeType="1"/>
          </p:cNvSpPr>
          <p:nvPr/>
        </p:nvSpPr>
        <p:spPr bwMode="auto">
          <a:xfrm flipH="1">
            <a:off x="852488" y="180022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Freeform 11"/>
          <p:cNvSpPr>
            <a:spLocks/>
          </p:cNvSpPr>
          <p:nvPr/>
        </p:nvSpPr>
        <p:spPr bwMode="auto">
          <a:xfrm>
            <a:off x="1385888" y="2028825"/>
            <a:ext cx="304800" cy="152400"/>
          </a:xfrm>
          <a:custGeom>
            <a:avLst/>
            <a:gdLst>
              <a:gd name="T0" fmla="*/ 0 w 192"/>
              <a:gd name="T1" fmla="*/ 2147483647 h 96"/>
              <a:gd name="T2" fmla="*/ 2147483647 w 192"/>
              <a:gd name="T3" fmla="*/ 2147483647 h 96"/>
              <a:gd name="T4" fmla="*/ 2147483647 w 192"/>
              <a:gd name="T5" fmla="*/ 0 h 96"/>
              <a:gd name="T6" fmla="*/ 2147483647 w 192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96"/>
              <a:gd name="T14" fmla="*/ 192 w 192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96">
                <a:moveTo>
                  <a:pt x="0" y="96"/>
                </a:moveTo>
                <a:lnTo>
                  <a:pt x="48" y="96"/>
                </a:lnTo>
                <a:lnTo>
                  <a:pt x="48" y="0"/>
                </a:lnTo>
                <a:lnTo>
                  <a:pt x="192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2"/>
          <p:cNvSpPr>
            <a:spLocks noChangeShapeType="1"/>
          </p:cNvSpPr>
          <p:nvPr/>
        </p:nvSpPr>
        <p:spPr bwMode="auto">
          <a:xfrm flipH="1">
            <a:off x="852488" y="2105025"/>
            <a:ext cx="166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>
            <a:off x="852488" y="23336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>
            <a:off x="2082800" y="1912938"/>
            <a:ext cx="300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3" name="Text Box 15"/>
          <p:cNvSpPr txBox="1">
            <a:spLocks noChangeArrowheads="1"/>
          </p:cNvSpPr>
          <p:nvPr/>
        </p:nvSpPr>
        <p:spPr bwMode="auto">
          <a:xfrm>
            <a:off x="584200" y="1571625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44044" name="Text Box 16"/>
          <p:cNvSpPr txBox="1">
            <a:spLocks noChangeArrowheads="1"/>
          </p:cNvSpPr>
          <p:nvPr/>
        </p:nvSpPr>
        <p:spPr bwMode="auto">
          <a:xfrm>
            <a:off x="584200" y="1952625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44045" name="Text Box 17"/>
          <p:cNvSpPr txBox="1">
            <a:spLocks noChangeArrowheads="1"/>
          </p:cNvSpPr>
          <p:nvPr/>
        </p:nvSpPr>
        <p:spPr bwMode="auto">
          <a:xfrm>
            <a:off x="584200" y="2181225"/>
            <a:ext cx="344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44046" name="Text Box 18"/>
          <p:cNvSpPr txBox="1">
            <a:spLocks noChangeArrowheads="1"/>
          </p:cNvSpPr>
          <p:nvPr/>
        </p:nvSpPr>
        <p:spPr bwMode="auto">
          <a:xfrm>
            <a:off x="1995488" y="1585913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</a:t>
            </a:r>
          </a:p>
        </p:txBody>
      </p:sp>
      <p:sp>
        <p:nvSpPr>
          <p:cNvPr id="44047" name="Text Box 19"/>
          <p:cNvSpPr txBox="1">
            <a:spLocks noChangeArrowheads="1"/>
          </p:cNvSpPr>
          <p:nvPr/>
        </p:nvSpPr>
        <p:spPr bwMode="auto">
          <a:xfrm>
            <a:off x="2819400" y="2139950"/>
            <a:ext cx="249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     A   B   C      Y    Z</a:t>
            </a:r>
          </a:p>
        </p:txBody>
      </p:sp>
      <p:sp>
        <p:nvSpPr>
          <p:cNvPr id="44048" name="Text Box 20"/>
          <p:cNvSpPr txBox="1">
            <a:spLocks noChangeArrowheads="1"/>
          </p:cNvSpPr>
          <p:nvPr/>
        </p:nvSpPr>
        <p:spPr bwMode="auto">
          <a:xfrm>
            <a:off x="5857875" y="2014538"/>
            <a:ext cx="2495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     A   B   C      Y    Z</a:t>
            </a:r>
          </a:p>
        </p:txBody>
      </p:sp>
      <p:sp>
        <p:nvSpPr>
          <p:cNvPr id="44049" name="Text Box 21"/>
          <p:cNvSpPr txBox="1">
            <a:spLocks noChangeArrowheads="1"/>
          </p:cNvSpPr>
          <p:nvPr/>
        </p:nvSpPr>
        <p:spPr bwMode="auto">
          <a:xfrm>
            <a:off x="2757488" y="2439988"/>
            <a:ext cx="42862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6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7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8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9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15</a:t>
            </a:r>
          </a:p>
        </p:txBody>
      </p:sp>
      <p:sp>
        <p:nvSpPr>
          <p:cNvPr id="44050" name="Text Box 22"/>
          <p:cNvSpPr txBox="1">
            <a:spLocks noChangeArrowheads="1"/>
          </p:cNvSpPr>
          <p:nvPr/>
        </p:nvSpPr>
        <p:spPr bwMode="auto">
          <a:xfrm>
            <a:off x="5789613" y="2243138"/>
            <a:ext cx="4302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6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7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8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9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10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11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12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13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14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15</a:t>
            </a:r>
          </a:p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44051" name="Text Box 23"/>
          <p:cNvSpPr txBox="1">
            <a:spLocks noChangeArrowheads="1"/>
          </p:cNvSpPr>
          <p:nvPr/>
        </p:nvSpPr>
        <p:spPr bwMode="auto">
          <a:xfrm>
            <a:off x="3352800" y="2444750"/>
            <a:ext cx="2017713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0  0  1   0   0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1  1  1   0   1</a:t>
            </a:r>
          </a:p>
        </p:txBody>
      </p:sp>
      <p:sp>
        <p:nvSpPr>
          <p:cNvPr id="44052" name="Text Box 24"/>
          <p:cNvSpPr txBox="1">
            <a:spLocks noChangeArrowheads="1"/>
          </p:cNvSpPr>
          <p:nvPr/>
        </p:nvSpPr>
        <p:spPr bwMode="auto">
          <a:xfrm>
            <a:off x="6372225" y="2243138"/>
            <a:ext cx="20177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x   x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x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1  1  1   1   1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1  0  0   1   1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1  0  0   0   1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0  1  0   0   1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0  1  0   0   0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0  1  1   0   0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0  1  1   1   0</a:t>
            </a: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0  1  1   1   1</a:t>
            </a:r>
          </a:p>
        </p:txBody>
      </p:sp>
      <p:sp>
        <p:nvSpPr>
          <p:cNvPr id="44053" name="Text Box 25"/>
          <p:cNvSpPr txBox="1">
            <a:spLocks noChangeArrowheads="1"/>
          </p:cNvSpPr>
          <p:nvPr/>
        </p:nvSpPr>
        <p:spPr bwMode="auto">
          <a:xfrm>
            <a:off x="1219200" y="1814513"/>
            <a:ext cx="325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</a:t>
            </a:r>
          </a:p>
        </p:txBody>
      </p:sp>
      <p:sp>
        <p:nvSpPr>
          <p:cNvPr id="44054" name="Text Box 26"/>
          <p:cNvSpPr txBox="1">
            <a:spLocks noChangeArrowheads="1"/>
          </p:cNvSpPr>
          <p:nvPr/>
        </p:nvSpPr>
        <p:spPr bwMode="auto">
          <a:xfrm>
            <a:off x="3276600" y="1828800"/>
            <a:ext cx="1441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Zero Delay</a:t>
            </a:r>
          </a:p>
        </p:txBody>
      </p:sp>
      <p:sp>
        <p:nvSpPr>
          <p:cNvPr id="44055" name="Text Box 27"/>
          <p:cNvSpPr txBox="1">
            <a:spLocks noChangeArrowheads="1"/>
          </p:cNvSpPr>
          <p:nvPr/>
        </p:nvSpPr>
        <p:spPr bwMode="auto">
          <a:xfrm>
            <a:off x="6442075" y="1724025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Unit Delay</a:t>
            </a:r>
          </a:p>
        </p:txBody>
      </p:sp>
      <p:sp>
        <p:nvSpPr>
          <p:cNvPr id="44056" name="Rectangle 28"/>
          <p:cNvSpPr>
            <a:spLocks noChangeArrowheads="1"/>
          </p:cNvSpPr>
          <p:nvPr/>
        </p:nvSpPr>
        <p:spPr bwMode="auto">
          <a:xfrm>
            <a:off x="2819400" y="1890713"/>
            <a:ext cx="2514600" cy="449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7" name="Rectangle 29"/>
          <p:cNvSpPr>
            <a:spLocks noChangeArrowheads="1"/>
          </p:cNvSpPr>
          <p:nvPr/>
        </p:nvSpPr>
        <p:spPr bwMode="auto">
          <a:xfrm>
            <a:off x="5867400" y="1785938"/>
            <a:ext cx="2514600" cy="464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8" name="Line 30"/>
          <p:cNvSpPr>
            <a:spLocks noChangeShapeType="1"/>
          </p:cNvSpPr>
          <p:nvPr/>
        </p:nvSpPr>
        <p:spPr bwMode="auto">
          <a:xfrm>
            <a:off x="2819400" y="2195513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31"/>
          <p:cNvSpPr>
            <a:spLocks noChangeShapeType="1"/>
          </p:cNvSpPr>
          <p:nvPr/>
        </p:nvSpPr>
        <p:spPr bwMode="auto">
          <a:xfrm>
            <a:off x="2819400" y="2424113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32"/>
          <p:cNvSpPr>
            <a:spLocks noChangeShapeType="1"/>
          </p:cNvSpPr>
          <p:nvPr/>
        </p:nvSpPr>
        <p:spPr bwMode="auto">
          <a:xfrm>
            <a:off x="5867400" y="2090738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33"/>
          <p:cNvSpPr>
            <a:spLocks noChangeShapeType="1"/>
          </p:cNvSpPr>
          <p:nvPr/>
        </p:nvSpPr>
        <p:spPr bwMode="auto">
          <a:xfrm>
            <a:off x="5867400" y="2319338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34"/>
          <p:cNvSpPr>
            <a:spLocks noChangeShapeType="1"/>
          </p:cNvSpPr>
          <p:nvPr/>
        </p:nvSpPr>
        <p:spPr bwMode="auto">
          <a:xfrm>
            <a:off x="32766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Line 35"/>
          <p:cNvSpPr>
            <a:spLocks noChangeShapeType="1"/>
          </p:cNvSpPr>
          <p:nvPr/>
        </p:nvSpPr>
        <p:spPr bwMode="auto">
          <a:xfrm>
            <a:off x="50292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Line 36"/>
          <p:cNvSpPr>
            <a:spLocks noChangeShapeType="1"/>
          </p:cNvSpPr>
          <p:nvPr/>
        </p:nvSpPr>
        <p:spPr bwMode="auto">
          <a:xfrm>
            <a:off x="4495800" y="2195513"/>
            <a:ext cx="0" cy="419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5" name="Line 37"/>
          <p:cNvSpPr>
            <a:spLocks noChangeShapeType="1"/>
          </p:cNvSpPr>
          <p:nvPr/>
        </p:nvSpPr>
        <p:spPr bwMode="auto">
          <a:xfrm>
            <a:off x="63246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Line 38"/>
          <p:cNvSpPr>
            <a:spLocks noChangeShapeType="1"/>
          </p:cNvSpPr>
          <p:nvPr/>
        </p:nvSpPr>
        <p:spPr bwMode="auto">
          <a:xfrm>
            <a:off x="75438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7" name="Line 39"/>
          <p:cNvSpPr>
            <a:spLocks noChangeShapeType="1"/>
          </p:cNvSpPr>
          <p:nvPr/>
        </p:nvSpPr>
        <p:spPr bwMode="auto">
          <a:xfrm>
            <a:off x="8001000" y="2090738"/>
            <a:ext cx="0" cy="434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457200" y="2790825"/>
            <a:ext cx="21494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Zero Delay:</a:t>
            </a:r>
          </a:p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Y and Z change at same “time” as A, B, and C!</a:t>
            </a:r>
          </a:p>
        </p:txBody>
      </p:sp>
      <p:sp>
        <p:nvSpPr>
          <p:cNvPr id="44069" name="Oval 41"/>
          <p:cNvSpPr>
            <a:spLocks noChangeArrowheads="1"/>
          </p:cNvSpPr>
          <p:nvPr/>
        </p:nvSpPr>
        <p:spPr bwMode="auto">
          <a:xfrm>
            <a:off x="3200400" y="3171825"/>
            <a:ext cx="23622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70" name="Text Box 42"/>
          <p:cNvSpPr txBox="1">
            <a:spLocks noChangeArrowheads="1"/>
          </p:cNvSpPr>
          <p:nvPr/>
        </p:nvSpPr>
        <p:spPr bwMode="auto">
          <a:xfrm>
            <a:off x="457200" y="4313238"/>
            <a:ext cx="2209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800080"/>
                </a:solidFill>
              </a:rPr>
              <a:t>Unit Delay:</a:t>
            </a:r>
          </a:p>
          <a:p>
            <a:pPr eaLnBrk="1" hangingPunct="1"/>
            <a:r>
              <a:rPr lang="en-US" altLang="en-US" i="1">
                <a:solidFill>
                  <a:srgbClr val="800080"/>
                </a:solidFill>
              </a:rPr>
              <a:t>Y changes 1 unit after B, C</a:t>
            </a:r>
          </a:p>
        </p:txBody>
      </p:sp>
      <p:sp>
        <p:nvSpPr>
          <p:cNvPr id="44071" name="Text Box 43"/>
          <p:cNvSpPr txBox="1">
            <a:spLocks noChangeArrowheads="1"/>
          </p:cNvSpPr>
          <p:nvPr/>
        </p:nvSpPr>
        <p:spPr bwMode="auto">
          <a:xfrm>
            <a:off x="457200" y="5532438"/>
            <a:ext cx="2209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008000"/>
                </a:solidFill>
              </a:rPr>
              <a:t>Unit Delay:</a:t>
            </a:r>
          </a:p>
          <a:p>
            <a:pPr eaLnBrk="1" hangingPunct="1"/>
            <a:r>
              <a:rPr lang="en-US" altLang="en-US" i="1">
                <a:solidFill>
                  <a:srgbClr val="008000"/>
                </a:solidFill>
              </a:rPr>
              <a:t>Z changes 1 unit after A, Y</a:t>
            </a:r>
          </a:p>
        </p:txBody>
      </p:sp>
      <p:sp>
        <p:nvSpPr>
          <p:cNvPr id="44072" name="Freeform 44"/>
          <p:cNvSpPr>
            <a:spLocks/>
          </p:cNvSpPr>
          <p:nvPr/>
        </p:nvSpPr>
        <p:spPr bwMode="auto">
          <a:xfrm>
            <a:off x="6629400" y="39195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3" name="Freeform 45"/>
          <p:cNvSpPr>
            <a:spLocks/>
          </p:cNvSpPr>
          <p:nvPr/>
        </p:nvSpPr>
        <p:spPr bwMode="auto">
          <a:xfrm>
            <a:off x="6629400" y="41481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4" name="Freeform 46"/>
          <p:cNvSpPr>
            <a:spLocks/>
          </p:cNvSpPr>
          <p:nvPr/>
        </p:nvSpPr>
        <p:spPr bwMode="auto">
          <a:xfrm>
            <a:off x="6629400" y="43767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Freeform 47"/>
          <p:cNvSpPr>
            <a:spLocks/>
          </p:cNvSpPr>
          <p:nvPr/>
        </p:nvSpPr>
        <p:spPr bwMode="auto">
          <a:xfrm>
            <a:off x="6629400" y="46815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6" name="Freeform 48"/>
          <p:cNvSpPr>
            <a:spLocks/>
          </p:cNvSpPr>
          <p:nvPr/>
        </p:nvSpPr>
        <p:spPr bwMode="auto">
          <a:xfrm>
            <a:off x="7823200" y="3844925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7" name="Freeform 49"/>
          <p:cNvSpPr>
            <a:spLocks/>
          </p:cNvSpPr>
          <p:nvPr/>
        </p:nvSpPr>
        <p:spPr bwMode="auto">
          <a:xfrm>
            <a:off x="6629400" y="49101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Freeform 50"/>
          <p:cNvSpPr>
            <a:spLocks/>
          </p:cNvSpPr>
          <p:nvPr/>
        </p:nvSpPr>
        <p:spPr bwMode="auto">
          <a:xfrm>
            <a:off x="6629400" y="5126038"/>
            <a:ext cx="1524000" cy="152400"/>
          </a:xfrm>
          <a:custGeom>
            <a:avLst/>
            <a:gdLst>
              <a:gd name="T0" fmla="*/ 2147483647 w 960"/>
              <a:gd name="T1" fmla="*/ 2147483647 h 96"/>
              <a:gd name="T2" fmla="*/ 2147483647 w 960"/>
              <a:gd name="T3" fmla="*/ 2147483647 h 96"/>
              <a:gd name="T4" fmla="*/ 2147483647 w 960"/>
              <a:gd name="T5" fmla="*/ 2147483647 h 96"/>
              <a:gd name="T6" fmla="*/ 0 w 96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96"/>
              <a:gd name="T14" fmla="*/ 960 w 96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96">
                <a:moveTo>
                  <a:pt x="960" y="96"/>
                </a:moveTo>
                <a:cubicBezTo>
                  <a:pt x="812" y="76"/>
                  <a:pt x="664" y="56"/>
                  <a:pt x="528" y="48"/>
                </a:cubicBezTo>
                <a:cubicBezTo>
                  <a:pt x="392" y="40"/>
                  <a:pt x="232" y="56"/>
                  <a:pt x="144" y="48"/>
                </a:cubicBezTo>
                <a:cubicBezTo>
                  <a:pt x="56" y="40"/>
                  <a:pt x="28" y="20"/>
                  <a:pt x="0" y="0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9" name="Freeform 51"/>
          <p:cNvSpPr>
            <a:spLocks/>
          </p:cNvSpPr>
          <p:nvPr/>
        </p:nvSpPr>
        <p:spPr bwMode="auto">
          <a:xfrm>
            <a:off x="7315200" y="58245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0" name="Freeform 52"/>
          <p:cNvSpPr>
            <a:spLocks/>
          </p:cNvSpPr>
          <p:nvPr/>
        </p:nvSpPr>
        <p:spPr bwMode="auto">
          <a:xfrm>
            <a:off x="7315200" y="60531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Freeform 53"/>
          <p:cNvSpPr>
            <a:spLocks/>
          </p:cNvSpPr>
          <p:nvPr/>
        </p:nvSpPr>
        <p:spPr bwMode="auto">
          <a:xfrm>
            <a:off x="7315200" y="46180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Freeform 54"/>
          <p:cNvSpPr>
            <a:spLocks/>
          </p:cNvSpPr>
          <p:nvPr/>
        </p:nvSpPr>
        <p:spPr bwMode="auto">
          <a:xfrm>
            <a:off x="7315200" y="43767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3" name="Freeform 55"/>
          <p:cNvSpPr>
            <a:spLocks/>
          </p:cNvSpPr>
          <p:nvPr/>
        </p:nvSpPr>
        <p:spPr bwMode="auto">
          <a:xfrm>
            <a:off x="7315200" y="36147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Freeform 56"/>
          <p:cNvSpPr>
            <a:spLocks/>
          </p:cNvSpPr>
          <p:nvPr/>
        </p:nvSpPr>
        <p:spPr bwMode="auto">
          <a:xfrm>
            <a:off x="7315200" y="33861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5" name="Freeform 57"/>
          <p:cNvSpPr>
            <a:spLocks/>
          </p:cNvSpPr>
          <p:nvPr/>
        </p:nvSpPr>
        <p:spPr bwMode="auto">
          <a:xfrm>
            <a:off x="7315200" y="3157538"/>
            <a:ext cx="330200" cy="215900"/>
          </a:xfrm>
          <a:custGeom>
            <a:avLst/>
            <a:gdLst>
              <a:gd name="T0" fmla="*/ 2147483647 w 208"/>
              <a:gd name="T1" fmla="*/ 2147483647 h 136"/>
              <a:gd name="T2" fmla="*/ 2147483647 w 208"/>
              <a:gd name="T3" fmla="*/ 2147483647 h 136"/>
              <a:gd name="T4" fmla="*/ 2147483647 w 208"/>
              <a:gd name="T5" fmla="*/ 2147483647 h 136"/>
              <a:gd name="T6" fmla="*/ 0 w 208"/>
              <a:gd name="T7" fmla="*/ 0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36"/>
              <a:gd name="T14" fmla="*/ 208 w 208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36">
                <a:moveTo>
                  <a:pt x="208" y="136"/>
                </a:moveTo>
                <a:cubicBezTo>
                  <a:pt x="198" y="129"/>
                  <a:pt x="164" y="112"/>
                  <a:pt x="148" y="96"/>
                </a:cubicBezTo>
                <a:cubicBezTo>
                  <a:pt x="132" y="80"/>
                  <a:pt x="137" y="56"/>
                  <a:pt x="112" y="40"/>
                </a:cubicBezTo>
                <a:cubicBezTo>
                  <a:pt x="87" y="24"/>
                  <a:pt x="23" y="8"/>
                  <a:pt x="0" y="0"/>
                </a:cubicBezTo>
              </a:path>
            </a:pathLst>
          </a:custGeom>
          <a:noFill/>
          <a:ln w="19050" cap="flat" cmpd="sng">
            <a:solidFill>
              <a:srgbClr val="9900CC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6" name="Freeform 58"/>
          <p:cNvSpPr>
            <a:spLocks/>
          </p:cNvSpPr>
          <p:nvPr/>
        </p:nvSpPr>
        <p:spPr bwMode="auto">
          <a:xfrm>
            <a:off x="7823200" y="46053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7" name="Freeform 59"/>
          <p:cNvSpPr>
            <a:spLocks/>
          </p:cNvSpPr>
          <p:nvPr/>
        </p:nvSpPr>
        <p:spPr bwMode="auto">
          <a:xfrm>
            <a:off x="7823200" y="48339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8" name="Freeform 60"/>
          <p:cNvSpPr>
            <a:spLocks/>
          </p:cNvSpPr>
          <p:nvPr/>
        </p:nvSpPr>
        <p:spPr bwMode="auto">
          <a:xfrm>
            <a:off x="7823200" y="36147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9" name="Freeform 61"/>
          <p:cNvSpPr>
            <a:spLocks/>
          </p:cNvSpPr>
          <p:nvPr/>
        </p:nvSpPr>
        <p:spPr bwMode="auto">
          <a:xfrm>
            <a:off x="7823200" y="33861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90" name="Freeform 62"/>
          <p:cNvSpPr>
            <a:spLocks/>
          </p:cNvSpPr>
          <p:nvPr/>
        </p:nvSpPr>
        <p:spPr bwMode="auto">
          <a:xfrm>
            <a:off x="7823200" y="6053138"/>
            <a:ext cx="330200" cy="228600"/>
          </a:xfrm>
          <a:custGeom>
            <a:avLst/>
            <a:gdLst>
              <a:gd name="T0" fmla="*/ 2147483647 w 208"/>
              <a:gd name="T1" fmla="*/ 2147483647 h 144"/>
              <a:gd name="T2" fmla="*/ 2147483647 w 208"/>
              <a:gd name="T3" fmla="*/ 2147483647 h 144"/>
              <a:gd name="T4" fmla="*/ 2147483647 w 208"/>
              <a:gd name="T5" fmla="*/ 2147483647 h 144"/>
              <a:gd name="T6" fmla="*/ 0 w 208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44"/>
              <a:gd name="T14" fmla="*/ 208 w 208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44">
                <a:moveTo>
                  <a:pt x="208" y="143"/>
                </a:moveTo>
                <a:cubicBezTo>
                  <a:pt x="190" y="140"/>
                  <a:pt x="123" y="144"/>
                  <a:pt x="100" y="123"/>
                </a:cubicBezTo>
                <a:cubicBezTo>
                  <a:pt x="77" y="102"/>
                  <a:pt x="89" y="38"/>
                  <a:pt x="72" y="19"/>
                </a:cubicBezTo>
                <a:cubicBezTo>
                  <a:pt x="55" y="0"/>
                  <a:pt x="15" y="9"/>
                  <a:pt x="0" y="7"/>
                </a:cubicBezTo>
              </a:path>
            </a:pathLst>
          </a:custGeom>
          <a:noFill/>
          <a:ln w="19050" cap="flat" cmpd="sng">
            <a:solidFill>
              <a:srgbClr val="33CC33"/>
            </a:solidFill>
            <a:prstDash val="solid"/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410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Types Of Delays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eaLnBrk="1" hangingPunct="1"/>
            <a:r>
              <a:rPr lang="en-US" altLang="en-US" smtClean="0"/>
              <a:t>Inertial Delay (Gates)</a:t>
            </a:r>
          </a:p>
          <a:p>
            <a:pPr lvl="1" eaLnBrk="1" hangingPunct="1"/>
            <a:r>
              <a:rPr lang="en-US" altLang="en-US" smtClean="0"/>
              <a:t>Suppresses pulses shorter than delay amount</a:t>
            </a:r>
          </a:p>
          <a:p>
            <a:pPr lvl="1" eaLnBrk="1" hangingPunct="1"/>
            <a:r>
              <a:rPr lang="en-US" altLang="en-US" smtClean="0"/>
              <a:t>In reality, gates need to have inputs held a certain time before output is accurate</a:t>
            </a:r>
          </a:p>
          <a:p>
            <a:pPr lvl="1" eaLnBrk="1" hangingPunct="1"/>
            <a:r>
              <a:rPr lang="en-US" altLang="en-US" smtClean="0"/>
              <a:t>This models that behavior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FD8057-CED4-45EC-A192-527940B07E79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457200" y="38100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Transport Delay (Nets)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“Time of flight” from source to sink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Short pulses transmitted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57200" y="5105400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</a:rPr>
              <a:t>Not critical for our project, however, in industry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After APR an SDF is applied for accurate simulation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Then corner simulations are run to ensure design robust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  <p:bldP spid="2150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Delay Examples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 #5  net_1;  			// 5 unit transport delay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and #4 (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x_in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y_in</a:t>
            </a:r>
            <a:r>
              <a:rPr lang="en-US" altLang="en-US" sz="2400" dirty="0" smtClean="0">
                <a:latin typeface="Tahoma" panose="020B0604030504040204" pitchFamily="34" charset="0"/>
              </a:rPr>
              <a:t>); 	// 4 unit inertial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assign #3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 = a &amp; b;	// 3 unit inertial delay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#2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;			// 2 unit transport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and #3 (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z_out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x_in</a:t>
            </a:r>
            <a:r>
              <a:rPr lang="en-US" altLang="en-US" sz="2400" dirty="0" smtClean="0">
                <a:latin typeface="Tahoma" panose="020B0604030504040204" pitchFamily="34" charset="0"/>
              </a:rPr>
              <a:t>, </a:t>
            </a:r>
            <a:r>
              <a:rPr lang="en-US" altLang="en-US" sz="2400" dirty="0" err="1" smtClean="0">
                <a:latin typeface="Tahoma" panose="020B0604030504040204" pitchFamily="34" charset="0"/>
              </a:rPr>
              <a:t>y_in</a:t>
            </a:r>
            <a:r>
              <a:rPr lang="en-US" altLang="en-US" sz="2400" dirty="0" smtClean="0">
                <a:latin typeface="Tahoma" panose="020B0604030504040204" pitchFamily="34" charset="0"/>
              </a:rPr>
              <a:t>); 	// 3 for gate, 2 for wire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wire #3 c;				// 3 unit transport delay</a:t>
            </a:r>
          </a:p>
          <a:p>
            <a:pPr eaLnBrk="1" hangingPunct="1"/>
            <a:r>
              <a:rPr lang="en-US" altLang="en-US" sz="2400" dirty="0" smtClean="0">
                <a:latin typeface="Tahoma" panose="020B0604030504040204" pitchFamily="34" charset="0"/>
              </a:rPr>
              <a:t>assign #5 c = a &amp; b;	 	// 5 for assign, 3 for wire</a:t>
            </a:r>
          </a:p>
          <a:p>
            <a:pPr eaLnBrk="1" hangingPunct="1"/>
            <a:endParaRPr lang="en-US" altLang="en-US" sz="2400" dirty="0" smtClean="0">
              <a:latin typeface="Tahoma" panose="020B0604030504040204" pitchFamily="34" charset="0"/>
            </a:endParaRP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D89A58-6562-41A1-8F18-1D4EE4479451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145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Combinational Logic will Generate Pulses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0DF27-158D-49B5-B8F9-735D288B1070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  <p:grpSp>
        <p:nvGrpSpPr>
          <p:cNvPr id="47108" name="Group 8"/>
          <p:cNvGrpSpPr>
            <a:grpSpLocks/>
          </p:cNvGrpSpPr>
          <p:nvPr/>
        </p:nvGrpSpPr>
        <p:grpSpPr bwMode="auto">
          <a:xfrm>
            <a:off x="685800" y="1828800"/>
            <a:ext cx="304800" cy="685800"/>
            <a:chOff x="432" y="1152"/>
            <a:chExt cx="192" cy="432"/>
          </a:xfrm>
        </p:grpSpPr>
        <p:sp>
          <p:nvSpPr>
            <p:cNvPr id="47209" name="Rectangle 5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10" name="Line 6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1" name="Line 7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09" name="Group 9"/>
          <p:cNvGrpSpPr>
            <a:grpSpLocks/>
          </p:cNvGrpSpPr>
          <p:nvPr/>
        </p:nvGrpSpPr>
        <p:grpSpPr bwMode="auto">
          <a:xfrm>
            <a:off x="685800" y="2743200"/>
            <a:ext cx="304800" cy="685800"/>
            <a:chOff x="432" y="1152"/>
            <a:chExt cx="192" cy="432"/>
          </a:xfrm>
        </p:grpSpPr>
        <p:sp>
          <p:nvSpPr>
            <p:cNvPr id="47206" name="Rectangle 10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07" name="Line 11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8" name="Line 12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0" name="Group 13"/>
          <p:cNvGrpSpPr>
            <a:grpSpLocks/>
          </p:cNvGrpSpPr>
          <p:nvPr/>
        </p:nvGrpSpPr>
        <p:grpSpPr bwMode="auto">
          <a:xfrm>
            <a:off x="685800" y="3657600"/>
            <a:ext cx="304800" cy="685800"/>
            <a:chOff x="432" y="1152"/>
            <a:chExt cx="192" cy="432"/>
          </a:xfrm>
        </p:grpSpPr>
        <p:sp>
          <p:nvSpPr>
            <p:cNvPr id="47203" name="Rectangle 14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204" name="Line 15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5" name="Line 16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1" name="Line 17"/>
          <p:cNvSpPr>
            <a:spLocks noChangeShapeType="1"/>
          </p:cNvSpPr>
          <p:nvPr/>
        </p:nvSpPr>
        <p:spPr bwMode="auto">
          <a:xfrm>
            <a:off x="838200" y="2514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18"/>
          <p:cNvSpPr>
            <a:spLocks noChangeShapeType="1"/>
          </p:cNvSpPr>
          <p:nvPr/>
        </p:nvSpPr>
        <p:spPr bwMode="auto">
          <a:xfrm>
            <a:off x="838200" y="34290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9"/>
          <p:cNvSpPr>
            <a:spLocks noChangeShapeType="1"/>
          </p:cNvSpPr>
          <p:nvPr/>
        </p:nvSpPr>
        <p:spPr bwMode="auto">
          <a:xfrm>
            <a:off x="838200" y="4343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20"/>
          <p:cNvSpPr>
            <a:spLocks noChangeShapeType="1"/>
          </p:cNvSpPr>
          <p:nvPr/>
        </p:nvSpPr>
        <p:spPr bwMode="auto">
          <a:xfrm flipH="1">
            <a:off x="533400" y="2667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Line 21"/>
          <p:cNvSpPr>
            <a:spLocks noChangeShapeType="1"/>
          </p:cNvSpPr>
          <p:nvPr/>
        </p:nvSpPr>
        <p:spPr bwMode="auto">
          <a:xfrm flipH="1">
            <a:off x="533400" y="3581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Line 22"/>
          <p:cNvSpPr>
            <a:spLocks noChangeShapeType="1"/>
          </p:cNvSpPr>
          <p:nvPr/>
        </p:nvSpPr>
        <p:spPr bwMode="auto">
          <a:xfrm flipH="1">
            <a:off x="533400" y="4495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Line 23"/>
          <p:cNvSpPr>
            <a:spLocks noChangeShapeType="1"/>
          </p:cNvSpPr>
          <p:nvPr/>
        </p:nvSpPr>
        <p:spPr bwMode="auto">
          <a:xfrm>
            <a:off x="533400" y="26670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Text Box 24"/>
          <p:cNvSpPr txBox="1">
            <a:spLocks noChangeArrowheads="1"/>
          </p:cNvSpPr>
          <p:nvPr/>
        </p:nvSpPr>
        <p:spPr bwMode="auto">
          <a:xfrm>
            <a:off x="304800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47119" name="Text Box 68"/>
          <p:cNvSpPr txBox="1">
            <a:spLocks noChangeArrowheads="1"/>
          </p:cNvSpPr>
          <p:nvPr/>
        </p:nvSpPr>
        <p:spPr bwMode="auto">
          <a:xfrm>
            <a:off x="4038600" y="1676400"/>
            <a:ext cx="4564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Have 3 Flops with a unit delay clk2q</a:t>
            </a:r>
          </a:p>
        </p:txBody>
      </p:sp>
      <p:sp>
        <p:nvSpPr>
          <p:cNvPr id="217157" name="Text Box 69"/>
          <p:cNvSpPr txBox="1">
            <a:spLocks noChangeArrowheads="1"/>
          </p:cNvSpPr>
          <p:nvPr/>
        </p:nvSpPr>
        <p:spPr bwMode="auto">
          <a:xfrm>
            <a:off x="4038600" y="2057400"/>
            <a:ext cx="4724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Feeds simple combinational logic with unit gate delays</a:t>
            </a:r>
          </a:p>
          <a:p>
            <a:pPr eaLnBrk="1" hangingPunct="1"/>
            <a:endParaRPr lang="en-US" altLang="en-US"/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1066800" y="2057400"/>
            <a:ext cx="7696200" cy="2209800"/>
            <a:chOff x="672" y="1296"/>
            <a:chExt cx="4848" cy="1392"/>
          </a:xfrm>
        </p:grpSpPr>
        <p:sp>
          <p:nvSpPr>
            <p:cNvPr id="47199" name="Text Box 64"/>
            <p:cNvSpPr txBox="1">
              <a:spLocks noChangeArrowheads="1"/>
            </p:cNvSpPr>
            <p:nvPr/>
          </p:nvSpPr>
          <p:spPr bwMode="auto">
            <a:xfrm>
              <a:off x="672" y="1920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  <a:r>
                <a:rPr lang="en-US" altLang="en-US" sz="1400">
                  <a:sym typeface="Wingdings" panose="05000000000000000000" pitchFamily="2" charset="2"/>
                </a:rPr>
                <a:t>1</a:t>
              </a:r>
              <a:endParaRPr lang="en-US" altLang="en-US" sz="1400"/>
            </a:p>
          </p:txBody>
        </p:sp>
        <p:sp>
          <p:nvSpPr>
            <p:cNvPr id="47200" name="Text Box 65"/>
            <p:cNvSpPr txBox="1">
              <a:spLocks noChangeArrowheads="1"/>
            </p:cNvSpPr>
            <p:nvPr/>
          </p:nvSpPr>
          <p:spPr bwMode="auto">
            <a:xfrm>
              <a:off x="720" y="2496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1</a:t>
              </a:r>
              <a:r>
                <a:rPr lang="en-US" altLang="en-US" sz="1400">
                  <a:sym typeface="Wingdings" panose="05000000000000000000" pitchFamily="2" charset="2"/>
                </a:rPr>
                <a:t>0</a:t>
              </a:r>
              <a:endParaRPr lang="en-US" altLang="en-US" sz="1400"/>
            </a:p>
          </p:txBody>
        </p:sp>
        <p:sp>
          <p:nvSpPr>
            <p:cNvPr id="47201" name="Text Box 66"/>
            <p:cNvSpPr txBox="1">
              <a:spLocks noChangeArrowheads="1"/>
            </p:cNvSpPr>
            <p:nvPr/>
          </p:nvSpPr>
          <p:spPr bwMode="auto">
            <a:xfrm>
              <a:off x="768" y="1296"/>
              <a:ext cx="3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0</a:t>
              </a:r>
              <a:r>
                <a:rPr lang="en-US" altLang="en-US" sz="1400">
                  <a:sym typeface="Wingdings" panose="05000000000000000000" pitchFamily="2" charset="2"/>
                </a:rPr>
                <a:t>1</a:t>
              </a:r>
              <a:endParaRPr lang="en-US" altLang="en-US" sz="1400"/>
            </a:p>
          </p:txBody>
        </p:sp>
        <p:sp>
          <p:nvSpPr>
            <p:cNvPr id="47202" name="Text Box 70"/>
            <p:cNvSpPr txBox="1">
              <a:spLocks noChangeArrowheads="1"/>
            </p:cNvSpPr>
            <p:nvPr/>
          </p:nvSpPr>
          <p:spPr bwMode="auto">
            <a:xfrm>
              <a:off x="2544" y="1728"/>
              <a:ext cx="29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/>
                <a:t> A,B,C make the transitions shown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217159" name="Text Box 71"/>
          <p:cNvSpPr txBox="1">
            <a:spLocks noChangeArrowheads="1"/>
          </p:cNvSpPr>
          <p:nvPr/>
        </p:nvSpPr>
        <p:spPr bwMode="auto">
          <a:xfrm>
            <a:off x="4038600" y="3200400"/>
            <a:ext cx="472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What does “out” do?</a:t>
            </a:r>
          </a:p>
          <a:p>
            <a:pPr eaLnBrk="1" hangingPunct="1"/>
            <a:endParaRPr lang="en-US" altLang="en-US"/>
          </a:p>
        </p:txBody>
      </p: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990600" y="1828800"/>
            <a:ext cx="2995613" cy="2451100"/>
            <a:chOff x="624" y="1152"/>
            <a:chExt cx="1887" cy="1544"/>
          </a:xfrm>
        </p:grpSpPr>
        <p:sp>
          <p:nvSpPr>
            <p:cNvPr id="47160" name="Line 25"/>
            <p:cNvSpPr>
              <a:spLocks noChangeShapeType="1"/>
            </p:cNvSpPr>
            <p:nvPr/>
          </p:nvSpPr>
          <p:spPr bwMode="auto">
            <a:xfrm>
              <a:off x="624" y="134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Line 26"/>
            <p:cNvSpPr>
              <a:spLocks noChangeShapeType="1"/>
            </p:cNvSpPr>
            <p:nvPr/>
          </p:nvSpPr>
          <p:spPr bwMode="auto">
            <a:xfrm>
              <a:off x="624" y="1920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2" name="Line 27"/>
            <p:cNvSpPr>
              <a:spLocks noChangeShapeType="1"/>
            </p:cNvSpPr>
            <p:nvPr/>
          </p:nvSpPr>
          <p:spPr bwMode="auto">
            <a:xfrm>
              <a:off x="624" y="2496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624" y="1152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A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24" y="1728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B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624" y="2304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C</a:t>
              </a:r>
            </a:p>
          </p:txBody>
        </p:sp>
        <p:grpSp>
          <p:nvGrpSpPr>
            <p:cNvPr id="47166" name="Group 39"/>
            <p:cNvGrpSpPr>
              <a:grpSpLocks/>
            </p:cNvGrpSpPr>
            <p:nvPr/>
          </p:nvGrpSpPr>
          <p:grpSpPr bwMode="auto">
            <a:xfrm>
              <a:off x="960" y="1488"/>
              <a:ext cx="480" cy="288"/>
              <a:chOff x="1488" y="1632"/>
              <a:chExt cx="480" cy="288"/>
            </a:xfrm>
          </p:grpSpPr>
          <p:sp>
            <p:nvSpPr>
              <p:cNvPr id="47191" name="Arc 31"/>
              <p:cNvSpPr>
                <a:spLocks/>
              </p:cNvSpPr>
              <p:nvPr/>
            </p:nvSpPr>
            <p:spPr bwMode="auto">
              <a:xfrm flipV="1">
                <a:off x="1680" y="1776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Arc 32"/>
              <p:cNvSpPr>
                <a:spLocks/>
              </p:cNvSpPr>
              <p:nvPr/>
            </p:nvSpPr>
            <p:spPr bwMode="auto">
              <a:xfrm>
                <a:off x="1680" y="163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Line 33"/>
              <p:cNvSpPr>
                <a:spLocks noChangeShapeType="1"/>
              </p:cNvSpPr>
              <p:nvPr/>
            </p:nvSpPr>
            <p:spPr bwMode="auto">
              <a:xfrm flipH="1">
                <a:off x="1584" y="163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4" name="Line 34"/>
              <p:cNvSpPr>
                <a:spLocks noChangeShapeType="1"/>
              </p:cNvSpPr>
              <p:nvPr/>
            </p:nvSpPr>
            <p:spPr bwMode="auto">
              <a:xfrm flipH="1">
                <a:off x="1584" y="192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5" name="Line 35"/>
              <p:cNvSpPr>
                <a:spLocks noChangeShapeType="1"/>
              </p:cNvSpPr>
              <p:nvPr/>
            </p:nvSpPr>
            <p:spPr bwMode="auto">
              <a:xfrm flipV="1">
                <a:off x="1584" y="1632"/>
                <a:ext cx="0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6" name="Line 36"/>
              <p:cNvSpPr>
                <a:spLocks noChangeShapeType="1"/>
              </p:cNvSpPr>
              <p:nvPr/>
            </p:nvSpPr>
            <p:spPr bwMode="auto">
              <a:xfrm>
                <a:off x="1872" y="177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7" name="Line 37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8" name="Line 38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67" name="Group 52"/>
            <p:cNvGrpSpPr>
              <a:grpSpLocks/>
            </p:cNvGrpSpPr>
            <p:nvPr/>
          </p:nvGrpSpPr>
          <p:grpSpPr bwMode="auto">
            <a:xfrm>
              <a:off x="1632" y="1584"/>
              <a:ext cx="576" cy="288"/>
              <a:chOff x="1536" y="2208"/>
              <a:chExt cx="576" cy="288"/>
            </a:xfrm>
          </p:grpSpPr>
          <p:sp>
            <p:nvSpPr>
              <p:cNvPr id="47181" name="Arc 41"/>
              <p:cNvSpPr>
                <a:spLocks/>
              </p:cNvSpPr>
              <p:nvPr/>
            </p:nvSpPr>
            <p:spPr bwMode="auto">
              <a:xfrm flipV="1">
                <a:off x="1728" y="2352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2" name="Arc 42"/>
              <p:cNvSpPr>
                <a:spLocks/>
              </p:cNvSpPr>
              <p:nvPr/>
            </p:nvSpPr>
            <p:spPr bwMode="auto">
              <a:xfrm>
                <a:off x="1728" y="2208"/>
                <a:ext cx="192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3" name="Line 43"/>
              <p:cNvSpPr>
                <a:spLocks noChangeShapeType="1"/>
              </p:cNvSpPr>
              <p:nvPr/>
            </p:nvSpPr>
            <p:spPr bwMode="auto">
              <a:xfrm flipH="1">
                <a:off x="1632" y="2208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4" name="Line 44"/>
              <p:cNvSpPr>
                <a:spLocks noChangeShapeType="1"/>
              </p:cNvSpPr>
              <p:nvPr/>
            </p:nvSpPr>
            <p:spPr bwMode="auto">
              <a:xfrm flipH="1">
                <a:off x="1632" y="249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5" name="Line 46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6" name="Line 47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13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7" name="Line 4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129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Arc 49"/>
              <p:cNvSpPr>
                <a:spLocks/>
              </p:cNvSpPr>
              <p:nvPr/>
            </p:nvSpPr>
            <p:spPr bwMode="auto">
              <a:xfrm>
                <a:off x="1632" y="22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Arc 50"/>
              <p:cNvSpPr>
                <a:spLocks/>
              </p:cNvSpPr>
              <p:nvPr/>
            </p:nvSpPr>
            <p:spPr bwMode="auto">
              <a:xfrm flipV="1">
                <a:off x="1632" y="2352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Oval 51"/>
              <p:cNvSpPr>
                <a:spLocks noChangeArrowheads="1"/>
              </p:cNvSpPr>
              <p:nvPr/>
            </p:nvSpPr>
            <p:spPr bwMode="auto">
              <a:xfrm>
                <a:off x="1920" y="2304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7168" name="Line 53"/>
            <p:cNvSpPr>
              <a:spLocks noChangeShapeType="1"/>
            </p:cNvSpPr>
            <p:nvPr/>
          </p:nvSpPr>
          <p:spPr bwMode="auto">
            <a:xfrm flipH="1">
              <a:off x="768" y="1536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9" name="Line 54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0" name="Line 55"/>
            <p:cNvSpPr>
              <a:spLocks noChangeShapeType="1"/>
            </p:cNvSpPr>
            <p:nvPr/>
          </p:nvSpPr>
          <p:spPr bwMode="auto">
            <a:xfrm flipV="1">
              <a:off x="816" y="17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1" name="Line 56"/>
            <p:cNvSpPr>
              <a:spLocks noChangeShapeType="1"/>
            </p:cNvSpPr>
            <p:nvPr/>
          </p:nvSpPr>
          <p:spPr bwMode="auto">
            <a:xfrm flipH="1">
              <a:off x="816" y="172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2" name="Line 57"/>
            <p:cNvSpPr>
              <a:spLocks noChangeShapeType="1"/>
            </p:cNvSpPr>
            <p:nvPr/>
          </p:nvSpPr>
          <p:spPr bwMode="auto">
            <a:xfrm>
              <a:off x="768" y="2496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3" name="Line 58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6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4" name="Line 59"/>
            <p:cNvSpPr>
              <a:spLocks noChangeShapeType="1"/>
            </p:cNvSpPr>
            <p:nvPr/>
          </p:nvSpPr>
          <p:spPr bwMode="auto">
            <a:xfrm>
              <a:off x="1488" y="182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5" name="Line 60"/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6" name="Text Box 61"/>
            <p:cNvSpPr txBox="1">
              <a:spLocks noChangeArrowheads="1"/>
            </p:cNvSpPr>
            <p:nvPr/>
          </p:nvSpPr>
          <p:spPr bwMode="auto">
            <a:xfrm>
              <a:off x="1440" y="1440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n1</a:t>
              </a:r>
            </a:p>
          </p:txBody>
        </p:sp>
        <p:sp>
          <p:nvSpPr>
            <p:cNvPr id="47177" name="Text Box 62"/>
            <p:cNvSpPr txBox="1">
              <a:spLocks noChangeArrowheads="1"/>
            </p:cNvSpPr>
            <p:nvPr/>
          </p:nvSpPr>
          <p:spPr bwMode="auto">
            <a:xfrm>
              <a:off x="1094" y="1508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7178" name="Text Box 63"/>
            <p:cNvSpPr txBox="1">
              <a:spLocks noChangeArrowheads="1"/>
            </p:cNvSpPr>
            <p:nvPr/>
          </p:nvSpPr>
          <p:spPr bwMode="auto">
            <a:xfrm>
              <a:off x="1776" y="158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47179" name="Text Box 67"/>
            <p:cNvSpPr txBox="1">
              <a:spLocks noChangeArrowheads="1"/>
            </p:cNvSpPr>
            <p:nvPr/>
          </p:nvSpPr>
          <p:spPr bwMode="auto">
            <a:xfrm>
              <a:off x="2160" y="1584"/>
              <a:ext cx="3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47180" name="Text Box 72"/>
            <p:cNvSpPr txBox="1">
              <a:spLocks noChangeArrowheads="1"/>
            </p:cNvSpPr>
            <p:nvPr/>
          </p:nvSpPr>
          <p:spPr bwMode="auto">
            <a:xfrm>
              <a:off x="1862" y="2484"/>
              <a:ext cx="2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clk</a:t>
              </a: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124200" y="4343400"/>
            <a:ext cx="4114800" cy="336550"/>
            <a:chOff x="1968" y="2736"/>
            <a:chExt cx="2592" cy="212"/>
          </a:xfrm>
        </p:grpSpPr>
        <p:sp>
          <p:nvSpPr>
            <p:cNvPr id="47156" name="Line 84"/>
            <p:cNvSpPr>
              <a:spLocks noChangeShapeType="1"/>
            </p:cNvSpPr>
            <p:nvPr/>
          </p:nvSpPr>
          <p:spPr bwMode="auto">
            <a:xfrm>
              <a:off x="2208" y="292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Line 87"/>
            <p:cNvSpPr>
              <a:spLocks noChangeShapeType="1"/>
            </p:cNvSpPr>
            <p:nvPr/>
          </p:nvSpPr>
          <p:spPr bwMode="auto">
            <a:xfrm flipV="1">
              <a:off x="2736" y="273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Line 88"/>
            <p:cNvSpPr>
              <a:spLocks noChangeShapeType="1"/>
            </p:cNvSpPr>
            <p:nvPr/>
          </p:nvSpPr>
          <p:spPr bwMode="auto">
            <a:xfrm>
              <a:off x="2736" y="2736"/>
              <a:ext cx="18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Text Box 90"/>
            <p:cNvSpPr txBox="1">
              <a:spLocks noChangeArrowheads="1"/>
            </p:cNvSpPr>
            <p:nvPr/>
          </p:nvSpPr>
          <p:spPr bwMode="auto">
            <a:xfrm>
              <a:off x="1968" y="273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A</a:t>
              </a:r>
            </a:p>
          </p:txBody>
        </p:sp>
      </p:grpSp>
      <p:sp>
        <p:nvSpPr>
          <p:cNvPr id="217179" name="Text Box 91"/>
          <p:cNvSpPr txBox="1">
            <a:spLocks noChangeArrowheads="1"/>
          </p:cNvSpPr>
          <p:nvPr/>
        </p:nvSpPr>
        <p:spPr bwMode="auto">
          <a:xfrm>
            <a:off x="3124200" y="480060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B</a:t>
            </a:r>
          </a:p>
        </p:txBody>
      </p:sp>
      <p:sp>
        <p:nvSpPr>
          <p:cNvPr id="217180" name="Line 92"/>
          <p:cNvSpPr>
            <a:spLocks noChangeShapeType="1"/>
          </p:cNvSpPr>
          <p:nvPr/>
        </p:nvSpPr>
        <p:spPr bwMode="auto">
          <a:xfrm>
            <a:off x="3505200" y="4800600"/>
            <a:ext cx="3733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118"/>
          <p:cNvGrpSpPr>
            <a:grpSpLocks/>
          </p:cNvGrpSpPr>
          <p:nvPr/>
        </p:nvGrpSpPr>
        <p:grpSpPr bwMode="auto">
          <a:xfrm>
            <a:off x="3124200" y="5257800"/>
            <a:ext cx="4114800" cy="336550"/>
            <a:chOff x="1968" y="3312"/>
            <a:chExt cx="2592" cy="212"/>
          </a:xfrm>
        </p:grpSpPr>
        <p:sp>
          <p:nvSpPr>
            <p:cNvPr id="47152" name="Text Box 94"/>
            <p:cNvSpPr txBox="1">
              <a:spLocks noChangeArrowheads="1"/>
            </p:cNvSpPr>
            <p:nvPr/>
          </p:nvSpPr>
          <p:spPr bwMode="auto">
            <a:xfrm>
              <a:off x="1968" y="3312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C</a:t>
              </a:r>
            </a:p>
          </p:txBody>
        </p:sp>
        <p:sp>
          <p:nvSpPr>
            <p:cNvPr id="47153" name="Line 95"/>
            <p:cNvSpPr>
              <a:spLocks noChangeShapeType="1"/>
            </p:cNvSpPr>
            <p:nvPr/>
          </p:nvSpPr>
          <p:spPr bwMode="auto">
            <a:xfrm>
              <a:off x="2208" y="3312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Line 96"/>
            <p:cNvSpPr>
              <a:spLocks noChangeShapeType="1"/>
            </p:cNvSpPr>
            <p:nvPr/>
          </p:nvSpPr>
          <p:spPr bwMode="auto">
            <a:xfrm flipV="1">
              <a:off x="2736" y="331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Line 97"/>
            <p:cNvSpPr>
              <a:spLocks noChangeShapeType="1"/>
            </p:cNvSpPr>
            <p:nvPr/>
          </p:nvSpPr>
          <p:spPr bwMode="auto">
            <a:xfrm>
              <a:off x="2736" y="3504"/>
              <a:ext cx="18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119"/>
          <p:cNvGrpSpPr>
            <a:grpSpLocks/>
          </p:cNvGrpSpPr>
          <p:nvPr/>
        </p:nvGrpSpPr>
        <p:grpSpPr bwMode="auto">
          <a:xfrm>
            <a:off x="3124200" y="5715000"/>
            <a:ext cx="4114800" cy="336550"/>
            <a:chOff x="1968" y="3600"/>
            <a:chExt cx="2592" cy="212"/>
          </a:xfrm>
        </p:grpSpPr>
        <p:sp>
          <p:nvSpPr>
            <p:cNvPr id="47148" name="Text Box 99"/>
            <p:cNvSpPr txBox="1">
              <a:spLocks noChangeArrowheads="1"/>
            </p:cNvSpPr>
            <p:nvPr/>
          </p:nvSpPr>
          <p:spPr bwMode="auto">
            <a:xfrm>
              <a:off x="1968" y="3600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n1</a:t>
              </a:r>
            </a:p>
          </p:txBody>
        </p:sp>
        <p:sp>
          <p:nvSpPr>
            <p:cNvPr id="47149" name="Line 100"/>
            <p:cNvSpPr>
              <a:spLocks noChangeShapeType="1"/>
            </p:cNvSpPr>
            <p:nvPr/>
          </p:nvSpPr>
          <p:spPr bwMode="auto">
            <a:xfrm>
              <a:off x="2208" y="3792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101"/>
            <p:cNvSpPr>
              <a:spLocks noChangeShapeType="1"/>
            </p:cNvSpPr>
            <p:nvPr/>
          </p:nvSpPr>
          <p:spPr bwMode="auto">
            <a:xfrm flipV="1">
              <a:off x="2928" y="3600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102"/>
            <p:cNvSpPr>
              <a:spLocks noChangeShapeType="1"/>
            </p:cNvSpPr>
            <p:nvPr/>
          </p:nvSpPr>
          <p:spPr bwMode="auto">
            <a:xfrm>
              <a:off x="2928" y="3600"/>
              <a:ext cx="16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20"/>
          <p:cNvGrpSpPr>
            <a:grpSpLocks/>
          </p:cNvGrpSpPr>
          <p:nvPr/>
        </p:nvGrpSpPr>
        <p:grpSpPr bwMode="auto">
          <a:xfrm>
            <a:off x="3048000" y="6172200"/>
            <a:ext cx="4191000" cy="336550"/>
            <a:chOff x="1920" y="3888"/>
            <a:chExt cx="2640" cy="212"/>
          </a:xfrm>
        </p:grpSpPr>
        <p:sp>
          <p:nvSpPr>
            <p:cNvPr id="47142" name="Text Box 103"/>
            <p:cNvSpPr txBox="1">
              <a:spLocks noChangeArrowheads="1"/>
            </p:cNvSpPr>
            <p:nvPr/>
          </p:nvSpPr>
          <p:spPr bwMode="auto">
            <a:xfrm>
              <a:off x="1920" y="3888"/>
              <a:ext cx="32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out</a:t>
              </a:r>
            </a:p>
          </p:txBody>
        </p:sp>
        <p:sp>
          <p:nvSpPr>
            <p:cNvPr id="47143" name="Line 104"/>
            <p:cNvSpPr>
              <a:spLocks noChangeShapeType="1"/>
            </p:cNvSpPr>
            <p:nvPr/>
          </p:nvSpPr>
          <p:spPr bwMode="auto">
            <a:xfrm>
              <a:off x="2208" y="4080"/>
              <a:ext cx="7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105"/>
            <p:cNvSpPr>
              <a:spLocks noChangeShapeType="1"/>
            </p:cNvSpPr>
            <p:nvPr/>
          </p:nvSpPr>
          <p:spPr bwMode="auto">
            <a:xfrm flipV="1">
              <a:off x="2928" y="388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Line 106"/>
            <p:cNvSpPr>
              <a:spLocks noChangeShapeType="1"/>
            </p:cNvSpPr>
            <p:nvPr/>
          </p:nvSpPr>
          <p:spPr bwMode="auto">
            <a:xfrm>
              <a:off x="2928" y="388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107"/>
            <p:cNvSpPr>
              <a:spLocks noChangeShapeType="1"/>
            </p:cNvSpPr>
            <p:nvPr/>
          </p:nvSpPr>
          <p:spPr bwMode="auto">
            <a:xfrm>
              <a:off x="3120" y="388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108"/>
            <p:cNvSpPr>
              <a:spLocks noChangeShapeType="1"/>
            </p:cNvSpPr>
            <p:nvPr/>
          </p:nvSpPr>
          <p:spPr bwMode="auto">
            <a:xfrm>
              <a:off x="3120" y="4080"/>
              <a:ext cx="14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16"/>
          <p:cNvGrpSpPr>
            <a:grpSpLocks/>
          </p:cNvGrpSpPr>
          <p:nvPr/>
        </p:nvGrpSpPr>
        <p:grpSpPr bwMode="auto">
          <a:xfrm>
            <a:off x="3505200" y="3657600"/>
            <a:ext cx="3733800" cy="2971800"/>
            <a:chOff x="2208" y="2304"/>
            <a:chExt cx="2352" cy="1872"/>
          </a:xfrm>
        </p:grpSpPr>
        <p:sp>
          <p:nvSpPr>
            <p:cNvPr id="47131" name="Line 73"/>
            <p:cNvSpPr>
              <a:spLocks noChangeShapeType="1"/>
            </p:cNvSpPr>
            <p:nvPr/>
          </p:nvSpPr>
          <p:spPr bwMode="auto">
            <a:xfrm>
              <a:off x="2208" y="26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Line 74"/>
            <p:cNvSpPr>
              <a:spLocks noChangeShapeType="1"/>
            </p:cNvSpPr>
            <p:nvPr/>
          </p:nvSpPr>
          <p:spPr bwMode="auto">
            <a:xfrm flipV="1">
              <a:off x="254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75"/>
            <p:cNvSpPr>
              <a:spLocks noChangeShapeType="1"/>
            </p:cNvSpPr>
            <p:nvPr/>
          </p:nvSpPr>
          <p:spPr bwMode="auto">
            <a:xfrm>
              <a:off x="2544" y="2448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Line 77"/>
            <p:cNvSpPr>
              <a:spLocks noChangeShapeType="1"/>
            </p:cNvSpPr>
            <p:nvPr/>
          </p:nvSpPr>
          <p:spPr bwMode="auto">
            <a:xfrm>
              <a:off x="350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78"/>
            <p:cNvSpPr>
              <a:spLocks noChangeShapeType="1"/>
            </p:cNvSpPr>
            <p:nvPr/>
          </p:nvSpPr>
          <p:spPr bwMode="auto">
            <a:xfrm>
              <a:off x="3504" y="2640"/>
              <a:ext cx="96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80"/>
            <p:cNvSpPr>
              <a:spLocks noChangeShapeType="1"/>
            </p:cNvSpPr>
            <p:nvPr/>
          </p:nvSpPr>
          <p:spPr bwMode="auto">
            <a:xfrm flipV="1">
              <a:off x="4464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Line 81"/>
            <p:cNvSpPr>
              <a:spLocks noChangeShapeType="1"/>
            </p:cNvSpPr>
            <p:nvPr/>
          </p:nvSpPr>
          <p:spPr bwMode="auto">
            <a:xfrm>
              <a:off x="4464" y="244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Line 109"/>
            <p:cNvSpPr>
              <a:spLocks noChangeShapeType="1"/>
            </p:cNvSpPr>
            <p:nvPr/>
          </p:nvSpPr>
          <p:spPr bwMode="auto">
            <a:xfrm>
              <a:off x="2736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111"/>
            <p:cNvSpPr>
              <a:spLocks noChangeShapeType="1"/>
            </p:cNvSpPr>
            <p:nvPr/>
          </p:nvSpPr>
          <p:spPr bwMode="auto">
            <a:xfrm>
              <a:off x="2928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113"/>
            <p:cNvSpPr>
              <a:spLocks noChangeShapeType="1"/>
            </p:cNvSpPr>
            <p:nvPr/>
          </p:nvSpPr>
          <p:spPr bwMode="auto">
            <a:xfrm>
              <a:off x="3120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115"/>
            <p:cNvSpPr>
              <a:spLocks noChangeShapeType="1"/>
            </p:cNvSpPr>
            <p:nvPr/>
          </p:nvSpPr>
          <p:spPr bwMode="auto">
            <a:xfrm>
              <a:off x="3312" y="2304"/>
              <a:ext cx="0" cy="18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2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57" grpId="0"/>
      <p:bldP spid="217159" grpId="0"/>
      <p:bldP spid="217179" grpId="0"/>
      <p:bldP spid="21718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Inertial Delay (tries to model gate delay)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6DE45E-5FA1-447B-8912-D42EF68F5F8E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  <p:grpSp>
        <p:nvGrpSpPr>
          <p:cNvPr id="48132" name="Group 65"/>
          <p:cNvGrpSpPr>
            <a:grpSpLocks/>
          </p:cNvGrpSpPr>
          <p:nvPr/>
        </p:nvGrpSpPr>
        <p:grpSpPr bwMode="auto">
          <a:xfrm>
            <a:off x="685800" y="1828800"/>
            <a:ext cx="304800" cy="685800"/>
            <a:chOff x="432" y="1152"/>
            <a:chExt cx="192" cy="432"/>
          </a:xfrm>
        </p:grpSpPr>
        <p:sp>
          <p:nvSpPr>
            <p:cNvPr id="48199" name="Rectangle 66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200" name="Line 67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1" name="Line 68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3" name="Group 69"/>
          <p:cNvGrpSpPr>
            <a:grpSpLocks/>
          </p:cNvGrpSpPr>
          <p:nvPr/>
        </p:nvGrpSpPr>
        <p:grpSpPr bwMode="auto">
          <a:xfrm>
            <a:off x="685800" y="2743200"/>
            <a:ext cx="304800" cy="685800"/>
            <a:chOff x="432" y="1152"/>
            <a:chExt cx="192" cy="432"/>
          </a:xfrm>
        </p:grpSpPr>
        <p:sp>
          <p:nvSpPr>
            <p:cNvPr id="48196" name="Rectangle 70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97" name="Line 71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72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4" name="Group 73"/>
          <p:cNvGrpSpPr>
            <a:grpSpLocks/>
          </p:cNvGrpSpPr>
          <p:nvPr/>
        </p:nvGrpSpPr>
        <p:grpSpPr bwMode="auto">
          <a:xfrm>
            <a:off x="685800" y="3657600"/>
            <a:ext cx="304800" cy="685800"/>
            <a:chOff x="432" y="1152"/>
            <a:chExt cx="192" cy="432"/>
          </a:xfrm>
        </p:grpSpPr>
        <p:sp>
          <p:nvSpPr>
            <p:cNvPr id="48193" name="Rectangle 74"/>
            <p:cNvSpPr>
              <a:spLocks noChangeArrowheads="1"/>
            </p:cNvSpPr>
            <p:nvPr/>
          </p:nvSpPr>
          <p:spPr bwMode="auto">
            <a:xfrm>
              <a:off x="432" y="1152"/>
              <a:ext cx="192" cy="432"/>
            </a:xfrm>
            <a:prstGeom prst="rect">
              <a:avLst/>
            </a:prstGeom>
            <a:solidFill>
              <a:srgbClr val="6969FF">
                <a:alpha val="30196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194" name="Line 75"/>
            <p:cNvSpPr>
              <a:spLocks noChangeShapeType="1"/>
            </p:cNvSpPr>
            <p:nvPr/>
          </p:nvSpPr>
          <p:spPr bwMode="auto">
            <a:xfrm flipH="1">
              <a:off x="480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Line 76"/>
            <p:cNvSpPr>
              <a:spLocks noChangeShapeType="1"/>
            </p:cNvSpPr>
            <p:nvPr/>
          </p:nvSpPr>
          <p:spPr bwMode="auto">
            <a:xfrm>
              <a:off x="528" y="148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5" name="Line 77"/>
          <p:cNvSpPr>
            <a:spLocks noChangeShapeType="1"/>
          </p:cNvSpPr>
          <p:nvPr/>
        </p:nvSpPr>
        <p:spPr bwMode="auto">
          <a:xfrm>
            <a:off x="838200" y="2514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8"/>
          <p:cNvSpPr>
            <a:spLocks noChangeShapeType="1"/>
          </p:cNvSpPr>
          <p:nvPr/>
        </p:nvSpPr>
        <p:spPr bwMode="auto">
          <a:xfrm>
            <a:off x="838200" y="34290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9"/>
          <p:cNvSpPr>
            <a:spLocks noChangeShapeType="1"/>
          </p:cNvSpPr>
          <p:nvPr/>
        </p:nvSpPr>
        <p:spPr bwMode="auto">
          <a:xfrm>
            <a:off x="838200" y="43434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80"/>
          <p:cNvSpPr>
            <a:spLocks noChangeShapeType="1"/>
          </p:cNvSpPr>
          <p:nvPr/>
        </p:nvSpPr>
        <p:spPr bwMode="auto">
          <a:xfrm flipH="1">
            <a:off x="533400" y="2667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Line 81"/>
          <p:cNvSpPr>
            <a:spLocks noChangeShapeType="1"/>
          </p:cNvSpPr>
          <p:nvPr/>
        </p:nvSpPr>
        <p:spPr bwMode="auto">
          <a:xfrm flipH="1">
            <a:off x="533400" y="3581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0" name="Line 82"/>
          <p:cNvSpPr>
            <a:spLocks noChangeShapeType="1"/>
          </p:cNvSpPr>
          <p:nvPr/>
        </p:nvSpPr>
        <p:spPr bwMode="auto">
          <a:xfrm flipH="1">
            <a:off x="533400" y="4495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1" name="Line 83"/>
          <p:cNvSpPr>
            <a:spLocks noChangeShapeType="1"/>
          </p:cNvSpPr>
          <p:nvPr/>
        </p:nvSpPr>
        <p:spPr bwMode="auto">
          <a:xfrm>
            <a:off x="533400" y="2667000"/>
            <a:ext cx="0" cy="205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2" name="Text Box 84"/>
          <p:cNvSpPr txBox="1">
            <a:spLocks noChangeArrowheads="1"/>
          </p:cNvSpPr>
          <p:nvPr/>
        </p:nvSpPr>
        <p:spPr bwMode="auto">
          <a:xfrm>
            <a:off x="304800" y="4648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clk</a:t>
            </a:r>
          </a:p>
        </p:txBody>
      </p:sp>
      <p:sp>
        <p:nvSpPr>
          <p:cNvPr id="48143" name="Text Box 88"/>
          <p:cNvSpPr txBox="1">
            <a:spLocks noChangeArrowheads="1"/>
          </p:cNvSpPr>
          <p:nvPr/>
        </p:nvSpPr>
        <p:spPr bwMode="auto">
          <a:xfrm>
            <a:off x="1066800" y="30480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  <a:r>
              <a:rPr lang="en-US" altLang="en-US" sz="1400">
                <a:sym typeface="Wingdings" panose="05000000000000000000" pitchFamily="2" charset="2"/>
              </a:rPr>
              <a:t>1</a:t>
            </a:r>
            <a:endParaRPr lang="en-US" altLang="en-US" sz="1400"/>
          </a:p>
        </p:txBody>
      </p:sp>
      <p:sp>
        <p:nvSpPr>
          <p:cNvPr id="48144" name="Text Box 89"/>
          <p:cNvSpPr txBox="1">
            <a:spLocks noChangeArrowheads="1"/>
          </p:cNvSpPr>
          <p:nvPr/>
        </p:nvSpPr>
        <p:spPr bwMode="auto">
          <a:xfrm>
            <a:off x="1143000" y="39624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1</a:t>
            </a:r>
            <a:r>
              <a:rPr lang="en-US" altLang="en-US" sz="1400">
                <a:sym typeface="Wingdings" panose="05000000000000000000" pitchFamily="2" charset="2"/>
              </a:rPr>
              <a:t>0</a:t>
            </a:r>
            <a:endParaRPr lang="en-US" altLang="en-US" sz="1400"/>
          </a:p>
        </p:txBody>
      </p:sp>
      <p:sp>
        <p:nvSpPr>
          <p:cNvPr id="48145" name="Text Box 90"/>
          <p:cNvSpPr txBox="1">
            <a:spLocks noChangeArrowheads="1"/>
          </p:cNvSpPr>
          <p:nvPr/>
        </p:nvSpPr>
        <p:spPr bwMode="auto">
          <a:xfrm>
            <a:off x="1219200" y="2057400"/>
            <a:ext cx="600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  <a:r>
              <a:rPr lang="en-US" altLang="en-US" sz="1400">
                <a:sym typeface="Wingdings" panose="05000000000000000000" pitchFamily="2" charset="2"/>
              </a:rPr>
              <a:t>1</a:t>
            </a:r>
            <a:endParaRPr lang="en-US" altLang="en-US" sz="1400"/>
          </a:p>
        </p:txBody>
      </p:sp>
      <p:sp>
        <p:nvSpPr>
          <p:cNvPr id="48146" name="Line 94"/>
          <p:cNvSpPr>
            <a:spLocks noChangeShapeType="1"/>
          </p:cNvSpPr>
          <p:nvPr/>
        </p:nvSpPr>
        <p:spPr bwMode="auto">
          <a:xfrm>
            <a:off x="990600" y="21336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Line 95"/>
          <p:cNvSpPr>
            <a:spLocks noChangeShapeType="1"/>
          </p:cNvSpPr>
          <p:nvPr/>
        </p:nvSpPr>
        <p:spPr bwMode="auto">
          <a:xfrm>
            <a:off x="990600" y="30480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96"/>
          <p:cNvSpPr>
            <a:spLocks noChangeShapeType="1"/>
          </p:cNvSpPr>
          <p:nvPr/>
        </p:nvSpPr>
        <p:spPr bwMode="auto">
          <a:xfrm>
            <a:off x="990600" y="39624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Text Box 97"/>
          <p:cNvSpPr txBox="1">
            <a:spLocks noChangeArrowheads="1"/>
          </p:cNvSpPr>
          <p:nvPr/>
        </p:nvSpPr>
        <p:spPr bwMode="auto">
          <a:xfrm>
            <a:off x="990600" y="18288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A</a:t>
            </a:r>
          </a:p>
        </p:txBody>
      </p:sp>
      <p:sp>
        <p:nvSpPr>
          <p:cNvPr id="48150" name="Text Box 98"/>
          <p:cNvSpPr txBox="1">
            <a:spLocks noChangeArrowheads="1"/>
          </p:cNvSpPr>
          <p:nvPr/>
        </p:nvSpPr>
        <p:spPr bwMode="auto">
          <a:xfrm>
            <a:off x="990600" y="27432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B</a:t>
            </a:r>
          </a:p>
        </p:txBody>
      </p:sp>
      <p:sp>
        <p:nvSpPr>
          <p:cNvPr id="48151" name="Text Box 99"/>
          <p:cNvSpPr txBox="1">
            <a:spLocks noChangeArrowheads="1"/>
          </p:cNvSpPr>
          <p:nvPr/>
        </p:nvSpPr>
        <p:spPr bwMode="auto">
          <a:xfrm>
            <a:off x="990600" y="3657600"/>
            <a:ext cx="30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</a:t>
            </a:r>
          </a:p>
        </p:txBody>
      </p:sp>
      <p:grpSp>
        <p:nvGrpSpPr>
          <p:cNvPr id="48152" name="Group 100"/>
          <p:cNvGrpSpPr>
            <a:grpSpLocks/>
          </p:cNvGrpSpPr>
          <p:nvPr/>
        </p:nvGrpSpPr>
        <p:grpSpPr bwMode="auto">
          <a:xfrm>
            <a:off x="1524000" y="2362200"/>
            <a:ext cx="762000" cy="457200"/>
            <a:chOff x="1488" y="1632"/>
            <a:chExt cx="480" cy="288"/>
          </a:xfrm>
        </p:grpSpPr>
        <p:sp>
          <p:nvSpPr>
            <p:cNvPr id="48185" name="Arc 101"/>
            <p:cNvSpPr>
              <a:spLocks/>
            </p:cNvSpPr>
            <p:nvPr/>
          </p:nvSpPr>
          <p:spPr bwMode="auto">
            <a:xfrm flipV="1">
              <a:off x="1680" y="1776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6" name="Arc 102"/>
            <p:cNvSpPr>
              <a:spLocks/>
            </p:cNvSpPr>
            <p:nvPr/>
          </p:nvSpPr>
          <p:spPr bwMode="auto">
            <a:xfrm>
              <a:off x="1680" y="163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7" name="Line 103"/>
            <p:cNvSpPr>
              <a:spLocks noChangeShapeType="1"/>
            </p:cNvSpPr>
            <p:nvPr/>
          </p:nvSpPr>
          <p:spPr bwMode="auto">
            <a:xfrm flipH="1">
              <a:off x="1584" y="16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8" name="Line 104"/>
            <p:cNvSpPr>
              <a:spLocks noChangeShapeType="1"/>
            </p:cNvSpPr>
            <p:nvPr/>
          </p:nvSpPr>
          <p:spPr bwMode="auto">
            <a:xfrm flipH="1">
              <a:off x="1584" y="192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9" name="Line 105"/>
            <p:cNvSpPr>
              <a:spLocks noChangeShapeType="1"/>
            </p:cNvSpPr>
            <p:nvPr/>
          </p:nvSpPr>
          <p:spPr bwMode="auto">
            <a:xfrm flipV="1">
              <a:off x="1584" y="1632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0" name="Line 106"/>
            <p:cNvSpPr>
              <a:spLocks noChangeShapeType="1"/>
            </p:cNvSpPr>
            <p:nvPr/>
          </p:nvSpPr>
          <p:spPr bwMode="auto">
            <a:xfrm>
              <a:off x="1872" y="177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Line 107"/>
            <p:cNvSpPr>
              <a:spLocks noChangeShapeType="1"/>
            </p:cNvSpPr>
            <p:nvPr/>
          </p:nvSpPr>
          <p:spPr bwMode="auto">
            <a:xfrm>
              <a:off x="1488" y="1680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2" name="Line 108"/>
            <p:cNvSpPr>
              <a:spLocks noChangeShapeType="1"/>
            </p:cNvSpPr>
            <p:nvPr/>
          </p:nvSpPr>
          <p:spPr bwMode="auto">
            <a:xfrm>
              <a:off x="1488" y="187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53" name="Group 109"/>
          <p:cNvGrpSpPr>
            <a:grpSpLocks/>
          </p:cNvGrpSpPr>
          <p:nvPr/>
        </p:nvGrpSpPr>
        <p:grpSpPr bwMode="auto">
          <a:xfrm>
            <a:off x="2590800" y="2514600"/>
            <a:ext cx="914400" cy="457200"/>
            <a:chOff x="1536" y="2208"/>
            <a:chExt cx="576" cy="288"/>
          </a:xfrm>
        </p:grpSpPr>
        <p:sp>
          <p:nvSpPr>
            <p:cNvPr id="48175" name="Arc 110"/>
            <p:cNvSpPr>
              <a:spLocks/>
            </p:cNvSpPr>
            <p:nvPr/>
          </p:nvSpPr>
          <p:spPr bwMode="auto">
            <a:xfrm flipV="1">
              <a:off x="1728" y="235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Arc 111"/>
            <p:cNvSpPr>
              <a:spLocks/>
            </p:cNvSpPr>
            <p:nvPr/>
          </p:nvSpPr>
          <p:spPr bwMode="auto">
            <a:xfrm>
              <a:off x="1728" y="2208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7" name="Line 112"/>
            <p:cNvSpPr>
              <a:spLocks noChangeShapeType="1"/>
            </p:cNvSpPr>
            <p:nvPr/>
          </p:nvSpPr>
          <p:spPr bwMode="auto">
            <a:xfrm flipH="1">
              <a:off x="1632" y="220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8" name="Line 113"/>
            <p:cNvSpPr>
              <a:spLocks noChangeShapeType="1"/>
            </p:cNvSpPr>
            <p:nvPr/>
          </p:nvSpPr>
          <p:spPr bwMode="auto">
            <a:xfrm flipH="1">
              <a:off x="1632" y="2496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9" name="Line 114"/>
            <p:cNvSpPr>
              <a:spLocks noChangeShapeType="1"/>
            </p:cNvSpPr>
            <p:nvPr/>
          </p:nvSpPr>
          <p:spPr bwMode="auto">
            <a:xfrm>
              <a:off x="2016" y="235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0" name="Line 115"/>
            <p:cNvSpPr>
              <a:spLocks noChangeShapeType="1"/>
            </p:cNvSpPr>
            <p:nvPr/>
          </p:nvSpPr>
          <p:spPr bwMode="auto">
            <a:xfrm>
              <a:off x="1536" y="2256"/>
              <a:ext cx="13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1" name="Line 116"/>
            <p:cNvSpPr>
              <a:spLocks noChangeShapeType="1"/>
            </p:cNvSpPr>
            <p:nvPr/>
          </p:nvSpPr>
          <p:spPr bwMode="auto">
            <a:xfrm>
              <a:off x="1536" y="2448"/>
              <a:ext cx="12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2" name="Arc 117"/>
            <p:cNvSpPr>
              <a:spLocks/>
            </p:cNvSpPr>
            <p:nvPr/>
          </p:nvSpPr>
          <p:spPr bwMode="auto">
            <a:xfrm>
              <a:off x="1632" y="2208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3" name="Arc 118"/>
            <p:cNvSpPr>
              <a:spLocks/>
            </p:cNvSpPr>
            <p:nvPr/>
          </p:nvSpPr>
          <p:spPr bwMode="auto">
            <a:xfrm flipV="1">
              <a:off x="1632" y="2352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84" name="Oval 119"/>
            <p:cNvSpPr>
              <a:spLocks noChangeArrowheads="1"/>
            </p:cNvSpPr>
            <p:nvPr/>
          </p:nvSpPr>
          <p:spPr bwMode="auto">
            <a:xfrm>
              <a:off x="1920" y="2304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8154" name="Line 120"/>
          <p:cNvSpPr>
            <a:spLocks noChangeShapeType="1"/>
          </p:cNvSpPr>
          <p:nvPr/>
        </p:nvSpPr>
        <p:spPr bwMode="auto">
          <a:xfrm flipH="1">
            <a:off x="1219200" y="2438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5" name="Line 121"/>
          <p:cNvSpPr>
            <a:spLocks noChangeShapeType="1"/>
          </p:cNvSpPr>
          <p:nvPr/>
        </p:nvSpPr>
        <p:spPr bwMode="auto">
          <a:xfrm flipV="1">
            <a:off x="12192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6" name="Line 122"/>
          <p:cNvSpPr>
            <a:spLocks noChangeShapeType="1"/>
          </p:cNvSpPr>
          <p:nvPr/>
        </p:nvSpPr>
        <p:spPr bwMode="auto">
          <a:xfrm flipV="1">
            <a:off x="1295400" y="27432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7" name="Line 123"/>
          <p:cNvSpPr>
            <a:spLocks noChangeShapeType="1"/>
          </p:cNvSpPr>
          <p:nvPr/>
        </p:nvSpPr>
        <p:spPr bwMode="auto">
          <a:xfrm flipH="1">
            <a:off x="1295400" y="27432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8" name="Line 124"/>
          <p:cNvSpPr>
            <a:spLocks noChangeShapeType="1"/>
          </p:cNvSpPr>
          <p:nvPr/>
        </p:nvSpPr>
        <p:spPr bwMode="auto">
          <a:xfrm>
            <a:off x="1219200" y="3962400"/>
            <a:ext cx="1143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59" name="Line 125"/>
          <p:cNvSpPr>
            <a:spLocks noChangeShapeType="1"/>
          </p:cNvSpPr>
          <p:nvPr/>
        </p:nvSpPr>
        <p:spPr bwMode="auto">
          <a:xfrm flipV="1">
            <a:off x="2362200" y="2895600"/>
            <a:ext cx="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126"/>
          <p:cNvSpPr>
            <a:spLocks noChangeShapeType="1"/>
          </p:cNvSpPr>
          <p:nvPr/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127"/>
          <p:cNvSpPr>
            <a:spLocks noChangeShapeType="1"/>
          </p:cNvSpPr>
          <p:nvPr/>
        </p:nvSpPr>
        <p:spPr bwMode="auto">
          <a:xfrm>
            <a:off x="2286000" y="25908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Text Box 128"/>
          <p:cNvSpPr txBox="1">
            <a:spLocks noChangeArrowheads="1"/>
          </p:cNvSpPr>
          <p:nvPr/>
        </p:nvSpPr>
        <p:spPr bwMode="auto">
          <a:xfrm>
            <a:off x="2286000" y="228600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n1</a:t>
            </a:r>
          </a:p>
        </p:txBody>
      </p:sp>
      <p:sp>
        <p:nvSpPr>
          <p:cNvPr id="48163" name="Text Box 129"/>
          <p:cNvSpPr txBox="1">
            <a:spLocks noChangeArrowheads="1"/>
          </p:cNvSpPr>
          <p:nvPr/>
        </p:nvSpPr>
        <p:spPr bwMode="auto">
          <a:xfrm>
            <a:off x="1736725" y="239395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8164" name="Text Box 130"/>
          <p:cNvSpPr txBox="1">
            <a:spLocks noChangeArrowheads="1"/>
          </p:cNvSpPr>
          <p:nvPr/>
        </p:nvSpPr>
        <p:spPr bwMode="auto">
          <a:xfrm>
            <a:off x="2819400" y="2514600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grpSp>
        <p:nvGrpSpPr>
          <p:cNvPr id="7" name="Group 178"/>
          <p:cNvGrpSpPr>
            <a:grpSpLocks/>
          </p:cNvGrpSpPr>
          <p:nvPr/>
        </p:nvGrpSpPr>
        <p:grpSpPr bwMode="auto">
          <a:xfrm>
            <a:off x="3505200" y="2286000"/>
            <a:ext cx="5045075" cy="1190625"/>
            <a:chOff x="2208" y="1440"/>
            <a:chExt cx="3178" cy="750"/>
          </a:xfrm>
        </p:grpSpPr>
        <p:sp>
          <p:nvSpPr>
            <p:cNvPr id="48167" name="Line 169"/>
            <p:cNvSpPr>
              <a:spLocks noChangeShapeType="1"/>
            </p:cNvSpPr>
            <p:nvPr/>
          </p:nvSpPr>
          <p:spPr bwMode="auto">
            <a:xfrm flipH="1" flipV="1">
              <a:off x="2304" y="1584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8" name="Line 170"/>
            <p:cNvSpPr>
              <a:spLocks noChangeShapeType="1"/>
            </p:cNvSpPr>
            <p:nvPr/>
          </p:nvSpPr>
          <p:spPr bwMode="auto">
            <a:xfrm flipH="1">
              <a:off x="2304" y="1728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9" name="Line 171"/>
            <p:cNvSpPr>
              <a:spLocks noChangeShapeType="1"/>
            </p:cNvSpPr>
            <p:nvPr/>
          </p:nvSpPr>
          <p:spPr bwMode="auto">
            <a:xfrm>
              <a:off x="2304" y="1584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0" name="Line 172"/>
            <p:cNvSpPr>
              <a:spLocks noChangeShapeType="1"/>
            </p:cNvSpPr>
            <p:nvPr/>
          </p:nvSpPr>
          <p:spPr bwMode="auto">
            <a:xfrm>
              <a:off x="2208" y="172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Line 173"/>
            <p:cNvSpPr>
              <a:spLocks noChangeShapeType="1"/>
            </p:cNvSpPr>
            <p:nvPr/>
          </p:nvSpPr>
          <p:spPr bwMode="auto">
            <a:xfrm>
              <a:off x="2544" y="1728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Text Box 174"/>
            <p:cNvSpPr txBox="1">
              <a:spLocks noChangeArrowheads="1"/>
            </p:cNvSpPr>
            <p:nvPr/>
          </p:nvSpPr>
          <p:spPr bwMode="auto">
            <a:xfrm>
              <a:off x="2688" y="1632"/>
              <a:ext cx="2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out</a:t>
              </a:r>
            </a:p>
          </p:txBody>
        </p:sp>
        <p:sp>
          <p:nvSpPr>
            <p:cNvPr id="48173" name="Text Box 176"/>
            <p:cNvSpPr txBox="1">
              <a:spLocks noChangeArrowheads="1"/>
            </p:cNvSpPr>
            <p:nvPr/>
          </p:nvSpPr>
          <p:spPr bwMode="auto">
            <a:xfrm>
              <a:off x="2294" y="1604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48174" name="Text Box 177"/>
            <p:cNvSpPr txBox="1">
              <a:spLocks noChangeArrowheads="1"/>
            </p:cNvSpPr>
            <p:nvPr/>
          </p:nvSpPr>
          <p:spPr bwMode="auto">
            <a:xfrm>
              <a:off x="3072" y="1440"/>
              <a:ext cx="231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/>
                <a:t> If we add a buffer with a 2 unit delay to the end of this circuit, now what happens?</a:t>
              </a:r>
            </a:p>
            <a:p>
              <a:pPr eaLnBrk="1" hangingPunct="1">
                <a:buFontTx/>
                <a:buChar char="•"/>
              </a:pPr>
              <a:endParaRPr lang="en-US" altLang="en-US"/>
            </a:p>
          </p:txBody>
        </p:sp>
      </p:grpSp>
      <p:sp>
        <p:nvSpPr>
          <p:cNvPr id="218298" name="Text Box 186"/>
          <p:cNvSpPr txBox="1">
            <a:spLocks noChangeArrowheads="1"/>
          </p:cNvSpPr>
          <p:nvPr/>
        </p:nvSpPr>
        <p:spPr bwMode="auto">
          <a:xfrm>
            <a:off x="4784725" y="4222750"/>
            <a:ext cx="3673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Remember the inertial gate delay will filter any pulse shorter than the specified delay…The pulse is eaten.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2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6691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Gate Delay Variation </a:t>
            </a:r>
            <a:r>
              <a:rPr lang="en-US" altLang="en-US" sz="2400" dirty="0" smtClean="0"/>
              <a:t>(Verilog Handles This)</a:t>
            </a:r>
            <a:endParaRPr lang="en-US" altLang="en-US" dirty="0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Gates don’t have same delay in a rising transition vs falling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CDB2ED-1696-4703-9DA6-7928F0550DC0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  <p:grpSp>
        <p:nvGrpSpPr>
          <p:cNvPr id="2" name="Group 191"/>
          <p:cNvGrpSpPr>
            <a:grpSpLocks/>
          </p:cNvGrpSpPr>
          <p:nvPr/>
        </p:nvGrpSpPr>
        <p:grpSpPr bwMode="auto">
          <a:xfrm>
            <a:off x="593725" y="4527550"/>
            <a:ext cx="3265488" cy="2025650"/>
            <a:chOff x="374" y="2852"/>
            <a:chExt cx="2057" cy="1276"/>
          </a:xfrm>
        </p:grpSpPr>
        <p:grpSp>
          <p:nvGrpSpPr>
            <p:cNvPr id="49260" name="Group 12"/>
            <p:cNvGrpSpPr>
              <a:grpSpLocks/>
            </p:cNvGrpSpPr>
            <p:nvPr/>
          </p:nvGrpSpPr>
          <p:grpSpPr bwMode="auto">
            <a:xfrm>
              <a:off x="1344" y="3648"/>
              <a:ext cx="240" cy="384"/>
              <a:chOff x="864" y="3264"/>
              <a:chExt cx="240" cy="384"/>
            </a:xfrm>
          </p:grpSpPr>
          <p:sp>
            <p:nvSpPr>
              <p:cNvPr id="49321" name="Line 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2" name="Line 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5" name="Line 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1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1" name="Group 13"/>
            <p:cNvGrpSpPr>
              <a:grpSpLocks/>
            </p:cNvGrpSpPr>
            <p:nvPr/>
          </p:nvGrpSpPr>
          <p:grpSpPr bwMode="auto">
            <a:xfrm>
              <a:off x="768" y="3648"/>
              <a:ext cx="240" cy="384"/>
              <a:chOff x="864" y="3264"/>
              <a:chExt cx="240" cy="384"/>
            </a:xfrm>
          </p:grpSpPr>
          <p:sp>
            <p:nvSpPr>
              <p:cNvPr id="49314" name="Line 1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5" name="Line 1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6" name="Line 1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7" name="Line 1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8" name="Line 1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9" name="Line 1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0" name="Line 20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62" name="Line 21"/>
            <p:cNvSpPr>
              <a:spLocks noChangeShapeType="1"/>
            </p:cNvSpPr>
            <p:nvPr/>
          </p:nvSpPr>
          <p:spPr bwMode="auto">
            <a:xfrm>
              <a:off x="960" y="40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3" name="Line 22"/>
            <p:cNvSpPr>
              <a:spLocks noChangeShapeType="1"/>
            </p:cNvSpPr>
            <p:nvPr/>
          </p:nvSpPr>
          <p:spPr bwMode="auto">
            <a:xfrm>
              <a:off x="960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4" name="Line 23"/>
            <p:cNvSpPr>
              <a:spLocks noChangeShapeType="1"/>
            </p:cNvSpPr>
            <p:nvPr/>
          </p:nvSpPr>
          <p:spPr bwMode="auto">
            <a:xfrm flipH="1">
              <a:off x="1008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65" name="Group 33"/>
            <p:cNvGrpSpPr>
              <a:grpSpLocks/>
            </p:cNvGrpSpPr>
            <p:nvPr/>
          </p:nvGrpSpPr>
          <p:grpSpPr bwMode="auto">
            <a:xfrm>
              <a:off x="960" y="2880"/>
              <a:ext cx="288" cy="384"/>
              <a:chOff x="1728" y="3168"/>
              <a:chExt cx="288" cy="384"/>
            </a:xfrm>
          </p:grpSpPr>
          <p:sp>
            <p:nvSpPr>
              <p:cNvPr id="49306" name="Line 2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7" name="Line 2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8" name="Line 2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9" name="Line 2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2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3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2" name="Line 3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Oval 3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266" name="Group 34"/>
            <p:cNvGrpSpPr>
              <a:grpSpLocks/>
            </p:cNvGrpSpPr>
            <p:nvPr/>
          </p:nvGrpSpPr>
          <p:grpSpPr bwMode="auto">
            <a:xfrm>
              <a:off x="960" y="3264"/>
              <a:ext cx="288" cy="384"/>
              <a:chOff x="1728" y="3168"/>
              <a:chExt cx="288" cy="384"/>
            </a:xfrm>
          </p:grpSpPr>
          <p:sp>
            <p:nvSpPr>
              <p:cNvPr id="49298" name="Line 3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9" name="Line 3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3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3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2" name="Line 3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3" name="Line 4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4" name="Line 4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5" name="Oval 4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267" name="Line 43"/>
            <p:cNvSpPr>
              <a:spLocks noChangeShapeType="1"/>
            </p:cNvSpPr>
            <p:nvPr/>
          </p:nvSpPr>
          <p:spPr bwMode="auto">
            <a:xfrm>
              <a:off x="1536" y="403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8" name="Line 44"/>
            <p:cNvSpPr>
              <a:spLocks noChangeShapeType="1"/>
            </p:cNvSpPr>
            <p:nvPr/>
          </p:nvSpPr>
          <p:spPr bwMode="auto">
            <a:xfrm>
              <a:off x="1536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9" name="Line 45"/>
            <p:cNvSpPr>
              <a:spLocks noChangeShapeType="1"/>
            </p:cNvSpPr>
            <p:nvPr/>
          </p:nvSpPr>
          <p:spPr bwMode="auto">
            <a:xfrm flipH="1">
              <a:off x="1584" y="4032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0" name="Line 46"/>
            <p:cNvSpPr>
              <a:spLocks noChangeShapeType="1"/>
            </p:cNvSpPr>
            <p:nvPr/>
          </p:nvSpPr>
          <p:spPr bwMode="auto">
            <a:xfrm>
              <a:off x="1008" y="3648"/>
              <a:ext cx="57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1" name="Line 48"/>
            <p:cNvSpPr>
              <a:spLocks noChangeShapeType="1"/>
            </p:cNvSpPr>
            <p:nvPr/>
          </p:nvSpPr>
          <p:spPr bwMode="auto">
            <a:xfrm>
              <a:off x="1151" y="2879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2" name="Line 49"/>
            <p:cNvSpPr>
              <a:spLocks noChangeShapeType="1"/>
            </p:cNvSpPr>
            <p:nvPr/>
          </p:nvSpPr>
          <p:spPr bwMode="auto">
            <a:xfrm flipH="1">
              <a:off x="624" y="345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3" name="Line 50"/>
            <p:cNvSpPr>
              <a:spLocks noChangeShapeType="1"/>
            </p:cNvSpPr>
            <p:nvPr/>
          </p:nvSpPr>
          <p:spPr bwMode="auto">
            <a:xfrm flipV="1">
              <a:off x="768" y="3456"/>
              <a:ext cx="0" cy="38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4" name="Line 51"/>
            <p:cNvSpPr>
              <a:spLocks noChangeShapeType="1"/>
            </p:cNvSpPr>
            <p:nvPr/>
          </p:nvSpPr>
          <p:spPr bwMode="auto">
            <a:xfrm>
              <a:off x="624" y="307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5" name="Line 52"/>
            <p:cNvSpPr>
              <a:spLocks noChangeShapeType="1"/>
            </p:cNvSpPr>
            <p:nvPr/>
          </p:nvSpPr>
          <p:spPr bwMode="auto">
            <a:xfrm flipV="1">
              <a:off x="1344" y="3696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6" name="Arc 53"/>
            <p:cNvSpPr>
              <a:spLocks/>
            </p:cNvSpPr>
            <p:nvPr/>
          </p:nvSpPr>
          <p:spPr bwMode="auto">
            <a:xfrm flipV="1">
              <a:off x="1344" y="3648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7" name="Arc 54"/>
            <p:cNvSpPr>
              <a:spLocks/>
            </p:cNvSpPr>
            <p:nvPr/>
          </p:nvSpPr>
          <p:spPr bwMode="auto">
            <a:xfrm>
              <a:off x="1344" y="3600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55"/>
            <p:cNvSpPr>
              <a:spLocks noChangeShapeType="1"/>
            </p:cNvSpPr>
            <p:nvPr/>
          </p:nvSpPr>
          <p:spPr bwMode="auto">
            <a:xfrm flipV="1">
              <a:off x="1344" y="3264"/>
              <a:ext cx="0" cy="3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Line 56"/>
            <p:cNvSpPr>
              <a:spLocks noChangeShapeType="1"/>
            </p:cNvSpPr>
            <p:nvPr/>
          </p:nvSpPr>
          <p:spPr bwMode="auto">
            <a:xfrm flipH="1">
              <a:off x="1296" y="3264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0" name="Arc 57"/>
            <p:cNvSpPr>
              <a:spLocks/>
            </p:cNvSpPr>
            <p:nvPr/>
          </p:nvSpPr>
          <p:spPr bwMode="auto">
            <a:xfrm flipH="1">
              <a:off x="1200" y="321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1" name="Arc 58"/>
            <p:cNvSpPr>
              <a:spLocks/>
            </p:cNvSpPr>
            <p:nvPr/>
          </p:nvSpPr>
          <p:spPr bwMode="auto">
            <a:xfrm>
              <a:off x="1248" y="3216"/>
              <a:ext cx="48" cy="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2" name="Line 59"/>
            <p:cNvSpPr>
              <a:spLocks noChangeShapeType="1"/>
            </p:cNvSpPr>
            <p:nvPr/>
          </p:nvSpPr>
          <p:spPr bwMode="auto">
            <a:xfrm flipH="1">
              <a:off x="768" y="3264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3" name="Line 60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84" name="Text Box 61"/>
            <p:cNvSpPr txBox="1">
              <a:spLocks noChangeArrowheads="1"/>
            </p:cNvSpPr>
            <p:nvPr/>
          </p:nvSpPr>
          <p:spPr bwMode="auto">
            <a:xfrm>
              <a:off x="374" y="294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49285" name="Text Box 62"/>
            <p:cNvSpPr txBox="1">
              <a:spLocks noChangeArrowheads="1"/>
            </p:cNvSpPr>
            <p:nvPr/>
          </p:nvSpPr>
          <p:spPr bwMode="auto">
            <a:xfrm>
              <a:off x="374" y="333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49286" name="Oval 63"/>
            <p:cNvSpPr>
              <a:spLocks noChangeArrowheads="1"/>
            </p:cNvSpPr>
            <p:nvPr/>
          </p:nvSpPr>
          <p:spPr bwMode="auto">
            <a:xfrm>
              <a:off x="741" y="3048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7" name="Oval 64"/>
            <p:cNvSpPr>
              <a:spLocks noChangeArrowheads="1"/>
            </p:cNvSpPr>
            <p:nvPr/>
          </p:nvSpPr>
          <p:spPr bwMode="auto">
            <a:xfrm>
              <a:off x="744" y="3432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8" name="Oval 65"/>
            <p:cNvSpPr>
              <a:spLocks noChangeArrowheads="1"/>
            </p:cNvSpPr>
            <p:nvPr/>
          </p:nvSpPr>
          <p:spPr bwMode="auto">
            <a:xfrm>
              <a:off x="1224" y="362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89" name="Line 66"/>
            <p:cNvSpPr>
              <a:spLocks noChangeShapeType="1"/>
            </p:cNvSpPr>
            <p:nvPr/>
          </p:nvSpPr>
          <p:spPr bwMode="auto">
            <a:xfrm>
              <a:off x="1584" y="3648"/>
              <a:ext cx="19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0" name="Line 67"/>
            <p:cNvSpPr>
              <a:spLocks noChangeShapeType="1"/>
            </p:cNvSpPr>
            <p:nvPr/>
          </p:nvSpPr>
          <p:spPr bwMode="auto">
            <a:xfrm flipV="1">
              <a:off x="1776" y="3600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68"/>
            <p:cNvSpPr>
              <a:spLocks noChangeShapeType="1"/>
            </p:cNvSpPr>
            <p:nvPr/>
          </p:nvSpPr>
          <p:spPr bwMode="auto">
            <a:xfrm>
              <a:off x="1776" y="3600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Line 69"/>
            <p:cNvSpPr>
              <a:spLocks noChangeShapeType="1"/>
            </p:cNvSpPr>
            <p:nvPr/>
          </p:nvSpPr>
          <p:spPr bwMode="auto">
            <a:xfrm>
              <a:off x="1776" y="3696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3" name="Line 70"/>
            <p:cNvSpPr>
              <a:spLocks noChangeShapeType="1"/>
            </p:cNvSpPr>
            <p:nvPr/>
          </p:nvSpPr>
          <p:spPr bwMode="auto">
            <a:xfrm flipV="1">
              <a:off x="1824" y="3648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4" name="Line 71"/>
            <p:cNvSpPr>
              <a:spLocks noChangeShapeType="1"/>
            </p:cNvSpPr>
            <p:nvPr/>
          </p:nvSpPr>
          <p:spPr bwMode="auto">
            <a:xfrm flipH="1" flipV="1">
              <a:off x="1824" y="3600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5" name="Oval 72"/>
            <p:cNvSpPr>
              <a:spLocks noChangeArrowheads="1"/>
            </p:cNvSpPr>
            <p:nvPr/>
          </p:nvSpPr>
          <p:spPr bwMode="auto">
            <a:xfrm>
              <a:off x="1563" y="3624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96" name="Text Box 73"/>
            <p:cNvSpPr txBox="1">
              <a:spLocks noChangeArrowheads="1"/>
            </p:cNvSpPr>
            <p:nvPr/>
          </p:nvSpPr>
          <p:spPr bwMode="auto">
            <a:xfrm>
              <a:off x="1872" y="3552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49297" name="Text Box 74"/>
            <p:cNvSpPr txBox="1">
              <a:spLocks noChangeArrowheads="1"/>
            </p:cNvSpPr>
            <p:nvPr/>
          </p:nvSpPr>
          <p:spPr bwMode="auto">
            <a:xfrm>
              <a:off x="1430" y="2852"/>
              <a:ext cx="1001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u="sng"/>
                <a:t>NOR Gate:</a:t>
              </a:r>
            </a:p>
            <a:p>
              <a:pPr eaLnBrk="1" hangingPunct="1"/>
              <a:r>
                <a:rPr lang="en-US" altLang="en-US"/>
                <a:t>Slow on rise</a:t>
              </a:r>
            </a:p>
            <a:p>
              <a:pPr eaLnBrk="1" hangingPunct="1"/>
              <a:r>
                <a:rPr lang="en-US" altLang="en-US"/>
                <a:t>Fast on fall</a:t>
              </a:r>
            </a:p>
          </p:txBody>
        </p:sp>
      </p:grpSp>
      <p:sp>
        <p:nvSpPr>
          <p:cNvPr id="49158" name="Line 113"/>
          <p:cNvSpPr>
            <a:spLocks noChangeShapeType="1"/>
          </p:cNvSpPr>
          <p:nvPr/>
        </p:nvSpPr>
        <p:spPr bwMode="auto">
          <a:xfrm>
            <a:off x="6477000" y="6553200"/>
            <a:ext cx="762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92"/>
          <p:cNvGrpSpPr>
            <a:grpSpLocks/>
          </p:cNvGrpSpPr>
          <p:nvPr/>
        </p:nvGrpSpPr>
        <p:grpSpPr bwMode="auto">
          <a:xfrm>
            <a:off x="4572000" y="4189413"/>
            <a:ext cx="4178300" cy="2516187"/>
            <a:chOff x="2880" y="2639"/>
            <a:chExt cx="2632" cy="1585"/>
          </a:xfrm>
        </p:grpSpPr>
        <p:grpSp>
          <p:nvGrpSpPr>
            <p:cNvPr id="49161" name="Group 75"/>
            <p:cNvGrpSpPr>
              <a:grpSpLocks/>
            </p:cNvGrpSpPr>
            <p:nvPr/>
          </p:nvGrpSpPr>
          <p:grpSpPr bwMode="auto">
            <a:xfrm>
              <a:off x="3888" y="3408"/>
              <a:ext cx="240" cy="384"/>
              <a:chOff x="864" y="3264"/>
              <a:chExt cx="240" cy="384"/>
            </a:xfrm>
          </p:grpSpPr>
          <p:sp>
            <p:nvSpPr>
              <p:cNvPr id="49253" name="Line 76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4" name="Line 77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5" name="Line 78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6" name="Line 7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7" name="Line 80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8" name="Line 81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9" name="Line 82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2" name="Group 83"/>
            <p:cNvGrpSpPr>
              <a:grpSpLocks/>
            </p:cNvGrpSpPr>
            <p:nvPr/>
          </p:nvGrpSpPr>
          <p:grpSpPr bwMode="auto">
            <a:xfrm>
              <a:off x="3888" y="3744"/>
              <a:ext cx="240" cy="384"/>
              <a:chOff x="864" y="3264"/>
              <a:chExt cx="240" cy="384"/>
            </a:xfrm>
          </p:grpSpPr>
          <p:sp>
            <p:nvSpPr>
              <p:cNvPr id="49246" name="Line 84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85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Line 86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Line 8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Line 88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1" name="Line 8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2" name="Line 90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3" name="Group 94"/>
            <p:cNvGrpSpPr>
              <a:grpSpLocks/>
            </p:cNvGrpSpPr>
            <p:nvPr/>
          </p:nvGrpSpPr>
          <p:grpSpPr bwMode="auto">
            <a:xfrm>
              <a:off x="3408" y="2640"/>
              <a:ext cx="288" cy="384"/>
              <a:chOff x="1728" y="3168"/>
              <a:chExt cx="288" cy="384"/>
            </a:xfrm>
          </p:grpSpPr>
          <p:sp>
            <p:nvSpPr>
              <p:cNvPr id="49238" name="Line 95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9" name="Line 96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0" name="Line 97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1" name="Line 98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2" name="Line 99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3" name="Line 100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4" name="Line 101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5" name="Oval 102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164" name="Group 103"/>
            <p:cNvGrpSpPr>
              <a:grpSpLocks/>
            </p:cNvGrpSpPr>
            <p:nvPr/>
          </p:nvGrpSpPr>
          <p:grpSpPr bwMode="auto">
            <a:xfrm>
              <a:off x="3840" y="2640"/>
              <a:ext cx="288" cy="384"/>
              <a:chOff x="1728" y="3168"/>
              <a:chExt cx="288" cy="384"/>
            </a:xfrm>
          </p:grpSpPr>
          <p:sp>
            <p:nvSpPr>
              <p:cNvPr id="49230" name="Line 10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1" name="Line 105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2" name="Line 106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3" name="Line 107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4" name="Line 108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5" name="Line 109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6" name="Line 110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37" name="Oval 111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165" name="Line 112"/>
            <p:cNvSpPr>
              <a:spLocks noChangeShapeType="1"/>
            </p:cNvSpPr>
            <p:nvPr/>
          </p:nvSpPr>
          <p:spPr bwMode="auto">
            <a:xfrm>
              <a:off x="4080" y="4128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6" name="Line 114"/>
            <p:cNvSpPr>
              <a:spLocks noChangeShapeType="1"/>
            </p:cNvSpPr>
            <p:nvPr/>
          </p:nvSpPr>
          <p:spPr bwMode="auto">
            <a:xfrm flipH="1">
              <a:off x="4128" y="4128"/>
              <a:ext cx="48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7" name="Line 116"/>
            <p:cNvSpPr>
              <a:spLocks noChangeShapeType="1"/>
            </p:cNvSpPr>
            <p:nvPr/>
          </p:nvSpPr>
          <p:spPr bwMode="auto">
            <a:xfrm>
              <a:off x="3599" y="2639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68" name="Group 155"/>
            <p:cNvGrpSpPr>
              <a:grpSpLocks/>
            </p:cNvGrpSpPr>
            <p:nvPr/>
          </p:nvGrpSpPr>
          <p:grpSpPr bwMode="auto">
            <a:xfrm>
              <a:off x="3840" y="3024"/>
              <a:ext cx="48" cy="96"/>
              <a:chOff x="3984" y="3552"/>
              <a:chExt cx="48" cy="96"/>
            </a:xfrm>
          </p:grpSpPr>
          <p:sp>
            <p:nvSpPr>
              <p:cNvPr id="49228" name="Arc 121"/>
              <p:cNvSpPr>
                <a:spLocks/>
              </p:cNvSpPr>
              <p:nvPr/>
            </p:nvSpPr>
            <p:spPr bwMode="auto">
              <a:xfrm flipV="1">
                <a:off x="3984" y="360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9" name="Arc 122"/>
              <p:cNvSpPr>
                <a:spLocks/>
              </p:cNvSpPr>
              <p:nvPr/>
            </p:nvSpPr>
            <p:spPr bwMode="auto">
              <a:xfrm>
                <a:off x="3984" y="355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9" name="Group 154"/>
            <p:cNvGrpSpPr>
              <a:grpSpLocks/>
            </p:cNvGrpSpPr>
            <p:nvPr/>
          </p:nvGrpSpPr>
          <p:grpSpPr bwMode="auto">
            <a:xfrm>
              <a:off x="4080" y="3744"/>
              <a:ext cx="96" cy="48"/>
              <a:chOff x="3840" y="3168"/>
              <a:chExt cx="96" cy="48"/>
            </a:xfrm>
          </p:grpSpPr>
          <p:sp>
            <p:nvSpPr>
              <p:cNvPr id="49226" name="Arc 125"/>
              <p:cNvSpPr>
                <a:spLocks/>
              </p:cNvSpPr>
              <p:nvPr/>
            </p:nvSpPr>
            <p:spPr bwMode="auto">
              <a:xfrm flipH="1">
                <a:off x="3840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Arc 126"/>
              <p:cNvSpPr>
                <a:spLocks/>
              </p:cNvSpPr>
              <p:nvPr/>
            </p:nvSpPr>
            <p:spPr bwMode="auto">
              <a:xfrm>
                <a:off x="3888" y="3168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70" name="Line 128"/>
            <p:cNvSpPr>
              <a:spLocks noChangeShapeType="1"/>
            </p:cNvSpPr>
            <p:nvPr/>
          </p:nvSpPr>
          <p:spPr bwMode="auto">
            <a:xfrm flipV="1">
              <a:off x="3360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1" name="Text Box 129"/>
            <p:cNvSpPr txBox="1">
              <a:spLocks noChangeArrowheads="1"/>
            </p:cNvSpPr>
            <p:nvPr/>
          </p:nvSpPr>
          <p:spPr bwMode="auto">
            <a:xfrm>
              <a:off x="2880" y="3168"/>
              <a:ext cx="2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</a:t>
              </a:r>
            </a:p>
          </p:txBody>
        </p:sp>
        <p:sp>
          <p:nvSpPr>
            <p:cNvPr id="49172" name="Text Box 130"/>
            <p:cNvSpPr txBox="1">
              <a:spLocks noChangeArrowheads="1"/>
            </p:cNvSpPr>
            <p:nvPr/>
          </p:nvSpPr>
          <p:spPr bwMode="auto">
            <a:xfrm>
              <a:off x="2880" y="3504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B</a:t>
              </a:r>
            </a:p>
          </p:txBody>
        </p:sp>
        <p:sp>
          <p:nvSpPr>
            <p:cNvPr id="49173" name="Oval 131"/>
            <p:cNvSpPr>
              <a:spLocks noChangeArrowheads="1"/>
            </p:cNvSpPr>
            <p:nvPr/>
          </p:nvSpPr>
          <p:spPr bwMode="auto">
            <a:xfrm>
              <a:off x="3814" y="35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Oval 132"/>
            <p:cNvSpPr>
              <a:spLocks noChangeArrowheads="1"/>
            </p:cNvSpPr>
            <p:nvPr/>
          </p:nvSpPr>
          <p:spPr bwMode="auto">
            <a:xfrm>
              <a:off x="3815" y="3910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Line 135"/>
            <p:cNvSpPr>
              <a:spLocks noChangeShapeType="1"/>
            </p:cNvSpPr>
            <p:nvPr/>
          </p:nvSpPr>
          <p:spPr bwMode="auto">
            <a:xfrm flipV="1">
              <a:off x="4752" y="3024"/>
              <a:ext cx="0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136"/>
            <p:cNvSpPr>
              <a:spLocks noChangeShapeType="1"/>
            </p:cNvSpPr>
            <p:nvPr/>
          </p:nvSpPr>
          <p:spPr bwMode="auto">
            <a:xfrm>
              <a:off x="4752" y="3024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137"/>
            <p:cNvSpPr>
              <a:spLocks noChangeShapeType="1"/>
            </p:cNvSpPr>
            <p:nvPr/>
          </p:nvSpPr>
          <p:spPr bwMode="auto">
            <a:xfrm>
              <a:off x="4752" y="3120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Line 138"/>
            <p:cNvSpPr>
              <a:spLocks noChangeShapeType="1"/>
            </p:cNvSpPr>
            <p:nvPr/>
          </p:nvSpPr>
          <p:spPr bwMode="auto">
            <a:xfrm flipV="1">
              <a:off x="4800" y="3072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9" name="Line 139"/>
            <p:cNvSpPr>
              <a:spLocks noChangeShapeType="1"/>
            </p:cNvSpPr>
            <p:nvPr/>
          </p:nvSpPr>
          <p:spPr bwMode="auto">
            <a:xfrm flipH="1" flipV="1">
              <a:off x="4800" y="3024"/>
              <a:ext cx="48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0" name="Text Box 141"/>
            <p:cNvSpPr txBox="1">
              <a:spLocks noChangeArrowheads="1"/>
            </p:cNvSpPr>
            <p:nvPr/>
          </p:nvSpPr>
          <p:spPr bwMode="auto">
            <a:xfrm>
              <a:off x="4896" y="2928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49181" name="Text Box 142"/>
            <p:cNvSpPr txBox="1">
              <a:spLocks noChangeArrowheads="1"/>
            </p:cNvSpPr>
            <p:nvPr/>
          </p:nvSpPr>
          <p:spPr bwMode="auto">
            <a:xfrm>
              <a:off x="4368" y="3216"/>
              <a:ext cx="1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u="sng"/>
                <a:t>NAND3 Gate:</a:t>
              </a:r>
            </a:p>
            <a:p>
              <a:pPr eaLnBrk="1" hangingPunct="1"/>
              <a:r>
                <a:rPr lang="en-US" altLang="en-US"/>
                <a:t>Roughly equal</a:t>
              </a:r>
            </a:p>
            <a:p>
              <a:pPr eaLnBrk="1" hangingPunct="1"/>
              <a:r>
                <a:rPr lang="en-US" altLang="en-US"/>
                <a:t>Rise/fall</a:t>
              </a:r>
            </a:p>
          </p:txBody>
        </p:sp>
        <p:grpSp>
          <p:nvGrpSpPr>
            <p:cNvPr id="49182" name="Group 143"/>
            <p:cNvGrpSpPr>
              <a:grpSpLocks/>
            </p:cNvGrpSpPr>
            <p:nvPr/>
          </p:nvGrpSpPr>
          <p:grpSpPr bwMode="auto">
            <a:xfrm>
              <a:off x="4320" y="2640"/>
              <a:ext cx="288" cy="384"/>
              <a:chOff x="1728" y="3168"/>
              <a:chExt cx="288" cy="384"/>
            </a:xfrm>
          </p:grpSpPr>
          <p:sp>
            <p:nvSpPr>
              <p:cNvPr id="49218" name="Line 144"/>
              <p:cNvSpPr>
                <a:spLocks noChangeShapeType="1"/>
              </p:cNvSpPr>
              <p:nvPr/>
            </p:nvSpPr>
            <p:spPr bwMode="auto">
              <a:xfrm>
                <a:off x="1872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9" name="Line 145"/>
              <p:cNvSpPr>
                <a:spLocks noChangeShapeType="1"/>
              </p:cNvSpPr>
              <p:nvPr/>
            </p:nvSpPr>
            <p:spPr bwMode="auto">
              <a:xfrm flipH="1">
                <a:off x="1728" y="3360"/>
                <a:ext cx="4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0" name="Line 146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1" name="Line 147"/>
              <p:cNvSpPr>
                <a:spLocks noChangeShapeType="1"/>
              </p:cNvSpPr>
              <p:nvPr/>
            </p:nvSpPr>
            <p:spPr bwMode="auto">
              <a:xfrm>
                <a:off x="1920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2" name="Line 148"/>
              <p:cNvSpPr>
                <a:spLocks noChangeShapeType="1"/>
              </p:cNvSpPr>
              <p:nvPr/>
            </p:nvSpPr>
            <p:spPr bwMode="auto">
              <a:xfrm>
                <a:off x="2016" y="3456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3" name="Line 149"/>
              <p:cNvSpPr>
                <a:spLocks noChangeShapeType="1"/>
              </p:cNvSpPr>
              <p:nvPr/>
            </p:nvSpPr>
            <p:spPr bwMode="auto">
              <a:xfrm>
                <a:off x="1920" y="3264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Line 150"/>
              <p:cNvSpPr>
                <a:spLocks noChangeShapeType="1"/>
              </p:cNvSpPr>
              <p:nvPr/>
            </p:nvSpPr>
            <p:spPr bwMode="auto">
              <a:xfrm flipV="1">
                <a:off x="2016" y="3168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Oval 151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96" cy="96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49183" name="Line 152"/>
            <p:cNvSpPr>
              <a:spLocks noChangeShapeType="1"/>
            </p:cNvSpPr>
            <p:nvPr/>
          </p:nvSpPr>
          <p:spPr bwMode="auto">
            <a:xfrm>
              <a:off x="4032" y="2640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4" name="Line 153"/>
            <p:cNvSpPr>
              <a:spLocks noChangeShapeType="1"/>
            </p:cNvSpPr>
            <p:nvPr/>
          </p:nvSpPr>
          <p:spPr bwMode="auto">
            <a:xfrm>
              <a:off x="4512" y="2640"/>
              <a:ext cx="19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185" name="Group 156"/>
            <p:cNvGrpSpPr>
              <a:grpSpLocks/>
            </p:cNvGrpSpPr>
            <p:nvPr/>
          </p:nvGrpSpPr>
          <p:grpSpPr bwMode="auto">
            <a:xfrm>
              <a:off x="3888" y="3072"/>
              <a:ext cx="240" cy="384"/>
              <a:chOff x="864" y="3264"/>
              <a:chExt cx="240" cy="384"/>
            </a:xfrm>
          </p:grpSpPr>
          <p:sp>
            <p:nvSpPr>
              <p:cNvPr id="49211" name="Line 157"/>
              <p:cNvSpPr>
                <a:spLocks noChangeShapeType="1"/>
              </p:cNvSpPr>
              <p:nvPr/>
            </p:nvSpPr>
            <p:spPr bwMode="auto">
              <a:xfrm>
                <a:off x="960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Line 158"/>
              <p:cNvSpPr>
                <a:spLocks noChangeShapeType="1"/>
              </p:cNvSpPr>
              <p:nvPr/>
            </p:nvSpPr>
            <p:spPr bwMode="auto">
              <a:xfrm flipH="1">
                <a:off x="864" y="3456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3" name="Line 159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0" cy="1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Line 16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Line 161"/>
              <p:cNvSpPr>
                <a:spLocks noChangeShapeType="1"/>
              </p:cNvSpPr>
              <p:nvPr/>
            </p:nvSpPr>
            <p:spPr bwMode="auto">
              <a:xfrm>
                <a:off x="1104" y="3552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6" name="Line 162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7" name="Line 163"/>
              <p:cNvSpPr>
                <a:spLocks noChangeShapeType="1"/>
              </p:cNvSpPr>
              <p:nvPr/>
            </p:nvSpPr>
            <p:spPr bwMode="auto">
              <a:xfrm flipV="1">
                <a:off x="1104" y="3264"/>
                <a:ext cx="0" cy="9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186" name="Line 164"/>
            <p:cNvSpPr>
              <a:spLocks noChangeShapeType="1"/>
            </p:cNvSpPr>
            <p:nvPr/>
          </p:nvSpPr>
          <p:spPr bwMode="auto">
            <a:xfrm>
              <a:off x="3696" y="3072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165"/>
            <p:cNvSpPr>
              <a:spLocks noChangeShapeType="1"/>
            </p:cNvSpPr>
            <p:nvPr/>
          </p:nvSpPr>
          <p:spPr bwMode="auto">
            <a:xfrm flipV="1">
              <a:off x="3696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166"/>
            <p:cNvSpPr>
              <a:spLocks noChangeShapeType="1"/>
            </p:cNvSpPr>
            <p:nvPr/>
          </p:nvSpPr>
          <p:spPr bwMode="auto">
            <a:xfrm flipV="1">
              <a:off x="4608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Line 167"/>
            <p:cNvSpPr>
              <a:spLocks noChangeShapeType="1"/>
            </p:cNvSpPr>
            <p:nvPr/>
          </p:nvSpPr>
          <p:spPr bwMode="auto">
            <a:xfrm flipV="1">
              <a:off x="4128" y="3024"/>
              <a:ext cx="0" cy="4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Oval 168"/>
            <p:cNvSpPr>
              <a:spLocks noChangeArrowheads="1"/>
            </p:cNvSpPr>
            <p:nvPr/>
          </p:nvSpPr>
          <p:spPr bwMode="auto">
            <a:xfrm>
              <a:off x="4102" y="304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91" name="Line 169"/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170"/>
            <p:cNvSpPr>
              <a:spLocks noChangeShapeType="1"/>
            </p:cNvSpPr>
            <p:nvPr/>
          </p:nvSpPr>
          <p:spPr bwMode="auto">
            <a:xfrm flipH="1">
              <a:off x="3072" y="3264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171"/>
            <p:cNvSpPr>
              <a:spLocks noChangeShapeType="1"/>
            </p:cNvSpPr>
            <p:nvPr/>
          </p:nvSpPr>
          <p:spPr bwMode="auto">
            <a:xfrm>
              <a:off x="3360" y="2832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172"/>
            <p:cNvSpPr>
              <a:spLocks noChangeShapeType="1"/>
            </p:cNvSpPr>
            <p:nvPr/>
          </p:nvSpPr>
          <p:spPr bwMode="auto">
            <a:xfrm>
              <a:off x="3360" y="3024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173"/>
            <p:cNvSpPr>
              <a:spLocks noChangeShapeType="1"/>
            </p:cNvSpPr>
            <p:nvPr/>
          </p:nvSpPr>
          <p:spPr bwMode="auto">
            <a:xfrm flipH="1">
              <a:off x="3072" y="3600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174"/>
            <p:cNvSpPr>
              <a:spLocks noChangeShapeType="1"/>
            </p:cNvSpPr>
            <p:nvPr/>
          </p:nvSpPr>
          <p:spPr bwMode="auto">
            <a:xfrm flipH="1">
              <a:off x="3072" y="3936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Text Box 175"/>
            <p:cNvSpPr txBox="1">
              <a:spLocks noChangeArrowheads="1"/>
            </p:cNvSpPr>
            <p:nvPr/>
          </p:nvSpPr>
          <p:spPr bwMode="auto">
            <a:xfrm>
              <a:off x="2880" y="3840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</a:t>
              </a:r>
            </a:p>
          </p:txBody>
        </p:sp>
        <p:sp>
          <p:nvSpPr>
            <p:cNvPr id="49198" name="Line 176"/>
            <p:cNvSpPr>
              <a:spLocks noChangeShapeType="1"/>
            </p:cNvSpPr>
            <p:nvPr/>
          </p:nvSpPr>
          <p:spPr bwMode="auto">
            <a:xfrm>
              <a:off x="3840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177"/>
            <p:cNvSpPr>
              <a:spLocks noChangeShapeType="1"/>
            </p:cNvSpPr>
            <p:nvPr/>
          </p:nvSpPr>
          <p:spPr bwMode="auto">
            <a:xfrm>
              <a:off x="3840" y="3120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178"/>
            <p:cNvSpPr>
              <a:spLocks noChangeShapeType="1"/>
            </p:cNvSpPr>
            <p:nvPr/>
          </p:nvSpPr>
          <p:spPr bwMode="auto">
            <a:xfrm flipH="1">
              <a:off x="3840" y="3792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179"/>
            <p:cNvSpPr>
              <a:spLocks noChangeShapeType="1"/>
            </p:cNvSpPr>
            <p:nvPr/>
          </p:nvSpPr>
          <p:spPr bwMode="auto">
            <a:xfrm flipV="1">
              <a:off x="3840" y="3792"/>
              <a:ext cx="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202" name="Group 180"/>
            <p:cNvGrpSpPr>
              <a:grpSpLocks/>
            </p:cNvGrpSpPr>
            <p:nvPr/>
          </p:nvGrpSpPr>
          <p:grpSpPr bwMode="auto">
            <a:xfrm>
              <a:off x="4272" y="3024"/>
              <a:ext cx="48" cy="96"/>
              <a:chOff x="3984" y="3552"/>
              <a:chExt cx="48" cy="96"/>
            </a:xfrm>
          </p:grpSpPr>
          <p:sp>
            <p:nvSpPr>
              <p:cNvPr id="49209" name="Arc 181"/>
              <p:cNvSpPr>
                <a:spLocks/>
              </p:cNvSpPr>
              <p:nvPr/>
            </p:nvSpPr>
            <p:spPr bwMode="auto">
              <a:xfrm flipV="1">
                <a:off x="3984" y="3600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0" name="Arc 182"/>
              <p:cNvSpPr>
                <a:spLocks/>
              </p:cNvSpPr>
              <p:nvPr/>
            </p:nvSpPr>
            <p:spPr bwMode="auto">
              <a:xfrm>
                <a:off x="3984" y="3552"/>
                <a:ext cx="48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03" name="Line 183"/>
            <p:cNvSpPr>
              <a:spLocks noChangeShapeType="1"/>
            </p:cNvSpPr>
            <p:nvPr/>
          </p:nvSpPr>
          <p:spPr bwMode="auto">
            <a:xfrm>
              <a:off x="4272" y="283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185"/>
            <p:cNvSpPr>
              <a:spLocks noChangeShapeType="1"/>
            </p:cNvSpPr>
            <p:nvPr/>
          </p:nvSpPr>
          <p:spPr bwMode="auto">
            <a:xfrm>
              <a:off x="4272" y="2832"/>
              <a:ext cx="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186"/>
            <p:cNvSpPr>
              <a:spLocks noChangeShapeType="1"/>
            </p:cNvSpPr>
            <p:nvPr/>
          </p:nvSpPr>
          <p:spPr bwMode="auto">
            <a:xfrm>
              <a:off x="4272" y="3120"/>
              <a:ext cx="0" cy="6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Line 187"/>
            <p:cNvSpPr>
              <a:spLocks noChangeShapeType="1"/>
            </p:cNvSpPr>
            <p:nvPr/>
          </p:nvSpPr>
          <p:spPr bwMode="auto">
            <a:xfrm>
              <a:off x="4176" y="3792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Oval 188"/>
            <p:cNvSpPr>
              <a:spLocks noChangeArrowheads="1"/>
            </p:cNvSpPr>
            <p:nvPr/>
          </p:nvSpPr>
          <p:spPr bwMode="auto">
            <a:xfrm>
              <a:off x="3334" y="3240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208" name="Oval 189"/>
            <p:cNvSpPr>
              <a:spLocks noChangeArrowheads="1"/>
            </p:cNvSpPr>
            <p:nvPr/>
          </p:nvSpPr>
          <p:spPr bwMode="auto">
            <a:xfrm>
              <a:off x="4584" y="304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9326" name="Rectangle 190"/>
          <p:cNvSpPr>
            <a:spLocks noChangeArrowheads="1"/>
          </p:cNvSpPr>
          <p:nvPr/>
        </p:nvSpPr>
        <p:spPr bwMode="auto">
          <a:xfrm>
            <a:off x="457200" y="2438400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</a:rPr>
              <a:t>Gates delays are not constant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Vary with PVT (Process, Voltage, Temperature)</a:t>
            </a:r>
          </a:p>
          <a:p>
            <a:pPr lvl="1" eaLnBrk="1" hangingPunct="1"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</a:rPr>
              <a:t>You will hear reference to PVT corners</a:t>
            </a:r>
          </a:p>
          <a:p>
            <a:pPr lvl="2" eaLnBrk="1" hangingPunct="1"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fff,typ,sss</a:t>
            </a:r>
            <a:r>
              <a:rPr lang="en-US" altLang="en-US" sz="2000" dirty="0">
                <a:latin typeface="Times New Roman" panose="02020603050405020304" pitchFamily="18" charset="0"/>
              </a:rPr>
              <a:t>) =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min,typ,max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286113"/>
            <a:ext cx="5430837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Rise/Fall/Turn Off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BAF23A-E27D-4616-A3B8-430718946C0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  <p:grpSp>
        <p:nvGrpSpPr>
          <p:cNvPr id="50180" name="Group 25"/>
          <p:cNvGrpSpPr>
            <a:grpSpLocks/>
          </p:cNvGrpSpPr>
          <p:nvPr/>
        </p:nvGrpSpPr>
        <p:grpSpPr bwMode="auto">
          <a:xfrm>
            <a:off x="914400" y="1981200"/>
            <a:ext cx="914400" cy="457200"/>
            <a:chOff x="1152" y="1200"/>
            <a:chExt cx="576" cy="288"/>
          </a:xfrm>
        </p:grpSpPr>
        <p:sp>
          <p:nvSpPr>
            <p:cNvPr id="50247" name="Line 19"/>
            <p:cNvSpPr>
              <a:spLocks noChangeShapeType="1"/>
            </p:cNvSpPr>
            <p:nvPr/>
          </p:nvSpPr>
          <p:spPr bwMode="auto">
            <a:xfrm flipH="1" flipV="1">
              <a:off x="1296" y="1200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8" name="Line 20"/>
            <p:cNvSpPr>
              <a:spLocks noChangeShapeType="1"/>
            </p:cNvSpPr>
            <p:nvPr/>
          </p:nvSpPr>
          <p:spPr bwMode="auto">
            <a:xfrm flipH="1">
              <a:off x="1296" y="1344"/>
              <a:ext cx="240" cy="14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49" name="Line 21"/>
            <p:cNvSpPr>
              <a:spLocks noChangeShapeType="1"/>
            </p:cNvSpPr>
            <p:nvPr/>
          </p:nvSpPr>
          <p:spPr bwMode="auto">
            <a:xfrm>
              <a:off x="1296" y="1200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0" name="Oval 22"/>
            <p:cNvSpPr>
              <a:spLocks noChangeArrowheads="1"/>
            </p:cNvSpPr>
            <p:nvPr/>
          </p:nvSpPr>
          <p:spPr bwMode="auto">
            <a:xfrm>
              <a:off x="1536" y="1296"/>
              <a:ext cx="96" cy="96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51" name="Line 23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2" name="Line 24"/>
            <p:cNvSpPr>
              <a:spLocks noChangeShapeType="1"/>
            </p:cNvSpPr>
            <p:nvPr/>
          </p:nvSpPr>
          <p:spPr bwMode="auto">
            <a:xfrm flipH="1">
              <a:off x="1152" y="1344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Line 26"/>
          <p:cNvSpPr>
            <a:spLocks noChangeShapeType="1"/>
          </p:cNvSpPr>
          <p:nvPr/>
        </p:nvSpPr>
        <p:spPr bwMode="auto">
          <a:xfrm>
            <a:off x="3124200" y="1752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Text Box 27"/>
          <p:cNvSpPr txBox="1">
            <a:spLocks noChangeArrowheads="1"/>
          </p:cNvSpPr>
          <p:nvPr/>
        </p:nvSpPr>
        <p:spPr bwMode="auto">
          <a:xfrm>
            <a:off x="533400" y="19812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183" name="Text Box 28"/>
          <p:cNvSpPr txBox="1">
            <a:spLocks noChangeArrowheads="1"/>
          </p:cNvSpPr>
          <p:nvPr/>
        </p:nvSpPr>
        <p:spPr bwMode="auto">
          <a:xfrm>
            <a:off x="1828800" y="19812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184" name="Line 29"/>
          <p:cNvSpPr>
            <a:spLocks noChangeShapeType="1"/>
          </p:cNvSpPr>
          <p:nvPr/>
        </p:nvSpPr>
        <p:spPr bwMode="auto">
          <a:xfrm>
            <a:off x="35814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30"/>
          <p:cNvSpPr>
            <a:spLocks noChangeShapeType="1"/>
          </p:cNvSpPr>
          <p:nvPr/>
        </p:nvSpPr>
        <p:spPr bwMode="auto">
          <a:xfrm>
            <a:off x="3581400" y="20574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31"/>
          <p:cNvSpPr>
            <a:spLocks noChangeShapeType="1"/>
          </p:cNvSpPr>
          <p:nvPr/>
        </p:nvSpPr>
        <p:spPr bwMode="auto">
          <a:xfrm>
            <a:off x="3124200" y="24384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Line 32"/>
          <p:cNvSpPr>
            <a:spLocks noChangeShapeType="1"/>
          </p:cNvSpPr>
          <p:nvPr/>
        </p:nvSpPr>
        <p:spPr bwMode="auto">
          <a:xfrm>
            <a:off x="37338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33"/>
          <p:cNvSpPr>
            <a:spLocks noChangeShapeType="1"/>
          </p:cNvSpPr>
          <p:nvPr/>
        </p:nvSpPr>
        <p:spPr bwMode="auto">
          <a:xfrm>
            <a:off x="3733800" y="21336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34"/>
          <p:cNvSpPr txBox="1">
            <a:spLocks noChangeArrowheads="1"/>
          </p:cNvSpPr>
          <p:nvPr/>
        </p:nvSpPr>
        <p:spPr bwMode="auto">
          <a:xfrm>
            <a:off x="2743200" y="16764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190" name="Text Box 35"/>
          <p:cNvSpPr txBox="1">
            <a:spLocks noChangeArrowheads="1"/>
          </p:cNvSpPr>
          <p:nvPr/>
        </p:nvSpPr>
        <p:spPr bwMode="auto">
          <a:xfrm>
            <a:off x="2590800" y="20574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191" name="Line 36"/>
          <p:cNvSpPr>
            <a:spLocks noChangeShapeType="1"/>
          </p:cNvSpPr>
          <p:nvPr/>
        </p:nvSpPr>
        <p:spPr bwMode="auto">
          <a:xfrm>
            <a:off x="3581400" y="2133600"/>
            <a:ext cx="0" cy="609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37"/>
          <p:cNvSpPr>
            <a:spLocks noChangeShapeType="1"/>
          </p:cNvSpPr>
          <p:nvPr/>
        </p:nvSpPr>
        <p:spPr bwMode="auto">
          <a:xfrm>
            <a:off x="3733800" y="2514600"/>
            <a:ext cx="0" cy="228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38"/>
          <p:cNvSpPr>
            <a:spLocks noChangeShapeType="1"/>
          </p:cNvSpPr>
          <p:nvPr/>
        </p:nvSpPr>
        <p:spPr bwMode="auto">
          <a:xfrm>
            <a:off x="33528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Line 39"/>
          <p:cNvSpPr>
            <a:spLocks noChangeShapeType="1"/>
          </p:cNvSpPr>
          <p:nvPr/>
        </p:nvSpPr>
        <p:spPr bwMode="auto">
          <a:xfrm flipH="1">
            <a:off x="37338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5" name="Text Box 40"/>
          <p:cNvSpPr txBox="1">
            <a:spLocks noChangeArrowheads="1"/>
          </p:cNvSpPr>
          <p:nvPr/>
        </p:nvSpPr>
        <p:spPr bwMode="auto">
          <a:xfrm>
            <a:off x="3352800" y="2743200"/>
            <a:ext cx="6413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rise</a:t>
            </a:r>
          </a:p>
          <a:p>
            <a:pPr eaLnBrk="1" hangingPunct="1"/>
            <a:endParaRPr lang="en-US" altLang="en-US"/>
          </a:p>
        </p:txBody>
      </p:sp>
      <p:sp>
        <p:nvSpPr>
          <p:cNvPr id="50196" name="Line 41"/>
          <p:cNvSpPr>
            <a:spLocks noChangeShapeType="1"/>
          </p:cNvSpPr>
          <p:nvPr/>
        </p:nvSpPr>
        <p:spPr bwMode="auto">
          <a:xfrm>
            <a:off x="5181600" y="20574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7" name="Line 42"/>
          <p:cNvSpPr>
            <a:spLocks noChangeShapeType="1"/>
          </p:cNvSpPr>
          <p:nvPr/>
        </p:nvSpPr>
        <p:spPr bwMode="auto">
          <a:xfrm>
            <a:off x="56388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Line 43"/>
          <p:cNvSpPr>
            <a:spLocks noChangeShapeType="1"/>
          </p:cNvSpPr>
          <p:nvPr/>
        </p:nvSpPr>
        <p:spPr bwMode="auto">
          <a:xfrm>
            <a:off x="5638800" y="1752600"/>
            <a:ext cx="457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9" name="Line 44"/>
          <p:cNvSpPr>
            <a:spLocks noChangeShapeType="1"/>
          </p:cNvSpPr>
          <p:nvPr/>
        </p:nvSpPr>
        <p:spPr bwMode="auto">
          <a:xfrm>
            <a:off x="5181600" y="2133600"/>
            <a:ext cx="609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45"/>
          <p:cNvSpPr>
            <a:spLocks noChangeShapeType="1"/>
          </p:cNvSpPr>
          <p:nvPr/>
        </p:nvSpPr>
        <p:spPr bwMode="auto">
          <a:xfrm>
            <a:off x="5791200" y="2133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46"/>
          <p:cNvSpPr>
            <a:spLocks noChangeShapeType="1"/>
          </p:cNvSpPr>
          <p:nvPr/>
        </p:nvSpPr>
        <p:spPr bwMode="auto">
          <a:xfrm>
            <a:off x="5791200" y="2438400"/>
            <a:ext cx="304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Text Box 47"/>
          <p:cNvSpPr txBox="1">
            <a:spLocks noChangeArrowheads="1"/>
          </p:cNvSpPr>
          <p:nvPr/>
        </p:nvSpPr>
        <p:spPr bwMode="auto">
          <a:xfrm>
            <a:off x="4800600" y="1676400"/>
            <a:ext cx="39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</a:t>
            </a:r>
          </a:p>
        </p:txBody>
      </p:sp>
      <p:sp>
        <p:nvSpPr>
          <p:cNvPr id="50203" name="Text Box 48"/>
          <p:cNvSpPr txBox="1">
            <a:spLocks noChangeArrowheads="1"/>
          </p:cNvSpPr>
          <p:nvPr/>
        </p:nvSpPr>
        <p:spPr bwMode="auto">
          <a:xfrm>
            <a:off x="4648200" y="2133600"/>
            <a:ext cx="557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</a:t>
            </a:r>
          </a:p>
        </p:txBody>
      </p:sp>
      <p:sp>
        <p:nvSpPr>
          <p:cNvPr id="50204" name="Line 49"/>
          <p:cNvSpPr>
            <a:spLocks noChangeShapeType="1"/>
          </p:cNvSpPr>
          <p:nvPr/>
        </p:nvSpPr>
        <p:spPr bwMode="auto">
          <a:xfrm>
            <a:off x="5638800" y="2133600"/>
            <a:ext cx="0" cy="609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50"/>
          <p:cNvSpPr>
            <a:spLocks noChangeShapeType="1"/>
          </p:cNvSpPr>
          <p:nvPr/>
        </p:nvSpPr>
        <p:spPr bwMode="auto">
          <a:xfrm>
            <a:off x="5791200" y="2514600"/>
            <a:ext cx="0" cy="228600"/>
          </a:xfrm>
          <a:prstGeom prst="line">
            <a:avLst/>
          </a:prstGeom>
          <a:noFill/>
          <a:ln w="222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Line 51"/>
          <p:cNvSpPr>
            <a:spLocks noChangeShapeType="1"/>
          </p:cNvSpPr>
          <p:nvPr/>
        </p:nvSpPr>
        <p:spPr bwMode="auto">
          <a:xfrm>
            <a:off x="54102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Line 52"/>
          <p:cNvSpPr>
            <a:spLocks noChangeShapeType="1"/>
          </p:cNvSpPr>
          <p:nvPr/>
        </p:nvSpPr>
        <p:spPr bwMode="auto">
          <a:xfrm flipH="1">
            <a:off x="5791200" y="2667000"/>
            <a:ext cx="228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Text Box 53"/>
          <p:cNvSpPr txBox="1">
            <a:spLocks noChangeArrowheads="1"/>
          </p:cNvSpPr>
          <p:nvPr/>
        </p:nvSpPr>
        <p:spPr bwMode="auto">
          <a:xfrm>
            <a:off x="5410200" y="2743200"/>
            <a:ext cx="5905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</a:t>
            </a:r>
            <a:r>
              <a:rPr lang="en-US" altLang="en-US" sz="2000" baseline="-25000"/>
              <a:t>fall</a:t>
            </a:r>
          </a:p>
          <a:p>
            <a:pPr eaLnBrk="1" hangingPunct="1"/>
            <a:endParaRPr lang="en-US" altLang="en-US"/>
          </a:p>
        </p:txBody>
      </p:sp>
      <p:sp>
        <p:nvSpPr>
          <p:cNvPr id="50209" name="Text Box 54"/>
          <p:cNvSpPr txBox="1">
            <a:spLocks noChangeArrowheads="1"/>
          </p:cNvSpPr>
          <p:nvPr/>
        </p:nvSpPr>
        <p:spPr bwMode="auto">
          <a:xfrm>
            <a:off x="6553200" y="1752600"/>
            <a:ext cx="2301875" cy="12128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Referenced to</a:t>
            </a:r>
          </a:p>
          <a:p>
            <a:pPr eaLnBrk="1" hangingPunct="1"/>
            <a:r>
              <a:rPr lang="en-US" altLang="en-US"/>
              <a:t>what the output</a:t>
            </a:r>
          </a:p>
          <a:p>
            <a:pPr eaLnBrk="1" hangingPunct="1"/>
            <a:r>
              <a:rPr lang="en-US" altLang="en-US"/>
              <a:t>of the gate is doing</a:t>
            </a:r>
          </a:p>
        </p:txBody>
      </p:sp>
      <p:sp>
        <p:nvSpPr>
          <p:cNvPr id="220224" name="Text Box 64"/>
          <p:cNvSpPr txBox="1">
            <a:spLocks noChangeArrowheads="1"/>
          </p:cNvSpPr>
          <p:nvPr/>
        </p:nvSpPr>
        <p:spPr bwMode="auto">
          <a:xfrm>
            <a:off x="381000" y="3278188"/>
            <a:ext cx="7059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not #(2,1) inv1(out,in);	// not gate with 2 unit rise and 1 unit fall</a:t>
            </a:r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446088" y="3810000"/>
            <a:ext cx="8393112" cy="2424113"/>
            <a:chOff x="281" y="2400"/>
            <a:chExt cx="5287" cy="1527"/>
          </a:xfrm>
        </p:grpSpPr>
        <p:grpSp>
          <p:nvGrpSpPr>
            <p:cNvPr id="50212" name="Group 66"/>
            <p:cNvGrpSpPr>
              <a:grpSpLocks/>
            </p:cNvGrpSpPr>
            <p:nvPr/>
          </p:nvGrpSpPr>
          <p:grpSpPr bwMode="auto">
            <a:xfrm>
              <a:off x="336" y="2496"/>
              <a:ext cx="1167" cy="432"/>
              <a:chOff x="336" y="2784"/>
              <a:chExt cx="1167" cy="432"/>
            </a:xfrm>
          </p:grpSpPr>
          <p:sp>
            <p:nvSpPr>
              <p:cNvPr id="50239" name="Line 56"/>
              <p:cNvSpPr>
                <a:spLocks noChangeShapeType="1"/>
              </p:cNvSpPr>
              <p:nvPr/>
            </p:nvSpPr>
            <p:spPr bwMode="auto">
              <a:xfrm flipH="1" flipV="1">
                <a:off x="720" y="2784"/>
                <a:ext cx="336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Line 57"/>
              <p:cNvSpPr>
                <a:spLocks noChangeShapeType="1"/>
              </p:cNvSpPr>
              <p:nvPr/>
            </p:nvSpPr>
            <p:spPr bwMode="auto">
              <a:xfrm flipH="1">
                <a:off x="720" y="2928"/>
                <a:ext cx="336" cy="144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58"/>
              <p:cNvSpPr>
                <a:spLocks noChangeShapeType="1"/>
              </p:cNvSpPr>
              <p:nvPr/>
            </p:nvSpPr>
            <p:spPr bwMode="auto">
              <a:xfrm>
                <a:off x="720" y="2784"/>
                <a:ext cx="0" cy="2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Line 60"/>
              <p:cNvSpPr>
                <a:spLocks noChangeShapeType="1"/>
              </p:cNvSpPr>
              <p:nvPr/>
            </p:nvSpPr>
            <p:spPr bwMode="auto">
              <a:xfrm>
                <a:off x="1056" y="2928"/>
                <a:ext cx="9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Line 61"/>
              <p:cNvSpPr>
                <a:spLocks noChangeShapeType="1"/>
              </p:cNvSpPr>
              <p:nvPr/>
            </p:nvSpPr>
            <p:spPr bwMode="auto">
              <a:xfrm flipH="1">
                <a:off x="576" y="2928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Text Box 62"/>
              <p:cNvSpPr txBox="1">
                <a:spLocks noChangeArrowheads="1"/>
              </p:cNvSpPr>
              <p:nvPr/>
            </p:nvSpPr>
            <p:spPr bwMode="auto">
              <a:xfrm>
                <a:off x="336" y="2784"/>
                <a:ext cx="2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in</a:t>
                </a:r>
              </a:p>
            </p:txBody>
          </p:sp>
          <p:sp>
            <p:nvSpPr>
              <p:cNvPr id="50245" name="Text Box 63"/>
              <p:cNvSpPr txBox="1">
                <a:spLocks noChangeArrowheads="1"/>
              </p:cNvSpPr>
              <p:nvPr/>
            </p:nvSpPr>
            <p:spPr bwMode="auto">
              <a:xfrm>
                <a:off x="1152" y="2784"/>
                <a:ext cx="35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22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/>
                  <a:t>out</a:t>
                </a:r>
              </a:p>
            </p:txBody>
          </p:sp>
          <p:sp>
            <p:nvSpPr>
              <p:cNvPr id="50246" name="Line 65"/>
              <p:cNvSpPr>
                <a:spLocks noChangeShapeType="1"/>
              </p:cNvSpPr>
              <p:nvPr/>
            </p:nvSpPr>
            <p:spPr bwMode="auto">
              <a:xfrm flipH="1">
                <a:off x="864" y="3008"/>
                <a:ext cx="2" cy="2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13" name="Text Box 67"/>
            <p:cNvSpPr txBox="1">
              <a:spLocks noChangeArrowheads="1"/>
            </p:cNvSpPr>
            <p:nvPr/>
          </p:nvSpPr>
          <p:spPr bwMode="auto">
            <a:xfrm>
              <a:off x="710" y="2948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50214" name="Line 68"/>
            <p:cNvSpPr>
              <a:spLocks noChangeShapeType="1"/>
            </p:cNvSpPr>
            <p:nvPr/>
          </p:nvSpPr>
          <p:spPr bwMode="auto">
            <a:xfrm>
              <a:off x="1920" y="2640"/>
              <a:ext cx="2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69"/>
            <p:cNvSpPr>
              <a:spLocks noChangeShapeType="1"/>
            </p:cNvSpPr>
            <p:nvPr/>
          </p:nvSpPr>
          <p:spPr bwMode="auto">
            <a:xfrm flipV="1">
              <a:off x="2160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70"/>
            <p:cNvSpPr>
              <a:spLocks noChangeShapeType="1"/>
            </p:cNvSpPr>
            <p:nvPr/>
          </p:nvSpPr>
          <p:spPr bwMode="auto">
            <a:xfrm>
              <a:off x="2160" y="2448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7" name="Line 71"/>
            <p:cNvSpPr>
              <a:spLocks noChangeShapeType="1"/>
            </p:cNvSpPr>
            <p:nvPr/>
          </p:nvSpPr>
          <p:spPr bwMode="auto">
            <a:xfrm>
              <a:off x="2688" y="244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Line 76"/>
            <p:cNvSpPr>
              <a:spLocks noChangeShapeType="1"/>
            </p:cNvSpPr>
            <p:nvPr/>
          </p:nvSpPr>
          <p:spPr bwMode="auto">
            <a:xfrm>
              <a:off x="1920" y="2736"/>
              <a:ext cx="115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9" name="Line 77"/>
            <p:cNvSpPr>
              <a:spLocks noChangeShapeType="1"/>
            </p:cNvSpPr>
            <p:nvPr/>
          </p:nvSpPr>
          <p:spPr bwMode="auto">
            <a:xfrm>
              <a:off x="3072" y="2736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Line 81"/>
            <p:cNvSpPr>
              <a:spLocks noChangeShapeType="1"/>
            </p:cNvSpPr>
            <p:nvPr/>
          </p:nvSpPr>
          <p:spPr bwMode="auto">
            <a:xfrm>
              <a:off x="2688" y="2640"/>
              <a:ext cx="105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1" name="Line 82"/>
            <p:cNvSpPr>
              <a:spLocks noChangeShapeType="1"/>
            </p:cNvSpPr>
            <p:nvPr/>
          </p:nvSpPr>
          <p:spPr bwMode="auto">
            <a:xfrm>
              <a:off x="3072" y="2928"/>
              <a:ext cx="6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Line 83"/>
            <p:cNvSpPr>
              <a:spLocks noChangeShapeType="1"/>
            </p:cNvSpPr>
            <p:nvPr/>
          </p:nvSpPr>
          <p:spPr bwMode="auto">
            <a:xfrm>
              <a:off x="1920" y="321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3" name="Line 84"/>
            <p:cNvSpPr>
              <a:spLocks noChangeShapeType="1"/>
            </p:cNvSpPr>
            <p:nvPr/>
          </p:nvSpPr>
          <p:spPr bwMode="auto">
            <a:xfrm flipV="1">
              <a:off x="2256" y="302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Line 85"/>
            <p:cNvSpPr>
              <a:spLocks noChangeShapeType="1"/>
            </p:cNvSpPr>
            <p:nvPr/>
          </p:nvSpPr>
          <p:spPr bwMode="auto">
            <a:xfrm>
              <a:off x="2256" y="3024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5" name="Line 86"/>
            <p:cNvSpPr>
              <a:spLocks noChangeShapeType="1"/>
            </p:cNvSpPr>
            <p:nvPr/>
          </p:nvSpPr>
          <p:spPr bwMode="auto">
            <a:xfrm>
              <a:off x="2784" y="3024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Line 87"/>
            <p:cNvSpPr>
              <a:spLocks noChangeShapeType="1"/>
            </p:cNvSpPr>
            <p:nvPr/>
          </p:nvSpPr>
          <p:spPr bwMode="auto">
            <a:xfrm>
              <a:off x="2784" y="3216"/>
              <a:ext cx="5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7" name="Text Box 88"/>
            <p:cNvSpPr txBox="1">
              <a:spLocks noChangeArrowheads="1"/>
            </p:cNvSpPr>
            <p:nvPr/>
          </p:nvSpPr>
          <p:spPr bwMode="auto">
            <a:xfrm>
              <a:off x="1632" y="2400"/>
              <a:ext cx="2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</a:t>
              </a:r>
            </a:p>
          </p:txBody>
        </p:sp>
        <p:sp>
          <p:nvSpPr>
            <p:cNvPr id="50228" name="Text Box 89"/>
            <p:cNvSpPr txBox="1">
              <a:spLocks noChangeArrowheads="1"/>
            </p:cNvSpPr>
            <p:nvPr/>
          </p:nvSpPr>
          <p:spPr bwMode="auto">
            <a:xfrm>
              <a:off x="1584" y="2736"/>
              <a:ext cx="2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</a:t>
              </a:r>
            </a:p>
          </p:txBody>
        </p:sp>
        <p:sp>
          <p:nvSpPr>
            <p:cNvPr id="50229" name="Text Box 91"/>
            <p:cNvSpPr txBox="1">
              <a:spLocks noChangeArrowheads="1"/>
            </p:cNvSpPr>
            <p:nvPr/>
          </p:nvSpPr>
          <p:spPr bwMode="auto">
            <a:xfrm>
              <a:off x="1536" y="2976"/>
              <a:ext cx="35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out</a:t>
              </a:r>
            </a:p>
          </p:txBody>
        </p:sp>
        <p:sp>
          <p:nvSpPr>
            <p:cNvPr id="50230" name="Text Box 95"/>
            <p:cNvSpPr txBox="1">
              <a:spLocks noChangeArrowheads="1"/>
            </p:cNvSpPr>
            <p:nvPr/>
          </p:nvSpPr>
          <p:spPr bwMode="auto">
            <a:xfrm>
              <a:off x="3494" y="2996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Z</a:t>
              </a:r>
            </a:p>
          </p:txBody>
        </p:sp>
        <p:sp>
          <p:nvSpPr>
            <p:cNvPr id="50231" name="Rectangle 96" descr="Outlined diamond"/>
            <p:cNvSpPr>
              <a:spLocks noChangeArrowheads="1"/>
            </p:cNvSpPr>
            <p:nvPr/>
          </p:nvSpPr>
          <p:spPr bwMode="auto">
            <a:xfrm>
              <a:off x="3264" y="3024"/>
              <a:ext cx="624" cy="192"/>
            </a:xfrm>
            <a:prstGeom prst="rect">
              <a:avLst/>
            </a:prstGeom>
            <a:pattFill prst="openDmnd">
              <a:fgClr>
                <a:srgbClr val="6969FF"/>
              </a:fgClr>
              <a:bgClr>
                <a:schemeClr val="bg1"/>
              </a:bgClr>
            </a:patt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HiZ</a:t>
              </a:r>
            </a:p>
          </p:txBody>
        </p:sp>
        <p:sp>
          <p:nvSpPr>
            <p:cNvPr id="50232" name="Line 98"/>
            <p:cNvSpPr>
              <a:spLocks noChangeShapeType="1"/>
            </p:cNvSpPr>
            <p:nvPr/>
          </p:nvSpPr>
          <p:spPr bwMode="auto">
            <a:xfrm>
              <a:off x="3072" y="3024"/>
              <a:ext cx="0" cy="384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3" name="Line 99"/>
            <p:cNvSpPr>
              <a:spLocks noChangeShapeType="1"/>
            </p:cNvSpPr>
            <p:nvPr/>
          </p:nvSpPr>
          <p:spPr bwMode="auto">
            <a:xfrm>
              <a:off x="3264" y="3264"/>
              <a:ext cx="0" cy="144"/>
            </a:xfrm>
            <a:prstGeom prst="line">
              <a:avLst/>
            </a:prstGeom>
            <a:noFill/>
            <a:ln w="222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4" name="Line 100"/>
            <p:cNvSpPr>
              <a:spLocks noChangeShapeType="1"/>
            </p:cNvSpPr>
            <p:nvPr/>
          </p:nvSpPr>
          <p:spPr bwMode="auto">
            <a:xfrm>
              <a:off x="2928" y="33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5" name="Line 101"/>
            <p:cNvSpPr>
              <a:spLocks noChangeShapeType="1"/>
            </p:cNvSpPr>
            <p:nvPr/>
          </p:nvSpPr>
          <p:spPr bwMode="auto">
            <a:xfrm flipH="1">
              <a:off x="3264" y="3360"/>
              <a:ext cx="14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6" name="Text Box 102"/>
            <p:cNvSpPr txBox="1">
              <a:spLocks noChangeArrowheads="1"/>
            </p:cNvSpPr>
            <p:nvPr/>
          </p:nvSpPr>
          <p:spPr bwMode="auto">
            <a:xfrm>
              <a:off x="2976" y="3408"/>
              <a:ext cx="352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T</a:t>
              </a:r>
              <a:r>
                <a:rPr lang="en-US" altLang="en-US" sz="2000" baseline="-25000"/>
                <a:t>off</a:t>
              </a:r>
            </a:p>
            <a:p>
              <a:pPr eaLnBrk="1" hangingPunct="1"/>
              <a:endParaRPr lang="en-US" altLang="en-US"/>
            </a:p>
          </p:txBody>
        </p:sp>
        <p:sp>
          <p:nvSpPr>
            <p:cNvPr id="50237" name="Text Box 104"/>
            <p:cNvSpPr txBox="1">
              <a:spLocks noChangeArrowheads="1"/>
            </p:cNvSpPr>
            <p:nvPr/>
          </p:nvSpPr>
          <p:spPr bwMode="auto">
            <a:xfrm>
              <a:off x="281" y="3696"/>
              <a:ext cx="5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bufif1 #(1,1,2) tri1(out,in,en);    // tri-state gate with unit rise/fall and 2 unit off</a:t>
              </a:r>
            </a:p>
          </p:txBody>
        </p:sp>
        <p:sp>
          <p:nvSpPr>
            <p:cNvPr id="50238" name="Text Box 106"/>
            <p:cNvSpPr txBox="1">
              <a:spLocks noChangeArrowheads="1"/>
            </p:cNvSpPr>
            <p:nvPr/>
          </p:nvSpPr>
          <p:spPr bwMode="auto">
            <a:xfrm>
              <a:off x="4080" y="2640"/>
              <a:ext cx="1488" cy="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Turn Off delay =</a:t>
              </a:r>
            </a:p>
            <a:p>
              <a:pPr eaLnBrk="1" hangingPunct="1"/>
              <a:r>
                <a:rPr lang="en-US" altLang="en-US"/>
                <a:t>Time from cntrl to high impedance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Min/</a:t>
            </a:r>
            <a:r>
              <a:rPr lang="en-US" altLang="en-US" dirty="0" err="1" smtClean="0"/>
              <a:t>Typ</a:t>
            </a:r>
            <a:r>
              <a:rPr lang="en-US" altLang="en-US" dirty="0" smtClean="0"/>
              <a:t>/Max Delay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Speed, Speed, Speed …. </a:t>
            </a:r>
          </a:p>
          <a:p>
            <a:pPr lvl="1" eaLnBrk="1" hangingPunct="1"/>
            <a:r>
              <a:rPr lang="en-US" altLang="en-US" smtClean="0"/>
              <a:t>If you need to ensure speed of your circuit you want to perform your worst case analysis with the longest (max) delays.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Perhaps more dangerous is a min-delay case.  Race condition.  If circuit has a race that is not met, it will fail at any clock speed. </a:t>
            </a:r>
          </a:p>
          <a:p>
            <a:pPr lvl="1" eaLnBrk="1" hangingPunct="1"/>
            <a:r>
              <a:rPr lang="en-US" altLang="en-US" smtClean="0"/>
              <a:t>To ensure your circuit is immune to race conditions (i.e. clock skew) you want to perform your worst case analysis with shortest (min) delays.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CDF071-437A-4A45-A260-638E6673F3D6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93675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Commenting in Verilog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7DE5B6-1445-4198-8C2A-A360FC58364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5867400" cy="3771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always</a:t>
            </a:r>
            <a:r>
              <a:rPr lang="en-US" altLang="en-US" sz="1600" dirty="0">
                <a:latin typeface="Tahoma" panose="020B0604030504040204" pitchFamily="34" charset="0"/>
              </a:rPr>
              <a:t> @(</a:t>
            </a:r>
            <a:r>
              <a:rPr lang="en-US" altLang="en-US" sz="1600" b="1" dirty="0" err="1">
                <a:latin typeface="Tahoma" panose="020B0604030504040204" pitchFamily="34" charset="0"/>
              </a:rPr>
              <a:t>posedge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clk</a:t>
            </a:r>
            <a:r>
              <a:rPr lang="en-US" altLang="en-US" sz="1600" dirty="0">
                <a:latin typeface="Tahoma" panose="020B0604030504040204" pitchFamily="34" charset="0"/>
              </a:rPr>
              <a:t>)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/********************************************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Sig </a:t>
            </a:r>
            <a:r>
              <a:rPr lang="en-US" altLang="en-US" sz="1600">
                <a:latin typeface="Tahoma" panose="020B0604030504040204" pitchFamily="34" charset="0"/>
              </a:rPr>
              <a:t>is </a:t>
            </a:r>
            <a:r>
              <a:rPr lang="en-US" altLang="en-US" sz="1600" smtClean="0">
                <a:latin typeface="Tahoma" panose="020B0604030504040204" pitchFamily="34" charset="0"/>
              </a:rPr>
              <a:t>asynchronous </a:t>
            </a:r>
            <a:r>
              <a:rPr lang="en-US" altLang="en-US" sz="1600" dirty="0">
                <a:latin typeface="Tahoma" panose="020B0604030504040204" pitchFamily="34" charset="0"/>
              </a:rPr>
              <a:t>and has to be double flopped  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for meta-stability reasons prior to use 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*********************************/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begin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Sig_FF1 &lt;= Sig;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Sig_FF2 &lt;= Sig_FF1;  // double flopped meta-stability free 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   Sig_FF3 &lt;= Sig_FF2;  // flop again for use in edge detection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end</a:t>
            </a:r>
          </a:p>
          <a:p>
            <a:pPr eaLnBrk="1" hangingPunct="1"/>
            <a:endParaRPr lang="en-US" altLang="en-US" sz="1600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/**********************************************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 Start bit in protocol initiated by falling edge of Sig line *</a:t>
            </a:r>
          </a:p>
          <a:p>
            <a:pPr eaLnBrk="1" hangingPunct="1"/>
            <a:r>
              <a:rPr lang="en-US" altLang="en-US" sz="1600" dirty="0">
                <a:latin typeface="Tahoma" panose="020B0604030504040204" pitchFamily="34" charset="0"/>
              </a:rPr>
              <a:t>**********************************************/</a:t>
            </a:r>
          </a:p>
          <a:p>
            <a:pPr eaLnBrk="1" hangingPunct="1"/>
            <a:r>
              <a:rPr lang="en-US" altLang="en-US" sz="1600" b="1" dirty="0">
                <a:latin typeface="Tahoma" panose="020B0604030504040204" pitchFamily="34" charset="0"/>
              </a:rPr>
              <a:t>assign</a:t>
            </a:r>
            <a:r>
              <a:rPr lang="en-US" altLang="en-US" sz="1600" dirty="0">
                <a:latin typeface="Tahoma" panose="020B0604030504040204" pitchFamily="34" charset="0"/>
              </a:rPr>
              <a:t> </a:t>
            </a:r>
            <a:r>
              <a:rPr lang="en-US" altLang="en-US" sz="1600" dirty="0" err="1">
                <a:latin typeface="Tahoma" panose="020B0604030504040204" pitchFamily="34" charset="0"/>
              </a:rPr>
              <a:t>start_bit</a:t>
            </a:r>
            <a:r>
              <a:rPr lang="en-US" altLang="en-US" sz="1600" dirty="0">
                <a:latin typeface="Tahoma" panose="020B0604030504040204" pitchFamily="34" charset="0"/>
              </a:rPr>
              <a:t> = (~Sig_FF2 &amp;&amp; Sig_FF3) ? 1’b1 : 1’b0;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17525" y="5822950"/>
            <a:ext cx="7177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/>
              <a:t> This is better commenting.  It tells you why stuff was done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629400" y="2057400"/>
            <a:ext cx="2073275" cy="2851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see 2 types</a:t>
            </a:r>
          </a:p>
          <a:p>
            <a:pPr eaLnBrk="1" hangingPunct="1"/>
            <a:r>
              <a:rPr lang="en-US" altLang="en-US"/>
              <a:t>of comments.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Comment to end of line is //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Multi line comment starts with /* and ends with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8925"/>
            <a:ext cx="5562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Min/</a:t>
            </a:r>
            <a:r>
              <a:rPr lang="en-US" altLang="en-US" dirty="0" err="1" smtClean="0"/>
              <a:t>Typ</a:t>
            </a:r>
            <a:r>
              <a:rPr lang="en-US" altLang="en-US" dirty="0" smtClean="0"/>
              <a:t>/Max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Verilog supports different timing sets.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2EF6E1-D67E-44E1-B4FA-5DA1C59ED8C1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609600" y="2209800"/>
            <a:ext cx="7769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Tahoma" panose="020B0604030504040204" pitchFamily="34" charset="0"/>
              </a:rPr>
              <a:t>and #(1:2:3) g1(</a:t>
            </a:r>
            <a:r>
              <a:rPr lang="en-US" altLang="en-US" dirty="0" err="1">
                <a:latin typeface="Tahoma" panose="020B0604030504040204" pitchFamily="34" charset="0"/>
              </a:rPr>
              <a:t>out,a,b</a:t>
            </a:r>
            <a:r>
              <a:rPr lang="en-US" altLang="en-US" dirty="0">
                <a:latin typeface="Tahoma" panose="020B0604030504040204" pitchFamily="34" charset="0"/>
              </a:rPr>
              <a:t>);		// 1 ns min, 2ns typical, 3ns max delay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" y="2743200"/>
            <a:ext cx="8524875" cy="900113"/>
            <a:chOff x="288" y="1728"/>
            <a:chExt cx="5370" cy="567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288" y="1728"/>
              <a:ext cx="51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Can specify min/typ/max for rise and fall separate)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236" name="Text Box 6"/>
            <p:cNvSpPr txBox="1">
              <a:spLocks noChangeArrowheads="1"/>
            </p:cNvSpPr>
            <p:nvPr/>
          </p:nvSpPr>
          <p:spPr bwMode="auto">
            <a:xfrm>
              <a:off x="384" y="2064"/>
              <a:ext cx="5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>
                  <a:latin typeface="Tahoma" panose="020B0604030504040204" pitchFamily="34" charset="0"/>
                </a:rPr>
                <a:t>and #(2:3:4, 1:2:3) g1(</a:t>
              </a:r>
              <a:r>
                <a:rPr lang="en-US" altLang="en-US" dirty="0" err="1">
                  <a:latin typeface="Tahoma" panose="020B0604030504040204" pitchFamily="34" charset="0"/>
                </a:rPr>
                <a:t>out,a,b</a:t>
              </a:r>
              <a:r>
                <a:rPr lang="en-US" altLang="en-US" dirty="0">
                  <a:latin typeface="Tahoma" panose="020B0604030504040204" pitchFamily="34" charset="0"/>
                </a:rPr>
                <a:t>);	// gate has different </a:t>
              </a:r>
              <a:r>
                <a:rPr lang="en-US" altLang="en-US" dirty="0" err="1">
                  <a:latin typeface="Tahoma" panose="020B0604030504040204" pitchFamily="34" charset="0"/>
                </a:rPr>
                <a:t>rise,fall</a:t>
              </a:r>
              <a:r>
                <a:rPr lang="en-US" altLang="en-US" dirty="0">
                  <a:latin typeface="Tahoma" panose="020B0604030504040204" pitchFamily="34" charset="0"/>
                </a:rPr>
                <a:t> for </a:t>
              </a:r>
              <a:r>
                <a:rPr lang="en-US" altLang="en-US" dirty="0" err="1">
                  <a:latin typeface="Tahoma" panose="020B0604030504040204" pitchFamily="34" charset="0"/>
                </a:rPr>
                <a:t>min:typ:max</a:t>
              </a:r>
              <a:endParaRPr lang="en-US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7200" y="3733800"/>
            <a:ext cx="8229600" cy="2265363"/>
            <a:chOff x="288" y="2352"/>
            <a:chExt cx="5184" cy="1427"/>
          </a:xfrm>
        </p:grpSpPr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288" y="2352"/>
              <a:ext cx="5184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Char char="§"/>
              </a:pPr>
              <a:r>
                <a:rPr lang="en-US" altLang="en-US" sz="2800">
                  <a:latin typeface="Times New Roman" panose="02020603050405020304" pitchFamily="18" charset="0"/>
                </a:rPr>
                <a:t>Selection of timing set can is typically done in simulation environment</a:t>
              </a:r>
            </a:p>
            <a:p>
              <a:pPr eaLnBrk="1" hangingPunct="1">
                <a:spcBef>
                  <a:spcPct val="20000"/>
                </a:spcBef>
                <a:buClr>
                  <a:srgbClr val="0000A0"/>
                </a:buClr>
                <a:buSzPct val="125000"/>
                <a:buFont typeface="Wingdings" panose="05000000000000000000" pitchFamily="2" charset="2"/>
                <a:buNone/>
              </a:pPr>
              <a:endParaRPr lang="en-US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233" name="Text Box 11"/>
            <p:cNvSpPr txBox="1">
              <a:spLocks noChangeArrowheads="1"/>
            </p:cNvSpPr>
            <p:nvPr/>
          </p:nvSpPr>
          <p:spPr bwMode="auto">
            <a:xfrm>
              <a:off x="480" y="3264"/>
              <a:ext cx="19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latin typeface="Tahoma" panose="020B0604030504040204" pitchFamily="34" charset="0"/>
                </a:rPr>
                <a:t>% verilog test.v +maxdelays</a:t>
              </a:r>
            </a:p>
          </p:txBody>
        </p:sp>
        <p:sp>
          <p:nvSpPr>
            <p:cNvPr id="52234" name="Text Box 12"/>
            <p:cNvSpPr txBox="1">
              <a:spLocks noChangeArrowheads="1"/>
            </p:cNvSpPr>
            <p:nvPr/>
          </p:nvSpPr>
          <p:spPr bwMode="auto">
            <a:xfrm>
              <a:off x="2582" y="3188"/>
              <a:ext cx="2890" cy="591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Invoke command line verilog engine</a:t>
              </a:r>
            </a:p>
            <a:p>
              <a:pPr eaLnBrk="1" hangingPunct="1"/>
              <a:r>
                <a:rPr lang="en-US" altLang="en-US"/>
                <a:t>(like Verilog XL) selecting the maxdelay time set.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Design Flow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DDBF4E-778C-42C2-ADCE-519F83192350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85800" y="2209800"/>
            <a:ext cx="14478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DUT Verilog</a:t>
            </a:r>
          </a:p>
          <a:p>
            <a:pPr algn="ctr" eaLnBrk="1" hangingPunct="1"/>
            <a:r>
              <a:rPr lang="en-US" altLang="en-US"/>
              <a:t>Code</a:t>
            </a:r>
          </a:p>
        </p:txBody>
      </p:sp>
      <p:sp>
        <p:nvSpPr>
          <p:cNvPr id="53253" name="Line 7"/>
          <p:cNvSpPr>
            <a:spLocks noChangeShapeType="1"/>
          </p:cNvSpPr>
          <p:nvPr/>
        </p:nvSpPr>
        <p:spPr bwMode="auto">
          <a:xfrm>
            <a:off x="1905000" y="28194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8"/>
          <p:cNvSpPr>
            <a:spLocks noChangeArrowheads="1"/>
          </p:cNvSpPr>
          <p:nvPr/>
        </p:nvSpPr>
        <p:spPr bwMode="auto">
          <a:xfrm>
            <a:off x="1676400" y="32004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</a:t>
            </a:r>
          </a:p>
          <a:p>
            <a:pPr algn="ctr" eaLnBrk="1" hangingPunct="1"/>
            <a:r>
              <a:rPr lang="en-US" altLang="en-US"/>
              <a:t>Simulator</a:t>
            </a:r>
          </a:p>
        </p:txBody>
      </p:sp>
      <p:sp>
        <p:nvSpPr>
          <p:cNvPr id="53255" name="Rectangle 9"/>
          <p:cNvSpPr>
            <a:spLocks noChangeArrowheads="1"/>
          </p:cNvSpPr>
          <p:nvPr/>
        </p:nvSpPr>
        <p:spPr bwMode="auto">
          <a:xfrm>
            <a:off x="2514600" y="2209800"/>
            <a:ext cx="15240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 </a:t>
            </a:r>
          </a:p>
          <a:p>
            <a:pPr algn="ctr" eaLnBrk="1" hangingPunct="1"/>
            <a:r>
              <a:rPr lang="en-US" altLang="en-US"/>
              <a:t>Testbenches</a:t>
            </a:r>
          </a:p>
        </p:txBody>
      </p:sp>
      <p:sp>
        <p:nvSpPr>
          <p:cNvPr id="53256" name="Line 10"/>
          <p:cNvSpPr>
            <a:spLocks noChangeShapeType="1"/>
          </p:cNvSpPr>
          <p:nvPr/>
        </p:nvSpPr>
        <p:spPr bwMode="auto">
          <a:xfrm>
            <a:off x="2971800" y="2819400"/>
            <a:ext cx="0" cy="381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AutoShape 11"/>
          <p:cNvSpPr>
            <a:spLocks noChangeArrowheads="1"/>
          </p:cNvSpPr>
          <p:nvPr/>
        </p:nvSpPr>
        <p:spPr bwMode="auto">
          <a:xfrm>
            <a:off x="1752600" y="4038600"/>
            <a:ext cx="1371600" cy="762000"/>
          </a:xfrm>
          <a:prstGeom prst="flowChartDecision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Bugs?</a:t>
            </a:r>
          </a:p>
        </p:txBody>
      </p:sp>
      <p:sp>
        <p:nvSpPr>
          <p:cNvPr id="53258" name="Line 13"/>
          <p:cNvSpPr>
            <a:spLocks noChangeShapeType="1"/>
          </p:cNvSpPr>
          <p:nvPr/>
        </p:nvSpPr>
        <p:spPr bwMode="auto">
          <a:xfrm>
            <a:off x="3124200" y="4419600"/>
            <a:ext cx="1143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4"/>
          <p:cNvSpPr>
            <a:spLocks noChangeShapeType="1"/>
          </p:cNvSpPr>
          <p:nvPr/>
        </p:nvSpPr>
        <p:spPr bwMode="auto">
          <a:xfrm flipV="1">
            <a:off x="4267200" y="1981200"/>
            <a:ext cx="0" cy="2438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Line 15"/>
          <p:cNvSpPr>
            <a:spLocks noChangeShapeType="1"/>
          </p:cNvSpPr>
          <p:nvPr/>
        </p:nvSpPr>
        <p:spPr bwMode="auto">
          <a:xfrm flipH="1">
            <a:off x="3200400" y="19812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Line 16"/>
          <p:cNvSpPr>
            <a:spLocks noChangeShapeType="1"/>
          </p:cNvSpPr>
          <p:nvPr/>
        </p:nvSpPr>
        <p:spPr bwMode="auto">
          <a:xfrm>
            <a:off x="3200400" y="1981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7"/>
          <p:cNvSpPr>
            <a:spLocks noChangeShapeType="1"/>
          </p:cNvSpPr>
          <p:nvPr/>
        </p:nvSpPr>
        <p:spPr bwMode="auto">
          <a:xfrm flipH="1">
            <a:off x="457200" y="4419600"/>
            <a:ext cx="1295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Line 18"/>
          <p:cNvSpPr>
            <a:spLocks noChangeShapeType="1"/>
          </p:cNvSpPr>
          <p:nvPr/>
        </p:nvSpPr>
        <p:spPr bwMode="auto">
          <a:xfrm flipV="1">
            <a:off x="457200" y="1981200"/>
            <a:ext cx="0" cy="2438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9"/>
          <p:cNvSpPr>
            <a:spLocks noChangeShapeType="1"/>
          </p:cNvSpPr>
          <p:nvPr/>
        </p:nvSpPr>
        <p:spPr bwMode="auto">
          <a:xfrm>
            <a:off x="457200" y="1981200"/>
            <a:ext cx="990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20"/>
          <p:cNvSpPr>
            <a:spLocks noChangeShapeType="1"/>
          </p:cNvSpPr>
          <p:nvPr/>
        </p:nvSpPr>
        <p:spPr bwMode="auto">
          <a:xfrm>
            <a:off x="1447800" y="1981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Rectangle 21"/>
          <p:cNvSpPr>
            <a:spLocks noChangeArrowheads="1"/>
          </p:cNvSpPr>
          <p:nvPr/>
        </p:nvSpPr>
        <p:spPr bwMode="auto">
          <a:xfrm>
            <a:off x="1676400" y="57912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Synthesis</a:t>
            </a:r>
          </a:p>
        </p:txBody>
      </p:sp>
      <p:sp>
        <p:nvSpPr>
          <p:cNvPr id="53267" name="Text Box 22"/>
          <p:cNvSpPr txBox="1">
            <a:spLocks noChangeArrowheads="1"/>
          </p:cNvSpPr>
          <p:nvPr/>
        </p:nvSpPr>
        <p:spPr bwMode="auto">
          <a:xfrm>
            <a:off x="3429000" y="41148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68" name="Text Box 23"/>
          <p:cNvSpPr txBox="1">
            <a:spLocks noChangeArrowheads="1"/>
          </p:cNvSpPr>
          <p:nvPr/>
        </p:nvSpPr>
        <p:spPr bwMode="auto">
          <a:xfrm>
            <a:off x="838200" y="40386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69" name="Line 25"/>
          <p:cNvSpPr>
            <a:spLocks noChangeShapeType="1"/>
          </p:cNvSpPr>
          <p:nvPr/>
        </p:nvSpPr>
        <p:spPr bwMode="auto">
          <a:xfrm>
            <a:off x="1447800" y="2819400"/>
            <a:ext cx="0" cy="1905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Line 26"/>
          <p:cNvSpPr>
            <a:spLocks noChangeShapeType="1"/>
          </p:cNvSpPr>
          <p:nvPr/>
        </p:nvSpPr>
        <p:spPr bwMode="auto">
          <a:xfrm>
            <a:off x="1447800" y="4724400"/>
            <a:ext cx="4572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8"/>
          <p:cNvSpPr>
            <a:spLocks noChangeShapeType="1"/>
          </p:cNvSpPr>
          <p:nvPr/>
        </p:nvSpPr>
        <p:spPr bwMode="auto">
          <a:xfrm>
            <a:off x="2438400" y="64008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9"/>
          <p:cNvSpPr>
            <a:spLocks noChangeShapeType="1"/>
          </p:cNvSpPr>
          <p:nvPr/>
        </p:nvSpPr>
        <p:spPr bwMode="auto">
          <a:xfrm>
            <a:off x="2438400" y="6629400"/>
            <a:ext cx="2057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30"/>
          <p:cNvSpPr>
            <a:spLocks noChangeShapeType="1"/>
          </p:cNvSpPr>
          <p:nvPr/>
        </p:nvSpPr>
        <p:spPr bwMode="auto">
          <a:xfrm flipV="1">
            <a:off x="4495800" y="1752600"/>
            <a:ext cx="0" cy="487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31"/>
          <p:cNvSpPr>
            <a:spLocks noChangeShapeType="1"/>
          </p:cNvSpPr>
          <p:nvPr/>
        </p:nvSpPr>
        <p:spPr bwMode="auto">
          <a:xfrm>
            <a:off x="4495800" y="17526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Line 32"/>
          <p:cNvSpPr>
            <a:spLocks noChangeShapeType="1"/>
          </p:cNvSpPr>
          <p:nvPr/>
        </p:nvSpPr>
        <p:spPr bwMode="auto">
          <a:xfrm>
            <a:off x="57150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6" name="Rectangle 33"/>
          <p:cNvSpPr>
            <a:spLocks noChangeArrowheads="1"/>
          </p:cNvSpPr>
          <p:nvPr/>
        </p:nvSpPr>
        <p:spPr bwMode="auto">
          <a:xfrm>
            <a:off x="5029200" y="2057400"/>
            <a:ext cx="1447800" cy="6096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Gate Level</a:t>
            </a:r>
          </a:p>
          <a:p>
            <a:pPr algn="ctr" eaLnBrk="1" hangingPunct="1"/>
            <a:r>
              <a:rPr lang="en-US" altLang="en-US"/>
              <a:t>Struct .v</a:t>
            </a:r>
          </a:p>
        </p:txBody>
      </p:sp>
      <p:sp>
        <p:nvSpPr>
          <p:cNvPr id="53277" name="Rectangle 34"/>
          <p:cNvSpPr>
            <a:spLocks noChangeArrowheads="1"/>
          </p:cNvSpPr>
          <p:nvPr/>
        </p:nvSpPr>
        <p:spPr bwMode="auto">
          <a:xfrm>
            <a:off x="6858000" y="2057400"/>
            <a:ext cx="15240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Modified</a:t>
            </a:r>
          </a:p>
          <a:p>
            <a:pPr algn="ctr" eaLnBrk="1" hangingPunct="1"/>
            <a:r>
              <a:rPr lang="en-US" altLang="en-US"/>
              <a:t>Testbenches</a:t>
            </a:r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2438400" y="3810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Rectangle 36"/>
          <p:cNvSpPr>
            <a:spLocks noChangeArrowheads="1"/>
          </p:cNvSpPr>
          <p:nvPr/>
        </p:nvSpPr>
        <p:spPr bwMode="auto">
          <a:xfrm>
            <a:off x="6019800" y="2895600"/>
            <a:ext cx="1524000" cy="6096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Verilog</a:t>
            </a:r>
          </a:p>
          <a:p>
            <a:pPr algn="ctr" eaLnBrk="1" hangingPunct="1"/>
            <a:r>
              <a:rPr lang="en-US" altLang="en-US"/>
              <a:t>Simulator</a:t>
            </a:r>
          </a:p>
        </p:txBody>
      </p:sp>
      <p:sp>
        <p:nvSpPr>
          <p:cNvPr id="53280" name="AutoShape 37"/>
          <p:cNvSpPr>
            <a:spLocks noChangeArrowheads="1"/>
          </p:cNvSpPr>
          <p:nvPr/>
        </p:nvSpPr>
        <p:spPr bwMode="auto">
          <a:xfrm>
            <a:off x="6096000" y="3733800"/>
            <a:ext cx="1371600" cy="762000"/>
          </a:xfrm>
          <a:prstGeom prst="flowChartDecision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Bugs?</a:t>
            </a:r>
          </a:p>
        </p:txBody>
      </p:sp>
      <p:sp>
        <p:nvSpPr>
          <p:cNvPr id="53281" name="Line 38"/>
          <p:cNvSpPr>
            <a:spLocks noChangeShapeType="1"/>
          </p:cNvSpPr>
          <p:nvPr/>
        </p:nvSpPr>
        <p:spPr bwMode="auto">
          <a:xfrm>
            <a:off x="7467600" y="41148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9"/>
          <p:cNvSpPr>
            <a:spLocks noChangeShapeType="1"/>
          </p:cNvSpPr>
          <p:nvPr/>
        </p:nvSpPr>
        <p:spPr bwMode="auto">
          <a:xfrm flipH="1">
            <a:off x="4876800" y="4114800"/>
            <a:ext cx="1219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7772400" y="38100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84" name="Text Box 41"/>
          <p:cNvSpPr txBox="1">
            <a:spLocks noChangeArrowheads="1"/>
          </p:cNvSpPr>
          <p:nvPr/>
        </p:nvSpPr>
        <p:spPr bwMode="auto">
          <a:xfrm>
            <a:off x="5181600" y="37338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Yes</a:t>
            </a:r>
          </a:p>
        </p:txBody>
      </p:sp>
      <p:sp>
        <p:nvSpPr>
          <p:cNvPr id="53285" name="Line 42"/>
          <p:cNvSpPr>
            <a:spLocks noChangeShapeType="1"/>
          </p:cNvSpPr>
          <p:nvPr/>
        </p:nvSpPr>
        <p:spPr bwMode="auto">
          <a:xfrm>
            <a:off x="6781800" y="35052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Line 43"/>
          <p:cNvSpPr>
            <a:spLocks noChangeShapeType="1"/>
          </p:cNvSpPr>
          <p:nvPr/>
        </p:nvSpPr>
        <p:spPr bwMode="auto">
          <a:xfrm flipV="1">
            <a:off x="8686800" y="1752600"/>
            <a:ext cx="0" cy="2362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Line 44"/>
          <p:cNvSpPr>
            <a:spLocks noChangeShapeType="1"/>
          </p:cNvSpPr>
          <p:nvPr/>
        </p:nvSpPr>
        <p:spPr bwMode="auto">
          <a:xfrm flipH="1">
            <a:off x="7620000" y="17526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8" name="Line 45"/>
          <p:cNvSpPr>
            <a:spLocks noChangeShapeType="1"/>
          </p:cNvSpPr>
          <p:nvPr/>
        </p:nvSpPr>
        <p:spPr bwMode="auto">
          <a:xfrm>
            <a:off x="7620000" y="17526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9" name="Rectangle 46"/>
          <p:cNvSpPr>
            <a:spLocks noChangeArrowheads="1"/>
          </p:cNvSpPr>
          <p:nvPr/>
        </p:nvSpPr>
        <p:spPr bwMode="auto">
          <a:xfrm>
            <a:off x="1905000" y="4953000"/>
            <a:ext cx="1066800" cy="609600"/>
          </a:xfrm>
          <a:prstGeom prst="rect">
            <a:avLst/>
          </a:prstGeom>
          <a:solidFill>
            <a:srgbClr val="92D05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Synth </a:t>
            </a:r>
          </a:p>
          <a:p>
            <a:pPr algn="ctr" eaLnBrk="1" hangingPunct="1"/>
            <a:r>
              <a:rPr lang="en-US" altLang="en-US"/>
              <a:t>script</a:t>
            </a:r>
          </a:p>
        </p:txBody>
      </p:sp>
      <p:sp>
        <p:nvSpPr>
          <p:cNvPr id="53290" name="Line 48"/>
          <p:cNvSpPr>
            <a:spLocks noChangeShapeType="1"/>
          </p:cNvSpPr>
          <p:nvPr/>
        </p:nvSpPr>
        <p:spPr bwMode="auto">
          <a:xfrm>
            <a:off x="2438400" y="4800600"/>
            <a:ext cx="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1" name="Line 49"/>
          <p:cNvSpPr>
            <a:spLocks noChangeShapeType="1"/>
          </p:cNvSpPr>
          <p:nvPr/>
        </p:nvSpPr>
        <p:spPr bwMode="auto">
          <a:xfrm>
            <a:off x="2438400" y="55626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2" name="Line 50"/>
          <p:cNvSpPr>
            <a:spLocks noChangeShapeType="1"/>
          </p:cNvSpPr>
          <p:nvPr/>
        </p:nvSpPr>
        <p:spPr bwMode="auto">
          <a:xfrm flipH="1">
            <a:off x="2971800" y="4114800"/>
            <a:ext cx="1905000" cy="1066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3" name="Line 51"/>
          <p:cNvSpPr>
            <a:spLocks noChangeShapeType="1"/>
          </p:cNvSpPr>
          <p:nvPr/>
        </p:nvSpPr>
        <p:spPr bwMode="auto">
          <a:xfrm flipH="1" flipV="1">
            <a:off x="4876800" y="1600200"/>
            <a:ext cx="0" cy="2514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4" name="Line 52"/>
          <p:cNvSpPr>
            <a:spLocks noChangeShapeType="1"/>
          </p:cNvSpPr>
          <p:nvPr/>
        </p:nvSpPr>
        <p:spPr bwMode="auto">
          <a:xfrm flipH="1">
            <a:off x="1905000" y="1600200"/>
            <a:ext cx="297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5" name="Line 53"/>
          <p:cNvSpPr>
            <a:spLocks noChangeShapeType="1"/>
          </p:cNvSpPr>
          <p:nvPr/>
        </p:nvSpPr>
        <p:spPr bwMode="auto">
          <a:xfrm>
            <a:off x="1905000" y="16002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6" name="Line 54"/>
          <p:cNvSpPr>
            <a:spLocks noChangeShapeType="1"/>
          </p:cNvSpPr>
          <p:nvPr/>
        </p:nvSpPr>
        <p:spPr bwMode="auto">
          <a:xfrm>
            <a:off x="6248400" y="2667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7" name="Line 55"/>
          <p:cNvSpPr>
            <a:spLocks noChangeShapeType="1"/>
          </p:cNvSpPr>
          <p:nvPr/>
        </p:nvSpPr>
        <p:spPr bwMode="auto">
          <a:xfrm>
            <a:off x="7239000" y="2667000"/>
            <a:ext cx="0" cy="228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8" name="Rectangle 56"/>
          <p:cNvSpPr>
            <a:spLocks noChangeArrowheads="1"/>
          </p:cNvSpPr>
          <p:nvPr/>
        </p:nvSpPr>
        <p:spPr bwMode="auto">
          <a:xfrm>
            <a:off x="6096000" y="4800600"/>
            <a:ext cx="1371600" cy="533400"/>
          </a:xfrm>
          <a:prstGeom prst="rect">
            <a:avLst/>
          </a:prstGeom>
          <a:solidFill>
            <a:srgbClr val="6969FF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APR</a:t>
            </a:r>
          </a:p>
        </p:txBody>
      </p:sp>
      <p:sp>
        <p:nvSpPr>
          <p:cNvPr id="53299" name="Line 57"/>
          <p:cNvSpPr>
            <a:spLocks noChangeShapeType="1"/>
          </p:cNvSpPr>
          <p:nvPr/>
        </p:nvSpPr>
        <p:spPr bwMode="auto">
          <a:xfrm>
            <a:off x="6781800" y="4495800"/>
            <a:ext cx="0" cy="3048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0" name="Line 58"/>
          <p:cNvSpPr>
            <a:spLocks noChangeShapeType="1"/>
          </p:cNvSpPr>
          <p:nvPr/>
        </p:nvSpPr>
        <p:spPr bwMode="auto">
          <a:xfrm>
            <a:off x="5715000" y="2667000"/>
            <a:ext cx="0" cy="1676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1" name="Line 59"/>
          <p:cNvSpPr>
            <a:spLocks noChangeShapeType="1"/>
          </p:cNvSpPr>
          <p:nvPr/>
        </p:nvSpPr>
        <p:spPr bwMode="auto">
          <a:xfrm>
            <a:off x="5715000" y="4343400"/>
            <a:ext cx="6096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2" name="Rectangle 60"/>
          <p:cNvSpPr>
            <a:spLocks noChangeArrowheads="1"/>
          </p:cNvSpPr>
          <p:nvPr/>
        </p:nvSpPr>
        <p:spPr bwMode="auto">
          <a:xfrm>
            <a:off x="7162800" y="5791200"/>
            <a:ext cx="1371600" cy="5334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layout</a:t>
            </a:r>
          </a:p>
        </p:txBody>
      </p:sp>
      <p:sp>
        <p:nvSpPr>
          <p:cNvPr id="53303" name="Rectangle 61"/>
          <p:cNvSpPr>
            <a:spLocks noChangeArrowheads="1"/>
          </p:cNvSpPr>
          <p:nvPr/>
        </p:nvSpPr>
        <p:spPr bwMode="auto">
          <a:xfrm>
            <a:off x="5257800" y="5791200"/>
            <a:ext cx="1371600" cy="533400"/>
          </a:xfrm>
          <a:prstGeom prst="rect">
            <a:avLst/>
          </a:prstGeom>
          <a:solidFill>
            <a:srgbClr val="FFC0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SDF Files</a:t>
            </a:r>
          </a:p>
        </p:txBody>
      </p:sp>
      <p:sp>
        <p:nvSpPr>
          <p:cNvPr id="53304" name="Line 62"/>
          <p:cNvSpPr>
            <a:spLocks noChangeShapeType="1"/>
          </p:cNvSpPr>
          <p:nvPr/>
        </p:nvSpPr>
        <p:spPr bwMode="auto">
          <a:xfrm flipH="1">
            <a:off x="6019800" y="5334000"/>
            <a:ext cx="4572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05" name="Line 63"/>
          <p:cNvSpPr>
            <a:spLocks noChangeShapeType="1"/>
          </p:cNvSpPr>
          <p:nvPr/>
        </p:nvSpPr>
        <p:spPr bwMode="auto">
          <a:xfrm>
            <a:off x="7162800" y="5334000"/>
            <a:ext cx="533400" cy="4572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4" name="Text Box 64"/>
          <p:cNvSpPr txBox="1">
            <a:spLocks noChangeArrowheads="1"/>
          </p:cNvSpPr>
          <p:nvPr/>
        </p:nvSpPr>
        <p:spPr bwMode="auto">
          <a:xfrm rot="-2480785">
            <a:off x="3886200" y="914400"/>
            <a:ext cx="2665413" cy="938213"/>
          </a:xfrm>
          <a:prstGeom prst="rect">
            <a:avLst/>
          </a:prstGeom>
          <a:solidFill>
            <a:srgbClr val="FF9900"/>
          </a:soli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Finally one has to</a:t>
            </a:r>
          </a:p>
          <a:p>
            <a:pPr eaLnBrk="1" hangingPunct="1"/>
            <a:r>
              <a:rPr lang="en-US" altLang="en-US"/>
              <a:t>simulate gate level</a:t>
            </a:r>
          </a:p>
          <a:p>
            <a:pPr eaLnBrk="1" hangingPunct="1"/>
            <a:r>
              <a:rPr lang="en-US" altLang="en-US"/>
              <a:t>again using SDF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Numbers in Verilog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943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General format is: &lt;size&gt;’&lt;base&gt;&lt;number&gt;</a:t>
            </a:r>
          </a:p>
          <a:p>
            <a:pPr eaLnBrk="1" hangingPunct="1"/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Examples: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4’b1101</a:t>
            </a:r>
            <a:r>
              <a:rPr lang="en-US" altLang="en-US" dirty="0" smtClean="0"/>
              <a:t>	// this is a 4-bit binary number equal to 13</a:t>
            </a:r>
          </a:p>
          <a:p>
            <a:pPr lvl="1" eaLnBrk="1" hangingPunct="1"/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10’h2e7</a:t>
            </a:r>
            <a:r>
              <a:rPr lang="en-US" altLang="en-US" dirty="0" smtClean="0"/>
              <a:t>	// this is a 10-bit wide number specified in hex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dirty="0" smtClean="0"/>
              <a:t>Available bases:</a:t>
            </a:r>
          </a:p>
          <a:p>
            <a:pPr lvl="1" eaLnBrk="1" hangingPunct="1"/>
            <a:r>
              <a:rPr lang="en-US" altLang="en-US" dirty="0" smtClean="0"/>
              <a:t>d = decimal (please only use in test benches)</a:t>
            </a:r>
          </a:p>
          <a:p>
            <a:pPr lvl="1" eaLnBrk="1" hangingPunct="1"/>
            <a:r>
              <a:rPr lang="en-US" altLang="en-US" dirty="0" smtClean="0"/>
              <a:t>h = hex (use this frequently)</a:t>
            </a:r>
          </a:p>
          <a:p>
            <a:pPr lvl="1" eaLnBrk="1" hangingPunct="1"/>
            <a:r>
              <a:rPr lang="en-US" altLang="en-US" dirty="0" smtClean="0"/>
              <a:t>b = binary (use this frequently for smaller #’s)</a:t>
            </a:r>
          </a:p>
          <a:p>
            <a:pPr lvl="1" eaLnBrk="1" hangingPunct="1"/>
            <a:r>
              <a:rPr lang="en-US" altLang="en-US" dirty="0" smtClean="0"/>
              <a:t>o = octal (who thinks in octal?, please avoid)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BA6FC-348F-426B-A420-7CA6C1B34E64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Numbers in Verilog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Numbers can have x or z characters as values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x</a:t>
            </a:r>
            <a:r>
              <a:rPr lang="en-US" altLang="en-US" sz="2000" dirty="0" smtClean="0"/>
              <a:t> = unknown, </a:t>
            </a:r>
            <a:r>
              <a:rPr lang="en-US" altLang="en-US" sz="2000" dirty="0" smtClean="0">
                <a:latin typeface="Tahoma" panose="020B0604030504040204" pitchFamily="34" charset="0"/>
              </a:rPr>
              <a:t>z</a:t>
            </a:r>
            <a:r>
              <a:rPr lang="en-US" altLang="en-US" sz="2000" dirty="0" smtClean="0"/>
              <a:t> = High Impedance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12’h13x</a:t>
            </a:r>
            <a:r>
              <a:rPr lang="en-US" altLang="en-US" sz="2000" dirty="0" smtClean="0"/>
              <a:t>	  // 12-bit number with lower 4-bits unknown</a:t>
            </a:r>
          </a:p>
          <a:p>
            <a:pPr lvl="1" eaLnBrk="1" hangingPunct="1"/>
            <a:endParaRPr lang="en-US" altLang="en-US" sz="2000" dirty="0" smtClean="0"/>
          </a:p>
          <a:p>
            <a:pPr eaLnBrk="1" hangingPunct="1"/>
            <a:r>
              <a:rPr lang="en-US" altLang="en-US" sz="2400" dirty="0" smtClean="0"/>
              <a:t>If size is not specified then it depends on simulator/machine.</a:t>
            </a:r>
          </a:p>
          <a:p>
            <a:pPr lvl="1" eaLnBrk="1" hangingPunct="1"/>
            <a:r>
              <a:rPr lang="en-US" altLang="en-US" sz="2000" dirty="0" smtClean="0"/>
              <a:t>Always size the number for the DUT </a:t>
            </a:r>
            <a:r>
              <a:rPr lang="en-US" altLang="en-US" sz="2000" dirty="0" err="1" smtClean="0"/>
              <a:t>verilog</a:t>
            </a:r>
            <a:endParaRPr lang="en-US" altLang="en-US" sz="2000" dirty="0" smtClean="0"/>
          </a:p>
          <a:p>
            <a:pPr lvl="2" eaLnBrk="1" hangingPunct="1"/>
            <a:r>
              <a:rPr lang="en-US" altLang="en-US" sz="1800" dirty="0" smtClean="0"/>
              <a:t>Why create 32-bit register if you only need 5 bits?</a:t>
            </a:r>
          </a:p>
          <a:p>
            <a:pPr lvl="2" eaLnBrk="1" hangingPunct="1"/>
            <a:r>
              <a:rPr lang="en-US" altLang="en-US" sz="1800" dirty="0" smtClean="0"/>
              <a:t>May cause compilation errors on some compilers</a:t>
            </a:r>
          </a:p>
          <a:p>
            <a:pPr lvl="2" eaLnBrk="1" hangingPunct="1"/>
            <a:endParaRPr lang="en-US" altLang="en-US" sz="1800" dirty="0" smtClean="0"/>
          </a:p>
          <a:p>
            <a:pPr eaLnBrk="1" hangingPunct="1"/>
            <a:r>
              <a:rPr lang="en-US" altLang="en-US" sz="2400" dirty="0" smtClean="0"/>
              <a:t>Supports negative numbers as well</a:t>
            </a:r>
          </a:p>
          <a:p>
            <a:pPr lvl="1" eaLnBrk="1" hangingPunct="1"/>
            <a:r>
              <a:rPr lang="en-US" altLang="en-US" sz="2000" dirty="0" smtClean="0">
                <a:latin typeface="Tahoma" panose="020B0604030504040204" pitchFamily="34" charset="0"/>
              </a:rPr>
              <a:t>-16’h3A</a:t>
            </a:r>
            <a:r>
              <a:rPr lang="en-US" altLang="en-US" sz="2000" dirty="0" smtClean="0"/>
              <a:t>	// this would be -3A in hex (i.e. FFC6 in 2’s complement)</a:t>
            </a:r>
          </a:p>
          <a:p>
            <a:pPr lvl="1" eaLnBrk="1" hangingPunct="1"/>
            <a:r>
              <a:rPr lang="en-US" altLang="en-US" sz="2000" dirty="0" smtClean="0"/>
              <a:t>I rarely if ever use this.  I prefer to work 2’s complement directly</a:t>
            </a:r>
          </a:p>
          <a:p>
            <a:pPr lvl="1" eaLnBrk="1" hangingPunct="1"/>
            <a:endParaRPr lang="en-US" altLang="en-US" sz="2000" dirty="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E9A297-BE0E-4ED4-A5AB-EEE41E13DC26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Identifiers (Signal Names)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Identifiers are the names you choose for your signals</a:t>
            </a:r>
          </a:p>
          <a:p>
            <a:pPr lvl="2" eaLnBrk="1" hangingPunct="1"/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28EB69-E771-43E8-AA72-E2983E5EB00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57200" y="21336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</a:rPr>
              <a:t>In a programming language you should choose descriptive variable names.  In a HDL you should choose descriptive signal names.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04800" y="3352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Use mixed case and/or _ to delimit descriptive names.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assign parityErr = ^serial_reg;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nxtState = returnRegister;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304800" y="44958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Have a convention for signals that are active low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Many errors occur on the interface between blocks written by 2 different people.  One assumed a signal was active low, and the other assumed it was active high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04800" y="5715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imes New Roman" panose="02020603050405020304" pitchFamily="18" charset="0"/>
              </a:rPr>
              <a:t>I use </a:t>
            </a:r>
            <a:r>
              <a:rPr lang="en-US" altLang="en-US" sz="2000" b="1">
                <a:latin typeface="Tahoma" panose="020B0604030504040204" pitchFamily="34" charset="0"/>
              </a:rPr>
              <a:t>_n</a:t>
            </a:r>
            <a:r>
              <a:rPr lang="en-US" altLang="en-US" sz="2000">
                <a:latin typeface="Times New Roman" panose="02020603050405020304" pitchFamily="18" charset="0"/>
              </a:rPr>
              <a:t> at the end of a signal to indicate active low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 altLang="en-US" sz="2000">
                <a:latin typeface="Tahoma" panose="020B0604030504040204" pitchFamily="34" charset="0"/>
              </a:rPr>
              <a:t>rst_n 	= 1’b0		// assert reset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A0"/>
              </a:buClr>
              <a:buSzPct val="125000"/>
              <a:buFont typeface="Wingdings" panose="05000000000000000000" pitchFamily="2" charset="2"/>
              <a:buChar char="ü"/>
            </a:pP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  <p:bldP spid="194565" grpId="0"/>
      <p:bldP spid="194566" grpId="0"/>
      <p:bldP spid="1945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 smtClean="0"/>
              <a:t>Signal Values &amp; Strength in Verilog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02150" cy="49530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Signals can have 1 of 4 values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</p:txBody>
      </p:sp>
      <p:graphicFrame>
        <p:nvGraphicFramePr>
          <p:cNvPr id="195615" name="Group 31"/>
          <p:cNvGraphicFramePr>
            <a:graphicFrameLocks noGrp="1"/>
          </p:cNvGraphicFramePr>
          <p:nvPr>
            <p:ph sz="half" idx="2"/>
          </p:nvPr>
        </p:nvGraphicFramePr>
        <p:xfrm>
          <a:off x="2362200" y="2133600"/>
          <a:ext cx="4953000" cy="1809750"/>
        </p:xfrm>
        <a:graphic>
          <a:graphicData uri="http://schemas.openxmlformats.org/drawingml/2006/table">
            <a:tbl>
              <a:tblPr/>
              <a:tblGrid>
                <a:gridCol w="914400"/>
                <a:gridCol w="40386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Meaning: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 zero, false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Logic one, true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Unknown, either uninitialized or in contention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A0"/>
                        </a:buClr>
                        <a:buSzPct val="12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High impedance.  Not driven, or not connected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328640-FBB0-46A3-83AD-1C5A60480154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04800" y="2667000"/>
            <a:ext cx="3581400" cy="3886200"/>
            <a:chOff x="192" y="1680"/>
            <a:chExt cx="2256" cy="2448"/>
          </a:xfrm>
        </p:grpSpPr>
        <p:sp>
          <p:nvSpPr>
            <p:cNvPr id="11302" name="Text Box 61"/>
            <p:cNvSpPr txBox="1">
              <a:spLocks noChangeArrowheads="1"/>
            </p:cNvSpPr>
            <p:nvPr/>
          </p:nvSpPr>
          <p:spPr bwMode="auto">
            <a:xfrm>
              <a:off x="192" y="1680"/>
              <a:ext cx="970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Need high impedance for modeling of tri-state</a:t>
              </a:r>
            </a:p>
            <a:p>
              <a:pPr eaLnBrk="1" hangingPunct="1"/>
              <a:r>
                <a:rPr lang="en-US" altLang="en-US" sz="1600"/>
                <a:t>busses</a:t>
              </a:r>
            </a:p>
          </p:txBody>
        </p:sp>
        <p:grpSp>
          <p:nvGrpSpPr>
            <p:cNvPr id="11303" name="Group 63"/>
            <p:cNvGrpSpPr>
              <a:grpSpLocks/>
            </p:cNvGrpSpPr>
            <p:nvPr/>
          </p:nvGrpSpPr>
          <p:grpSpPr bwMode="auto">
            <a:xfrm>
              <a:off x="192" y="2544"/>
              <a:ext cx="2256" cy="1584"/>
              <a:chOff x="192" y="2544"/>
              <a:chExt cx="2256" cy="1584"/>
            </a:xfrm>
          </p:grpSpPr>
          <p:sp>
            <p:nvSpPr>
              <p:cNvPr id="11304" name="Line 32"/>
              <p:cNvSpPr>
                <a:spLocks noChangeShapeType="1"/>
              </p:cNvSpPr>
              <p:nvPr/>
            </p:nvSpPr>
            <p:spPr bwMode="auto">
              <a:xfrm flipH="1" flipV="1">
                <a:off x="1008" y="2784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Line 33"/>
              <p:cNvSpPr>
                <a:spLocks noChangeShapeType="1"/>
              </p:cNvSpPr>
              <p:nvPr/>
            </p:nvSpPr>
            <p:spPr bwMode="auto">
              <a:xfrm flipH="1">
                <a:off x="1008" y="2976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Line 34"/>
              <p:cNvSpPr>
                <a:spLocks noChangeShapeType="1"/>
              </p:cNvSpPr>
              <p:nvPr/>
            </p:nvSpPr>
            <p:spPr bwMode="auto">
              <a:xfrm flipV="1">
                <a:off x="120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Line 35"/>
              <p:cNvSpPr>
                <a:spLocks noChangeShapeType="1"/>
              </p:cNvSpPr>
              <p:nvPr/>
            </p:nvSpPr>
            <p:spPr bwMode="auto">
              <a:xfrm flipV="1">
                <a:off x="1008" y="2784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36"/>
              <p:cNvSpPr>
                <a:spLocks noChangeShapeType="1"/>
              </p:cNvSpPr>
              <p:nvPr/>
            </p:nvSpPr>
            <p:spPr bwMode="auto">
              <a:xfrm flipH="1">
                <a:off x="768" y="297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37"/>
              <p:cNvSpPr>
                <a:spLocks noChangeShapeType="1"/>
              </p:cNvSpPr>
              <p:nvPr/>
            </p:nvSpPr>
            <p:spPr bwMode="auto">
              <a:xfrm>
                <a:off x="1344" y="297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38"/>
              <p:cNvSpPr>
                <a:spLocks noChangeShapeType="1"/>
              </p:cNvSpPr>
              <p:nvPr/>
            </p:nvSpPr>
            <p:spPr bwMode="auto">
              <a:xfrm flipH="1">
                <a:off x="1440" y="292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Text Box 39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12" name="Text Box 40"/>
              <p:cNvSpPr txBox="1">
                <a:spLocks noChangeArrowheads="1"/>
              </p:cNvSpPr>
              <p:nvPr/>
            </p:nvSpPr>
            <p:spPr bwMode="auto">
              <a:xfrm>
                <a:off x="720" y="3024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13" name="Line 41"/>
              <p:cNvSpPr>
                <a:spLocks noChangeShapeType="1"/>
              </p:cNvSpPr>
              <p:nvPr/>
            </p:nvSpPr>
            <p:spPr bwMode="auto">
              <a:xfrm flipH="1">
                <a:off x="864" y="2928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4" name="Rectangle 42"/>
              <p:cNvSpPr>
                <a:spLocks noChangeArrowheads="1"/>
              </p:cNvSpPr>
              <p:nvPr/>
            </p:nvSpPr>
            <p:spPr bwMode="auto">
              <a:xfrm>
                <a:off x="192" y="2688"/>
                <a:ext cx="576" cy="576"/>
              </a:xfrm>
              <a:prstGeom prst="rect">
                <a:avLst/>
              </a:prstGeom>
              <a:solidFill>
                <a:srgbClr val="6969FF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EEPROM</a:t>
                </a:r>
              </a:p>
            </p:txBody>
          </p:sp>
          <p:sp>
            <p:nvSpPr>
              <p:cNvPr id="11315" name="Rectangle 44"/>
              <p:cNvSpPr>
                <a:spLocks noChangeArrowheads="1"/>
              </p:cNvSpPr>
              <p:nvPr/>
            </p:nvSpPr>
            <p:spPr bwMode="auto">
              <a:xfrm>
                <a:off x="192" y="3552"/>
                <a:ext cx="576" cy="576"/>
              </a:xfrm>
              <a:prstGeom prst="rect">
                <a:avLst/>
              </a:prstGeom>
              <a:solidFill>
                <a:srgbClr val="339966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RAM</a:t>
                </a:r>
              </a:p>
            </p:txBody>
          </p:sp>
          <p:sp>
            <p:nvSpPr>
              <p:cNvPr id="11316" name="Line 45"/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Line 46"/>
              <p:cNvSpPr>
                <a:spLocks noChangeShapeType="1"/>
              </p:cNvSpPr>
              <p:nvPr/>
            </p:nvSpPr>
            <p:spPr bwMode="auto">
              <a:xfrm flipH="1" flipV="1">
                <a:off x="1008" y="3648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Line 47"/>
              <p:cNvSpPr>
                <a:spLocks noChangeShapeType="1"/>
              </p:cNvSpPr>
              <p:nvPr/>
            </p:nvSpPr>
            <p:spPr bwMode="auto">
              <a:xfrm flipH="1">
                <a:off x="1008" y="3840"/>
                <a:ext cx="33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Line 48"/>
              <p:cNvSpPr>
                <a:spLocks noChangeShapeType="1"/>
              </p:cNvSpPr>
              <p:nvPr/>
            </p:nvSpPr>
            <p:spPr bwMode="auto">
              <a:xfrm flipV="1">
                <a:off x="1200" y="36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Line 49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Line 50"/>
              <p:cNvSpPr>
                <a:spLocks noChangeShapeType="1"/>
              </p:cNvSpPr>
              <p:nvPr/>
            </p:nvSpPr>
            <p:spPr bwMode="auto">
              <a:xfrm flipH="1">
                <a:off x="768" y="384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Line 51"/>
              <p:cNvSpPr>
                <a:spLocks noChangeShapeType="1"/>
              </p:cNvSpPr>
              <p:nvPr/>
            </p:nvSpPr>
            <p:spPr bwMode="auto">
              <a:xfrm>
                <a:off x="1344" y="38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Line 52"/>
              <p:cNvSpPr>
                <a:spLocks noChangeShapeType="1"/>
              </p:cNvSpPr>
              <p:nvPr/>
            </p:nvSpPr>
            <p:spPr bwMode="auto">
              <a:xfrm flipH="1">
                <a:off x="1440" y="3792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Text Box 53"/>
              <p:cNvSpPr txBox="1">
                <a:spLocks noChangeArrowheads="1"/>
              </p:cNvSpPr>
              <p:nvPr/>
            </p:nvSpPr>
            <p:spPr bwMode="auto">
              <a:xfrm>
                <a:off x="1296" y="3888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25" name="Text Box 54"/>
              <p:cNvSpPr txBox="1">
                <a:spLocks noChangeArrowheads="1"/>
              </p:cNvSpPr>
              <p:nvPr/>
            </p:nvSpPr>
            <p:spPr bwMode="auto">
              <a:xfrm>
                <a:off x="720" y="3888"/>
                <a:ext cx="25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16</a:t>
                </a:r>
              </a:p>
            </p:txBody>
          </p:sp>
          <p:sp>
            <p:nvSpPr>
              <p:cNvPr id="11326" name="Line 55"/>
              <p:cNvSpPr>
                <a:spLocks noChangeShapeType="1"/>
              </p:cNvSpPr>
              <p:nvPr/>
            </p:nvSpPr>
            <p:spPr bwMode="auto">
              <a:xfrm flipH="1">
                <a:off x="864" y="3792"/>
                <a:ext cx="48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Text Box 56"/>
              <p:cNvSpPr txBox="1">
                <a:spLocks noChangeArrowheads="1"/>
              </p:cNvSpPr>
              <p:nvPr/>
            </p:nvSpPr>
            <p:spPr bwMode="auto">
              <a:xfrm>
                <a:off x="912" y="3408"/>
                <a:ext cx="5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rd_ram</a:t>
                </a:r>
              </a:p>
            </p:txBody>
          </p:sp>
          <p:sp>
            <p:nvSpPr>
              <p:cNvPr id="11328" name="Text Box 57"/>
              <p:cNvSpPr txBox="1">
                <a:spLocks noChangeArrowheads="1"/>
              </p:cNvSpPr>
              <p:nvPr/>
            </p:nvSpPr>
            <p:spPr bwMode="auto">
              <a:xfrm>
                <a:off x="960" y="2544"/>
                <a:ext cx="56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/>
                  <a:t>rd_eep</a:t>
                </a:r>
              </a:p>
            </p:txBody>
          </p:sp>
          <p:sp>
            <p:nvSpPr>
              <p:cNvPr id="11329" name="Line 58"/>
              <p:cNvSpPr>
                <a:spLocks noChangeShapeType="1"/>
              </p:cNvSpPr>
              <p:nvPr/>
            </p:nvSpPr>
            <p:spPr bwMode="auto">
              <a:xfrm>
                <a:off x="1680" y="34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59"/>
              <p:cNvSpPr>
                <a:spLocks noChangeArrowheads="1"/>
              </p:cNvSpPr>
              <p:nvPr/>
            </p:nvSpPr>
            <p:spPr bwMode="auto">
              <a:xfrm>
                <a:off x="1872" y="3120"/>
                <a:ext cx="576" cy="576"/>
              </a:xfrm>
              <a:prstGeom prst="rect">
                <a:avLst/>
              </a:prstGeom>
              <a:solidFill>
                <a:srgbClr val="6969FF">
                  <a:alpha val="49019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/>
                  <a:t>CPU</a:t>
                </a:r>
              </a:p>
            </p:txBody>
          </p:sp>
          <p:sp>
            <p:nvSpPr>
              <p:cNvPr id="11331" name="Oval 60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32" name="Text Box 62"/>
              <p:cNvSpPr txBox="1">
                <a:spLocks noChangeArrowheads="1"/>
              </p:cNvSpPr>
              <p:nvPr/>
            </p:nvSpPr>
            <p:spPr bwMode="auto">
              <a:xfrm rot="-5400000">
                <a:off x="1208" y="3304"/>
                <a:ext cx="75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/>
                  <a:t>dbus[15:0]</a:t>
                </a:r>
              </a:p>
            </p:txBody>
          </p:sp>
        </p:grp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708525" y="4114800"/>
            <a:ext cx="3536950" cy="1465263"/>
            <a:chOff x="2966" y="2592"/>
            <a:chExt cx="2228" cy="923"/>
          </a:xfrm>
        </p:grpSpPr>
        <p:sp>
          <p:nvSpPr>
            <p:cNvPr id="11292" name="Rectangle 65"/>
            <p:cNvSpPr>
              <a:spLocks noChangeArrowheads="1"/>
            </p:cNvSpPr>
            <p:nvPr/>
          </p:nvSpPr>
          <p:spPr bwMode="auto">
            <a:xfrm>
              <a:off x="3264" y="2640"/>
              <a:ext cx="288" cy="576"/>
            </a:xfrm>
            <a:prstGeom prst="rect">
              <a:avLst/>
            </a:prstGeom>
            <a:solidFill>
              <a:srgbClr val="6969FF">
                <a:alpha val="16078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293" name="Line 66"/>
            <p:cNvSpPr>
              <a:spLocks noChangeShapeType="1"/>
            </p:cNvSpPr>
            <p:nvPr/>
          </p:nvSpPr>
          <p:spPr bwMode="auto">
            <a:xfrm flipH="1">
              <a:off x="3360" y="307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67"/>
            <p:cNvSpPr>
              <a:spLocks noChangeShapeType="1"/>
            </p:cNvSpPr>
            <p:nvPr/>
          </p:nvSpPr>
          <p:spPr bwMode="auto">
            <a:xfrm flipH="1" flipV="1">
              <a:off x="3408" y="3072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68"/>
            <p:cNvSpPr>
              <a:spLocks noChangeShapeType="1"/>
            </p:cNvSpPr>
            <p:nvPr/>
          </p:nvSpPr>
          <p:spPr bwMode="auto">
            <a:xfrm>
              <a:off x="3408" y="321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Text Box 69"/>
            <p:cNvSpPr txBox="1">
              <a:spLocks noChangeArrowheads="1"/>
            </p:cNvSpPr>
            <p:nvPr/>
          </p:nvSpPr>
          <p:spPr bwMode="auto">
            <a:xfrm>
              <a:off x="3254" y="328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clk</a:t>
              </a:r>
            </a:p>
          </p:txBody>
        </p:sp>
        <p:sp>
          <p:nvSpPr>
            <p:cNvPr id="11297" name="Line 70"/>
            <p:cNvSpPr>
              <a:spLocks noChangeShapeType="1"/>
            </p:cNvSpPr>
            <p:nvPr/>
          </p:nvSpPr>
          <p:spPr bwMode="auto">
            <a:xfrm>
              <a:off x="3024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71"/>
            <p:cNvSpPr>
              <a:spLocks noChangeShapeType="1"/>
            </p:cNvSpPr>
            <p:nvPr/>
          </p:nvSpPr>
          <p:spPr bwMode="auto">
            <a:xfrm>
              <a:off x="3552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Text Box 72"/>
            <p:cNvSpPr txBox="1">
              <a:spLocks noChangeArrowheads="1"/>
            </p:cNvSpPr>
            <p:nvPr/>
          </p:nvSpPr>
          <p:spPr bwMode="auto">
            <a:xfrm>
              <a:off x="3782" y="2804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q</a:t>
              </a:r>
            </a:p>
          </p:txBody>
        </p:sp>
        <p:sp>
          <p:nvSpPr>
            <p:cNvPr id="11300" name="Text Box 73"/>
            <p:cNvSpPr txBox="1">
              <a:spLocks noChangeArrowheads="1"/>
            </p:cNvSpPr>
            <p:nvPr/>
          </p:nvSpPr>
          <p:spPr bwMode="auto">
            <a:xfrm>
              <a:off x="4128" y="2592"/>
              <a:ext cx="1066" cy="8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What value</a:t>
              </a:r>
            </a:p>
            <a:p>
              <a:pPr eaLnBrk="1" hangingPunct="1"/>
              <a:r>
                <a:rPr lang="en-US" altLang="en-US" sz="1600"/>
                <a:t>does q have prior to any positive clock edge?</a:t>
              </a:r>
            </a:p>
          </p:txBody>
        </p:sp>
        <p:sp>
          <p:nvSpPr>
            <p:cNvPr id="11301" name="Text Box 74"/>
            <p:cNvSpPr txBox="1">
              <a:spLocks noChangeArrowheads="1"/>
            </p:cNvSpPr>
            <p:nvPr/>
          </p:nvSpPr>
          <p:spPr bwMode="auto">
            <a:xfrm>
              <a:off x="2966" y="2948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d</a:t>
              </a:r>
            </a:p>
          </p:txBody>
        </p:sp>
      </p:grpSp>
      <p:sp>
        <p:nvSpPr>
          <p:cNvPr id="195660" name="Text Box 76"/>
          <p:cNvSpPr txBox="1">
            <a:spLocks noChangeArrowheads="1"/>
          </p:cNvSpPr>
          <p:nvPr/>
        </p:nvSpPr>
        <p:spPr bwMode="auto">
          <a:xfrm>
            <a:off x="5105400" y="5867400"/>
            <a:ext cx="2103438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It is unknown: </a:t>
            </a:r>
            <a:r>
              <a:rPr lang="en-US" altLang="en-US" b="1"/>
              <a:t>x</a:t>
            </a:r>
          </a:p>
          <a:p>
            <a:pPr eaLnBrk="1" hangingPunct="1"/>
            <a:r>
              <a:rPr lang="en-US" altLang="en-US"/>
              <a:t>(uninitialized)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6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F0523964-0587-4A48-A821-E1B0DDBEBE6E}" vid="{DDB84ACA-78D3-4DBB-87F5-5F2F8832FD7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32334</TotalTime>
  <Words>3421</Words>
  <Application>Microsoft Office PowerPoint</Application>
  <PresentationFormat>On-screen Show (4:3)</PresentationFormat>
  <Paragraphs>938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Constantia</vt:lpstr>
      <vt:lpstr>Courier New</vt:lpstr>
      <vt:lpstr>Tahoma</vt:lpstr>
      <vt:lpstr>Times New Roman</vt:lpstr>
      <vt:lpstr>Verdana</vt:lpstr>
      <vt:lpstr>Wingdings</vt:lpstr>
      <vt:lpstr>Wingdings 2</vt:lpstr>
      <vt:lpstr>Theme2</vt:lpstr>
      <vt:lpstr>ECE 551 Digital Design And Synthesis</vt:lpstr>
      <vt:lpstr>Administrative Matters</vt:lpstr>
      <vt:lpstr>Comments in Verilog</vt:lpstr>
      <vt:lpstr>Commenting in Verilog</vt:lpstr>
      <vt:lpstr>Commenting in Verilog</vt:lpstr>
      <vt:lpstr>Numbers in Verilog</vt:lpstr>
      <vt:lpstr>Numbers in Verilog</vt:lpstr>
      <vt:lpstr>Identifiers (Signal Names)</vt:lpstr>
      <vt:lpstr>Signal Values &amp; Strength in Verilog</vt:lpstr>
      <vt:lpstr>PowerPoint Presentation</vt:lpstr>
      <vt:lpstr>PowerPoint Presentation</vt:lpstr>
      <vt:lpstr>Registers in Verilog</vt:lpstr>
      <vt:lpstr>Vectors in Verilog</vt:lpstr>
      <vt:lpstr>Vectors in Verilog</vt:lpstr>
      <vt:lpstr>Arrays &amp; Memories</vt:lpstr>
      <vt:lpstr>Parameters &amp; Define</vt:lpstr>
      <vt:lpstr>Parameters &amp; Define</vt:lpstr>
      <vt:lpstr>System Verilog…Better Yet</vt:lpstr>
      <vt:lpstr>Useful System Tasks</vt:lpstr>
      <vt:lpstr>Full Adder: Structural</vt:lpstr>
      <vt:lpstr>Full Adder: RTL/Dataflow</vt:lpstr>
      <vt:lpstr>Full Adder: Behavioral</vt:lpstr>
      <vt:lpstr>Full Adder: Behavioral</vt:lpstr>
      <vt:lpstr>Structural Basics: Primitives</vt:lpstr>
      <vt:lpstr>Primitives</vt:lpstr>
      <vt:lpstr>Syntax For Structural Verilog</vt:lpstr>
      <vt:lpstr>Hierarchy</vt:lpstr>
      <vt:lpstr>Hierarchy</vt:lpstr>
      <vt:lpstr>Add_half Module</vt:lpstr>
      <vt:lpstr>Add_full Module</vt:lpstr>
      <vt:lpstr>Can Mix Styles In Hierarchy!</vt:lpstr>
      <vt:lpstr>Hierarchy And Scope</vt:lpstr>
      <vt:lpstr>Hierarchy And Source Code</vt:lpstr>
      <vt:lpstr>Structural Verilog: Connections</vt:lpstr>
      <vt:lpstr>Structural Verilog: Connections</vt:lpstr>
      <vt:lpstr>Empty Port Connections</vt:lpstr>
      <vt:lpstr>Module Port List</vt:lpstr>
      <vt:lpstr>Module Port List</vt:lpstr>
      <vt:lpstr>Why Know Structural Verilog?</vt:lpstr>
      <vt:lpstr>PowerPoint Presentation</vt:lpstr>
      <vt:lpstr>Zero Delay vs. Unit Delay</vt:lpstr>
      <vt:lpstr>Zero/Unit Delay Example</vt:lpstr>
      <vt:lpstr>Types Of Delays</vt:lpstr>
      <vt:lpstr>Delay Examples</vt:lpstr>
      <vt:lpstr>Combinational Logic will Generate Pulses</vt:lpstr>
      <vt:lpstr>Inertial Delay (tries to model gate delay)</vt:lpstr>
      <vt:lpstr>Gate Delay Variation (Verilog Handles This)</vt:lpstr>
      <vt:lpstr>Rise/Fall/Turn Off</vt:lpstr>
      <vt:lpstr>Min/Typ/Max Delay</vt:lpstr>
      <vt:lpstr>Min/Typ/Max</vt:lpstr>
      <vt:lpstr>Design Flow</vt:lpstr>
    </vt:vector>
  </TitlesOfParts>
  <Company>University of Wisconsin-Madison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Katherine Compton</dc:creator>
  <cp:lastModifiedBy>Eric Hoffman</cp:lastModifiedBy>
  <cp:revision>698</cp:revision>
  <cp:lastPrinted>2016-01-26T15:04:14Z</cp:lastPrinted>
  <dcterms:created xsi:type="dcterms:W3CDTF">2004-09-02T02:36:09Z</dcterms:created>
  <dcterms:modified xsi:type="dcterms:W3CDTF">2017-09-13T13:46:44Z</dcterms:modified>
</cp:coreProperties>
</file>