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38" r:id="rId1"/>
  </p:sldMasterIdLst>
  <p:notesMasterIdLst>
    <p:notesMasterId r:id="rId53"/>
  </p:notesMasterIdLst>
  <p:handoutMasterIdLst>
    <p:handoutMasterId r:id="rId54"/>
  </p:handoutMasterIdLst>
  <p:sldIdLst>
    <p:sldId id="256" r:id="rId2"/>
    <p:sldId id="308" r:id="rId3"/>
    <p:sldId id="340" r:id="rId4"/>
    <p:sldId id="341" r:id="rId5"/>
    <p:sldId id="342" r:id="rId6"/>
    <p:sldId id="343" r:id="rId7"/>
    <p:sldId id="344" r:id="rId8"/>
    <p:sldId id="346" r:id="rId9"/>
    <p:sldId id="347" r:id="rId10"/>
    <p:sldId id="349" r:id="rId11"/>
    <p:sldId id="350" r:id="rId12"/>
    <p:sldId id="351" r:id="rId13"/>
    <p:sldId id="352" r:id="rId14"/>
    <p:sldId id="399" r:id="rId15"/>
    <p:sldId id="353" r:id="rId16"/>
    <p:sldId id="354" r:id="rId17"/>
    <p:sldId id="355" r:id="rId18"/>
    <p:sldId id="356" r:id="rId19"/>
    <p:sldId id="392" r:id="rId20"/>
    <p:sldId id="394" r:id="rId21"/>
    <p:sldId id="396" r:id="rId22"/>
    <p:sldId id="397" r:id="rId23"/>
    <p:sldId id="358" r:id="rId24"/>
    <p:sldId id="366" r:id="rId25"/>
    <p:sldId id="400" r:id="rId26"/>
    <p:sldId id="367" r:id="rId27"/>
    <p:sldId id="374" r:id="rId28"/>
    <p:sldId id="359" r:id="rId29"/>
    <p:sldId id="360" r:id="rId30"/>
    <p:sldId id="368" r:id="rId31"/>
    <p:sldId id="401" r:id="rId32"/>
    <p:sldId id="369" r:id="rId33"/>
    <p:sldId id="375" r:id="rId34"/>
    <p:sldId id="376" r:id="rId35"/>
    <p:sldId id="377" r:id="rId36"/>
    <p:sldId id="378" r:id="rId37"/>
    <p:sldId id="379" r:id="rId38"/>
    <p:sldId id="380" r:id="rId39"/>
    <p:sldId id="381" r:id="rId40"/>
    <p:sldId id="385" r:id="rId41"/>
    <p:sldId id="386" r:id="rId42"/>
    <p:sldId id="387" r:id="rId43"/>
    <p:sldId id="382" r:id="rId44"/>
    <p:sldId id="383" r:id="rId45"/>
    <p:sldId id="384" r:id="rId46"/>
    <p:sldId id="388" r:id="rId47"/>
    <p:sldId id="398" r:id="rId48"/>
    <p:sldId id="389" r:id="rId49"/>
    <p:sldId id="393" r:id="rId50"/>
    <p:sldId id="390" r:id="rId51"/>
    <p:sldId id="391" r:id="rId52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969FF"/>
    <a:srgbClr val="0000A0"/>
    <a:srgbClr val="0066CC"/>
    <a:srgbClr val="0033CC"/>
    <a:srgbClr val="6699FF"/>
    <a:srgbClr val="CC0000"/>
    <a:srgbClr val="008000"/>
    <a:srgbClr val="80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5620"/>
    <p:restoredTop sz="99828" autoAdjust="0"/>
  </p:normalViewPr>
  <p:slideViewPr>
    <p:cSldViewPr>
      <p:cViewPr varScale="1">
        <p:scale>
          <a:sx n="89" d="100"/>
          <a:sy n="89" d="100"/>
        </p:scale>
        <p:origin x="1771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33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6" tIns="45714" rIns="91426" bIns="45714" numCol="1" anchor="t" anchorCtr="0" compatLnSpc="1">
            <a:prstTxWarp prst="textNoShape">
              <a:avLst/>
            </a:prstTxWarp>
          </a:bodyPr>
          <a:lstStyle>
            <a:lvl1pPr defTabSz="914994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37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6" tIns="45714" rIns="91426" bIns="45714" numCol="1" anchor="t" anchorCtr="0" compatLnSpc="1">
            <a:prstTxWarp prst="textNoShape">
              <a:avLst/>
            </a:prstTxWarp>
          </a:bodyPr>
          <a:lstStyle>
            <a:lvl1pPr algn="r" defTabSz="914994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37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6" tIns="45714" rIns="91426" bIns="45714" numCol="1" anchor="b" anchorCtr="0" compatLnSpc="1">
            <a:prstTxWarp prst="textNoShape">
              <a:avLst/>
            </a:prstTxWarp>
          </a:bodyPr>
          <a:lstStyle>
            <a:lvl1pPr defTabSz="914994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37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6" tIns="45714" rIns="91426" bIns="45714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167B21F9-E690-4CD9-977F-A7E1190751F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39809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7" tIns="48324" rIns="96647" bIns="48324" numCol="1" anchor="t" anchorCtr="0" compatLnSpc="1">
            <a:prstTxWarp prst="textNoShape">
              <a:avLst/>
            </a:prstTxWarp>
          </a:bodyPr>
          <a:lstStyle>
            <a:lvl1pPr defTabSz="966849"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7" tIns="48324" rIns="96647" bIns="48324" numCol="1" anchor="t" anchorCtr="0" compatLnSpc="1">
            <a:prstTxWarp prst="textNoShape">
              <a:avLst/>
            </a:prstTxWarp>
          </a:bodyPr>
          <a:lstStyle>
            <a:lvl1pPr algn="r" defTabSz="966849"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09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7" tIns="48324" rIns="96647" bIns="483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809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7" tIns="48324" rIns="96647" bIns="48324" numCol="1" anchor="b" anchorCtr="0" compatLnSpc="1">
            <a:prstTxWarp prst="textNoShape">
              <a:avLst/>
            </a:prstTxWarp>
          </a:bodyPr>
          <a:lstStyle>
            <a:lvl1pPr defTabSz="966849"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09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7" tIns="48324" rIns="96647" bIns="48324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anose="020B0604020202020204" pitchFamily="34" charset="0"/>
              </a:defRPr>
            </a:lvl1pPr>
          </a:lstStyle>
          <a:p>
            <a:fld id="{709ADB82-2A60-4BF2-AE55-BFF36809456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5667517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rgbClr val="D1EAEE"/>
                </a:solidFill>
              </a:defRPr>
            </a:lvl1pPr>
          </a:lstStyle>
          <a:p>
            <a:pPr>
              <a:defRPr/>
            </a:pPr>
            <a:fld id="{470AF6D4-06FD-4AE1-A485-251806034FF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810106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02-Sep-04</a:t>
            </a:r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ECE 551 – Fall 2004</a:t>
            </a: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8AA0EB-8491-4F29-AD5E-49F20DECE292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72964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02-Sep-04</a:t>
            </a:r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ECE 551 – Fall 2004</a:t>
            </a: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268055-4999-4D5B-A20F-BE90068805D9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89981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02-Sep-04</a:t>
            </a:r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ECE 551 – Fall 2004</a:t>
            </a: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482895-1A62-40B5-92AA-CDBDB48804FD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84715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02-Sep-04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ECE 551 – Fall 2004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rgbClr val="D1EAEE"/>
                </a:solidFill>
              </a:defRPr>
            </a:lvl1pPr>
          </a:lstStyle>
          <a:p>
            <a:fld id="{023BBF6B-E7F3-4EC8-9231-5BE44E74C8CD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405475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02-Sep-04</a:t>
            </a:r>
            <a:endParaRPr lang="en-US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ECE 551 – Fall 2004</a:t>
            </a:r>
            <a:endParaRPr lang="en-US"/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0522F4-11AA-4853-B47F-968DFC7561C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2227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02-Sep-04</a:t>
            </a:r>
            <a:endParaRPr lang="en-US"/>
          </a:p>
        </p:txBody>
      </p:sp>
      <p:sp>
        <p:nvSpPr>
          <p:cNvPr id="8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ECE 551 – Fall 2004</a:t>
            </a:r>
            <a:endParaRPr lang="en-US"/>
          </a:p>
        </p:txBody>
      </p:sp>
      <p:sp>
        <p:nvSpPr>
          <p:cNvPr id="9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EE19FB-891A-48C3-9AAA-4F8DFFE5B84C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8910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02-Sep-04</a:t>
            </a:r>
            <a:endParaRPr lang="en-US"/>
          </a:p>
        </p:txBody>
      </p:sp>
      <p:sp>
        <p:nvSpPr>
          <p:cNvPr id="4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ECE 551 – Fall 2004</a:t>
            </a:r>
            <a:endParaRPr lang="en-US"/>
          </a:p>
        </p:txBody>
      </p:sp>
      <p:sp>
        <p:nvSpPr>
          <p:cNvPr id="5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52B008-72C6-47AB-9BF4-DD38AD70B4B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32904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02-Sep-04</a:t>
            </a:r>
            <a:endParaRPr lang="en-US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ECE 551 – Fall 2004</a:t>
            </a:r>
            <a:endParaRPr lang="en-US"/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D54273-90FF-4F9B-8D04-AF7D9218FBF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6691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02-Sep-04</a:t>
            </a:r>
            <a:endParaRPr lang="en-US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ECE 551 – Fall 2004</a:t>
            </a:r>
            <a:endParaRPr lang="en-US"/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CEA81E-C6AF-4C85-ACDF-FF9D1F96E47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04900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and Round Single Corner Rectangle 4"/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Right Triangle 5"/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>
              <a:latin typeface="+mn-lt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02-Sep-04</a:t>
            </a:r>
            <a:endParaRPr lang="en-US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ECE 551 – Fall 2004</a:t>
            </a:r>
            <a:endParaRPr lang="en-US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>
            <a:lvl1pPr>
              <a:defRPr smtClean="0"/>
            </a:lvl1pPr>
          </a:lstStyle>
          <a:p>
            <a:fld id="{6B860CDC-0336-4816-9B1A-A05530C383E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66256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>
              <a:latin typeface="+mn-lt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>
              <a:latin typeface="+mn-lt"/>
            </a:endParaRPr>
          </a:p>
        </p:txBody>
      </p:sp>
      <p:sp>
        <p:nvSpPr>
          <p:cNvPr id="1028" name="Title Placeholder 8"/>
          <p:cNvSpPr>
            <a:spLocks noGrp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9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mtClean="0"/>
              <a:t>02-Sep-04</a:t>
            </a:r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mtClean="0"/>
              <a:t>ECE 551 – Fall 2004</a:t>
            </a: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045C75"/>
                </a:solidFill>
              </a:defRPr>
            </a:lvl1pPr>
          </a:lstStyle>
          <a:p>
            <a:fld id="{8EE1EBF1-08FE-444C-A68F-A039BEEB3BDA}" type="slidenum">
              <a:rPr lang="en-US" altLang="en-US" smtClean="0"/>
              <a:pPr/>
              <a:t>‹#›</a:t>
            </a:fld>
            <a:endParaRPr lang="en-US" altLang="en-US"/>
          </a:p>
        </p:txBody>
      </p:sp>
      <p:grpSp>
        <p:nvGrpSpPr>
          <p:cNvPr id="1033" name="Group 1"/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75917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9" r:id="rId1"/>
    <p:sldLayoutId id="2147483840" r:id="rId2"/>
    <p:sldLayoutId id="2147483841" r:id="rId3"/>
    <p:sldLayoutId id="2147483842" r:id="rId4"/>
    <p:sldLayoutId id="2147483843" r:id="rId5"/>
    <p:sldLayoutId id="2147483844" r:id="rId6"/>
    <p:sldLayoutId id="2147483845" r:id="rId7"/>
    <p:sldLayoutId id="2147483846" r:id="rId8"/>
    <p:sldLayoutId id="2147483847" r:id="rId9"/>
    <p:sldLayoutId id="2147483848" r:id="rId10"/>
    <p:sldLayoutId id="2147483849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anose="020F050202020403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anose="020F050202020403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anose="020F050202020403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anose="020F050202020403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anose="020F050202020403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anose="020F050202020403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anose="020F050202020403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anose="020F0502020204030204" pitchFamily="34" charset="0"/>
        </a:defRPr>
      </a:lvl9pPr>
    </p:titleStyle>
    <p:bodyStyle>
      <a:lvl1pPr marL="273050" indent="-273050" algn="l" rtl="0" eaLnBrk="1" fontAlgn="base" hangingPunct="1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anose="05020102010507070707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anose="05020102010507070707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anose="05020102010507070707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eaLnBrk="1" fontAlgn="base" hangingPunct="1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eaLnBrk="1" fontAlgn="base" hangingPunct="1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sz="5900" dirty="0" smtClean="0"/>
              <a:t>ECE 551</a:t>
            </a:r>
            <a:br>
              <a:rPr lang="en-US" altLang="en-US" sz="5900" dirty="0" smtClean="0"/>
            </a:br>
            <a:r>
              <a:rPr lang="en-US" altLang="en-US" sz="4400" dirty="0" smtClean="0"/>
              <a:t>Digital Design And Synthesis</a:t>
            </a:r>
            <a:endParaRPr lang="en-US" altLang="en-US" sz="3200" dirty="0" smtClean="0"/>
          </a:p>
        </p:txBody>
      </p:sp>
      <p:sp>
        <p:nvSpPr>
          <p:cNvPr id="3075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533400" y="3228536"/>
            <a:ext cx="7854696" cy="2562664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Fall </a:t>
            </a:r>
            <a:r>
              <a:rPr lang="en-US" altLang="en-US" dirty="0" smtClean="0"/>
              <a:t>`17</a:t>
            </a:r>
            <a:endParaRPr lang="en-US" altLang="en-US" dirty="0" smtClean="0"/>
          </a:p>
          <a:p>
            <a:pPr eaLnBrk="1" hangingPunct="1"/>
            <a:endParaRPr lang="en-US" altLang="en-US" dirty="0" smtClean="0"/>
          </a:p>
          <a:p>
            <a:pPr algn="l" eaLnBrk="1" hangingPunct="1"/>
            <a:r>
              <a:rPr lang="en-US" altLang="en-US" dirty="0" smtClean="0"/>
              <a:t>Simulator Mechanics</a:t>
            </a:r>
          </a:p>
          <a:p>
            <a:pPr algn="l" eaLnBrk="1" hangingPunct="1"/>
            <a:r>
              <a:rPr lang="en-US" altLang="en-US" dirty="0" err="1" smtClean="0"/>
              <a:t>Testbench</a:t>
            </a:r>
            <a:r>
              <a:rPr lang="en-US" altLang="en-US" dirty="0" smtClean="0"/>
              <a:t> Basics (stimulus generation) </a:t>
            </a:r>
          </a:p>
          <a:p>
            <a:pPr algn="l" eaLnBrk="1" hangingPunct="1"/>
            <a:r>
              <a:rPr lang="en-US" altLang="en-US" dirty="0" smtClean="0"/>
              <a:t>Dataflow Verilog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7843"/>
            <a:ext cx="6781800" cy="1143000"/>
          </a:xfrm>
        </p:spPr>
        <p:txBody>
          <a:bodyPr/>
          <a:lstStyle/>
          <a:p>
            <a:pPr eaLnBrk="1" hangingPunct="1"/>
            <a:r>
              <a:rPr lang="en-US" altLang="en-US" dirty="0" err="1" smtClean="0"/>
              <a:t>Testbench</a:t>
            </a:r>
            <a:r>
              <a:rPr lang="en-US" altLang="en-US" dirty="0" smtClean="0"/>
              <a:t> Requirements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8229600" cy="3048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Instantiate the unit being tested (DUT)</a:t>
            </a:r>
          </a:p>
          <a:p>
            <a:pPr eaLnBrk="1" hangingPunct="1"/>
            <a:r>
              <a:rPr lang="en-US" altLang="en-US" dirty="0" smtClean="0"/>
              <a:t>Provide input to that unit</a:t>
            </a:r>
          </a:p>
          <a:p>
            <a:pPr lvl="1" eaLnBrk="1" hangingPunct="1"/>
            <a:r>
              <a:rPr lang="en-US" altLang="en-US" sz="2000" dirty="0" smtClean="0"/>
              <a:t>Usually a number of different input combinations!</a:t>
            </a:r>
          </a:p>
          <a:p>
            <a:pPr eaLnBrk="1" hangingPunct="1"/>
            <a:r>
              <a:rPr lang="en-US" altLang="en-US" dirty="0" smtClean="0"/>
              <a:t>Watch the “results” (outputs of DUT)</a:t>
            </a:r>
          </a:p>
          <a:p>
            <a:pPr lvl="1" eaLnBrk="1" hangingPunct="1"/>
            <a:r>
              <a:rPr lang="en-US" altLang="en-US" sz="2000" dirty="0" smtClean="0"/>
              <a:t>Can watch </a:t>
            </a:r>
            <a:r>
              <a:rPr lang="en-US" altLang="en-US" sz="2000" dirty="0" err="1" smtClean="0"/>
              <a:t>ModelSim</a:t>
            </a:r>
            <a:r>
              <a:rPr lang="en-US" altLang="en-US" sz="2000" dirty="0" smtClean="0"/>
              <a:t> Wave window…</a:t>
            </a:r>
          </a:p>
          <a:p>
            <a:pPr lvl="1" eaLnBrk="1" hangingPunct="1"/>
            <a:r>
              <a:rPr lang="en-US" altLang="en-US" sz="2000" dirty="0" smtClean="0"/>
              <a:t>Can print out information to the screen or to a file</a:t>
            </a:r>
          </a:p>
          <a:p>
            <a:pPr eaLnBrk="1" hangingPunct="1"/>
            <a:endParaRPr lang="en-US" altLang="en-US" sz="2000" dirty="0" smtClean="0"/>
          </a:p>
          <a:p>
            <a:pPr eaLnBrk="1" hangingPunct="1"/>
            <a:endParaRPr lang="en-US" altLang="en-US" dirty="0" smtClean="0"/>
          </a:p>
        </p:txBody>
      </p:sp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496DFC2-BC8D-49CA-BA2D-C5317A1B77CB}" type="slidenum">
              <a:rPr lang="en-US" altLang="en-US"/>
              <a:pPr eaLnBrk="1" hangingPunct="1"/>
              <a:t>10</a:t>
            </a:fld>
            <a:endParaRPr lang="en-US" altLang="en-US"/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381000" y="2819400"/>
            <a:ext cx="8305800" cy="3429000"/>
            <a:chOff x="240" y="1968"/>
            <a:chExt cx="5232" cy="2160"/>
          </a:xfrm>
        </p:grpSpPr>
        <p:sp>
          <p:nvSpPr>
            <p:cNvPr id="12294" name="Rectangle 5"/>
            <p:cNvSpPr>
              <a:spLocks noChangeArrowheads="1"/>
            </p:cNvSpPr>
            <p:nvPr/>
          </p:nvSpPr>
          <p:spPr bwMode="auto">
            <a:xfrm>
              <a:off x="288" y="2880"/>
              <a:ext cx="5184" cy="1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rgbClr val="0000A0"/>
                </a:buClr>
                <a:buSzPct val="125000"/>
                <a:buFont typeface="Wingdings" panose="05000000000000000000" pitchFamily="2" charset="2"/>
                <a:buChar char="§"/>
              </a:pPr>
              <a:r>
                <a:rPr lang="en-US" altLang="en-US" sz="2800" dirty="0">
                  <a:latin typeface="Times New Roman" panose="02020603050405020304" pitchFamily="18" charset="0"/>
                </a:rPr>
                <a:t>This way of monitoring outputs (human interface) is dangerous &amp; incomplete.</a:t>
              </a:r>
            </a:p>
            <a:p>
              <a:pPr lvl="1" eaLnBrk="1" hangingPunct="1">
                <a:spcBef>
                  <a:spcPct val="20000"/>
                </a:spcBef>
                <a:buClr>
                  <a:srgbClr val="0000A0"/>
                </a:buClr>
                <a:buSzPct val="125000"/>
                <a:buFontTx/>
                <a:buChar char="•"/>
              </a:pPr>
              <a:r>
                <a:rPr lang="en-US" altLang="en-US" sz="2400" dirty="0">
                  <a:latin typeface="Times New Roman" panose="02020603050405020304" pitchFamily="18" charset="0"/>
                </a:rPr>
                <a:t>Subject to human error</a:t>
              </a:r>
            </a:p>
            <a:p>
              <a:pPr lvl="1" eaLnBrk="1" hangingPunct="1">
                <a:spcBef>
                  <a:spcPct val="20000"/>
                </a:spcBef>
                <a:buClr>
                  <a:srgbClr val="0000A0"/>
                </a:buClr>
                <a:buSzPct val="125000"/>
                <a:buFontTx/>
                <a:buChar char="•"/>
              </a:pPr>
              <a:r>
                <a:rPr lang="en-US" altLang="en-US" sz="2400" dirty="0">
                  <a:latin typeface="Times New Roman" panose="02020603050405020304" pitchFamily="18" charset="0"/>
                </a:rPr>
                <a:t>Cannot be automated into batch jobs (regression suite)</a:t>
              </a:r>
            </a:p>
            <a:p>
              <a:pPr lvl="1" eaLnBrk="1" hangingPunct="1">
                <a:spcBef>
                  <a:spcPct val="20000"/>
                </a:spcBef>
                <a:buClr>
                  <a:srgbClr val="0000A0"/>
                </a:buClr>
                <a:buSzPct val="125000"/>
                <a:buFontTx/>
                <a:buChar char="•"/>
              </a:pPr>
              <a:r>
                <a:rPr lang="en-US" altLang="en-US" sz="2400" dirty="0">
                  <a:latin typeface="Times New Roman" panose="02020603050405020304" pitchFamily="18" charset="0"/>
                </a:rPr>
                <a:t>Self checking </a:t>
              </a:r>
              <a:r>
                <a:rPr lang="en-US" altLang="en-US" sz="2400" dirty="0" err="1">
                  <a:latin typeface="Times New Roman" panose="02020603050405020304" pitchFamily="18" charset="0"/>
                </a:rPr>
                <a:t>testbenches</a:t>
              </a:r>
              <a:r>
                <a:rPr lang="en-US" altLang="en-US" sz="2400" dirty="0">
                  <a:latin typeface="Times New Roman" panose="02020603050405020304" pitchFamily="18" charset="0"/>
                </a:rPr>
                <a:t> will be covered later</a:t>
              </a:r>
            </a:p>
          </p:txBody>
        </p:sp>
        <p:sp>
          <p:nvSpPr>
            <p:cNvPr id="12295" name="Rectangle 6"/>
            <p:cNvSpPr>
              <a:spLocks noChangeArrowheads="1"/>
            </p:cNvSpPr>
            <p:nvPr/>
          </p:nvSpPr>
          <p:spPr bwMode="auto">
            <a:xfrm>
              <a:off x="240" y="1968"/>
              <a:ext cx="4752" cy="864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Output Test Info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Several different system calls to output info</a:t>
            </a:r>
          </a:p>
          <a:p>
            <a:pPr lvl="1" eaLnBrk="1" hangingPunct="1"/>
            <a:r>
              <a:rPr lang="en-US" altLang="en-US" dirty="0" smtClean="0"/>
              <a:t>$monitor</a:t>
            </a:r>
          </a:p>
          <a:p>
            <a:pPr lvl="2" eaLnBrk="1" hangingPunct="1"/>
            <a:r>
              <a:rPr lang="en-US" altLang="en-US" dirty="0" smtClean="0"/>
              <a:t>Output the given values whenever one changes</a:t>
            </a:r>
          </a:p>
          <a:p>
            <a:pPr lvl="2" eaLnBrk="1" hangingPunct="1"/>
            <a:r>
              <a:rPr lang="en-US" altLang="en-US" dirty="0" smtClean="0"/>
              <a:t>Can use when simulating Structural, RTL, and/or Behavioral</a:t>
            </a:r>
          </a:p>
          <a:p>
            <a:pPr lvl="1" eaLnBrk="1" hangingPunct="1"/>
            <a:r>
              <a:rPr lang="en-US" altLang="en-US" dirty="0" smtClean="0"/>
              <a:t>$display, $strobe</a:t>
            </a:r>
          </a:p>
          <a:p>
            <a:pPr lvl="2" eaLnBrk="1" hangingPunct="1"/>
            <a:r>
              <a:rPr lang="en-US" altLang="en-US" dirty="0" smtClean="0"/>
              <a:t>Output specific information like a </a:t>
            </a:r>
            <a:r>
              <a:rPr lang="en-US" altLang="en-US" dirty="0" err="1" smtClean="0">
                <a:latin typeface="Tahoma" panose="020B0604030504040204" pitchFamily="34" charset="0"/>
              </a:rPr>
              <a:t>printf</a:t>
            </a:r>
            <a:r>
              <a:rPr lang="en-US" altLang="en-US" dirty="0" smtClean="0"/>
              <a:t> in a C program</a:t>
            </a:r>
          </a:p>
          <a:p>
            <a:pPr lvl="2" eaLnBrk="1" hangingPunct="1"/>
            <a:r>
              <a:rPr lang="en-US" altLang="en-US" dirty="0" smtClean="0"/>
              <a:t>Used in Behavioral Verilog</a:t>
            </a:r>
          </a:p>
          <a:p>
            <a:pPr eaLnBrk="1" hangingPunct="1"/>
            <a:r>
              <a:rPr lang="en-US" altLang="en-US" dirty="0" smtClean="0"/>
              <a:t>Can use formatting strings with these commands</a:t>
            </a:r>
          </a:p>
          <a:p>
            <a:pPr eaLnBrk="1" hangingPunct="1"/>
            <a:r>
              <a:rPr lang="en-US" altLang="en-US" dirty="0" smtClean="0"/>
              <a:t>Only means anything in simulation</a:t>
            </a:r>
          </a:p>
          <a:p>
            <a:pPr eaLnBrk="1" hangingPunct="1"/>
            <a:r>
              <a:rPr lang="en-US" altLang="en-US" dirty="0" smtClean="0"/>
              <a:t>Ignored by synthesizer</a:t>
            </a:r>
          </a:p>
        </p:txBody>
      </p:sp>
      <p:sp>
        <p:nvSpPr>
          <p:cNvPr id="133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9453F00-B4C9-429E-AF05-22BA2B5506E5}" type="slidenum">
              <a:rPr lang="en-US" altLang="en-US"/>
              <a:pPr eaLnBrk="1" hangingPunct="1"/>
              <a:t>11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Output Format Strings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Formatting string</a:t>
            </a:r>
          </a:p>
          <a:p>
            <a:pPr lvl="1" eaLnBrk="1" hangingPunct="1"/>
            <a:r>
              <a:rPr lang="en-US" altLang="en-US" dirty="0" smtClean="0"/>
              <a:t>%h, %H		hex</a:t>
            </a:r>
          </a:p>
          <a:p>
            <a:pPr lvl="1" eaLnBrk="1" hangingPunct="1"/>
            <a:r>
              <a:rPr lang="en-US" altLang="en-US" dirty="0" smtClean="0"/>
              <a:t>%d, %D		decimal</a:t>
            </a:r>
          </a:p>
          <a:p>
            <a:pPr lvl="1" eaLnBrk="1" hangingPunct="1"/>
            <a:r>
              <a:rPr lang="en-US" altLang="en-US" dirty="0" smtClean="0"/>
              <a:t>%o, %O		octal</a:t>
            </a:r>
          </a:p>
          <a:p>
            <a:pPr lvl="1" eaLnBrk="1" hangingPunct="1"/>
            <a:r>
              <a:rPr lang="en-US" altLang="en-US" dirty="0" smtClean="0"/>
              <a:t>%b, %B		binary</a:t>
            </a:r>
          </a:p>
          <a:p>
            <a:pPr lvl="1" eaLnBrk="1" hangingPunct="1"/>
            <a:r>
              <a:rPr lang="en-US" altLang="en-US" dirty="0" smtClean="0"/>
              <a:t>%t			time</a:t>
            </a:r>
          </a:p>
          <a:p>
            <a:pPr eaLnBrk="1" hangingPunct="1"/>
            <a:r>
              <a:rPr lang="en-US" altLang="en-US" dirty="0" smtClean="0"/>
              <a:t>$monitor(“%t: %b %h %h %h %b\n”,</a:t>
            </a:r>
            <a:br>
              <a:rPr lang="en-US" altLang="en-US" dirty="0" smtClean="0"/>
            </a:br>
            <a:r>
              <a:rPr lang="en-US" altLang="en-US" dirty="0" smtClean="0"/>
              <a:t>			$time, </a:t>
            </a:r>
            <a:r>
              <a:rPr lang="en-US" altLang="en-US" dirty="0" err="1" smtClean="0"/>
              <a:t>c_out</a:t>
            </a:r>
            <a:r>
              <a:rPr lang="en-US" altLang="en-US" dirty="0" smtClean="0"/>
              <a:t>, sum, a, b, </a:t>
            </a:r>
            <a:r>
              <a:rPr lang="en-US" altLang="en-US" dirty="0" err="1" smtClean="0"/>
              <a:t>c_in</a:t>
            </a:r>
            <a:r>
              <a:rPr lang="en-US" altLang="en-US" dirty="0" smtClean="0"/>
              <a:t>);</a:t>
            </a:r>
          </a:p>
          <a:p>
            <a:pPr eaLnBrk="1" hangingPunct="1"/>
            <a:endParaRPr lang="en-US" altLang="en-US" dirty="0" smtClean="0"/>
          </a:p>
          <a:p>
            <a:pPr eaLnBrk="1" hangingPunct="1"/>
            <a:r>
              <a:rPr lang="en-US" altLang="en-US" dirty="0" smtClean="0"/>
              <a:t>Can get more details from Verilog standard</a:t>
            </a:r>
          </a:p>
        </p:txBody>
      </p:sp>
      <p:sp>
        <p:nvSpPr>
          <p:cNvPr id="143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F0BA8BD-DA51-4D12-8E5E-D5FFC5280BFC}" type="slidenum">
              <a:rPr lang="en-US" altLang="en-US"/>
              <a:pPr eaLnBrk="1" hangingPunct="1"/>
              <a:t>12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38100"/>
            <a:ext cx="55626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Output Example</a:t>
            </a:r>
          </a:p>
        </p:txBody>
      </p:sp>
      <p:sp>
        <p:nvSpPr>
          <p:cNvPr id="1536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A0A8ACE-5D0B-47C9-BFC1-32391BA0F977}" type="slidenum">
              <a:rPr lang="en-US" altLang="en-US"/>
              <a:pPr eaLnBrk="1" hangingPunct="1"/>
              <a:t>13</a:t>
            </a:fld>
            <a:endParaRPr lang="en-US" altLang="en-US"/>
          </a:p>
        </p:txBody>
      </p:sp>
      <p:sp>
        <p:nvSpPr>
          <p:cNvPr id="15364" name="AutoShape 4"/>
          <p:cNvSpPr>
            <a:spLocks noChangeArrowheads="1"/>
          </p:cNvSpPr>
          <p:nvPr/>
        </p:nvSpPr>
        <p:spPr bwMode="auto">
          <a:xfrm>
            <a:off x="685800" y="3276600"/>
            <a:ext cx="6934200" cy="685800"/>
          </a:xfrm>
          <a:prstGeom prst="roundRect">
            <a:avLst>
              <a:gd name="adj" fmla="val 16667"/>
            </a:avLst>
          </a:prstGeom>
          <a:noFill/>
          <a:ln w="254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5365" name="Rectangle 7"/>
          <p:cNvSpPr>
            <a:spLocks noChangeArrowheads="1"/>
          </p:cNvSpPr>
          <p:nvPr/>
        </p:nvSpPr>
        <p:spPr bwMode="auto">
          <a:xfrm>
            <a:off x="381000" y="1447800"/>
            <a:ext cx="8229600" cy="518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b="1" dirty="0">
                <a:latin typeface="Tahoma" panose="020B0604030504040204" pitchFamily="34" charset="0"/>
              </a:rPr>
              <a:t>module</a:t>
            </a:r>
            <a:r>
              <a:rPr lang="en-US" altLang="en-US" dirty="0">
                <a:latin typeface="Tahoma" panose="020B0604030504040204" pitchFamily="34" charset="0"/>
              </a:rPr>
              <a:t> adder4bit_tb;</a:t>
            </a:r>
          </a:p>
          <a:p>
            <a:pPr eaLnBrk="1" hangingPunct="1">
              <a:lnSpc>
                <a:spcPct val="90000"/>
              </a:lnSpc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dirty="0">
                <a:latin typeface="Tahoma" panose="020B0604030504040204" pitchFamily="34" charset="0"/>
              </a:rPr>
              <a:t> 	</a:t>
            </a:r>
            <a:r>
              <a:rPr lang="en-US" altLang="en-US" b="1" dirty="0" err="1">
                <a:latin typeface="Tahoma" panose="020B0604030504040204" pitchFamily="34" charset="0"/>
              </a:rPr>
              <a:t>reg</a:t>
            </a:r>
            <a:r>
              <a:rPr lang="en-US" altLang="en-US" dirty="0">
                <a:latin typeface="Tahoma" panose="020B0604030504040204" pitchFamily="34" charset="0"/>
              </a:rPr>
              <a:t>[8:0] </a:t>
            </a:r>
            <a:r>
              <a:rPr lang="en-US" altLang="en-US" dirty="0" err="1">
                <a:latin typeface="Tahoma" panose="020B0604030504040204" pitchFamily="34" charset="0"/>
              </a:rPr>
              <a:t>stim</a:t>
            </a:r>
            <a:r>
              <a:rPr lang="en-US" altLang="en-US" dirty="0">
                <a:latin typeface="Tahoma" panose="020B0604030504040204" pitchFamily="34" charset="0"/>
              </a:rPr>
              <a:t>;				// inputs to DUT are </a:t>
            </a:r>
            <a:r>
              <a:rPr lang="en-US" altLang="en-US" dirty="0" err="1">
                <a:latin typeface="Tahoma" panose="020B0604030504040204" pitchFamily="34" charset="0"/>
              </a:rPr>
              <a:t>regs</a:t>
            </a:r>
            <a:endParaRPr lang="en-US" altLang="en-US" dirty="0">
              <a:latin typeface="Tahoma" panose="020B0604030504040204" pitchFamily="34" charset="0"/>
            </a:endParaRPr>
          </a:p>
          <a:p>
            <a:pPr eaLnBrk="1" hangingPunct="1">
              <a:lnSpc>
                <a:spcPct val="90000"/>
              </a:lnSpc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dirty="0">
                <a:latin typeface="Tahoma" panose="020B0604030504040204" pitchFamily="34" charset="0"/>
              </a:rPr>
              <a:t>	</a:t>
            </a:r>
            <a:r>
              <a:rPr lang="en-US" altLang="en-US" b="1" dirty="0">
                <a:latin typeface="Tahoma" panose="020B0604030504040204" pitchFamily="34" charset="0"/>
              </a:rPr>
              <a:t>wire</a:t>
            </a:r>
            <a:r>
              <a:rPr lang="en-US" altLang="en-US" dirty="0">
                <a:latin typeface="Tahoma" panose="020B0604030504040204" pitchFamily="34" charset="0"/>
              </a:rPr>
              <a:t>[3:0] S;				// outputs of DUT are wires</a:t>
            </a:r>
          </a:p>
          <a:p>
            <a:pPr eaLnBrk="1" hangingPunct="1">
              <a:lnSpc>
                <a:spcPct val="90000"/>
              </a:lnSpc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dirty="0">
                <a:latin typeface="Tahoma" panose="020B0604030504040204" pitchFamily="34" charset="0"/>
              </a:rPr>
              <a:t>   	</a:t>
            </a:r>
            <a:r>
              <a:rPr lang="en-US" altLang="en-US" b="1" dirty="0">
                <a:latin typeface="Tahoma" panose="020B0604030504040204" pitchFamily="34" charset="0"/>
              </a:rPr>
              <a:t>wire</a:t>
            </a:r>
            <a:r>
              <a:rPr lang="en-US" altLang="en-US" dirty="0">
                <a:latin typeface="Tahoma" panose="020B0604030504040204" pitchFamily="34" charset="0"/>
              </a:rPr>
              <a:t> C4;</a:t>
            </a:r>
          </a:p>
          <a:p>
            <a:pPr eaLnBrk="1" hangingPunct="1">
              <a:lnSpc>
                <a:spcPct val="90000"/>
              </a:lnSpc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endParaRPr lang="en-US" altLang="en-US" sz="1400" dirty="0">
              <a:latin typeface="Tahoma" panose="020B0604030504040204" pitchFamily="34" charset="0"/>
            </a:endParaRPr>
          </a:p>
          <a:p>
            <a:pPr eaLnBrk="1" hangingPunct="1">
              <a:lnSpc>
                <a:spcPct val="90000"/>
              </a:lnSpc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dirty="0">
                <a:latin typeface="Tahoma" panose="020B0604030504040204" pitchFamily="34" charset="0"/>
              </a:rPr>
              <a:t>	// instantiate DUT</a:t>
            </a:r>
          </a:p>
          <a:p>
            <a:pPr eaLnBrk="1" hangingPunct="1">
              <a:lnSpc>
                <a:spcPct val="90000"/>
              </a:lnSpc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dirty="0">
                <a:latin typeface="Tahoma" panose="020B0604030504040204" pitchFamily="34" charset="0"/>
              </a:rPr>
              <a:t>	adder4bit(.sum(S), .</a:t>
            </a:r>
            <a:r>
              <a:rPr lang="en-US" altLang="en-US" dirty="0" err="1">
                <a:latin typeface="Tahoma" panose="020B0604030504040204" pitchFamily="34" charset="0"/>
              </a:rPr>
              <a:t>c_out</a:t>
            </a:r>
            <a:r>
              <a:rPr lang="en-US" altLang="en-US" dirty="0">
                <a:latin typeface="Tahoma" panose="020B0604030504040204" pitchFamily="34" charset="0"/>
              </a:rPr>
              <a:t>(C4), .a(</a:t>
            </a:r>
            <a:r>
              <a:rPr lang="en-US" altLang="en-US" dirty="0" err="1">
                <a:latin typeface="Tahoma" panose="020B0604030504040204" pitchFamily="34" charset="0"/>
              </a:rPr>
              <a:t>stim</a:t>
            </a:r>
            <a:r>
              <a:rPr lang="en-US" altLang="en-US" dirty="0">
                <a:latin typeface="Tahoma" panose="020B0604030504040204" pitchFamily="34" charset="0"/>
              </a:rPr>
              <a:t>[8:5]), .b(</a:t>
            </a:r>
            <a:r>
              <a:rPr lang="en-US" altLang="en-US" dirty="0" err="1">
                <a:latin typeface="Tahoma" panose="020B0604030504040204" pitchFamily="34" charset="0"/>
              </a:rPr>
              <a:t>stim</a:t>
            </a:r>
            <a:r>
              <a:rPr lang="en-US" altLang="en-US" dirty="0">
                <a:latin typeface="Tahoma" panose="020B0604030504040204" pitchFamily="34" charset="0"/>
              </a:rPr>
              <a:t>[4:1]), .c(</a:t>
            </a:r>
            <a:r>
              <a:rPr lang="en-US" altLang="en-US" dirty="0" err="1">
                <a:latin typeface="Tahoma" panose="020B0604030504040204" pitchFamily="34" charset="0"/>
              </a:rPr>
              <a:t>stim</a:t>
            </a:r>
            <a:r>
              <a:rPr lang="en-US" altLang="en-US" dirty="0">
                <a:latin typeface="Tahoma" panose="020B0604030504040204" pitchFamily="34" charset="0"/>
              </a:rPr>
              <a:t>[0]));</a:t>
            </a:r>
          </a:p>
          <a:p>
            <a:pPr eaLnBrk="1" hangingPunct="1">
              <a:lnSpc>
                <a:spcPct val="90000"/>
              </a:lnSpc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endParaRPr lang="en-US" altLang="en-US" sz="1400" dirty="0">
              <a:latin typeface="Tahoma" panose="020B0604030504040204" pitchFamily="34" charset="0"/>
            </a:endParaRPr>
          </a:p>
          <a:p>
            <a:pPr eaLnBrk="1" hangingPunct="1">
              <a:lnSpc>
                <a:spcPct val="90000"/>
              </a:lnSpc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dirty="0">
                <a:latin typeface="Tahoma" panose="020B0604030504040204" pitchFamily="34" charset="0"/>
              </a:rPr>
              <a:t>	initial $monitor(“%t A:%h B:%h ci:%b Sum:%h co:%b\</a:t>
            </a:r>
            <a:r>
              <a:rPr lang="en-US" altLang="en-US" dirty="0" err="1">
                <a:latin typeface="Tahoma" panose="020B0604030504040204" pitchFamily="34" charset="0"/>
              </a:rPr>
              <a:t>n”,$time</a:t>
            </a:r>
            <a:r>
              <a:rPr lang="en-US" altLang="en-US" dirty="0">
                <a:latin typeface="Tahoma" panose="020B0604030504040204" pitchFamily="34" charset="0"/>
              </a:rPr>
              <a:t>,</a:t>
            </a:r>
          </a:p>
          <a:p>
            <a:pPr eaLnBrk="1" hangingPunct="1">
              <a:lnSpc>
                <a:spcPct val="90000"/>
              </a:lnSpc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dirty="0">
                <a:latin typeface="Tahoma" panose="020B0604030504040204" pitchFamily="34" charset="0"/>
              </a:rPr>
              <a:t>			  </a:t>
            </a:r>
            <a:r>
              <a:rPr lang="en-US" altLang="en-US" dirty="0" err="1">
                <a:latin typeface="Tahoma" panose="020B0604030504040204" pitchFamily="34" charset="0"/>
              </a:rPr>
              <a:t>stim</a:t>
            </a:r>
            <a:r>
              <a:rPr lang="en-US" altLang="en-US" dirty="0">
                <a:latin typeface="Tahoma" panose="020B0604030504040204" pitchFamily="34" charset="0"/>
              </a:rPr>
              <a:t>[8:5],</a:t>
            </a:r>
            <a:r>
              <a:rPr lang="en-US" altLang="en-US" dirty="0" err="1">
                <a:latin typeface="Tahoma" panose="020B0604030504040204" pitchFamily="34" charset="0"/>
              </a:rPr>
              <a:t>stim</a:t>
            </a:r>
            <a:r>
              <a:rPr lang="en-US" altLang="en-US" dirty="0">
                <a:latin typeface="Tahoma" panose="020B0604030504040204" pitchFamily="34" charset="0"/>
              </a:rPr>
              <a:t>[4:1],</a:t>
            </a:r>
            <a:r>
              <a:rPr lang="en-US" altLang="en-US" dirty="0" err="1">
                <a:latin typeface="Tahoma" panose="020B0604030504040204" pitchFamily="34" charset="0"/>
              </a:rPr>
              <a:t>stim</a:t>
            </a:r>
            <a:r>
              <a:rPr lang="en-US" altLang="en-US" dirty="0">
                <a:latin typeface="Tahoma" panose="020B0604030504040204" pitchFamily="34" charset="0"/>
              </a:rPr>
              <a:t>[0],C4,S);</a:t>
            </a:r>
          </a:p>
          <a:p>
            <a:pPr eaLnBrk="1" hangingPunct="1">
              <a:lnSpc>
                <a:spcPct val="90000"/>
              </a:lnSpc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endParaRPr lang="en-US" altLang="en-US" sz="1400" dirty="0">
              <a:latin typeface="Tahoma" panose="020B0604030504040204" pitchFamily="34" charset="0"/>
            </a:endParaRPr>
          </a:p>
          <a:p>
            <a:pPr eaLnBrk="1" hangingPunct="1">
              <a:lnSpc>
                <a:spcPct val="90000"/>
              </a:lnSpc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dirty="0">
                <a:latin typeface="Tahoma" panose="020B0604030504040204" pitchFamily="34" charset="0"/>
              </a:rPr>
              <a:t>// stimulus generation</a:t>
            </a:r>
          </a:p>
          <a:p>
            <a:pPr eaLnBrk="1" hangingPunct="1">
              <a:lnSpc>
                <a:spcPct val="90000"/>
              </a:lnSpc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dirty="0">
                <a:latin typeface="Tahoma" panose="020B0604030504040204" pitchFamily="34" charset="0"/>
              </a:rPr>
              <a:t>	</a:t>
            </a:r>
            <a:r>
              <a:rPr lang="en-US" altLang="en-US" b="1" dirty="0">
                <a:latin typeface="Tahoma" panose="020B0604030504040204" pitchFamily="34" charset="0"/>
              </a:rPr>
              <a:t>initial</a:t>
            </a:r>
            <a:r>
              <a:rPr lang="en-US" altLang="en-US" dirty="0">
                <a:latin typeface="Tahoma" panose="020B0604030504040204" pitchFamily="34" charset="0"/>
              </a:rPr>
              <a:t> </a:t>
            </a:r>
            <a:r>
              <a:rPr lang="en-US" altLang="en-US" b="1" dirty="0">
                <a:latin typeface="Tahoma" panose="020B0604030504040204" pitchFamily="34" charset="0"/>
              </a:rPr>
              <a:t>begin</a:t>
            </a:r>
            <a:r>
              <a:rPr lang="en-US" altLang="en-US" dirty="0">
                <a:latin typeface="Tahoma" panose="020B0604030504040204" pitchFamily="34" charset="0"/>
              </a:rPr>
              <a:t> 	</a:t>
            </a:r>
          </a:p>
          <a:p>
            <a:pPr eaLnBrk="1" hangingPunct="1">
              <a:lnSpc>
                <a:spcPct val="90000"/>
              </a:lnSpc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dirty="0">
                <a:latin typeface="Tahoma" panose="020B0604030504040204" pitchFamily="34" charset="0"/>
              </a:rPr>
              <a:t>		</a:t>
            </a:r>
            <a:r>
              <a:rPr lang="en-US" altLang="en-US" dirty="0" err="1">
                <a:latin typeface="Tahoma" panose="020B0604030504040204" pitchFamily="34" charset="0"/>
              </a:rPr>
              <a:t>stim</a:t>
            </a:r>
            <a:r>
              <a:rPr lang="en-US" altLang="en-US" dirty="0">
                <a:latin typeface="Tahoma" panose="020B0604030504040204" pitchFamily="34" charset="0"/>
              </a:rPr>
              <a:t> = 9'b0000_0000_0;		// at 0 ns</a:t>
            </a:r>
          </a:p>
          <a:p>
            <a:pPr eaLnBrk="1" hangingPunct="1">
              <a:lnSpc>
                <a:spcPct val="90000"/>
              </a:lnSpc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dirty="0">
                <a:latin typeface="Tahoma" panose="020B0604030504040204" pitchFamily="34" charset="0"/>
              </a:rPr>
              <a:t>      	#10 </a:t>
            </a:r>
            <a:r>
              <a:rPr lang="en-US" altLang="en-US" dirty="0" err="1">
                <a:latin typeface="Tahoma" panose="020B0604030504040204" pitchFamily="34" charset="0"/>
              </a:rPr>
              <a:t>stim</a:t>
            </a:r>
            <a:r>
              <a:rPr lang="en-US" altLang="en-US" dirty="0">
                <a:latin typeface="Tahoma" panose="020B0604030504040204" pitchFamily="34" charset="0"/>
              </a:rPr>
              <a:t> = 9'b1111_0000_1;	// at 10 ns</a:t>
            </a:r>
          </a:p>
          <a:p>
            <a:pPr eaLnBrk="1" hangingPunct="1">
              <a:lnSpc>
                <a:spcPct val="90000"/>
              </a:lnSpc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dirty="0">
                <a:latin typeface="Tahoma" panose="020B0604030504040204" pitchFamily="34" charset="0"/>
              </a:rPr>
              <a:t>      	#10 </a:t>
            </a:r>
            <a:r>
              <a:rPr lang="en-US" altLang="en-US" dirty="0" err="1">
                <a:latin typeface="Tahoma" panose="020B0604030504040204" pitchFamily="34" charset="0"/>
              </a:rPr>
              <a:t>stim</a:t>
            </a:r>
            <a:r>
              <a:rPr lang="en-US" altLang="en-US" dirty="0">
                <a:latin typeface="Tahoma" panose="020B0604030504040204" pitchFamily="34" charset="0"/>
              </a:rPr>
              <a:t> = 9'b0000_1111_1;	// at 20 ns</a:t>
            </a:r>
          </a:p>
          <a:p>
            <a:pPr eaLnBrk="1" hangingPunct="1">
              <a:lnSpc>
                <a:spcPct val="90000"/>
              </a:lnSpc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dirty="0">
                <a:latin typeface="Tahoma" panose="020B0604030504040204" pitchFamily="34" charset="0"/>
              </a:rPr>
              <a:t>      	#10 </a:t>
            </a:r>
            <a:r>
              <a:rPr lang="en-US" altLang="en-US" dirty="0" err="1">
                <a:latin typeface="Tahoma" panose="020B0604030504040204" pitchFamily="34" charset="0"/>
              </a:rPr>
              <a:t>stim</a:t>
            </a:r>
            <a:r>
              <a:rPr lang="en-US" altLang="en-US" dirty="0">
                <a:latin typeface="Tahoma" panose="020B0604030504040204" pitchFamily="34" charset="0"/>
              </a:rPr>
              <a:t> = 9'b1111_0001_0;	// at 30 ns</a:t>
            </a:r>
          </a:p>
          <a:p>
            <a:pPr eaLnBrk="1" hangingPunct="1">
              <a:lnSpc>
                <a:spcPct val="90000"/>
              </a:lnSpc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dirty="0">
                <a:latin typeface="Tahoma" panose="020B0604030504040204" pitchFamily="34" charset="0"/>
              </a:rPr>
              <a:t>      	#10 </a:t>
            </a:r>
            <a:r>
              <a:rPr lang="en-US" altLang="en-US" dirty="0" err="1">
                <a:latin typeface="Tahoma" panose="020B0604030504040204" pitchFamily="34" charset="0"/>
              </a:rPr>
              <a:t>stim</a:t>
            </a:r>
            <a:r>
              <a:rPr lang="en-US" altLang="en-US" dirty="0">
                <a:latin typeface="Tahoma" panose="020B0604030504040204" pitchFamily="34" charset="0"/>
              </a:rPr>
              <a:t> = 9'b0001_1111_0;	// at 40 ns</a:t>
            </a:r>
          </a:p>
          <a:p>
            <a:pPr eaLnBrk="1" hangingPunct="1">
              <a:lnSpc>
                <a:spcPct val="90000"/>
              </a:lnSpc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dirty="0">
                <a:latin typeface="Tahoma" panose="020B0604030504040204" pitchFamily="34" charset="0"/>
              </a:rPr>
              <a:t>      	#10 $stop;			// at 50 ns – stops simulation</a:t>
            </a:r>
          </a:p>
          <a:p>
            <a:pPr eaLnBrk="1" hangingPunct="1">
              <a:lnSpc>
                <a:spcPct val="90000"/>
              </a:lnSpc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dirty="0">
                <a:latin typeface="Tahoma" panose="020B0604030504040204" pitchFamily="34" charset="0"/>
              </a:rPr>
              <a:t>	</a:t>
            </a:r>
            <a:r>
              <a:rPr lang="en-US" altLang="en-US" b="1" dirty="0">
                <a:latin typeface="Tahoma" panose="020B0604030504040204" pitchFamily="34" charset="0"/>
              </a:rPr>
              <a:t>end</a:t>
            </a:r>
          </a:p>
          <a:p>
            <a:pPr eaLnBrk="1" hangingPunct="1">
              <a:lnSpc>
                <a:spcPct val="90000"/>
              </a:lnSpc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b="1" dirty="0" err="1">
                <a:latin typeface="Tahoma" panose="020B0604030504040204" pitchFamily="34" charset="0"/>
              </a:rPr>
              <a:t>endmodule</a:t>
            </a:r>
            <a:endParaRPr lang="en-US" altLang="en-US" sz="2000" dirty="0">
              <a:latin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2B008-72C6-47AB-9BF4-DD38AD70B4B4}" type="slidenum">
              <a:rPr lang="en-US" altLang="en-US" smtClean="0"/>
              <a:pPr/>
              <a:t>14</a:t>
            </a:fld>
            <a:endParaRPr lang="en-US" altLang="en-US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1268016"/>
            <a:ext cx="8229600" cy="3733800"/>
          </a:xfrm>
          <a:prstGeom prst="rect">
            <a:avLst/>
          </a:prstGeom>
        </p:spPr>
        <p:txBody>
          <a:bodyPr/>
          <a:lstStyle>
            <a:lvl1pPr marL="273050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460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0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7450" indent="-2095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2088" indent="-2095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 smtClean="0"/>
              <a:t>Wrong way:</a:t>
            </a:r>
            <a:br>
              <a:rPr lang="en-US" altLang="en-US" dirty="0" smtClean="0"/>
            </a:br>
            <a:r>
              <a:rPr lang="en-US" altLang="en-US" sz="2000" dirty="0" smtClean="0"/>
              <a:t>	</a:t>
            </a:r>
            <a:r>
              <a:rPr lang="en-US" altLang="en-US" sz="2000" b="1" dirty="0" smtClean="0">
                <a:latin typeface="Tahoma" panose="020B0604030504040204" pitchFamily="34" charset="0"/>
              </a:rPr>
              <a:t>initial begin</a:t>
            </a:r>
            <a:r>
              <a:rPr lang="en-US" altLang="en-US" sz="2000" dirty="0" smtClean="0">
                <a:latin typeface="Tahoma" panose="020B0604030504040204" pitchFamily="34" charset="0"/>
              </a:rPr>
              <a:t/>
            </a:r>
            <a:br>
              <a:rPr lang="en-US" altLang="en-US" sz="2000" dirty="0" smtClean="0">
                <a:latin typeface="Tahoma" panose="020B0604030504040204" pitchFamily="34" charset="0"/>
              </a:rPr>
            </a:br>
            <a:r>
              <a:rPr lang="en-US" altLang="en-US" sz="2000" dirty="0" smtClean="0">
                <a:latin typeface="Tahoma" panose="020B0604030504040204" pitchFamily="34" charset="0"/>
              </a:rPr>
              <a:t>	   #5 </a:t>
            </a:r>
            <a:r>
              <a:rPr lang="en-US" altLang="en-US" sz="2000" dirty="0" err="1" smtClean="0">
                <a:latin typeface="Tahoma" panose="020B0604030504040204" pitchFamily="34" charset="0"/>
              </a:rPr>
              <a:t>clk</a:t>
            </a:r>
            <a:r>
              <a:rPr lang="en-US" altLang="en-US" sz="2000" dirty="0" smtClean="0">
                <a:latin typeface="Tahoma" panose="020B0604030504040204" pitchFamily="34" charset="0"/>
              </a:rPr>
              <a:t> = 0;</a:t>
            </a:r>
            <a:br>
              <a:rPr lang="en-US" altLang="en-US" sz="2000" dirty="0" smtClean="0">
                <a:latin typeface="Tahoma" panose="020B0604030504040204" pitchFamily="34" charset="0"/>
              </a:rPr>
            </a:br>
            <a:r>
              <a:rPr lang="en-US" altLang="en-US" sz="2000" dirty="0" smtClean="0">
                <a:latin typeface="Tahoma" panose="020B0604030504040204" pitchFamily="34" charset="0"/>
              </a:rPr>
              <a:t>	   #5 </a:t>
            </a:r>
            <a:r>
              <a:rPr lang="en-US" altLang="en-US" sz="2000" dirty="0" err="1" smtClean="0">
                <a:latin typeface="Tahoma" panose="020B0604030504040204" pitchFamily="34" charset="0"/>
              </a:rPr>
              <a:t>clk</a:t>
            </a:r>
            <a:r>
              <a:rPr lang="en-US" altLang="en-US" sz="2000" dirty="0" smtClean="0">
                <a:latin typeface="Tahoma" panose="020B0604030504040204" pitchFamily="34" charset="0"/>
              </a:rPr>
              <a:t> = 1;</a:t>
            </a:r>
            <a:br>
              <a:rPr lang="en-US" altLang="en-US" sz="2000" dirty="0" smtClean="0">
                <a:latin typeface="Tahoma" panose="020B0604030504040204" pitchFamily="34" charset="0"/>
              </a:rPr>
            </a:br>
            <a:r>
              <a:rPr lang="en-US" altLang="en-US" sz="2000" dirty="0" smtClean="0">
                <a:latin typeface="Tahoma" panose="020B0604030504040204" pitchFamily="34" charset="0"/>
              </a:rPr>
              <a:t>	   #5 </a:t>
            </a:r>
            <a:r>
              <a:rPr lang="en-US" altLang="en-US" sz="2000" dirty="0" err="1" smtClean="0">
                <a:latin typeface="Tahoma" panose="020B0604030504040204" pitchFamily="34" charset="0"/>
              </a:rPr>
              <a:t>clk</a:t>
            </a:r>
            <a:r>
              <a:rPr lang="en-US" altLang="en-US" sz="2000" dirty="0" smtClean="0">
                <a:latin typeface="Tahoma" panose="020B0604030504040204" pitchFamily="34" charset="0"/>
              </a:rPr>
              <a:t> = 0;</a:t>
            </a:r>
            <a:br>
              <a:rPr lang="en-US" altLang="en-US" sz="2000" dirty="0" smtClean="0">
                <a:latin typeface="Tahoma" panose="020B0604030504040204" pitchFamily="34" charset="0"/>
              </a:rPr>
            </a:br>
            <a:r>
              <a:rPr lang="en-US" altLang="en-US" sz="2000" dirty="0" smtClean="0">
                <a:latin typeface="Tahoma" panose="020B0604030504040204" pitchFamily="34" charset="0"/>
              </a:rPr>
              <a:t>	   … (repeat hundreds of times)</a:t>
            </a:r>
            <a:br>
              <a:rPr lang="en-US" altLang="en-US" sz="2000" dirty="0" smtClean="0">
                <a:latin typeface="Tahoma" panose="020B0604030504040204" pitchFamily="34" charset="0"/>
              </a:rPr>
            </a:br>
            <a:r>
              <a:rPr lang="en-US" altLang="en-US" sz="2000" dirty="0" smtClean="0">
                <a:latin typeface="Tahoma" panose="020B0604030504040204" pitchFamily="34" charset="0"/>
              </a:rPr>
              <a:t>	</a:t>
            </a:r>
            <a:r>
              <a:rPr lang="en-US" altLang="en-US" sz="2000" b="1" dirty="0" smtClean="0">
                <a:latin typeface="Tahoma" panose="020B0604030504040204" pitchFamily="34" charset="0"/>
              </a:rPr>
              <a:t>end</a:t>
            </a:r>
          </a:p>
        </p:txBody>
      </p:sp>
      <p:sp>
        <p:nvSpPr>
          <p:cNvPr id="5" name="Slide Number Placeholder 5"/>
          <p:cNvSpPr txBox="1">
            <a:spLocks/>
          </p:cNvSpPr>
          <p:nvPr/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eaLnBrk="1" hangingPunct="1"/>
            <a:fld id="{94D9D03F-3FC7-46C2-A8CB-57945FC97533}" type="slidenum">
              <a:rPr lang="en-US" altLang="en-US" smtClean="0"/>
              <a:pPr eaLnBrk="1" hangingPunct="1"/>
              <a:t>14</a:t>
            </a:fld>
            <a:endParaRPr lang="en-US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143000" y="1724025"/>
            <a:ext cx="4191000" cy="1828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457200" y="3733800"/>
            <a:ext cx="8229600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0000A0"/>
              </a:buClr>
              <a:buSzPct val="125000"/>
              <a:buFont typeface="Wingdings" pitchFamily="2" charset="2"/>
              <a:buChar char="§"/>
              <a:defRPr/>
            </a:pPr>
            <a:r>
              <a:rPr lang="en-US" sz="2800" dirty="0">
                <a:latin typeface="Times New Roman" pitchFamily="18" charset="0"/>
                <a:cs typeface="Arial" charset="0"/>
              </a:rPr>
              <a:t>Right way:</a:t>
            </a:r>
          </a:p>
          <a:p>
            <a:pPr marL="342900" indent="-342900">
              <a:spcBef>
                <a:spcPct val="20000"/>
              </a:spcBef>
              <a:buClr>
                <a:srgbClr val="0000A0"/>
              </a:buClr>
              <a:buSzPct val="125000"/>
              <a:buFont typeface="Wingdings" pitchFamily="2" charset="2"/>
              <a:buChar char="§"/>
              <a:defRPr/>
            </a:pPr>
            <a:endParaRPr lang="en-US" sz="2800" dirty="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  <a:buClr>
                <a:srgbClr val="0000A0"/>
              </a:buClr>
              <a:buSzPct val="125000"/>
              <a:buFont typeface="Wingdings" pitchFamily="2" charset="2"/>
              <a:buChar char="§"/>
              <a:defRPr/>
            </a:pPr>
            <a:endParaRPr lang="en-US" sz="2800" dirty="0">
              <a:latin typeface="Times New Roman" pitchFamily="18" charset="0"/>
              <a:cs typeface="Arial" charset="0"/>
            </a:endParaRPr>
          </a:p>
          <a:p>
            <a:pPr>
              <a:spcBef>
                <a:spcPct val="20000"/>
              </a:spcBef>
              <a:buClr>
                <a:srgbClr val="0000A0"/>
              </a:buClr>
              <a:buSzPct val="125000"/>
              <a:defRPr/>
            </a:pPr>
            <a:r>
              <a:rPr lang="en-US" sz="2800" dirty="0">
                <a:latin typeface="Times New Roman" pitchFamily="18" charset="0"/>
                <a:cs typeface="Arial" charset="0"/>
              </a:rPr>
              <a:t/>
            </a:r>
            <a:br>
              <a:rPr lang="en-US" sz="2800" dirty="0">
                <a:latin typeface="Times New Roman" pitchFamily="18" charset="0"/>
                <a:cs typeface="Arial" charset="0"/>
              </a:rPr>
            </a:br>
            <a:r>
              <a:rPr lang="en-US" sz="2800" dirty="0">
                <a:latin typeface="Times New Roman" pitchFamily="18" charset="0"/>
                <a:cs typeface="Arial" charset="0"/>
              </a:rPr>
              <a:t>LESS TYPING</a:t>
            </a:r>
          </a:p>
          <a:p>
            <a:pPr marL="342900" indent="-342900">
              <a:spcBef>
                <a:spcPct val="20000"/>
              </a:spcBef>
              <a:buClr>
                <a:srgbClr val="0000A0"/>
              </a:buClr>
              <a:buSzPct val="125000"/>
              <a:buFont typeface="Wingdings" pitchFamily="2" charset="2"/>
              <a:buChar char="§"/>
              <a:defRPr/>
            </a:pPr>
            <a:r>
              <a:rPr lang="en-US" sz="2800" dirty="0">
                <a:latin typeface="Times New Roman" pitchFamily="18" charset="0"/>
                <a:cs typeface="Arial" charset="0"/>
              </a:rPr>
              <a:t>Easier to read, harder to make mistake</a:t>
            </a:r>
          </a:p>
        </p:txBody>
      </p:sp>
      <p:sp>
        <p:nvSpPr>
          <p:cNvPr id="8" name="TextBox 3"/>
          <p:cNvSpPr txBox="1">
            <a:spLocks noChangeArrowheads="1"/>
          </p:cNvSpPr>
          <p:nvPr/>
        </p:nvSpPr>
        <p:spPr bwMode="auto">
          <a:xfrm>
            <a:off x="749060" y="4401651"/>
            <a:ext cx="2053767" cy="120032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 dirty="0"/>
              <a:t>initial</a:t>
            </a:r>
            <a:r>
              <a:rPr lang="en-US" altLang="en-US" dirty="0"/>
              <a:t> </a:t>
            </a:r>
            <a:r>
              <a:rPr lang="en-US" altLang="en-US" dirty="0" err="1"/>
              <a:t>clk</a:t>
            </a:r>
            <a:r>
              <a:rPr lang="en-US" altLang="en-US" dirty="0"/>
              <a:t> = 0</a:t>
            </a:r>
            <a:r>
              <a:rPr lang="en-US" altLang="en-US" dirty="0" smtClean="0"/>
              <a:t>;</a:t>
            </a:r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b="1" dirty="0"/>
              <a:t>always</a:t>
            </a:r>
          </a:p>
          <a:p>
            <a:pPr eaLnBrk="1" hangingPunct="1"/>
            <a:r>
              <a:rPr lang="en-US" altLang="en-US" dirty="0"/>
              <a:t>  #5 </a:t>
            </a:r>
            <a:r>
              <a:rPr lang="en-US" altLang="en-US" dirty="0" err="1"/>
              <a:t>clk</a:t>
            </a:r>
            <a:r>
              <a:rPr lang="en-US" altLang="en-US" dirty="0"/>
              <a:t> = ~</a:t>
            </a:r>
            <a:r>
              <a:rPr lang="en-US" altLang="en-US" dirty="0" err="1"/>
              <a:t>clk</a:t>
            </a:r>
            <a:r>
              <a:rPr lang="en-US" altLang="en-US" dirty="0"/>
              <a:t>;</a:t>
            </a:r>
          </a:p>
        </p:txBody>
      </p:sp>
      <p:sp>
        <p:nvSpPr>
          <p:cNvPr id="9" name="TextBox 4"/>
          <p:cNvSpPr txBox="1">
            <a:spLocks noChangeArrowheads="1"/>
          </p:cNvSpPr>
          <p:nvPr/>
        </p:nvSpPr>
        <p:spPr bwMode="auto">
          <a:xfrm>
            <a:off x="4038600" y="4333875"/>
            <a:ext cx="3081338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 dirty="0"/>
              <a:t>initial</a:t>
            </a:r>
            <a:r>
              <a:rPr lang="en-US" altLang="en-US" dirty="0"/>
              <a:t> begin</a:t>
            </a:r>
          </a:p>
          <a:p>
            <a:pPr eaLnBrk="1" hangingPunct="1"/>
            <a:r>
              <a:rPr lang="en-US" altLang="en-US" dirty="0"/>
              <a:t>  </a:t>
            </a:r>
            <a:r>
              <a:rPr lang="en-US" altLang="en-US" dirty="0" err="1"/>
              <a:t>clk</a:t>
            </a:r>
            <a:r>
              <a:rPr lang="en-US" altLang="en-US" dirty="0"/>
              <a:t> = 0;</a:t>
            </a:r>
          </a:p>
          <a:p>
            <a:pPr eaLnBrk="1" hangingPunct="1"/>
            <a:r>
              <a:rPr lang="en-US" altLang="en-US" dirty="0"/>
              <a:t>  </a:t>
            </a:r>
            <a:r>
              <a:rPr lang="en-US" altLang="en-US" b="1" dirty="0"/>
              <a:t>forever</a:t>
            </a:r>
            <a:r>
              <a:rPr lang="en-US" altLang="en-US" dirty="0"/>
              <a:t> #5 </a:t>
            </a:r>
            <a:r>
              <a:rPr lang="en-US" altLang="en-US" dirty="0" err="1"/>
              <a:t>clk</a:t>
            </a:r>
            <a:r>
              <a:rPr lang="en-US" altLang="en-US" dirty="0"/>
              <a:t> = ~</a:t>
            </a:r>
            <a:r>
              <a:rPr lang="en-US" altLang="en-US" dirty="0" err="1"/>
              <a:t>clk</a:t>
            </a:r>
            <a:r>
              <a:rPr lang="en-US" altLang="en-US" dirty="0"/>
              <a:t>;</a:t>
            </a:r>
          </a:p>
          <a:p>
            <a:pPr eaLnBrk="1" hangingPunct="1"/>
            <a:r>
              <a:rPr lang="en-US" altLang="en-US" b="1" dirty="0"/>
              <a:t>end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192882"/>
            <a:ext cx="54102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Generating Clocks</a:t>
            </a:r>
          </a:p>
        </p:txBody>
      </p:sp>
    </p:spTree>
    <p:extLst>
      <p:ext uri="{BB962C8B-B14F-4D97-AF65-F5344CB8AC3E}">
        <p14:creationId xmlns:p14="http://schemas.microsoft.com/office/powerpoint/2010/main" val="3713064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57150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Exhaustive Testing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idx="1"/>
          </p:nvPr>
        </p:nvSpPr>
        <p:spPr>
          <a:xfrm>
            <a:off x="439783" y="1752600"/>
            <a:ext cx="8229600" cy="4389437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For combinational designs w/ up to 8 or 9 inputs</a:t>
            </a:r>
          </a:p>
          <a:p>
            <a:pPr lvl="1" eaLnBrk="1" hangingPunct="1"/>
            <a:r>
              <a:rPr lang="en-US" altLang="en-US" dirty="0" smtClean="0"/>
              <a:t>Test ALL combinations of inputs to verify output</a:t>
            </a:r>
          </a:p>
          <a:p>
            <a:pPr lvl="1" eaLnBrk="1" hangingPunct="1"/>
            <a:r>
              <a:rPr lang="en-US" altLang="en-US" dirty="0" smtClean="0"/>
              <a:t>Could enumerate all test vectors, but don’t…</a:t>
            </a:r>
          </a:p>
          <a:p>
            <a:pPr lvl="1" eaLnBrk="1" hangingPunct="1"/>
            <a:r>
              <a:rPr lang="en-US" altLang="en-US" dirty="0" smtClean="0"/>
              <a:t>Generate them using a “for” loop!</a:t>
            </a:r>
          </a:p>
          <a:p>
            <a:pPr marL="393700" lvl="1" indent="0" eaLnBrk="1" hangingPunct="1">
              <a:buNone/>
            </a:pP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>
                <a:latin typeface="Tahoma" panose="020B0604030504040204" pitchFamily="34" charset="0"/>
              </a:rPr>
              <a:t>	</a:t>
            </a:r>
            <a:r>
              <a:rPr lang="en-US" altLang="en-US" dirty="0" err="1" smtClean="0">
                <a:solidFill>
                  <a:srgbClr val="0033CC"/>
                </a:solidFill>
                <a:latin typeface="Tahoma" panose="020B0604030504040204" pitchFamily="34" charset="0"/>
              </a:rPr>
              <a:t>reg</a:t>
            </a:r>
            <a:r>
              <a:rPr lang="en-US" altLang="en-US" dirty="0" smtClean="0">
                <a:latin typeface="Tahoma" panose="020B0604030504040204" pitchFamily="34" charset="0"/>
              </a:rPr>
              <a:t> [</a:t>
            </a:r>
            <a:r>
              <a:rPr lang="en-US" altLang="en-US" dirty="0" smtClean="0">
                <a:solidFill>
                  <a:srgbClr val="CC0000"/>
                </a:solidFill>
                <a:latin typeface="Tahoma" panose="020B0604030504040204" pitchFamily="34" charset="0"/>
              </a:rPr>
              <a:t>4</a:t>
            </a:r>
            <a:r>
              <a:rPr lang="en-US" altLang="en-US" dirty="0" smtClean="0">
                <a:latin typeface="Tahoma" panose="020B0604030504040204" pitchFamily="34" charset="0"/>
              </a:rPr>
              <a:t>:0] x;</a:t>
            </a:r>
            <a:br>
              <a:rPr lang="en-US" altLang="en-US" dirty="0" smtClean="0">
                <a:latin typeface="Tahoma" panose="020B0604030504040204" pitchFamily="34" charset="0"/>
              </a:rPr>
            </a:br>
            <a:r>
              <a:rPr lang="en-US" altLang="en-US" dirty="0" smtClean="0">
                <a:latin typeface="Tahoma" panose="020B0604030504040204" pitchFamily="34" charset="0"/>
              </a:rPr>
              <a:t>	initial begin</a:t>
            </a:r>
          </a:p>
          <a:p>
            <a:pPr lvl="1" eaLnBrk="1" hangingPunct="1">
              <a:buFontTx/>
              <a:buNone/>
            </a:pPr>
            <a:r>
              <a:rPr lang="en-US" altLang="en-US" dirty="0" smtClean="0">
                <a:latin typeface="Tahoma" panose="020B0604030504040204" pitchFamily="34" charset="0"/>
              </a:rPr>
              <a:t>			for (x = 0; x &lt;  16; x = x + 1) 					#5;	// need a delay here!</a:t>
            </a:r>
            <a:br>
              <a:rPr lang="en-US" altLang="en-US" dirty="0" smtClean="0">
                <a:latin typeface="Tahoma" panose="020B0604030504040204" pitchFamily="34" charset="0"/>
              </a:rPr>
            </a:br>
            <a:r>
              <a:rPr lang="en-US" altLang="en-US" dirty="0" smtClean="0">
                <a:latin typeface="Tahoma" panose="020B0604030504040204" pitchFamily="34" charset="0"/>
              </a:rPr>
              <a:t>	end</a:t>
            </a:r>
          </a:p>
          <a:p>
            <a:pPr lvl="1" eaLnBrk="1" hangingPunct="1">
              <a:buFontTx/>
              <a:buNone/>
            </a:pPr>
            <a:endParaRPr lang="en-US" altLang="en-US" sz="1400" dirty="0" smtClean="0">
              <a:latin typeface="Tahoma" panose="020B0604030504040204" pitchFamily="34" charset="0"/>
            </a:endParaRPr>
          </a:p>
          <a:p>
            <a:pPr eaLnBrk="1" hangingPunct="1"/>
            <a:r>
              <a:rPr lang="en-US" altLang="en-US" dirty="0" smtClean="0"/>
              <a:t>Need to use “</a:t>
            </a:r>
            <a:r>
              <a:rPr lang="en-US" altLang="en-US" dirty="0" err="1" smtClean="0"/>
              <a:t>reg</a:t>
            </a:r>
            <a:r>
              <a:rPr lang="en-US" altLang="en-US" dirty="0" smtClean="0"/>
              <a:t>” type for loop variable? Why?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dirty="0" smtClean="0"/>
          </a:p>
        </p:txBody>
      </p:sp>
      <p:sp>
        <p:nvSpPr>
          <p:cNvPr id="163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42AE2C7-F6A2-4C8D-8316-3F9BE6FBC891}" type="slidenum">
              <a:rPr lang="en-US" altLang="en-US"/>
              <a:pPr eaLnBrk="1" hangingPunct="1"/>
              <a:t>15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Why Loop Vector Has Extra Bit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Want to test all vectors 0000 to 1111</a:t>
            </a:r>
            <a:br>
              <a:rPr lang="en-US" altLang="en-US" dirty="0" smtClean="0"/>
            </a:br>
            <a:r>
              <a:rPr lang="en-US" altLang="en-US" dirty="0" smtClean="0"/>
              <a:t>	</a:t>
            </a:r>
            <a:r>
              <a:rPr lang="en-US" altLang="en-US" dirty="0" err="1" smtClean="0">
                <a:latin typeface="Tahoma" panose="020B0604030504040204" pitchFamily="34" charset="0"/>
              </a:rPr>
              <a:t>reg</a:t>
            </a:r>
            <a:r>
              <a:rPr lang="en-US" altLang="en-US" dirty="0" smtClean="0">
                <a:latin typeface="Tahoma" panose="020B0604030504040204" pitchFamily="34" charset="0"/>
              </a:rPr>
              <a:t> [3:0] x;</a:t>
            </a:r>
            <a:br>
              <a:rPr lang="en-US" altLang="en-US" dirty="0" smtClean="0">
                <a:latin typeface="Tahoma" panose="020B0604030504040204" pitchFamily="34" charset="0"/>
              </a:rPr>
            </a:br>
            <a:r>
              <a:rPr lang="en-US" altLang="en-US" dirty="0" smtClean="0">
                <a:latin typeface="Tahoma" panose="020B0604030504040204" pitchFamily="34" charset="0"/>
              </a:rPr>
              <a:t>	initial begin</a:t>
            </a:r>
          </a:p>
          <a:p>
            <a:pPr lvl="1" eaLnBrk="1" hangingPunct="1">
              <a:buFontTx/>
              <a:buNone/>
            </a:pPr>
            <a:r>
              <a:rPr lang="en-US" altLang="en-US" dirty="0" smtClean="0">
                <a:latin typeface="Tahoma" panose="020B0604030504040204" pitchFamily="34" charset="0"/>
              </a:rPr>
              <a:t>			</a:t>
            </a:r>
            <a:r>
              <a:rPr lang="en-US" altLang="en-US" sz="2800" dirty="0" smtClean="0">
                <a:latin typeface="Tahoma" panose="020B0604030504040204" pitchFamily="34" charset="0"/>
              </a:rPr>
              <a:t>for (x = 0; x &lt;  16; x = x + 1) 				#5;	// need a delay here!</a:t>
            </a:r>
            <a:br>
              <a:rPr lang="en-US" altLang="en-US" sz="2800" dirty="0" smtClean="0">
                <a:latin typeface="Tahoma" panose="020B0604030504040204" pitchFamily="34" charset="0"/>
              </a:rPr>
            </a:br>
            <a:r>
              <a:rPr lang="en-US" altLang="en-US" sz="2800" dirty="0" smtClean="0">
                <a:latin typeface="Tahoma" panose="020B0604030504040204" pitchFamily="34" charset="0"/>
              </a:rPr>
              <a:t>	end</a:t>
            </a:r>
          </a:p>
          <a:p>
            <a:pPr eaLnBrk="1" hangingPunct="1"/>
            <a:r>
              <a:rPr lang="en-US" altLang="en-US" dirty="0" smtClean="0"/>
              <a:t>If x is 4 bits, it only gets up to 1111 =&gt; </a:t>
            </a:r>
            <a:r>
              <a:rPr lang="en-US" altLang="en-US" u="sng" dirty="0" smtClean="0"/>
              <a:t>15</a:t>
            </a:r>
          </a:p>
          <a:p>
            <a:pPr lvl="1" eaLnBrk="1" hangingPunct="1"/>
            <a:r>
              <a:rPr lang="en-US" altLang="en-US" dirty="0" smtClean="0"/>
              <a:t>1100 =&gt; 1101 =&gt; 1110 =&gt; 1111 =&gt; 0000 =&gt; 0001</a:t>
            </a:r>
          </a:p>
          <a:p>
            <a:pPr eaLnBrk="1" hangingPunct="1"/>
            <a:r>
              <a:rPr lang="en-US" altLang="en-US" dirty="0" smtClean="0"/>
              <a:t>x is never &gt;= 16… so loop goes forever</a:t>
            </a:r>
          </a:p>
          <a:p>
            <a:pPr lvl="1" eaLnBrk="1" hangingPunct="1">
              <a:buFontTx/>
              <a:buNone/>
            </a:pPr>
            <a:endParaRPr lang="en-US" altLang="en-US" dirty="0" smtClean="0"/>
          </a:p>
        </p:txBody>
      </p:sp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BFC92BF-7860-4106-ABFC-E000E3EF6805}" type="slidenum">
              <a:rPr lang="en-US" altLang="en-US"/>
              <a:pPr eaLnBrk="1" hangingPunct="1"/>
              <a:t>16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Example: DUT</a:t>
            </a:r>
          </a:p>
        </p:txBody>
      </p:sp>
      <p:sp>
        <p:nvSpPr>
          <p:cNvPr id="1843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0A11841-54AD-487E-BDB8-E34B85F8C5B2}" type="slidenum">
              <a:rPr lang="en-US" altLang="en-US"/>
              <a:pPr eaLnBrk="1" hangingPunct="1"/>
              <a:t>17</a:t>
            </a:fld>
            <a:endParaRPr lang="en-US" altLang="en-US"/>
          </a:p>
        </p:txBody>
      </p:sp>
      <p:sp>
        <p:nvSpPr>
          <p:cNvPr id="18436" name="Rectangle 3"/>
          <p:cNvSpPr>
            <a:spLocks noChangeArrowheads="1"/>
          </p:cNvSpPr>
          <p:nvPr/>
        </p:nvSpPr>
        <p:spPr bwMode="auto">
          <a:xfrm>
            <a:off x="1460500" y="2667000"/>
            <a:ext cx="6540500" cy="2057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b="1">
                <a:latin typeface="Tahoma" panose="020B0604030504040204" pitchFamily="34" charset="0"/>
              </a:rPr>
              <a:t>module</a:t>
            </a:r>
            <a:r>
              <a:rPr lang="en-US" altLang="en-US">
                <a:latin typeface="Tahoma" panose="020B0604030504040204" pitchFamily="34" charset="0"/>
              </a:rPr>
              <a:t> Comp_4 (A_gt_B, A_lt_B, A_eq_B, A, B);</a:t>
            </a:r>
          </a:p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b="1">
                <a:latin typeface="Tahoma" panose="020B0604030504040204" pitchFamily="34" charset="0"/>
              </a:rPr>
              <a:t>output</a:t>
            </a:r>
            <a:r>
              <a:rPr lang="en-US" altLang="en-US">
                <a:latin typeface="Tahoma" panose="020B0604030504040204" pitchFamily="34" charset="0"/>
              </a:rPr>
              <a:t> 	A_gt_B, A_lt_B, A_eq_B;</a:t>
            </a:r>
          </a:p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b="1">
                <a:latin typeface="Tahoma" panose="020B0604030504040204" pitchFamily="34" charset="0"/>
              </a:rPr>
              <a:t>input</a:t>
            </a:r>
            <a:r>
              <a:rPr lang="en-US" altLang="en-US">
                <a:latin typeface="Tahoma" panose="020B0604030504040204" pitchFamily="34" charset="0"/>
              </a:rPr>
              <a:t> 	[3:0] A, B;</a:t>
            </a:r>
          </a:p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>
                <a:latin typeface="Tahoma" panose="020B0604030504040204" pitchFamily="34" charset="0"/>
              </a:rPr>
              <a:t>	// Code to compare A to B </a:t>
            </a:r>
          </a:p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>
                <a:latin typeface="Tahoma" panose="020B0604030504040204" pitchFamily="34" charset="0"/>
              </a:rPr>
              <a:t>	// and set A_gt_B, A_lt_B, A_eq_B accordingly</a:t>
            </a:r>
          </a:p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b="1">
                <a:latin typeface="Tahoma" panose="020B0604030504040204" pitchFamily="34" charset="0"/>
              </a:rPr>
              <a:t>endmodule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98269"/>
            <a:ext cx="60960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Example: </a:t>
            </a:r>
            <a:r>
              <a:rPr lang="en-US" altLang="en-US" dirty="0" err="1" smtClean="0"/>
              <a:t>Testbench</a:t>
            </a:r>
            <a:endParaRPr lang="en-US" altLang="en-US" dirty="0" smtClean="0"/>
          </a:p>
        </p:txBody>
      </p:sp>
      <p:sp>
        <p:nvSpPr>
          <p:cNvPr id="1945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BD3E1D4-0991-41CA-B2F8-470046EF9225}" type="slidenum">
              <a:rPr lang="en-US" altLang="en-US"/>
              <a:pPr eaLnBrk="1" hangingPunct="1"/>
              <a:t>18</a:t>
            </a:fld>
            <a:endParaRPr lang="en-US" altLang="en-US"/>
          </a:p>
        </p:txBody>
      </p:sp>
      <p:sp>
        <p:nvSpPr>
          <p:cNvPr id="19460" name="Rectangle 3"/>
          <p:cNvSpPr>
            <a:spLocks noChangeArrowheads="1"/>
          </p:cNvSpPr>
          <p:nvPr/>
        </p:nvSpPr>
        <p:spPr bwMode="auto">
          <a:xfrm>
            <a:off x="533400" y="1600200"/>
            <a:ext cx="8229600" cy="5029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b="1" dirty="0">
                <a:latin typeface="Tahoma" panose="020B0604030504040204" pitchFamily="34" charset="0"/>
              </a:rPr>
              <a:t>module</a:t>
            </a:r>
            <a:r>
              <a:rPr lang="en-US" altLang="en-US" dirty="0">
                <a:latin typeface="Tahoma" panose="020B0604030504040204" pitchFamily="34" charset="0"/>
              </a:rPr>
              <a:t> Comp_4_tb();</a:t>
            </a:r>
          </a:p>
          <a:p>
            <a:pPr eaLnBrk="1" hangingPunct="1">
              <a:lnSpc>
                <a:spcPct val="90000"/>
              </a:lnSpc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b="1" dirty="0">
                <a:latin typeface="Tahoma" panose="020B0604030504040204" pitchFamily="34" charset="0"/>
              </a:rPr>
              <a:t>wire</a:t>
            </a:r>
            <a:r>
              <a:rPr lang="en-US" altLang="en-US" dirty="0">
                <a:latin typeface="Tahoma" panose="020B0604030504040204" pitchFamily="34" charset="0"/>
              </a:rPr>
              <a:t> 	</a:t>
            </a:r>
            <a:r>
              <a:rPr lang="en-US" altLang="en-US" dirty="0" err="1">
                <a:latin typeface="Tahoma" panose="020B0604030504040204" pitchFamily="34" charset="0"/>
              </a:rPr>
              <a:t>A_gt_B</a:t>
            </a:r>
            <a:r>
              <a:rPr lang="en-US" altLang="en-US" dirty="0">
                <a:latin typeface="Tahoma" panose="020B0604030504040204" pitchFamily="34" charset="0"/>
              </a:rPr>
              <a:t>, </a:t>
            </a:r>
            <a:r>
              <a:rPr lang="en-US" altLang="en-US" dirty="0" err="1">
                <a:latin typeface="Tahoma" panose="020B0604030504040204" pitchFamily="34" charset="0"/>
              </a:rPr>
              <a:t>A_lt_B</a:t>
            </a:r>
            <a:r>
              <a:rPr lang="en-US" altLang="en-US" dirty="0">
                <a:latin typeface="Tahoma" panose="020B0604030504040204" pitchFamily="34" charset="0"/>
              </a:rPr>
              <a:t>, </a:t>
            </a:r>
            <a:r>
              <a:rPr lang="en-US" altLang="en-US" dirty="0" err="1">
                <a:latin typeface="Tahoma" panose="020B0604030504040204" pitchFamily="34" charset="0"/>
              </a:rPr>
              <a:t>A_eq_B</a:t>
            </a:r>
            <a:r>
              <a:rPr lang="en-US" altLang="en-US" dirty="0">
                <a:latin typeface="Tahoma" panose="020B0604030504040204" pitchFamily="34" charset="0"/>
              </a:rPr>
              <a:t>;</a:t>
            </a:r>
          </a:p>
          <a:p>
            <a:pPr eaLnBrk="1" hangingPunct="1">
              <a:lnSpc>
                <a:spcPct val="90000"/>
              </a:lnSpc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b="1" dirty="0" err="1">
                <a:latin typeface="Tahoma" panose="020B0604030504040204" pitchFamily="34" charset="0"/>
              </a:rPr>
              <a:t>reg</a:t>
            </a:r>
            <a:r>
              <a:rPr lang="en-US" altLang="en-US" dirty="0">
                <a:latin typeface="Tahoma" panose="020B0604030504040204" pitchFamily="34" charset="0"/>
              </a:rPr>
              <a:t> 	[</a:t>
            </a:r>
            <a:r>
              <a:rPr lang="en-US" altLang="en-US" b="1" dirty="0">
                <a:solidFill>
                  <a:srgbClr val="0033CC"/>
                </a:solidFill>
                <a:latin typeface="Tahoma" panose="020B0604030504040204" pitchFamily="34" charset="0"/>
              </a:rPr>
              <a:t>4</a:t>
            </a:r>
            <a:r>
              <a:rPr lang="en-US" altLang="en-US" dirty="0">
                <a:latin typeface="Tahoma" panose="020B0604030504040204" pitchFamily="34" charset="0"/>
              </a:rPr>
              <a:t>:0] A, B;		// sized to prevent loop wrap around</a:t>
            </a:r>
          </a:p>
          <a:p>
            <a:pPr eaLnBrk="1" hangingPunct="1">
              <a:lnSpc>
                <a:spcPct val="90000"/>
              </a:lnSpc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endParaRPr lang="en-US" altLang="en-US" dirty="0">
              <a:latin typeface="Tahoma" panose="020B0604030504040204" pitchFamily="34" charset="0"/>
            </a:endParaRPr>
          </a:p>
          <a:p>
            <a:pPr eaLnBrk="1" hangingPunct="1">
              <a:lnSpc>
                <a:spcPct val="90000"/>
              </a:lnSpc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dirty="0">
                <a:latin typeface="Tahoma" panose="020B0604030504040204" pitchFamily="34" charset="0"/>
              </a:rPr>
              <a:t>Comp_4 M1 (</a:t>
            </a:r>
            <a:r>
              <a:rPr lang="en-US" altLang="en-US" dirty="0" err="1">
                <a:latin typeface="Tahoma" panose="020B0604030504040204" pitchFamily="34" charset="0"/>
              </a:rPr>
              <a:t>A_gt_B</a:t>
            </a:r>
            <a:r>
              <a:rPr lang="en-US" altLang="en-US" dirty="0">
                <a:latin typeface="Tahoma" panose="020B0604030504040204" pitchFamily="34" charset="0"/>
              </a:rPr>
              <a:t>, </a:t>
            </a:r>
            <a:r>
              <a:rPr lang="en-US" altLang="en-US" dirty="0" err="1">
                <a:latin typeface="Tahoma" panose="020B0604030504040204" pitchFamily="34" charset="0"/>
              </a:rPr>
              <a:t>A_lt_B</a:t>
            </a:r>
            <a:r>
              <a:rPr lang="en-US" altLang="en-US" dirty="0">
                <a:latin typeface="Tahoma" panose="020B0604030504040204" pitchFamily="34" charset="0"/>
              </a:rPr>
              <a:t>, </a:t>
            </a:r>
            <a:r>
              <a:rPr lang="en-US" altLang="en-US" dirty="0" err="1">
                <a:latin typeface="Tahoma" panose="020B0604030504040204" pitchFamily="34" charset="0"/>
              </a:rPr>
              <a:t>A_eq_B</a:t>
            </a:r>
            <a:r>
              <a:rPr lang="en-US" altLang="en-US" dirty="0">
                <a:latin typeface="Tahoma" panose="020B0604030504040204" pitchFamily="34" charset="0"/>
              </a:rPr>
              <a:t>, A[3:0], B[3:0]);	// DUT</a:t>
            </a:r>
          </a:p>
          <a:p>
            <a:pPr eaLnBrk="1" hangingPunct="1">
              <a:lnSpc>
                <a:spcPct val="90000"/>
              </a:lnSpc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endParaRPr lang="en-US" altLang="en-US" dirty="0">
              <a:latin typeface="Tahoma" panose="020B0604030504040204" pitchFamily="34" charset="0"/>
            </a:endParaRPr>
          </a:p>
          <a:p>
            <a:pPr eaLnBrk="1" hangingPunct="1">
              <a:lnSpc>
                <a:spcPct val="90000"/>
              </a:lnSpc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b="1" dirty="0">
                <a:latin typeface="Tahoma" panose="020B0604030504040204" pitchFamily="34" charset="0"/>
              </a:rPr>
              <a:t>initial</a:t>
            </a:r>
            <a:r>
              <a:rPr lang="en-US" altLang="en-US" dirty="0">
                <a:latin typeface="Tahoma" panose="020B0604030504040204" pitchFamily="34" charset="0"/>
              </a:rPr>
              <a:t> </a:t>
            </a:r>
            <a:r>
              <a:rPr lang="en-US" altLang="en-US" b="1" dirty="0">
                <a:latin typeface="Tahoma" panose="020B0604030504040204" pitchFamily="34" charset="0"/>
              </a:rPr>
              <a:t>$monitor(“%t  A: %h  B: %h  </a:t>
            </a:r>
            <a:r>
              <a:rPr lang="en-US" altLang="en-US" b="1" dirty="0" err="1">
                <a:latin typeface="Tahoma" panose="020B0604030504040204" pitchFamily="34" charset="0"/>
              </a:rPr>
              <a:t>AgtB</a:t>
            </a:r>
            <a:r>
              <a:rPr lang="en-US" altLang="en-US" b="1" dirty="0">
                <a:latin typeface="Tahoma" panose="020B0604030504040204" pitchFamily="34" charset="0"/>
              </a:rPr>
              <a:t>: %b  </a:t>
            </a:r>
            <a:r>
              <a:rPr lang="en-US" altLang="en-US" b="1" dirty="0" err="1">
                <a:latin typeface="Tahoma" panose="020B0604030504040204" pitchFamily="34" charset="0"/>
              </a:rPr>
              <a:t>AltB</a:t>
            </a:r>
            <a:r>
              <a:rPr lang="en-US" altLang="en-US" b="1" dirty="0">
                <a:latin typeface="Tahoma" panose="020B0604030504040204" pitchFamily="34" charset="0"/>
              </a:rPr>
              <a:t>: %b  </a:t>
            </a:r>
            <a:r>
              <a:rPr lang="en-US" altLang="en-US" b="1" dirty="0" err="1">
                <a:latin typeface="Tahoma" panose="020B0604030504040204" pitchFamily="34" charset="0"/>
              </a:rPr>
              <a:t>AeqB</a:t>
            </a:r>
            <a:r>
              <a:rPr lang="en-US" altLang="en-US" b="1" dirty="0">
                <a:latin typeface="Tahoma" panose="020B0604030504040204" pitchFamily="34" charset="0"/>
              </a:rPr>
              <a:t>: %b”, $time</a:t>
            </a:r>
            <a:r>
              <a:rPr lang="en-US" altLang="en-US" dirty="0">
                <a:latin typeface="Tahoma" panose="020B0604030504040204" pitchFamily="34" charset="0"/>
              </a:rPr>
              <a:t>, </a:t>
            </a:r>
            <a:r>
              <a:rPr lang="en-US" altLang="en-US" dirty="0">
                <a:solidFill>
                  <a:srgbClr val="0033CC"/>
                </a:solidFill>
                <a:latin typeface="Tahoma" panose="020B0604030504040204" pitchFamily="34" charset="0"/>
              </a:rPr>
              <a:t>A[3:0]</a:t>
            </a:r>
            <a:r>
              <a:rPr lang="en-US" altLang="en-US" dirty="0">
                <a:latin typeface="Tahoma" panose="020B0604030504040204" pitchFamily="34" charset="0"/>
              </a:rPr>
              <a:t>, </a:t>
            </a:r>
            <a:r>
              <a:rPr lang="en-US" altLang="en-US" dirty="0">
                <a:solidFill>
                  <a:srgbClr val="0033CC"/>
                </a:solidFill>
                <a:latin typeface="Tahoma" panose="020B0604030504040204" pitchFamily="34" charset="0"/>
              </a:rPr>
              <a:t>B[3:0]</a:t>
            </a:r>
            <a:r>
              <a:rPr lang="en-US" altLang="en-US" dirty="0">
                <a:latin typeface="Tahoma" panose="020B0604030504040204" pitchFamily="34" charset="0"/>
              </a:rPr>
              <a:t>, </a:t>
            </a:r>
            <a:r>
              <a:rPr lang="en-US" altLang="en-US" dirty="0" err="1">
                <a:latin typeface="Tahoma" panose="020B0604030504040204" pitchFamily="34" charset="0"/>
              </a:rPr>
              <a:t>A_gt_B</a:t>
            </a:r>
            <a:r>
              <a:rPr lang="en-US" altLang="en-US" dirty="0">
                <a:latin typeface="Tahoma" panose="020B0604030504040204" pitchFamily="34" charset="0"/>
              </a:rPr>
              <a:t>, </a:t>
            </a:r>
            <a:r>
              <a:rPr lang="en-US" altLang="en-US" dirty="0" err="1">
                <a:latin typeface="Tahoma" panose="020B0604030504040204" pitchFamily="34" charset="0"/>
              </a:rPr>
              <a:t>A_lt_B</a:t>
            </a:r>
            <a:r>
              <a:rPr lang="en-US" altLang="en-US" dirty="0">
                <a:latin typeface="Tahoma" panose="020B0604030504040204" pitchFamily="34" charset="0"/>
              </a:rPr>
              <a:t>, </a:t>
            </a:r>
            <a:r>
              <a:rPr lang="en-US" altLang="en-US" dirty="0" err="1">
                <a:latin typeface="Tahoma" panose="020B0604030504040204" pitchFamily="34" charset="0"/>
              </a:rPr>
              <a:t>A_eq_B</a:t>
            </a:r>
            <a:r>
              <a:rPr lang="en-US" altLang="en-US">
                <a:latin typeface="Tahoma" panose="020B0604030504040204" pitchFamily="34" charset="0"/>
              </a:rPr>
              <a:t>); </a:t>
            </a:r>
            <a:endParaRPr lang="en-US" altLang="en-US" smtClean="0">
              <a:latin typeface="Tahoma" panose="020B0604030504040204" pitchFamily="34" charset="0"/>
            </a:endParaRPr>
          </a:p>
          <a:p>
            <a:pPr eaLnBrk="1" hangingPunct="1">
              <a:lnSpc>
                <a:spcPct val="90000"/>
              </a:lnSpc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endParaRPr lang="en-US" altLang="en-US" dirty="0">
              <a:latin typeface="Tahoma" panose="020B0604030504040204" pitchFamily="34" charset="0"/>
            </a:endParaRPr>
          </a:p>
          <a:p>
            <a:pPr eaLnBrk="1" hangingPunct="1">
              <a:lnSpc>
                <a:spcPct val="90000"/>
              </a:lnSpc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b="1" dirty="0">
                <a:latin typeface="Tahoma" panose="020B0604030504040204" pitchFamily="34" charset="0"/>
              </a:rPr>
              <a:t>initial</a:t>
            </a:r>
            <a:r>
              <a:rPr lang="en-US" altLang="en-US" dirty="0">
                <a:latin typeface="Tahoma" panose="020B0604030504040204" pitchFamily="34" charset="0"/>
              </a:rPr>
              <a:t> #2000 </a:t>
            </a:r>
            <a:r>
              <a:rPr lang="en-US" altLang="en-US" b="1" dirty="0">
                <a:latin typeface="Tahoma" panose="020B0604030504040204" pitchFamily="34" charset="0"/>
              </a:rPr>
              <a:t>$finish</a:t>
            </a:r>
            <a:r>
              <a:rPr lang="en-US" altLang="en-US" dirty="0">
                <a:latin typeface="Tahoma" panose="020B0604030504040204" pitchFamily="34" charset="0"/>
              </a:rPr>
              <a:t>;		// end simulation, quit program</a:t>
            </a:r>
          </a:p>
          <a:p>
            <a:pPr eaLnBrk="1" hangingPunct="1">
              <a:lnSpc>
                <a:spcPct val="90000"/>
              </a:lnSpc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endParaRPr lang="en-US" altLang="en-US" dirty="0">
              <a:latin typeface="Tahoma" panose="020B0604030504040204" pitchFamily="34" charset="0"/>
            </a:endParaRPr>
          </a:p>
          <a:p>
            <a:pPr eaLnBrk="1" hangingPunct="1">
              <a:lnSpc>
                <a:spcPct val="90000"/>
              </a:lnSpc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b="1" dirty="0">
                <a:latin typeface="Tahoma" panose="020B0604030504040204" pitchFamily="34" charset="0"/>
              </a:rPr>
              <a:t>initial</a:t>
            </a:r>
            <a:r>
              <a:rPr lang="en-US" altLang="en-US" dirty="0">
                <a:latin typeface="Tahoma" panose="020B0604030504040204" pitchFamily="34" charset="0"/>
              </a:rPr>
              <a:t> </a:t>
            </a:r>
            <a:r>
              <a:rPr lang="en-US" altLang="en-US" b="1" dirty="0">
                <a:latin typeface="Tahoma" panose="020B0604030504040204" pitchFamily="34" charset="0"/>
              </a:rPr>
              <a:t>begin</a:t>
            </a:r>
          </a:p>
          <a:p>
            <a:pPr eaLnBrk="1" hangingPunct="1">
              <a:lnSpc>
                <a:spcPct val="90000"/>
              </a:lnSpc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dirty="0">
                <a:latin typeface="Tahoma" panose="020B0604030504040204" pitchFamily="34" charset="0"/>
              </a:rPr>
              <a:t>#5 </a:t>
            </a:r>
            <a:r>
              <a:rPr lang="en-US" altLang="en-US" b="1" dirty="0">
                <a:latin typeface="Tahoma" panose="020B0604030504040204" pitchFamily="34" charset="0"/>
              </a:rPr>
              <a:t>for</a:t>
            </a:r>
            <a:r>
              <a:rPr lang="en-US" altLang="en-US" dirty="0">
                <a:latin typeface="Tahoma" panose="020B0604030504040204" pitchFamily="34" charset="0"/>
              </a:rPr>
              <a:t> (A = 0; A &lt; 16; A = A + 1) </a:t>
            </a:r>
            <a:r>
              <a:rPr lang="en-US" altLang="en-US" b="1" dirty="0">
                <a:latin typeface="Tahoma" panose="020B0604030504040204" pitchFamily="34" charset="0"/>
              </a:rPr>
              <a:t>begin</a:t>
            </a:r>
            <a:r>
              <a:rPr lang="en-US" altLang="en-US" dirty="0">
                <a:latin typeface="Tahoma" panose="020B0604030504040204" pitchFamily="34" charset="0"/>
              </a:rPr>
              <a:t> 	     // exhaustive test </a:t>
            </a:r>
            <a:r>
              <a:rPr lang="en-US" altLang="en-US" dirty="0" smtClean="0">
                <a:latin typeface="Tahoma" panose="020B0604030504040204" pitchFamily="34" charset="0"/>
              </a:rPr>
              <a:t>of inputs</a:t>
            </a:r>
            <a:endParaRPr lang="en-US" altLang="en-US" dirty="0">
              <a:latin typeface="Tahoma" panose="020B0604030504040204" pitchFamily="34" charset="0"/>
            </a:endParaRPr>
          </a:p>
          <a:p>
            <a:pPr eaLnBrk="1" hangingPunct="1">
              <a:lnSpc>
                <a:spcPct val="90000"/>
              </a:lnSpc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dirty="0">
                <a:latin typeface="Tahoma" panose="020B0604030504040204" pitchFamily="34" charset="0"/>
              </a:rPr>
              <a:t>       </a:t>
            </a:r>
            <a:r>
              <a:rPr lang="en-US" altLang="en-US" b="1" dirty="0">
                <a:latin typeface="Tahoma" panose="020B0604030504040204" pitchFamily="34" charset="0"/>
              </a:rPr>
              <a:t>for</a:t>
            </a:r>
            <a:r>
              <a:rPr lang="en-US" altLang="en-US" dirty="0">
                <a:latin typeface="Tahoma" panose="020B0604030504040204" pitchFamily="34" charset="0"/>
              </a:rPr>
              <a:t> (B = 0; B &lt; 16; B = B + 1) </a:t>
            </a:r>
            <a:r>
              <a:rPr lang="en-US" altLang="en-US" b="1" dirty="0">
                <a:latin typeface="Tahoma" panose="020B0604030504040204" pitchFamily="34" charset="0"/>
              </a:rPr>
              <a:t>begin</a:t>
            </a:r>
            <a:r>
              <a:rPr lang="en-US" altLang="en-US" dirty="0">
                <a:latin typeface="Tahoma" panose="020B0604030504040204" pitchFamily="34" charset="0"/>
              </a:rPr>
              <a:t> #5;  // may want to test x’s and z’s</a:t>
            </a:r>
          </a:p>
          <a:p>
            <a:pPr eaLnBrk="1" hangingPunct="1">
              <a:lnSpc>
                <a:spcPct val="90000"/>
              </a:lnSpc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dirty="0">
                <a:latin typeface="Tahoma" panose="020B0604030504040204" pitchFamily="34" charset="0"/>
              </a:rPr>
              <a:t>       </a:t>
            </a:r>
            <a:r>
              <a:rPr lang="en-US" altLang="en-US" b="1" dirty="0">
                <a:latin typeface="Tahoma" panose="020B0604030504040204" pitchFamily="34" charset="0"/>
              </a:rPr>
              <a:t>end</a:t>
            </a:r>
            <a:r>
              <a:rPr lang="en-US" altLang="en-US" dirty="0">
                <a:latin typeface="Tahoma" panose="020B0604030504040204" pitchFamily="34" charset="0"/>
              </a:rPr>
              <a:t> // first for</a:t>
            </a:r>
          </a:p>
          <a:p>
            <a:pPr eaLnBrk="1" hangingPunct="1">
              <a:lnSpc>
                <a:spcPct val="90000"/>
              </a:lnSpc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dirty="0">
                <a:latin typeface="Tahoma" panose="020B0604030504040204" pitchFamily="34" charset="0"/>
              </a:rPr>
              <a:t>     </a:t>
            </a:r>
            <a:r>
              <a:rPr lang="en-US" altLang="en-US" b="1" dirty="0">
                <a:latin typeface="Tahoma" panose="020B0604030504040204" pitchFamily="34" charset="0"/>
              </a:rPr>
              <a:t>end</a:t>
            </a:r>
            <a:r>
              <a:rPr lang="en-US" altLang="en-US" dirty="0">
                <a:latin typeface="Tahoma" panose="020B0604030504040204" pitchFamily="34" charset="0"/>
              </a:rPr>
              <a:t> // second for</a:t>
            </a:r>
          </a:p>
          <a:p>
            <a:pPr eaLnBrk="1" hangingPunct="1">
              <a:lnSpc>
                <a:spcPct val="90000"/>
              </a:lnSpc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b="1" dirty="0">
                <a:latin typeface="Tahoma" panose="020B0604030504040204" pitchFamily="34" charset="0"/>
              </a:rPr>
              <a:t>end</a:t>
            </a:r>
            <a:r>
              <a:rPr lang="en-US" altLang="en-US" dirty="0">
                <a:latin typeface="Tahoma" panose="020B0604030504040204" pitchFamily="34" charset="0"/>
              </a:rPr>
              <a:t> // initial</a:t>
            </a:r>
          </a:p>
          <a:p>
            <a:pPr eaLnBrk="1" hangingPunct="1">
              <a:lnSpc>
                <a:spcPct val="90000"/>
              </a:lnSpc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b="1" dirty="0" err="1">
                <a:latin typeface="Tahoma" panose="020B0604030504040204" pitchFamily="34" charset="0"/>
              </a:rPr>
              <a:t>endmodule</a:t>
            </a:r>
            <a:endParaRPr lang="en-US" altLang="en-US" b="1" dirty="0">
              <a:latin typeface="Tahoma" panose="020B0604030504040204" pitchFamily="34" charset="0"/>
            </a:endParaRP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rgbClr val="0000A0"/>
              </a:buClr>
              <a:buSzPct val="125000"/>
            </a:pPr>
            <a:r>
              <a:rPr lang="en-US" altLang="en-US" sz="1600" dirty="0">
                <a:latin typeface="Times New Roman" panose="02020603050405020304" pitchFamily="18" charset="0"/>
              </a:rPr>
              <a:t>	</a:t>
            </a:r>
          </a:p>
        </p:txBody>
      </p:sp>
      <p:sp>
        <p:nvSpPr>
          <p:cNvPr id="19461" name="Text Box 4"/>
          <p:cNvSpPr txBox="1">
            <a:spLocks noChangeArrowheads="1"/>
          </p:cNvSpPr>
          <p:nvPr/>
        </p:nvSpPr>
        <p:spPr bwMode="auto">
          <a:xfrm>
            <a:off x="5851525" y="5715000"/>
            <a:ext cx="24542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i="1">
                <a:solidFill>
                  <a:srgbClr val="0033CC"/>
                </a:solidFill>
              </a:rPr>
              <a:t>note multiple </a:t>
            </a:r>
            <a:r>
              <a:rPr lang="en-US" altLang="en-US" b="1">
                <a:solidFill>
                  <a:srgbClr val="0033CC"/>
                </a:solidFill>
              </a:rPr>
              <a:t>initial</a:t>
            </a:r>
            <a:r>
              <a:rPr lang="en-US" altLang="en-US" i="1">
                <a:solidFill>
                  <a:srgbClr val="0033CC"/>
                </a:solidFill>
              </a:rPr>
              <a:t> blocks</a:t>
            </a:r>
          </a:p>
        </p:txBody>
      </p:sp>
      <p:sp>
        <p:nvSpPr>
          <p:cNvPr id="19462" name="Freeform 5"/>
          <p:cNvSpPr>
            <a:spLocks/>
          </p:cNvSpPr>
          <p:nvPr/>
        </p:nvSpPr>
        <p:spPr bwMode="auto">
          <a:xfrm>
            <a:off x="1371600" y="4038600"/>
            <a:ext cx="4495800" cy="1981200"/>
          </a:xfrm>
          <a:custGeom>
            <a:avLst/>
            <a:gdLst>
              <a:gd name="T0" fmla="*/ 2147483647 w 2832"/>
              <a:gd name="T1" fmla="*/ 2147483647 h 1008"/>
              <a:gd name="T2" fmla="*/ 2147483647 w 2832"/>
              <a:gd name="T3" fmla="*/ 2147483647 h 1008"/>
              <a:gd name="T4" fmla="*/ 0 w 2832"/>
              <a:gd name="T5" fmla="*/ 0 h 1008"/>
              <a:gd name="T6" fmla="*/ 0 60000 65536"/>
              <a:gd name="T7" fmla="*/ 0 60000 65536"/>
              <a:gd name="T8" fmla="*/ 0 60000 65536"/>
              <a:gd name="T9" fmla="*/ 0 w 2832"/>
              <a:gd name="T10" fmla="*/ 0 h 1008"/>
              <a:gd name="T11" fmla="*/ 2832 w 2832"/>
              <a:gd name="T12" fmla="*/ 1008 h 100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32" h="1008">
                <a:moveTo>
                  <a:pt x="2832" y="1008"/>
                </a:moveTo>
                <a:cubicBezTo>
                  <a:pt x="2132" y="684"/>
                  <a:pt x="1432" y="360"/>
                  <a:pt x="960" y="192"/>
                </a:cubicBezTo>
                <a:cubicBezTo>
                  <a:pt x="488" y="24"/>
                  <a:pt x="244" y="12"/>
                  <a:pt x="0" y="0"/>
                </a:cubicBezTo>
              </a:path>
            </a:pathLst>
          </a:custGeom>
          <a:noFill/>
          <a:ln w="19050" cap="flat" cmpd="sng">
            <a:solidFill>
              <a:srgbClr val="0000FF"/>
            </a:solidFill>
            <a:prstDash val="solid"/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63" name="Oval 6"/>
          <p:cNvSpPr>
            <a:spLocks noChangeArrowheads="1"/>
          </p:cNvSpPr>
          <p:nvPr/>
        </p:nvSpPr>
        <p:spPr bwMode="auto">
          <a:xfrm>
            <a:off x="457200" y="2971800"/>
            <a:ext cx="914400" cy="1752600"/>
          </a:xfrm>
          <a:prstGeom prst="ellips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Do </a:t>
            </a:r>
            <a:r>
              <a:rPr lang="en-US" altLang="en-US" dirty="0" err="1" smtClean="0"/>
              <a:t>ModelSim</a:t>
            </a:r>
            <a:r>
              <a:rPr lang="en-US" altLang="en-US" dirty="0" smtClean="0"/>
              <a:t> Example Here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ModelSim Example of 3-bit wide adder block</a:t>
            </a:r>
          </a:p>
        </p:txBody>
      </p:sp>
      <p:sp>
        <p:nvSpPr>
          <p:cNvPr id="204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D9C5B7B-98CB-40CB-8399-AD40814C0BEB}" type="slidenum">
              <a:rPr lang="en-US" altLang="en-US"/>
              <a:pPr eaLnBrk="1" hangingPunct="1"/>
              <a:t>19</a:t>
            </a:fld>
            <a:endParaRPr lang="en-US" altLang="en-US"/>
          </a:p>
        </p:txBody>
      </p:sp>
      <p:grpSp>
        <p:nvGrpSpPr>
          <p:cNvPr id="20485" name="Group 23"/>
          <p:cNvGrpSpPr>
            <a:grpSpLocks/>
          </p:cNvGrpSpPr>
          <p:nvPr/>
        </p:nvGrpSpPr>
        <p:grpSpPr bwMode="auto">
          <a:xfrm>
            <a:off x="1981200" y="3124200"/>
            <a:ext cx="4743450" cy="2071688"/>
            <a:chOff x="1248" y="1968"/>
            <a:chExt cx="2988" cy="1305"/>
          </a:xfrm>
        </p:grpSpPr>
        <p:sp>
          <p:nvSpPr>
            <p:cNvPr id="20486" name="Rectangle 5"/>
            <p:cNvSpPr>
              <a:spLocks noChangeArrowheads="1"/>
            </p:cNvSpPr>
            <p:nvPr/>
          </p:nvSpPr>
          <p:spPr bwMode="auto">
            <a:xfrm>
              <a:off x="2139" y="2158"/>
              <a:ext cx="960" cy="91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400">
                  <a:latin typeface="Times New Roman" panose="02020603050405020304" pitchFamily="18" charset="0"/>
                </a:rPr>
                <a:t>adder3bit</a:t>
              </a:r>
            </a:p>
            <a:p>
              <a:pPr algn="ctr"/>
              <a:r>
                <a:rPr lang="en-US" altLang="en-US" sz="2400">
                  <a:latin typeface="Times New Roman" panose="02020603050405020304" pitchFamily="18" charset="0"/>
                </a:rPr>
                <a:t>(DUT)</a:t>
              </a:r>
            </a:p>
          </p:txBody>
        </p:sp>
        <p:sp>
          <p:nvSpPr>
            <p:cNvPr id="20487" name="Line 6"/>
            <p:cNvSpPr>
              <a:spLocks noChangeShapeType="1"/>
            </p:cNvSpPr>
            <p:nvPr/>
          </p:nvSpPr>
          <p:spPr bwMode="auto">
            <a:xfrm>
              <a:off x="1801" y="2259"/>
              <a:ext cx="33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88" name="Line 7"/>
            <p:cNvSpPr>
              <a:spLocks noChangeShapeType="1"/>
            </p:cNvSpPr>
            <p:nvPr/>
          </p:nvSpPr>
          <p:spPr bwMode="auto">
            <a:xfrm>
              <a:off x="1814" y="2635"/>
              <a:ext cx="33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89" name="Line 8"/>
            <p:cNvSpPr>
              <a:spLocks noChangeShapeType="1"/>
            </p:cNvSpPr>
            <p:nvPr/>
          </p:nvSpPr>
          <p:spPr bwMode="auto">
            <a:xfrm>
              <a:off x="3099" y="2473"/>
              <a:ext cx="33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0" name="Line 9"/>
            <p:cNvSpPr>
              <a:spLocks noChangeShapeType="1"/>
            </p:cNvSpPr>
            <p:nvPr/>
          </p:nvSpPr>
          <p:spPr bwMode="auto">
            <a:xfrm>
              <a:off x="3099" y="2734"/>
              <a:ext cx="33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1" name="Text Box 10"/>
            <p:cNvSpPr txBox="1">
              <a:spLocks noChangeArrowheads="1"/>
            </p:cNvSpPr>
            <p:nvPr/>
          </p:nvSpPr>
          <p:spPr bwMode="auto">
            <a:xfrm>
              <a:off x="1276" y="2134"/>
              <a:ext cx="55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en-US" sz="2000">
                  <a:latin typeface="Tahoma" panose="020B0604030504040204" pitchFamily="34" charset="0"/>
                </a:rPr>
                <a:t>a[2:0]</a:t>
              </a:r>
            </a:p>
          </p:txBody>
        </p:sp>
        <p:sp>
          <p:nvSpPr>
            <p:cNvPr id="20492" name="Text Box 11"/>
            <p:cNvSpPr txBox="1">
              <a:spLocks noChangeArrowheads="1"/>
            </p:cNvSpPr>
            <p:nvPr/>
          </p:nvSpPr>
          <p:spPr bwMode="auto">
            <a:xfrm>
              <a:off x="1248" y="2512"/>
              <a:ext cx="55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en-US" sz="2000">
                  <a:latin typeface="Tahoma" panose="020B0604030504040204" pitchFamily="34" charset="0"/>
                </a:rPr>
                <a:t>b[2:0]</a:t>
              </a:r>
            </a:p>
          </p:txBody>
        </p:sp>
        <p:sp>
          <p:nvSpPr>
            <p:cNvPr id="20493" name="Text Box 12"/>
            <p:cNvSpPr txBox="1">
              <a:spLocks noChangeArrowheads="1"/>
            </p:cNvSpPr>
            <p:nvPr/>
          </p:nvSpPr>
          <p:spPr bwMode="auto">
            <a:xfrm>
              <a:off x="3473" y="2340"/>
              <a:ext cx="76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en-US" sz="2000">
                  <a:latin typeface="Tahoma" panose="020B0604030504040204" pitchFamily="34" charset="0"/>
                </a:rPr>
                <a:t>sum[2:0]</a:t>
              </a:r>
            </a:p>
          </p:txBody>
        </p:sp>
        <p:sp>
          <p:nvSpPr>
            <p:cNvPr id="20494" name="Text Box 13"/>
            <p:cNvSpPr txBox="1">
              <a:spLocks noChangeArrowheads="1"/>
            </p:cNvSpPr>
            <p:nvPr/>
          </p:nvSpPr>
          <p:spPr bwMode="auto">
            <a:xfrm>
              <a:off x="3483" y="2638"/>
              <a:ext cx="50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en-US" sz="2000">
                  <a:latin typeface="Tahoma" panose="020B0604030504040204" pitchFamily="34" charset="0"/>
                </a:rPr>
                <a:t>c_out</a:t>
              </a:r>
            </a:p>
          </p:txBody>
        </p:sp>
        <p:sp>
          <p:nvSpPr>
            <p:cNvPr id="20495" name="Line 14"/>
            <p:cNvSpPr>
              <a:spLocks noChangeShapeType="1"/>
            </p:cNvSpPr>
            <p:nvPr/>
          </p:nvSpPr>
          <p:spPr bwMode="auto">
            <a:xfrm flipH="1">
              <a:off x="1877" y="2184"/>
              <a:ext cx="113" cy="17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6" name="Line 15"/>
            <p:cNvSpPr>
              <a:spLocks noChangeShapeType="1"/>
            </p:cNvSpPr>
            <p:nvPr/>
          </p:nvSpPr>
          <p:spPr bwMode="auto">
            <a:xfrm flipH="1">
              <a:off x="1882" y="2563"/>
              <a:ext cx="113" cy="17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7" name="Text Box 16"/>
            <p:cNvSpPr txBox="1">
              <a:spLocks noChangeArrowheads="1"/>
            </p:cNvSpPr>
            <p:nvPr/>
          </p:nvSpPr>
          <p:spPr bwMode="auto">
            <a:xfrm>
              <a:off x="1909" y="1968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en-US" sz="2000">
                  <a:latin typeface="Times New Roman" panose="02020603050405020304" pitchFamily="18" charset="0"/>
                </a:rPr>
                <a:t>3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0498" name="Text Box 17"/>
            <p:cNvSpPr txBox="1">
              <a:spLocks noChangeArrowheads="1"/>
            </p:cNvSpPr>
            <p:nvPr/>
          </p:nvSpPr>
          <p:spPr bwMode="auto">
            <a:xfrm>
              <a:off x="1927" y="2358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en-US" sz="2000">
                  <a:latin typeface="Times New Roman" panose="02020603050405020304" pitchFamily="18" charset="0"/>
                </a:rPr>
                <a:t>3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0499" name="Line 18"/>
            <p:cNvSpPr>
              <a:spLocks noChangeShapeType="1"/>
            </p:cNvSpPr>
            <p:nvPr/>
          </p:nvSpPr>
          <p:spPr bwMode="auto">
            <a:xfrm>
              <a:off x="1803" y="2974"/>
              <a:ext cx="33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0" name="Text Box 19"/>
            <p:cNvSpPr txBox="1">
              <a:spLocks noChangeArrowheads="1"/>
            </p:cNvSpPr>
            <p:nvPr/>
          </p:nvSpPr>
          <p:spPr bwMode="auto">
            <a:xfrm>
              <a:off x="1369" y="2847"/>
              <a:ext cx="40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en-US" sz="2000">
                  <a:latin typeface="Tahoma" panose="020B0604030504040204" pitchFamily="34" charset="0"/>
                </a:rPr>
                <a:t>c_in</a:t>
              </a:r>
            </a:p>
          </p:txBody>
        </p:sp>
        <p:sp>
          <p:nvSpPr>
            <p:cNvPr id="20501" name="Line 20"/>
            <p:cNvSpPr>
              <a:spLocks noChangeShapeType="1"/>
            </p:cNvSpPr>
            <p:nvPr/>
          </p:nvSpPr>
          <p:spPr bwMode="auto">
            <a:xfrm flipH="1">
              <a:off x="3184" y="2385"/>
              <a:ext cx="113" cy="17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2" name="Text Box 21"/>
            <p:cNvSpPr txBox="1">
              <a:spLocks noChangeArrowheads="1"/>
            </p:cNvSpPr>
            <p:nvPr/>
          </p:nvSpPr>
          <p:spPr bwMode="auto">
            <a:xfrm>
              <a:off x="3306" y="2172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en-US" sz="2000">
                  <a:latin typeface="Times New Roman" panose="02020603050405020304" pitchFamily="18" charset="0"/>
                </a:rPr>
                <a:t>3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0503" name="Text Box 22"/>
            <p:cNvSpPr txBox="1">
              <a:spLocks noChangeArrowheads="1"/>
            </p:cNvSpPr>
            <p:nvPr/>
          </p:nvSpPr>
          <p:spPr bwMode="auto">
            <a:xfrm>
              <a:off x="1889" y="3042"/>
              <a:ext cx="1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815"/>
            <a:ext cx="67818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Administrative Matters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143000"/>
            <a:ext cx="8534400" cy="4953000"/>
          </a:xfrm>
        </p:spPr>
        <p:txBody>
          <a:bodyPr/>
          <a:lstStyle/>
          <a:p>
            <a:pPr marL="393700" lvl="1" indent="0" eaLnBrk="1" hangingPunct="1">
              <a:buNone/>
            </a:pPr>
            <a:endParaRPr lang="en-US" altLang="en-US" dirty="0" smtClean="0"/>
          </a:p>
          <a:p>
            <a:pPr eaLnBrk="1" hangingPunct="1"/>
            <a:r>
              <a:rPr lang="en-US" altLang="en-US" dirty="0" smtClean="0"/>
              <a:t>HW2 Posted and due in 2 weeks. </a:t>
            </a:r>
            <a:r>
              <a:rPr lang="en-US" altLang="en-US" dirty="0" smtClean="0"/>
              <a:t>Weds Oct 4</a:t>
            </a:r>
            <a:r>
              <a:rPr lang="en-US" altLang="en-US" baseline="30000" dirty="0" smtClean="0"/>
              <a:t>th</a:t>
            </a:r>
            <a:endParaRPr lang="en-US" altLang="en-US" dirty="0" smtClean="0"/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 smtClean="0"/>
              <a:t>Purchase of DE0 Nano boards (1 per every 2 people)</a:t>
            </a:r>
          </a:p>
          <a:p>
            <a:pPr lvl="1"/>
            <a:r>
              <a:rPr lang="en-US" altLang="en-US" dirty="0" smtClean="0"/>
              <a:t>We are setting up an online store</a:t>
            </a:r>
          </a:p>
          <a:p>
            <a:pPr lvl="1"/>
            <a:r>
              <a:rPr lang="en-US" altLang="en-US" dirty="0" smtClean="0"/>
              <a:t>Can rent for $35 or buy for $70</a:t>
            </a:r>
          </a:p>
          <a:p>
            <a:pPr lvl="1"/>
            <a:r>
              <a:rPr lang="en-US" altLang="en-US" dirty="0" smtClean="0"/>
              <a:t>If you rent you must return in good shape to receive a grade</a:t>
            </a:r>
          </a:p>
          <a:p>
            <a:pPr lvl="1"/>
            <a:endParaRPr lang="en-US" altLang="en-US" dirty="0"/>
          </a:p>
          <a:p>
            <a:pPr eaLnBrk="1" hangingPunct="1"/>
            <a:r>
              <a:rPr lang="en-US" altLang="en-US" dirty="0" smtClean="0"/>
              <a:t>Watch Videos on rest of Lecture03 materials</a:t>
            </a:r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 smtClean="0"/>
              <a:t>Monday </a:t>
            </a:r>
            <a:r>
              <a:rPr lang="en-US" altLang="en-US" dirty="0" smtClean="0"/>
              <a:t>will be a quiz on Lecture03 materials.</a:t>
            </a:r>
          </a:p>
        </p:txBody>
      </p:sp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E594CD0-2793-4223-A0A2-1E6398ACCEE0}" type="slidenum">
              <a:rPr lang="en-US" altLang="en-US"/>
              <a:pPr eaLnBrk="1" hangingPunct="1"/>
              <a:t>2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086" y="304800"/>
            <a:ext cx="8229600" cy="1143000"/>
          </a:xfrm>
        </p:spPr>
        <p:txBody>
          <a:bodyPr/>
          <a:lstStyle/>
          <a:p>
            <a:r>
              <a:rPr lang="en-US" dirty="0" smtClean="0"/>
              <a:t>Stimulus for Sequential Circuits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82895-1A62-40B5-92AA-CDBDB48804FD}" type="slidenum">
              <a:rPr lang="en-US" altLang="en-US" smtClean="0"/>
              <a:pPr/>
              <a:t>20</a:t>
            </a:fld>
            <a:endParaRPr lang="en-US" altLang="en-US"/>
          </a:p>
        </p:txBody>
      </p:sp>
      <p:sp>
        <p:nvSpPr>
          <p:cNvPr id="5" name="Rectangle 4"/>
          <p:cNvSpPr/>
          <p:nvPr/>
        </p:nvSpPr>
        <p:spPr>
          <a:xfrm>
            <a:off x="1981200" y="1752600"/>
            <a:ext cx="990600" cy="1905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 flipV="1">
            <a:off x="1981199" y="3125332"/>
            <a:ext cx="2286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1981199" y="3278821"/>
            <a:ext cx="2286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1585108" y="3277732"/>
            <a:ext cx="39609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006822" y="3093066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clk</a:t>
            </a:r>
            <a:endParaRPr lang="en-US" dirty="0"/>
          </a:p>
        </p:txBody>
      </p:sp>
      <p:cxnSp>
        <p:nvCxnSpPr>
          <p:cNvPr id="22" name="Straight Connector 21"/>
          <p:cNvCxnSpPr/>
          <p:nvPr/>
        </p:nvCxnSpPr>
        <p:spPr>
          <a:xfrm flipH="1">
            <a:off x="1600200" y="2040288"/>
            <a:ext cx="3809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82824" y="1828321"/>
            <a:ext cx="1417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up_dwn_n</a:t>
            </a:r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 flipH="1" flipV="1">
            <a:off x="1600200" y="2453444"/>
            <a:ext cx="381001" cy="20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088103" y="2235969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</a:t>
            </a:r>
            <a:endParaRPr lang="en-US" dirty="0"/>
          </a:p>
        </p:txBody>
      </p:sp>
      <p:cxnSp>
        <p:nvCxnSpPr>
          <p:cNvPr id="36" name="Straight Connector 35"/>
          <p:cNvCxnSpPr>
            <a:stCxn id="39" idx="2"/>
          </p:cNvCxnSpPr>
          <p:nvPr/>
        </p:nvCxnSpPr>
        <p:spPr>
          <a:xfrm flipH="1" flipV="1">
            <a:off x="1600200" y="2862508"/>
            <a:ext cx="22860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750056" y="2645896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rst_n</a:t>
            </a:r>
            <a:endParaRPr lang="en-US" dirty="0"/>
          </a:p>
        </p:txBody>
      </p:sp>
      <p:sp>
        <p:nvSpPr>
          <p:cNvPr id="39" name="Oval 38"/>
          <p:cNvSpPr/>
          <p:nvPr/>
        </p:nvSpPr>
        <p:spPr>
          <a:xfrm>
            <a:off x="1828800" y="2786069"/>
            <a:ext cx="152400" cy="15287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2971800" y="2605301"/>
            <a:ext cx="46911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>
            <a:off x="3154265" y="2509075"/>
            <a:ext cx="52090" cy="1924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3005025" y="2257948"/>
            <a:ext cx="2984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8</a:t>
            </a:r>
            <a:endParaRPr lang="en-US" sz="1400" dirty="0"/>
          </a:p>
        </p:txBody>
      </p:sp>
      <p:sp>
        <p:nvSpPr>
          <p:cNvPr id="53" name="TextBox 52"/>
          <p:cNvSpPr txBox="1"/>
          <p:nvPr/>
        </p:nvSpPr>
        <p:spPr>
          <a:xfrm>
            <a:off x="3440911" y="2381059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cnt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4431511" y="1611617"/>
            <a:ext cx="3962400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Imagine an 8-bit counter with an active low reset signal.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When en=0 the count is frozen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counter counts up if </a:t>
            </a:r>
            <a:r>
              <a:rPr lang="en-US" dirty="0" err="1" smtClean="0"/>
              <a:t>up_dwn_n</a:t>
            </a:r>
            <a:r>
              <a:rPr lang="en-US" dirty="0" smtClean="0"/>
              <a:t>=1 or down if </a:t>
            </a:r>
            <a:r>
              <a:rPr lang="en-US" dirty="0" err="1" smtClean="0"/>
              <a:t>up_dwn_n</a:t>
            </a:r>
            <a:r>
              <a:rPr lang="en-US" dirty="0" smtClean="0"/>
              <a:t>=0 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685800" y="4419600"/>
            <a:ext cx="50745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What should the </a:t>
            </a:r>
            <a:r>
              <a:rPr lang="en-US" dirty="0" err="1" smtClean="0"/>
              <a:t>testbench</a:t>
            </a:r>
            <a:r>
              <a:rPr lang="en-US" dirty="0" smtClean="0"/>
              <a:t> look like?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How should the stimulus be generated?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1996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077" y="219894"/>
            <a:ext cx="8229600" cy="1143000"/>
          </a:xfrm>
        </p:spPr>
        <p:txBody>
          <a:bodyPr/>
          <a:lstStyle/>
          <a:p>
            <a:r>
              <a:rPr lang="en-US" dirty="0"/>
              <a:t>Stimulus for Sequential Circuits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82895-1A62-40B5-92AA-CDBDB48804FD}" type="slidenum">
              <a:rPr lang="en-US" altLang="en-US" smtClean="0"/>
              <a:pPr/>
              <a:t>21</a:t>
            </a:fld>
            <a:endParaRPr lang="en-US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362894"/>
            <a:ext cx="4939215" cy="535858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5769078" y="1639069"/>
            <a:ext cx="2895599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Can do it using delays as shown here.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Signal timings are calculated based on your clock period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Figuring it out is a pain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What if you want to change the clock period?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There is a better way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662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82895-1A62-40B5-92AA-CDBDB48804FD}" type="slidenum">
              <a:rPr lang="en-US" altLang="en-US" smtClean="0"/>
              <a:pPr/>
              <a:t>22</a:t>
            </a:fld>
            <a:endParaRPr lang="en-US" alt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84239" y="105752"/>
            <a:ext cx="8229600" cy="1143000"/>
          </a:xfrm>
        </p:spPr>
        <p:txBody>
          <a:bodyPr/>
          <a:lstStyle/>
          <a:p>
            <a:r>
              <a:rPr lang="en-US" sz="4400" dirty="0"/>
              <a:t>Stimulus for Sequential Circuits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234004"/>
            <a:ext cx="5334744" cy="547763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5749786" y="1995038"/>
            <a:ext cx="289559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Can use clock edges as trigger for stimulus events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Easier to think about, no arithmetic with clock period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Code is independent of clock period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Can use repeat() loop to wait a given number of clocks</a:t>
            </a:r>
          </a:p>
        </p:txBody>
      </p:sp>
    </p:spTree>
    <p:extLst>
      <p:ext uri="{BB962C8B-B14F-4D97-AF65-F5344CB8AC3E}">
        <p14:creationId xmlns:p14="http://schemas.microsoft.com/office/powerpoint/2010/main" val="2767706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57200"/>
            <a:ext cx="70866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FSM Testing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Response to input vector depends on state</a:t>
            </a:r>
          </a:p>
          <a:p>
            <a:pPr eaLnBrk="1" hangingPunct="1"/>
            <a:r>
              <a:rPr lang="en-US" altLang="en-US" dirty="0" smtClean="0"/>
              <a:t>For each state:</a:t>
            </a:r>
          </a:p>
          <a:p>
            <a:pPr lvl="1" eaLnBrk="1" hangingPunct="1"/>
            <a:r>
              <a:rPr lang="en-US" altLang="en-US" dirty="0" smtClean="0"/>
              <a:t>Check all transitions</a:t>
            </a:r>
          </a:p>
          <a:p>
            <a:pPr lvl="1" eaLnBrk="1" hangingPunct="1"/>
            <a:r>
              <a:rPr lang="en-US" altLang="en-US" dirty="0" smtClean="0"/>
              <a:t>Check output for each transition</a:t>
            </a:r>
          </a:p>
          <a:p>
            <a:pPr lvl="1" eaLnBrk="1" hangingPunct="1"/>
            <a:r>
              <a:rPr lang="en-US" altLang="en-US" dirty="0" smtClean="0"/>
              <a:t>This includes any transitions back to same state!</a:t>
            </a:r>
          </a:p>
          <a:p>
            <a:pPr lvl="1" eaLnBrk="1" hangingPunct="1"/>
            <a:endParaRPr lang="en-US" altLang="en-US" dirty="0" smtClean="0"/>
          </a:p>
          <a:p>
            <a:pPr lvl="1" eaLnBrk="1" hangingPunct="1"/>
            <a:endParaRPr lang="en-US" altLang="en-US" dirty="0" smtClean="0"/>
          </a:p>
          <a:p>
            <a:pPr eaLnBrk="1" hangingPunct="1"/>
            <a:r>
              <a:rPr lang="en-US" altLang="en-US" dirty="0" smtClean="0"/>
              <a:t>Can be time consuming to traverse FSM repeatedly…</a:t>
            </a:r>
          </a:p>
        </p:txBody>
      </p:sp>
      <p:sp>
        <p:nvSpPr>
          <p:cNvPr id="235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4CE6E77-6714-42F7-859A-650216B8B71A}" type="slidenum">
              <a:rPr lang="en-US" altLang="en-US"/>
              <a:pPr eaLnBrk="1" hangingPunct="1"/>
              <a:t>23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xfrm>
            <a:off x="420329" y="990600"/>
            <a:ext cx="8686800" cy="1169987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Example : Gray Code Counter – Test1 </a:t>
            </a:r>
            <a:r>
              <a:rPr lang="en-US" altLang="en-US" sz="3200" i="1" dirty="0" smtClean="0"/>
              <a:t>(the instructor is a chicken)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idx="1"/>
          </p:nvPr>
        </p:nvSpPr>
        <p:spPr>
          <a:xfrm>
            <a:off x="420329" y="2759075"/>
            <a:ext cx="8229600" cy="3779837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Write a </a:t>
            </a:r>
            <a:r>
              <a:rPr lang="en-US" altLang="en-US" dirty="0" err="1" smtClean="0"/>
              <a:t>testbench</a:t>
            </a:r>
            <a:r>
              <a:rPr lang="en-US" altLang="en-US" dirty="0" smtClean="0"/>
              <a:t> to test a gray code counter </a:t>
            </a:r>
            <a:r>
              <a:rPr lang="en-US" altLang="en-US" sz="2000" b="1" dirty="0" smtClean="0"/>
              <a:t>		</a:t>
            </a:r>
            <a:r>
              <a:rPr lang="en-US" altLang="en-US" sz="2400" b="1" dirty="0" smtClean="0">
                <a:latin typeface="Tahoma" panose="020B0604030504040204" pitchFamily="34" charset="0"/>
              </a:rPr>
              <a:t>module</a:t>
            </a:r>
            <a:r>
              <a:rPr lang="en-US" altLang="en-US" sz="2400" dirty="0" smtClean="0">
                <a:latin typeface="Tahoma" panose="020B0604030504040204" pitchFamily="34" charset="0"/>
              </a:rPr>
              <a:t> </a:t>
            </a:r>
            <a:r>
              <a:rPr lang="en-US" altLang="en-US" sz="2400" dirty="0" err="1" smtClean="0">
                <a:latin typeface="Tahoma" panose="020B0604030504040204" pitchFamily="34" charset="0"/>
              </a:rPr>
              <a:t>gray_counter</a:t>
            </a:r>
            <a:r>
              <a:rPr lang="en-US" altLang="en-US" sz="2400" dirty="0" smtClean="0">
                <a:latin typeface="Tahoma" panose="020B0604030504040204" pitchFamily="34" charset="0"/>
              </a:rPr>
              <a:t>(out, </a:t>
            </a:r>
            <a:r>
              <a:rPr lang="en-US" altLang="en-US" sz="2400" dirty="0" err="1" smtClean="0">
                <a:latin typeface="Tahoma" panose="020B0604030504040204" pitchFamily="34" charset="0"/>
              </a:rPr>
              <a:t>clk</a:t>
            </a:r>
            <a:r>
              <a:rPr lang="en-US" altLang="en-US" sz="2400" dirty="0" smtClean="0">
                <a:latin typeface="Tahoma" panose="020B0604030504040204" pitchFamily="34" charset="0"/>
              </a:rPr>
              <a:t>, </a:t>
            </a:r>
            <a:r>
              <a:rPr lang="en-US" altLang="en-US" sz="2400" dirty="0" err="1" smtClean="0">
                <a:latin typeface="Tahoma" panose="020B0604030504040204" pitchFamily="34" charset="0"/>
              </a:rPr>
              <a:t>rst</a:t>
            </a:r>
            <a:r>
              <a:rPr lang="en-US" altLang="en-US" sz="2400" dirty="0" smtClean="0">
                <a:latin typeface="Tahoma" panose="020B0604030504040204" pitchFamily="34" charset="0"/>
              </a:rPr>
              <a:t>);</a:t>
            </a:r>
          </a:p>
          <a:p>
            <a:pPr eaLnBrk="1" hangingPunct="1"/>
            <a:r>
              <a:rPr lang="en-US" altLang="en-US" dirty="0" err="1" smtClean="0"/>
              <a:t>Rst</a:t>
            </a:r>
            <a:r>
              <a:rPr lang="en-US" altLang="en-US" dirty="0" smtClean="0"/>
              <a:t> in this case is a </a:t>
            </a:r>
            <a:r>
              <a:rPr lang="en-US" altLang="en-US" dirty="0" err="1" smtClean="0"/>
              <a:t>synchrounous</a:t>
            </a:r>
            <a:r>
              <a:rPr lang="en-US" altLang="en-US" dirty="0" smtClean="0"/>
              <a:t> reset</a:t>
            </a:r>
          </a:p>
          <a:p>
            <a:pPr lvl="1" eaLnBrk="1" hangingPunct="1"/>
            <a:r>
              <a:rPr lang="en-US" altLang="en-US" dirty="0" smtClean="0"/>
              <a:t>It does not directly asynchronously reset the flops</a:t>
            </a:r>
          </a:p>
          <a:p>
            <a:pPr lvl="1" eaLnBrk="1" hangingPunct="1"/>
            <a:r>
              <a:rPr lang="en-US" altLang="en-US" dirty="0" smtClean="0"/>
              <a:t>It is an input to the combinational logic that sets the next state to all 0’s. </a:t>
            </a:r>
          </a:p>
          <a:p>
            <a:pPr eaLnBrk="1" hangingPunct="1"/>
            <a:r>
              <a:rPr lang="en-US" altLang="en-US" dirty="0" smtClean="0"/>
              <a:t>Initially reset the counter and then test all states, but do not test reset in each state.</a:t>
            </a:r>
          </a:p>
        </p:txBody>
      </p:sp>
      <p:sp>
        <p:nvSpPr>
          <p:cNvPr id="245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FF86F9F-D6F3-4088-8F02-2E2C6CD3174B}" type="slidenum">
              <a:rPr lang="en-US" altLang="en-US"/>
              <a:pPr eaLnBrk="1" hangingPunct="1"/>
              <a:t>24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0887"/>
            <a:ext cx="8534400" cy="1143000"/>
          </a:xfrm>
        </p:spPr>
        <p:txBody>
          <a:bodyPr/>
          <a:lstStyle/>
          <a:p>
            <a:r>
              <a:rPr lang="en-US" sz="3200" dirty="0" smtClean="0"/>
              <a:t>Bubble Diagram of 3-bit Gray Code “State Machine”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82895-1A62-40B5-92AA-CDBDB48804FD}" type="slidenum">
              <a:rPr lang="en-US" altLang="en-US" smtClean="0"/>
              <a:pPr/>
              <a:t>25</a:t>
            </a:fld>
            <a:endParaRPr lang="en-US" altLang="en-US"/>
          </a:p>
        </p:txBody>
      </p:sp>
      <p:sp>
        <p:nvSpPr>
          <p:cNvPr id="5" name="Oval 4"/>
          <p:cNvSpPr/>
          <p:nvPr/>
        </p:nvSpPr>
        <p:spPr>
          <a:xfrm>
            <a:off x="1219200" y="2286000"/>
            <a:ext cx="13716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000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3215425" y="1487492"/>
            <a:ext cx="13716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001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5592651" y="1677196"/>
            <a:ext cx="13716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011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6964251" y="3002600"/>
            <a:ext cx="13716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010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6477000" y="4800600"/>
            <a:ext cx="13716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110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4277932" y="5518150"/>
            <a:ext cx="13716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111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1892121" y="5047810"/>
            <a:ext cx="13716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101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539839" y="3666905"/>
            <a:ext cx="13716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100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" name="Freeform 12"/>
          <p:cNvSpPr/>
          <p:nvPr/>
        </p:nvSpPr>
        <p:spPr>
          <a:xfrm>
            <a:off x="937846" y="2016369"/>
            <a:ext cx="586154" cy="328246"/>
          </a:xfrm>
          <a:custGeom>
            <a:avLst/>
            <a:gdLst>
              <a:gd name="connsiteX0" fmla="*/ 0 w 586154"/>
              <a:gd name="connsiteY0" fmla="*/ 0 h 328246"/>
              <a:gd name="connsiteX1" fmla="*/ 273539 w 586154"/>
              <a:gd name="connsiteY1" fmla="*/ 78154 h 328246"/>
              <a:gd name="connsiteX2" fmla="*/ 586154 w 586154"/>
              <a:gd name="connsiteY2" fmla="*/ 328246 h 3282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6154" h="328246">
                <a:moveTo>
                  <a:pt x="0" y="0"/>
                </a:moveTo>
                <a:cubicBezTo>
                  <a:pt x="87923" y="11723"/>
                  <a:pt x="175847" y="23446"/>
                  <a:pt x="273539" y="78154"/>
                </a:cubicBezTo>
                <a:cubicBezTo>
                  <a:pt x="371231" y="132862"/>
                  <a:pt x="478692" y="230554"/>
                  <a:pt x="586154" y="328246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42143" y="1629245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rst</a:t>
            </a:r>
            <a:endParaRPr lang="en-US" dirty="0"/>
          </a:p>
        </p:txBody>
      </p:sp>
      <p:sp>
        <p:nvSpPr>
          <p:cNvPr id="15" name="Freeform 14"/>
          <p:cNvSpPr/>
          <p:nvPr/>
        </p:nvSpPr>
        <p:spPr>
          <a:xfrm>
            <a:off x="2321169" y="1875692"/>
            <a:ext cx="890954" cy="484554"/>
          </a:xfrm>
          <a:custGeom>
            <a:avLst/>
            <a:gdLst>
              <a:gd name="connsiteX0" fmla="*/ 0 w 890954"/>
              <a:gd name="connsiteY0" fmla="*/ 484554 h 484554"/>
              <a:gd name="connsiteX1" fmla="*/ 195385 w 890954"/>
              <a:gd name="connsiteY1" fmla="*/ 234462 h 484554"/>
              <a:gd name="connsiteX2" fmla="*/ 523631 w 890954"/>
              <a:gd name="connsiteY2" fmla="*/ 46893 h 484554"/>
              <a:gd name="connsiteX3" fmla="*/ 890954 w 890954"/>
              <a:gd name="connsiteY3" fmla="*/ 0 h 484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90954" h="484554">
                <a:moveTo>
                  <a:pt x="0" y="484554"/>
                </a:moveTo>
                <a:cubicBezTo>
                  <a:pt x="54056" y="395979"/>
                  <a:pt x="108113" y="307405"/>
                  <a:pt x="195385" y="234462"/>
                </a:cubicBezTo>
                <a:cubicBezTo>
                  <a:pt x="282657" y="161519"/>
                  <a:pt x="407703" y="85970"/>
                  <a:pt x="523631" y="46893"/>
                </a:cubicBezTo>
                <a:cubicBezTo>
                  <a:pt x="639559" y="7816"/>
                  <a:pt x="765256" y="3908"/>
                  <a:pt x="890954" y="0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692239" y="1828642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rst</a:t>
            </a:r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2554655" y="1688530"/>
            <a:ext cx="26376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reeform 18"/>
          <p:cNvSpPr/>
          <p:nvPr/>
        </p:nvSpPr>
        <p:spPr>
          <a:xfrm>
            <a:off x="4493846" y="1554446"/>
            <a:ext cx="1312985" cy="243092"/>
          </a:xfrm>
          <a:custGeom>
            <a:avLst/>
            <a:gdLst>
              <a:gd name="connsiteX0" fmla="*/ 0 w 1312985"/>
              <a:gd name="connsiteY0" fmla="*/ 110231 h 243092"/>
              <a:gd name="connsiteX1" fmla="*/ 414216 w 1312985"/>
              <a:gd name="connsiteY1" fmla="*/ 8631 h 243092"/>
              <a:gd name="connsiteX2" fmla="*/ 812800 w 1312985"/>
              <a:gd name="connsiteY2" fmla="*/ 32077 h 243092"/>
              <a:gd name="connsiteX3" fmla="*/ 1312985 w 1312985"/>
              <a:gd name="connsiteY3" fmla="*/ 243092 h 243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985" h="243092">
                <a:moveTo>
                  <a:pt x="0" y="110231"/>
                </a:moveTo>
                <a:cubicBezTo>
                  <a:pt x="139374" y="65944"/>
                  <a:pt x="278749" y="21657"/>
                  <a:pt x="414216" y="8631"/>
                </a:cubicBezTo>
                <a:cubicBezTo>
                  <a:pt x="549683" y="-4395"/>
                  <a:pt x="663005" y="-7000"/>
                  <a:pt x="812800" y="32077"/>
                </a:cubicBezTo>
                <a:cubicBezTo>
                  <a:pt x="962595" y="71154"/>
                  <a:pt x="1137790" y="157123"/>
                  <a:pt x="1312985" y="243092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4879496" y="1602469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rst</a:t>
            </a:r>
            <a:endParaRPr lang="en-US" dirty="0"/>
          </a:p>
        </p:txBody>
      </p:sp>
      <p:cxnSp>
        <p:nvCxnSpPr>
          <p:cNvPr id="21" name="Straight Connector 20"/>
          <p:cNvCxnSpPr/>
          <p:nvPr/>
        </p:nvCxnSpPr>
        <p:spPr>
          <a:xfrm>
            <a:off x="4992008" y="1661754"/>
            <a:ext cx="26376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 21"/>
          <p:cNvSpPr/>
          <p:nvPr/>
        </p:nvSpPr>
        <p:spPr>
          <a:xfrm>
            <a:off x="6940062" y="2243015"/>
            <a:ext cx="711951" cy="750277"/>
          </a:xfrm>
          <a:custGeom>
            <a:avLst/>
            <a:gdLst>
              <a:gd name="connsiteX0" fmla="*/ 0 w 711951"/>
              <a:gd name="connsiteY0" fmla="*/ 0 h 750277"/>
              <a:gd name="connsiteX1" fmla="*/ 406400 w 711951"/>
              <a:gd name="connsiteY1" fmla="*/ 203200 h 750277"/>
              <a:gd name="connsiteX2" fmla="*/ 664307 w 711951"/>
              <a:gd name="connsiteY2" fmla="*/ 554893 h 750277"/>
              <a:gd name="connsiteX3" fmla="*/ 711200 w 711951"/>
              <a:gd name="connsiteY3" fmla="*/ 750277 h 750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1951" h="750277">
                <a:moveTo>
                  <a:pt x="0" y="0"/>
                </a:moveTo>
                <a:cubicBezTo>
                  <a:pt x="147841" y="55359"/>
                  <a:pt x="295682" y="110718"/>
                  <a:pt x="406400" y="203200"/>
                </a:cubicBezTo>
                <a:cubicBezTo>
                  <a:pt x="517118" y="295682"/>
                  <a:pt x="613507" y="463714"/>
                  <a:pt x="664307" y="554893"/>
                </a:cubicBezTo>
                <a:cubicBezTo>
                  <a:pt x="715107" y="646072"/>
                  <a:pt x="713153" y="698174"/>
                  <a:pt x="711200" y="750277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7341853" y="2217687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rst</a:t>
            </a:r>
            <a:endParaRPr lang="en-US" dirty="0"/>
          </a:p>
        </p:txBody>
      </p:sp>
      <p:cxnSp>
        <p:nvCxnSpPr>
          <p:cNvPr id="24" name="Straight Connector 23"/>
          <p:cNvCxnSpPr/>
          <p:nvPr/>
        </p:nvCxnSpPr>
        <p:spPr>
          <a:xfrm>
            <a:off x="7454365" y="2276972"/>
            <a:ext cx="26376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reeform 24"/>
          <p:cNvSpPr/>
          <p:nvPr/>
        </p:nvSpPr>
        <p:spPr>
          <a:xfrm>
            <a:off x="7549662" y="3845169"/>
            <a:ext cx="192678" cy="1016000"/>
          </a:xfrm>
          <a:custGeom>
            <a:avLst/>
            <a:gdLst>
              <a:gd name="connsiteX0" fmla="*/ 171938 w 192678"/>
              <a:gd name="connsiteY0" fmla="*/ 0 h 1016000"/>
              <a:gd name="connsiteX1" fmla="*/ 187569 w 192678"/>
              <a:gd name="connsiteY1" fmla="*/ 289169 h 1016000"/>
              <a:gd name="connsiteX2" fmla="*/ 93784 w 192678"/>
              <a:gd name="connsiteY2" fmla="*/ 797169 h 1016000"/>
              <a:gd name="connsiteX3" fmla="*/ 0 w 192678"/>
              <a:gd name="connsiteY3" fmla="*/ 1016000 h 10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2678" h="1016000">
                <a:moveTo>
                  <a:pt x="171938" y="0"/>
                </a:moveTo>
                <a:cubicBezTo>
                  <a:pt x="186266" y="78154"/>
                  <a:pt x="200595" y="156308"/>
                  <a:pt x="187569" y="289169"/>
                </a:cubicBezTo>
                <a:cubicBezTo>
                  <a:pt x="174543" y="422030"/>
                  <a:pt x="125045" y="676031"/>
                  <a:pt x="93784" y="797169"/>
                </a:cubicBezTo>
                <a:cubicBezTo>
                  <a:pt x="62522" y="918308"/>
                  <a:pt x="0" y="1016000"/>
                  <a:pt x="0" y="1016000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7677777" y="4277257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rst</a:t>
            </a:r>
            <a:endParaRPr lang="en-US" dirty="0"/>
          </a:p>
        </p:txBody>
      </p:sp>
      <p:cxnSp>
        <p:nvCxnSpPr>
          <p:cNvPr id="27" name="Straight Connector 26"/>
          <p:cNvCxnSpPr/>
          <p:nvPr/>
        </p:nvCxnSpPr>
        <p:spPr>
          <a:xfrm>
            <a:off x="7790289" y="4336542"/>
            <a:ext cx="26376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reeform 27"/>
          <p:cNvSpPr/>
          <p:nvPr/>
        </p:nvSpPr>
        <p:spPr>
          <a:xfrm>
            <a:off x="5658338" y="5572369"/>
            <a:ext cx="1094154" cy="468923"/>
          </a:xfrm>
          <a:custGeom>
            <a:avLst/>
            <a:gdLst>
              <a:gd name="connsiteX0" fmla="*/ 1094154 w 1094154"/>
              <a:gd name="connsiteY0" fmla="*/ 0 h 468923"/>
              <a:gd name="connsiteX1" fmla="*/ 828431 w 1094154"/>
              <a:gd name="connsiteY1" fmla="*/ 296985 h 468923"/>
              <a:gd name="connsiteX2" fmla="*/ 461108 w 1094154"/>
              <a:gd name="connsiteY2" fmla="*/ 445477 h 468923"/>
              <a:gd name="connsiteX3" fmla="*/ 0 w 1094154"/>
              <a:gd name="connsiteY3" fmla="*/ 468923 h 4689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94154" h="468923">
                <a:moveTo>
                  <a:pt x="1094154" y="0"/>
                </a:moveTo>
                <a:cubicBezTo>
                  <a:pt x="1014046" y="111369"/>
                  <a:pt x="933939" y="222739"/>
                  <a:pt x="828431" y="296985"/>
                </a:cubicBezTo>
                <a:cubicBezTo>
                  <a:pt x="722923" y="371231"/>
                  <a:pt x="599180" y="416821"/>
                  <a:pt x="461108" y="445477"/>
                </a:cubicBezTo>
                <a:cubicBezTo>
                  <a:pt x="323036" y="474133"/>
                  <a:pt x="79456" y="465015"/>
                  <a:pt x="0" y="468923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6169697" y="5987018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rst</a:t>
            </a:r>
            <a:endParaRPr lang="en-US" dirty="0"/>
          </a:p>
        </p:txBody>
      </p:sp>
      <p:cxnSp>
        <p:nvCxnSpPr>
          <p:cNvPr id="30" name="Straight Connector 29"/>
          <p:cNvCxnSpPr/>
          <p:nvPr/>
        </p:nvCxnSpPr>
        <p:spPr>
          <a:xfrm>
            <a:off x="6282209" y="6046303"/>
            <a:ext cx="26376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reeform 30"/>
          <p:cNvSpPr/>
          <p:nvPr/>
        </p:nvSpPr>
        <p:spPr>
          <a:xfrm>
            <a:off x="2852615" y="5861538"/>
            <a:ext cx="1445847" cy="320248"/>
          </a:xfrm>
          <a:custGeom>
            <a:avLst/>
            <a:gdLst>
              <a:gd name="connsiteX0" fmla="*/ 1445847 w 1445847"/>
              <a:gd name="connsiteY0" fmla="*/ 218831 h 320248"/>
              <a:gd name="connsiteX1" fmla="*/ 1148862 w 1445847"/>
              <a:gd name="connsiteY1" fmla="*/ 304800 h 320248"/>
              <a:gd name="connsiteX2" fmla="*/ 742462 w 1445847"/>
              <a:gd name="connsiteY2" fmla="*/ 304800 h 320248"/>
              <a:gd name="connsiteX3" fmla="*/ 250093 w 1445847"/>
              <a:gd name="connsiteY3" fmla="*/ 148493 h 320248"/>
              <a:gd name="connsiteX4" fmla="*/ 0 w 1445847"/>
              <a:gd name="connsiteY4" fmla="*/ 0 h 3202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5847" h="320248">
                <a:moveTo>
                  <a:pt x="1445847" y="218831"/>
                </a:moveTo>
                <a:cubicBezTo>
                  <a:pt x="1355970" y="254651"/>
                  <a:pt x="1266093" y="290472"/>
                  <a:pt x="1148862" y="304800"/>
                </a:cubicBezTo>
                <a:cubicBezTo>
                  <a:pt x="1031631" y="319128"/>
                  <a:pt x="892257" y="330851"/>
                  <a:pt x="742462" y="304800"/>
                </a:cubicBezTo>
                <a:cubicBezTo>
                  <a:pt x="592667" y="278749"/>
                  <a:pt x="373837" y="199293"/>
                  <a:pt x="250093" y="148493"/>
                </a:cubicBezTo>
                <a:cubicBezTo>
                  <a:pt x="126349" y="97693"/>
                  <a:pt x="63174" y="48846"/>
                  <a:pt x="0" y="0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3153358" y="6181786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rst</a:t>
            </a:r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3265870" y="6241071"/>
            <a:ext cx="26376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Freeform 33"/>
          <p:cNvSpPr/>
          <p:nvPr/>
        </p:nvSpPr>
        <p:spPr>
          <a:xfrm>
            <a:off x="1289538" y="4509477"/>
            <a:ext cx="609600" cy="867508"/>
          </a:xfrm>
          <a:custGeom>
            <a:avLst/>
            <a:gdLst>
              <a:gd name="connsiteX0" fmla="*/ 609600 w 609600"/>
              <a:gd name="connsiteY0" fmla="*/ 867508 h 867508"/>
              <a:gd name="connsiteX1" fmla="*/ 289170 w 609600"/>
              <a:gd name="connsiteY1" fmla="*/ 687754 h 867508"/>
              <a:gd name="connsiteX2" fmla="*/ 78154 w 609600"/>
              <a:gd name="connsiteY2" fmla="*/ 336061 h 867508"/>
              <a:gd name="connsiteX3" fmla="*/ 0 w 609600"/>
              <a:gd name="connsiteY3" fmla="*/ 0 h 8675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" h="867508">
                <a:moveTo>
                  <a:pt x="609600" y="867508"/>
                </a:moveTo>
                <a:cubicBezTo>
                  <a:pt x="493672" y="821918"/>
                  <a:pt x="377744" y="776328"/>
                  <a:pt x="289170" y="687754"/>
                </a:cubicBezTo>
                <a:cubicBezTo>
                  <a:pt x="200596" y="599179"/>
                  <a:pt x="126349" y="450687"/>
                  <a:pt x="78154" y="336061"/>
                </a:cubicBezTo>
                <a:cubicBezTo>
                  <a:pt x="29959" y="221435"/>
                  <a:pt x="14979" y="110717"/>
                  <a:pt x="0" y="0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1042515" y="5007653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rst</a:t>
            </a:r>
            <a:endParaRPr lang="en-US" dirty="0"/>
          </a:p>
        </p:txBody>
      </p:sp>
      <p:cxnSp>
        <p:nvCxnSpPr>
          <p:cNvPr id="36" name="Straight Connector 35"/>
          <p:cNvCxnSpPr/>
          <p:nvPr/>
        </p:nvCxnSpPr>
        <p:spPr>
          <a:xfrm>
            <a:off x="1155027" y="5066938"/>
            <a:ext cx="26376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Freeform 36"/>
          <p:cNvSpPr/>
          <p:nvPr/>
        </p:nvSpPr>
        <p:spPr>
          <a:xfrm>
            <a:off x="1398954" y="3094892"/>
            <a:ext cx="226646" cy="570523"/>
          </a:xfrm>
          <a:custGeom>
            <a:avLst/>
            <a:gdLst>
              <a:gd name="connsiteX0" fmla="*/ 0 w 226646"/>
              <a:gd name="connsiteY0" fmla="*/ 570523 h 570523"/>
              <a:gd name="connsiteX1" fmla="*/ 93784 w 226646"/>
              <a:gd name="connsiteY1" fmla="*/ 250093 h 570523"/>
              <a:gd name="connsiteX2" fmla="*/ 226646 w 226646"/>
              <a:gd name="connsiteY2" fmla="*/ 0 h 570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6646" h="570523">
                <a:moveTo>
                  <a:pt x="0" y="570523"/>
                </a:moveTo>
                <a:cubicBezTo>
                  <a:pt x="28005" y="457851"/>
                  <a:pt x="56010" y="345180"/>
                  <a:pt x="93784" y="250093"/>
                </a:cubicBezTo>
                <a:cubicBezTo>
                  <a:pt x="131558" y="155006"/>
                  <a:pt x="226646" y="0"/>
                  <a:pt x="226646" y="0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 37"/>
          <p:cNvSpPr/>
          <p:nvPr/>
        </p:nvSpPr>
        <p:spPr>
          <a:xfrm>
            <a:off x="2602523" y="2328985"/>
            <a:ext cx="1180123" cy="411091"/>
          </a:xfrm>
          <a:custGeom>
            <a:avLst/>
            <a:gdLst>
              <a:gd name="connsiteX0" fmla="*/ 1180123 w 1180123"/>
              <a:gd name="connsiteY0" fmla="*/ 0 h 411091"/>
              <a:gd name="connsiteX1" fmla="*/ 1000369 w 1180123"/>
              <a:gd name="connsiteY1" fmla="*/ 203200 h 411091"/>
              <a:gd name="connsiteX2" fmla="*/ 304800 w 1180123"/>
              <a:gd name="connsiteY2" fmla="*/ 398584 h 411091"/>
              <a:gd name="connsiteX3" fmla="*/ 0 w 1180123"/>
              <a:gd name="connsiteY3" fmla="*/ 375138 h 411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0123" h="411091">
                <a:moveTo>
                  <a:pt x="1180123" y="0"/>
                </a:moveTo>
                <a:cubicBezTo>
                  <a:pt x="1163189" y="68384"/>
                  <a:pt x="1146256" y="136769"/>
                  <a:pt x="1000369" y="203200"/>
                </a:cubicBezTo>
                <a:cubicBezTo>
                  <a:pt x="854482" y="269631"/>
                  <a:pt x="471528" y="369928"/>
                  <a:pt x="304800" y="398584"/>
                </a:cubicBezTo>
                <a:cubicBezTo>
                  <a:pt x="138072" y="427240"/>
                  <a:pt x="69036" y="401189"/>
                  <a:pt x="0" y="375138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2922954" y="2259259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rst</a:t>
            </a:r>
            <a:endParaRPr lang="en-US" dirty="0"/>
          </a:p>
        </p:txBody>
      </p:sp>
      <p:sp>
        <p:nvSpPr>
          <p:cNvPr id="40" name="Freeform 39"/>
          <p:cNvSpPr/>
          <p:nvPr/>
        </p:nvSpPr>
        <p:spPr>
          <a:xfrm>
            <a:off x="2579077" y="2391508"/>
            <a:ext cx="3188677" cy="569130"/>
          </a:xfrm>
          <a:custGeom>
            <a:avLst/>
            <a:gdLst>
              <a:gd name="connsiteX0" fmla="*/ 3188677 w 3188677"/>
              <a:gd name="connsiteY0" fmla="*/ 0 h 569130"/>
              <a:gd name="connsiteX1" fmla="*/ 2805723 w 3188677"/>
              <a:gd name="connsiteY1" fmla="*/ 226646 h 569130"/>
              <a:gd name="connsiteX2" fmla="*/ 1438031 w 3188677"/>
              <a:gd name="connsiteY2" fmla="*/ 523630 h 569130"/>
              <a:gd name="connsiteX3" fmla="*/ 398585 w 3188677"/>
              <a:gd name="connsiteY3" fmla="*/ 562707 h 569130"/>
              <a:gd name="connsiteX4" fmla="*/ 0 w 3188677"/>
              <a:gd name="connsiteY4" fmla="*/ 468923 h 569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88677" h="569130">
                <a:moveTo>
                  <a:pt x="3188677" y="0"/>
                </a:moveTo>
                <a:cubicBezTo>
                  <a:pt x="3143087" y="69687"/>
                  <a:pt x="3097497" y="139374"/>
                  <a:pt x="2805723" y="226646"/>
                </a:cubicBezTo>
                <a:cubicBezTo>
                  <a:pt x="2513949" y="313918"/>
                  <a:pt x="1839221" y="467620"/>
                  <a:pt x="1438031" y="523630"/>
                </a:cubicBezTo>
                <a:cubicBezTo>
                  <a:pt x="1036841" y="579640"/>
                  <a:pt x="638257" y="571825"/>
                  <a:pt x="398585" y="562707"/>
                </a:cubicBezTo>
                <a:cubicBezTo>
                  <a:pt x="158913" y="553589"/>
                  <a:pt x="20841" y="484554"/>
                  <a:pt x="0" y="468923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4415525" y="2438011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rst</a:t>
            </a:r>
            <a:endParaRPr lang="en-US" dirty="0"/>
          </a:p>
        </p:txBody>
      </p:sp>
      <p:sp>
        <p:nvSpPr>
          <p:cNvPr id="42" name="Freeform 41"/>
          <p:cNvSpPr/>
          <p:nvPr/>
        </p:nvSpPr>
        <p:spPr>
          <a:xfrm>
            <a:off x="2508738" y="2938585"/>
            <a:ext cx="4446954" cy="672288"/>
          </a:xfrm>
          <a:custGeom>
            <a:avLst/>
            <a:gdLst>
              <a:gd name="connsiteX0" fmla="*/ 4446954 w 4446954"/>
              <a:gd name="connsiteY0" fmla="*/ 539261 h 672288"/>
              <a:gd name="connsiteX1" fmla="*/ 3970216 w 4446954"/>
              <a:gd name="connsiteY1" fmla="*/ 625230 h 672288"/>
              <a:gd name="connsiteX2" fmla="*/ 2797908 w 4446954"/>
              <a:gd name="connsiteY2" fmla="*/ 664307 h 672288"/>
              <a:gd name="connsiteX3" fmla="*/ 1172308 w 4446954"/>
              <a:gd name="connsiteY3" fmla="*/ 468923 h 672288"/>
              <a:gd name="connsiteX4" fmla="*/ 0 w 4446954"/>
              <a:gd name="connsiteY4" fmla="*/ 0 h 672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46954" h="672288">
                <a:moveTo>
                  <a:pt x="4446954" y="539261"/>
                </a:moveTo>
                <a:cubicBezTo>
                  <a:pt x="4346005" y="571825"/>
                  <a:pt x="4245057" y="604389"/>
                  <a:pt x="3970216" y="625230"/>
                </a:cubicBezTo>
                <a:cubicBezTo>
                  <a:pt x="3695375" y="646071"/>
                  <a:pt x="3264226" y="690358"/>
                  <a:pt x="2797908" y="664307"/>
                </a:cubicBezTo>
                <a:cubicBezTo>
                  <a:pt x="2331590" y="638256"/>
                  <a:pt x="1638626" y="579641"/>
                  <a:pt x="1172308" y="468923"/>
                </a:cubicBezTo>
                <a:cubicBezTo>
                  <a:pt x="705990" y="358205"/>
                  <a:pt x="352995" y="179102"/>
                  <a:pt x="0" y="0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5411315" y="3271725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rst</a:t>
            </a:r>
            <a:endParaRPr lang="en-US" dirty="0"/>
          </a:p>
        </p:txBody>
      </p:sp>
      <p:sp>
        <p:nvSpPr>
          <p:cNvPr id="44" name="Freeform 43"/>
          <p:cNvSpPr/>
          <p:nvPr/>
        </p:nvSpPr>
        <p:spPr>
          <a:xfrm>
            <a:off x="2399323" y="3024554"/>
            <a:ext cx="4095262" cy="2071077"/>
          </a:xfrm>
          <a:custGeom>
            <a:avLst/>
            <a:gdLst>
              <a:gd name="connsiteX0" fmla="*/ 4095262 w 4095262"/>
              <a:gd name="connsiteY0" fmla="*/ 2071077 h 2071077"/>
              <a:gd name="connsiteX1" fmla="*/ 2602523 w 4095262"/>
              <a:gd name="connsiteY1" fmla="*/ 1524000 h 2071077"/>
              <a:gd name="connsiteX2" fmla="*/ 750277 w 4095262"/>
              <a:gd name="connsiteY2" fmla="*/ 672123 h 2071077"/>
              <a:gd name="connsiteX3" fmla="*/ 0 w 4095262"/>
              <a:gd name="connsiteY3" fmla="*/ 0 h 2071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95262" h="2071077">
                <a:moveTo>
                  <a:pt x="4095262" y="2071077"/>
                </a:moveTo>
                <a:cubicBezTo>
                  <a:pt x="3627641" y="1914118"/>
                  <a:pt x="3160020" y="1757159"/>
                  <a:pt x="2602523" y="1524000"/>
                </a:cubicBezTo>
                <a:cubicBezTo>
                  <a:pt x="2045026" y="1290841"/>
                  <a:pt x="1184031" y="926123"/>
                  <a:pt x="750277" y="672123"/>
                </a:cubicBezTo>
                <a:cubicBezTo>
                  <a:pt x="316523" y="418123"/>
                  <a:pt x="158261" y="209061"/>
                  <a:pt x="0" y="0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4551552" y="4034650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rst</a:t>
            </a:r>
            <a:endParaRPr lang="en-US" dirty="0"/>
          </a:p>
        </p:txBody>
      </p:sp>
      <p:sp>
        <p:nvSpPr>
          <p:cNvPr id="46" name="Freeform 45"/>
          <p:cNvSpPr/>
          <p:nvPr/>
        </p:nvSpPr>
        <p:spPr>
          <a:xfrm>
            <a:off x="2258646" y="3087077"/>
            <a:ext cx="2211754" cy="2555631"/>
          </a:xfrm>
          <a:custGeom>
            <a:avLst/>
            <a:gdLst>
              <a:gd name="connsiteX0" fmla="*/ 2211754 w 2211754"/>
              <a:gd name="connsiteY0" fmla="*/ 2555631 h 2555631"/>
              <a:gd name="connsiteX1" fmla="*/ 1664677 w 2211754"/>
              <a:gd name="connsiteY1" fmla="*/ 2219569 h 2555631"/>
              <a:gd name="connsiteX2" fmla="*/ 437662 w 2211754"/>
              <a:gd name="connsiteY2" fmla="*/ 961292 h 2555631"/>
              <a:gd name="connsiteX3" fmla="*/ 0 w 2211754"/>
              <a:gd name="connsiteY3" fmla="*/ 0 h 2555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11754" h="2555631">
                <a:moveTo>
                  <a:pt x="2211754" y="2555631"/>
                </a:moveTo>
                <a:cubicBezTo>
                  <a:pt x="2086056" y="2520461"/>
                  <a:pt x="1960359" y="2485292"/>
                  <a:pt x="1664677" y="2219569"/>
                </a:cubicBezTo>
                <a:cubicBezTo>
                  <a:pt x="1368995" y="1953846"/>
                  <a:pt x="715108" y="1331220"/>
                  <a:pt x="437662" y="961292"/>
                </a:cubicBezTo>
                <a:cubicBezTo>
                  <a:pt x="160216" y="591364"/>
                  <a:pt x="80108" y="295682"/>
                  <a:pt x="0" y="0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3302798" y="4463181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rst</a:t>
            </a:r>
            <a:endParaRPr lang="en-US" dirty="0"/>
          </a:p>
        </p:txBody>
      </p:sp>
      <p:sp>
        <p:nvSpPr>
          <p:cNvPr id="48" name="Freeform 47"/>
          <p:cNvSpPr/>
          <p:nvPr/>
        </p:nvSpPr>
        <p:spPr>
          <a:xfrm>
            <a:off x="2025011" y="3133969"/>
            <a:ext cx="335235" cy="1930400"/>
          </a:xfrm>
          <a:custGeom>
            <a:avLst/>
            <a:gdLst>
              <a:gd name="connsiteX0" fmla="*/ 335235 w 335235"/>
              <a:gd name="connsiteY0" fmla="*/ 1930400 h 1930400"/>
              <a:gd name="connsiteX1" fmla="*/ 194558 w 335235"/>
              <a:gd name="connsiteY1" fmla="*/ 1563077 h 1930400"/>
              <a:gd name="connsiteX2" fmla="*/ 22620 w 335235"/>
              <a:gd name="connsiteY2" fmla="*/ 304800 h 1930400"/>
              <a:gd name="connsiteX3" fmla="*/ 6989 w 335235"/>
              <a:gd name="connsiteY3" fmla="*/ 0 h 193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5235" h="1930400">
                <a:moveTo>
                  <a:pt x="335235" y="1930400"/>
                </a:moveTo>
                <a:cubicBezTo>
                  <a:pt x="290947" y="1882205"/>
                  <a:pt x="246660" y="1834010"/>
                  <a:pt x="194558" y="1563077"/>
                </a:cubicBezTo>
                <a:cubicBezTo>
                  <a:pt x="142456" y="1292144"/>
                  <a:pt x="53881" y="565313"/>
                  <a:pt x="22620" y="304800"/>
                </a:cubicBezTo>
                <a:cubicBezTo>
                  <a:pt x="-8641" y="44287"/>
                  <a:pt x="-826" y="22143"/>
                  <a:pt x="6989" y="0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2140881" y="4227284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821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3600" dirty="0" smtClean="0"/>
              <a:t>Solution : Gray Code Counter – Test1 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idx="1"/>
          </p:nvPr>
        </p:nvSpPr>
        <p:spPr>
          <a:xfrm>
            <a:off x="481885" y="1600200"/>
            <a:ext cx="8534400" cy="4648200"/>
          </a:xfrm>
          <a:noFill/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800" b="1" dirty="0" smtClean="0">
                <a:latin typeface="Tahoma" panose="020B0604030504040204" pitchFamily="34" charset="0"/>
              </a:rPr>
              <a:t>module</a:t>
            </a:r>
            <a:r>
              <a:rPr lang="en-US" altLang="en-US" sz="1800" dirty="0" smtClean="0">
                <a:latin typeface="Tahoma" panose="020B0604030504040204" pitchFamily="34" charset="0"/>
              </a:rPr>
              <a:t> t1_gray_counter();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800" b="1" dirty="0" smtClean="0">
                <a:latin typeface="Tahoma" panose="020B0604030504040204" pitchFamily="34" charset="0"/>
              </a:rPr>
              <a:t>	wire</a:t>
            </a:r>
            <a:r>
              <a:rPr lang="en-US" altLang="en-US" sz="1800" dirty="0" smtClean="0">
                <a:latin typeface="Tahoma" panose="020B0604030504040204" pitchFamily="34" charset="0"/>
              </a:rPr>
              <a:t> [2:0] out;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800" b="1" dirty="0" smtClean="0">
                <a:latin typeface="Tahoma" panose="020B0604030504040204" pitchFamily="34" charset="0"/>
              </a:rPr>
              <a:t>	</a:t>
            </a:r>
            <a:r>
              <a:rPr lang="en-US" altLang="en-US" sz="1800" b="1" dirty="0" err="1" smtClean="0">
                <a:latin typeface="Tahoma" panose="020B0604030504040204" pitchFamily="34" charset="0"/>
              </a:rPr>
              <a:t>reg</a:t>
            </a:r>
            <a:r>
              <a:rPr lang="en-US" altLang="en-US" sz="1800" dirty="0" smtClean="0">
                <a:latin typeface="Tahoma" panose="020B0604030504040204" pitchFamily="34" charset="0"/>
              </a:rPr>
              <a:t> 	</a:t>
            </a:r>
            <a:r>
              <a:rPr lang="en-US" altLang="en-US" sz="1800" dirty="0" err="1" smtClean="0">
                <a:latin typeface="Tahoma" panose="020B0604030504040204" pitchFamily="34" charset="0"/>
              </a:rPr>
              <a:t>clk</a:t>
            </a:r>
            <a:r>
              <a:rPr lang="en-US" altLang="en-US" sz="1800" dirty="0" smtClean="0">
                <a:latin typeface="Tahoma" panose="020B0604030504040204" pitchFamily="34" charset="0"/>
              </a:rPr>
              <a:t>, </a:t>
            </a:r>
            <a:r>
              <a:rPr lang="en-US" altLang="en-US" sz="1800" dirty="0" err="1" smtClean="0">
                <a:latin typeface="Tahoma" panose="020B0604030504040204" pitchFamily="34" charset="0"/>
              </a:rPr>
              <a:t>rst</a:t>
            </a:r>
            <a:r>
              <a:rPr lang="en-US" altLang="en-US" sz="1800" dirty="0" smtClean="0">
                <a:latin typeface="Tahoma" panose="020B0604030504040204" pitchFamily="34" charset="0"/>
              </a:rPr>
              <a:t>;		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800" dirty="0" smtClean="0">
                <a:latin typeface="Tahoma" panose="020B0604030504040204" pitchFamily="34" charset="0"/>
              </a:rPr>
              <a:t>     </a:t>
            </a:r>
            <a:r>
              <a:rPr lang="en-US" altLang="en-US" sz="1800" dirty="0" err="1" smtClean="0">
                <a:latin typeface="Tahoma" panose="020B0604030504040204" pitchFamily="34" charset="0"/>
              </a:rPr>
              <a:t>gray_counter</a:t>
            </a:r>
            <a:r>
              <a:rPr lang="en-US" altLang="en-US" sz="1800" dirty="0" smtClean="0">
                <a:latin typeface="Tahoma" panose="020B0604030504040204" pitchFamily="34" charset="0"/>
              </a:rPr>
              <a:t> GC(out, </a:t>
            </a:r>
            <a:r>
              <a:rPr lang="en-US" altLang="en-US" sz="1800" dirty="0" err="1" smtClean="0">
                <a:latin typeface="Tahoma" panose="020B0604030504040204" pitchFamily="34" charset="0"/>
              </a:rPr>
              <a:t>clk</a:t>
            </a:r>
            <a:r>
              <a:rPr lang="en-US" altLang="en-US" sz="1800" dirty="0" smtClean="0">
                <a:latin typeface="Tahoma" panose="020B0604030504040204" pitchFamily="34" charset="0"/>
              </a:rPr>
              <a:t>, </a:t>
            </a:r>
            <a:r>
              <a:rPr lang="en-US" altLang="en-US" sz="1800" dirty="0" err="1" smtClean="0">
                <a:latin typeface="Tahoma" panose="020B0604030504040204" pitchFamily="34" charset="0"/>
              </a:rPr>
              <a:t>rst</a:t>
            </a:r>
            <a:r>
              <a:rPr lang="en-US" altLang="en-US" sz="1800" dirty="0" smtClean="0">
                <a:latin typeface="Tahoma" panose="020B0604030504040204" pitchFamily="34" charset="0"/>
              </a:rPr>
              <a:t>); // DUT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en-US" sz="1800" dirty="0" smtClean="0">
              <a:latin typeface="Tahoma" panose="020B0604030504040204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800" b="1" dirty="0" smtClean="0">
                <a:latin typeface="Tahoma" panose="020B0604030504040204" pitchFamily="34" charset="0"/>
              </a:rPr>
              <a:t>	initial</a:t>
            </a:r>
            <a:r>
              <a:rPr lang="en-US" altLang="en-US" sz="1800" dirty="0" smtClean="0">
                <a:latin typeface="Tahoma" panose="020B0604030504040204" pitchFamily="34" charset="0"/>
              </a:rPr>
              <a:t> </a:t>
            </a:r>
            <a:r>
              <a:rPr lang="en-US" altLang="en-US" sz="1800" b="1" dirty="0" smtClean="0">
                <a:latin typeface="Tahoma" panose="020B0604030504040204" pitchFamily="34" charset="0"/>
              </a:rPr>
              <a:t>$monitor(“%t  out: %b  </a:t>
            </a:r>
            <a:r>
              <a:rPr lang="en-US" altLang="en-US" sz="1800" b="1" dirty="0" err="1" smtClean="0">
                <a:latin typeface="Tahoma" panose="020B0604030504040204" pitchFamily="34" charset="0"/>
              </a:rPr>
              <a:t>rst</a:t>
            </a:r>
            <a:r>
              <a:rPr lang="en-US" altLang="en-US" sz="1800" b="1" dirty="0" smtClean="0">
                <a:latin typeface="Tahoma" panose="020B0604030504040204" pitchFamily="34" charset="0"/>
              </a:rPr>
              <a:t>: %b ”, $time</a:t>
            </a:r>
            <a:r>
              <a:rPr lang="en-US" altLang="en-US" sz="1800" dirty="0" smtClean="0">
                <a:latin typeface="Tahoma" panose="020B0604030504040204" pitchFamily="34" charset="0"/>
              </a:rPr>
              <a:t>, out, </a:t>
            </a:r>
            <a:r>
              <a:rPr lang="en-US" altLang="en-US" sz="1800" dirty="0" err="1" smtClean="0">
                <a:latin typeface="Tahoma" panose="020B0604030504040204" pitchFamily="34" charset="0"/>
              </a:rPr>
              <a:t>rst</a:t>
            </a:r>
            <a:r>
              <a:rPr lang="en-US" altLang="en-US" sz="1800" dirty="0" smtClean="0">
                <a:latin typeface="Tahoma" panose="020B0604030504040204" pitchFamily="34" charset="0"/>
              </a:rPr>
              <a:t>); // no clock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800" b="1" dirty="0" smtClean="0">
                <a:latin typeface="Tahoma" panose="020B0604030504040204" pitchFamily="34" charset="0"/>
              </a:rPr>
              <a:t>	initial</a:t>
            </a:r>
            <a:r>
              <a:rPr lang="en-US" altLang="en-US" sz="1800" dirty="0" smtClean="0">
                <a:latin typeface="Tahoma" panose="020B0604030504040204" pitchFamily="34" charset="0"/>
              </a:rPr>
              <a:t> #100 </a:t>
            </a:r>
            <a:r>
              <a:rPr lang="en-US" altLang="en-US" sz="1800" b="1" dirty="0" smtClean="0">
                <a:latin typeface="Tahoma" panose="020B0604030504040204" pitchFamily="34" charset="0"/>
              </a:rPr>
              <a:t>$finish</a:t>
            </a:r>
            <a:r>
              <a:rPr lang="en-US" altLang="en-US" sz="1800" dirty="0" smtClean="0">
                <a:latin typeface="Tahoma" panose="020B0604030504040204" pitchFamily="34" charset="0"/>
              </a:rPr>
              <a:t>;		// end simulation, quit program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en-US" sz="1800" dirty="0" smtClean="0">
              <a:latin typeface="Tahoma" panose="020B0604030504040204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800" b="1" dirty="0" smtClean="0">
                <a:latin typeface="Tahoma" panose="020B0604030504040204" pitchFamily="34" charset="0"/>
              </a:rPr>
              <a:t>	initial</a:t>
            </a:r>
            <a:r>
              <a:rPr lang="en-US" altLang="en-US" sz="1800" dirty="0" smtClean="0">
                <a:latin typeface="Tahoma" panose="020B0604030504040204" pitchFamily="34" charset="0"/>
              </a:rPr>
              <a:t> </a:t>
            </a:r>
            <a:r>
              <a:rPr lang="en-US" altLang="en-US" sz="1800" b="1" dirty="0" smtClean="0">
                <a:latin typeface="Tahoma" panose="020B0604030504040204" pitchFamily="34" charset="0"/>
              </a:rPr>
              <a:t>begin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800" b="1" dirty="0" smtClean="0">
                <a:latin typeface="Tahoma" panose="020B0604030504040204" pitchFamily="34" charset="0"/>
              </a:rPr>
              <a:t>        </a:t>
            </a:r>
            <a:r>
              <a:rPr lang="en-US" altLang="en-US" sz="1800" dirty="0" err="1" smtClean="0">
                <a:latin typeface="Tahoma" panose="020B0604030504040204" pitchFamily="34" charset="0"/>
              </a:rPr>
              <a:t>clk</a:t>
            </a:r>
            <a:r>
              <a:rPr lang="en-US" altLang="en-US" sz="1800" dirty="0" smtClean="0">
                <a:latin typeface="Tahoma" panose="020B0604030504040204" pitchFamily="34" charset="0"/>
              </a:rPr>
              <a:t> = 0;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800" dirty="0">
                <a:latin typeface="Tahoma" panose="020B0604030504040204" pitchFamily="34" charset="0"/>
              </a:rPr>
              <a:t>	 </a:t>
            </a:r>
            <a:r>
              <a:rPr lang="en-US" altLang="en-US" sz="1800" dirty="0" smtClean="0">
                <a:latin typeface="Tahoma" panose="020B0604030504040204" pitchFamily="34" charset="0"/>
              </a:rPr>
              <a:t>   </a:t>
            </a:r>
            <a:r>
              <a:rPr lang="en-US" altLang="en-US" sz="1800" dirty="0" err="1" smtClean="0">
                <a:latin typeface="Tahoma" panose="020B0604030504040204" pitchFamily="34" charset="0"/>
              </a:rPr>
              <a:t>rst</a:t>
            </a:r>
            <a:r>
              <a:rPr lang="en-US" altLang="en-US" sz="1800" dirty="0" smtClean="0">
                <a:latin typeface="Tahoma" panose="020B0604030504040204" pitchFamily="34" charset="0"/>
              </a:rPr>
              <a:t> = 1;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800" dirty="0">
                <a:latin typeface="Tahoma" panose="020B0604030504040204" pitchFamily="34" charset="0"/>
              </a:rPr>
              <a:t> </a:t>
            </a:r>
            <a:r>
              <a:rPr lang="en-US" altLang="en-US" sz="1800" dirty="0" smtClean="0">
                <a:latin typeface="Tahoma" panose="020B0604030504040204" pitchFamily="34" charset="0"/>
              </a:rPr>
              <a:t>      #10 </a:t>
            </a:r>
            <a:r>
              <a:rPr lang="en-US" altLang="en-US" sz="1800" dirty="0" err="1" smtClean="0">
                <a:latin typeface="Tahoma" panose="020B0604030504040204" pitchFamily="34" charset="0"/>
              </a:rPr>
              <a:t>rst</a:t>
            </a:r>
            <a:r>
              <a:rPr lang="en-US" altLang="en-US" sz="1800" dirty="0" smtClean="0">
                <a:latin typeface="Tahoma" panose="020B0604030504040204" pitchFamily="34" charset="0"/>
              </a:rPr>
              <a:t> = 0;		// release reset after first clock rise and let run</a:t>
            </a:r>
            <a:br>
              <a:rPr lang="en-US" altLang="en-US" sz="1800" dirty="0" smtClean="0">
                <a:latin typeface="Tahoma" panose="020B0604030504040204" pitchFamily="34" charset="0"/>
              </a:rPr>
            </a:br>
            <a:r>
              <a:rPr lang="en-US" altLang="en-US" sz="1800" b="1" dirty="0" smtClean="0">
                <a:latin typeface="Tahoma" panose="020B0604030504040204" pitchFamily="34" charset="0"/>
              </a:rPr>
              <a:t>end</a:t>
            </a:r>
            <a:endParaRPr lang="en-US" altLang="en-US" sz="1800" dirty="0">
              <a:latin typeface="Tahoma" panose="020B0604030504040204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800" dirty="0" smtClean="0">
                <a:latin typeface="Tahoma" panose="020B0604030504040204" pitchFamily="34" charset="0"/>
              </a:rPr>
              <a:t> 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800" dirty="0" smtClean="0">
                <a:latin typeface="Tahoma" panose="020B0604030504040204" pitchFamily="34" charset="0"/>
              </a:rPr>
              <a:t>	</a:t>
            </a:r>
            <a:r>
              <a:rPr lang="en-US" altLang="en-US" sz="1800" b="1" dirty="0" smtClean="0">
                <a:latin typeface="Tahoma" panose="020B0604030504040204" pitchFamily="34" charset="0"/>
              </a:rPr>
              <a:t>always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800" dirty="0">
                <a:latin typeface="Tahoma" panose="020B0604030504040204" pitchFamily="34" charset="0"/>
              </a:rPr>
              <a:t> </a:t>
            </a:r>
            <a:r>
              <a:rPr lang="en-US" altLang="en-US" sz="1800" dirty="0" smtClean="0">
                <a:latin typeface="Tahoma" panose="020B0604030504040204" pitchFamily="34" charset="0"/>
              </a:rPr>
              <a:t>      #5 </a:t>
            </a:r>
            <a:r>
              <a:rPr lang="en-US" altLang="en-US" sz="1800" dirty="0" err="1" smtClean="0">
                <a:latin typeface="Tahoma" panose="020B0604030504040204" pitchFamily="34" charset="0"/>
              </a:rPr>
              <a:t>clk</a:t>
            </a:r>
            <a:r>
              <a:rPr lang="en-US" altLang="en-US" sz="1800" dirty="0" smtClean="0">
                <a:latin typeface="Tahoma" panose="020B0604030504040204" pitchFamily="34" charset="0"/>
              </a:rPr>
              <a:t> = ~</a:t>
            </a:r>
            <a:r>
              <a:rPr lang="en-US" altLang="en-US" sz="1800" dirty="0" err="1" smtClean="0">
                <a:latin typeface="Tahoma" panose="020B0604030504040204" pitchFamily="34" charset="0"/>
              </a:rPr>
              <a:t>clk</a:t>
            </a:r>
            <a:r>
              <a:rPr lang="en-US" altLang="en-US" sz="1800" dirty="0" smtClean="0">
                <a:latin typeface="Tahoma" panose="020B0604030504040204" pitchFamily="34" charset="0"/>
              </a:rPr>
              <a:t>;	// clock rising edges at 5,15,25,…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en-US" sz="1800" b="1" dirty="0">
              <a:latin typeface="Tahoma" panose="020B0604030504040204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800" b="1" dirty="0" err="1" smtClean="0">
                <a:latin typeface="Tahoma" panose="020B0604030504040204" pitchFamily="34" charset="0"/>
              </a:rPr>
              <a:t>endmodule</a:t>
            </a:r>
            <a:endParaRPr lang="en-US" altLang="en-US" sz="1800" b="1" dirty="0" smtClean="0">
              <a:latin typeface="Tahoma" panose="020B0604030504040204" pitchFamily="34" charset="0"/>
            </a:endParaRPr>
          </a:p>
        </p:txBody>
      </p:sp>
      <p:sp>
        <p:nvSpPr>
          <p:cNvPr id="256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C75F499-97C1-480E-BE70-3EE5617EB63F}" type="slidenum">
              <a:rPr lang="en-US" altLang="en-US"/>
              <a:pPr eaLnBrk="1" hangingPunct="1"/>
              <a:t>26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1822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3600" dirty="0" smtClean="0"/>
              <a:t>Simulation: Gray Code Counter – Test1 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smtClean="0"/>
              <a:t>#                    0  out: xxx  rst: 1		// reset system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smtClean="0"/>
              <a:t>#                    5  out: 000  rst: 1		// first positive edge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smtClean="0"/>
              <a:t>#                   10  out: 000  rst: 0		// release reset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smtClean="0"/>
              <a:t>#                   15  out: 001  rst: 0		// traverse states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smtClean="0"/>
              <a:t>#                   25  out: 011  rst: 0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smtClean="0"/>
              <a:t>#                   35  out: 010  rst: 0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smtClean="0"/>
              <a:t>#                   45  out: 110  rst: 0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smtClean="0"/>
              <a:t>#                   55  out: 111  rst: 0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smtClean="0"/>
              <a:t>#                   65  out: 101  rst: 0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smtClean="0"/>
              <a:t>#                   75  out: 100  rst: 0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smtClean="0"/>
              <a:t>#                   85  out: 000  rst: 0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smtClean="0"/>
              <a:t>#                   95  out: 001  rst: 0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000" smtClean="0"/>
          </a:p>
        </p:txBody>
      </p:sp>
      <p:sp>
        <p:nvSpPr>
          <p:cNvPr id="266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5CE974F-29A7-4688-B4A6-DABC468327D5}" type="slidenum">
              <a:rPr lang="en-US" altLang="en-US"/>
              <a:pPr eaLnBrk="1" hangingPunct="1"/>
              <a:t>27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xfrm>
            <a:off x="469490" y="3810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Force/Release In </a:t>
            </a:r>
            <a:r>
              <a:rPr lang="en-US" altLang="en-US" dirty="0" err="1" smtClean="0"/>
              <a:t>Testbenches</a:t>
            </a:r>
            <a:endParaRPr lang="en-US" altLang="en-US" dirty="0" smtClean="0"/>
          </a:p>
        </p:txBody>
      </p:sp>
      <p:sp>
        <p:nvSpPr>
          <p:cNvPr id="2765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Allows you to “override” value FOR SIMULATION</a:t>
            </a:r>
          </a:p>
          <a:p>
            <a:pPr eaLnBrk="1" hangingPunct="1"/>
            <a:r>
              <a:rPr lang="en-US" altLang="en-US" dirty="0" smtClean="0"/>
              <a:t>Doesn’t do anything in “real life”</a:t>
            </a:r>
          </a:p>
          <a:p>
            <a:pPr eaLnBrk="1" hangingPunct="1"/>
            <a:r>
              <a:rPr lang="en-US" altLang="en-US" dirty="0" smtClean="0"/>
              <a:t>How does this help testing?</a:t>
            </a:r>
          </a:p>
          <a:p>
            <a:pPr lvl="1" eaLnBrk="1" hangingPunct="1"/>
            <a:r>
              <a:rPr lang="en-US" altLang="en-US" dirty="0" smtClean="0"/>
              <a:t>Can help to pinpoint bug</a:t>
            </a:r>
          </a:p>
          <a:p>
            <a:pPr lvl="1" eaLnBrk="1" hangingPunct="1"/>
            <a:r>
              <a:rPr lang="en-US" altLang="en-US" dirty="0" smtClean="0"/>
              <a:t>Can use with FSMs to override state</a:t>
            </a:r>
          </a:p>
          <a:p>
            <a:pPr lvl="2" eaLnBrk="1" hangingPunct="1"/>
            <a:r>
              <a:rPr lang="en-US" altLang="en-US" dirty="0" smtClean="0"/>
              <a:t>Force to a state</a:t>
            </a:r>
          </a:p>
          <a:p>
            <a:pPr lvl="2" eaLnBrk="1" hangingPunct="1"/>
            <a:r>
              <a:rPr lang="en-US" altLang="en-US" dirty="0" smtClean="0"/>
              <a:t>Test all transitions/outputs for that state</a:t>
            </a:r>
          </a:p>
          <a:p>
            <a:pPr lvl="2" eaLnBrk="1" hangingPunct="1"/>
            <a:r>
              <a:rPr lang="en-US" altLang="en-US" dirty="0" smtClean="0"/>
              <a:t>Force the next state to be tested, and repeat</a:t>
            </a:r>
          </a:p>
          <a:p>
            <a:pPr eaLnBrk="1" hangingPunct="1"/>
            <a:r>
              <a:rPr lang="en-US" altLang="en-US" dirty="0" smtClean="0"/>
              <a:t>Can help achieve code coverage </a:t>
            </a:r>
            <a:r>
              <a:rPr lang="en-US" altLang="en-US" sz="2400" i="1" dirty="0" smtClean="0"/>
              <a:t>(more on that later)</a:t>
            </a:r>
          </a:p>
        </p:txBody>
      </p:sp>
      <p:sp>
        <p:nvSpPr>
          <p:cNvPr id="276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9BDB461-1749-4983-9EAD-04E0A7BF5AC8}" type="slidenum">
              <a:rPr lang="en-US" altLang="en-US"/>
              <a:pPr eaLnBrk="1" hangingPunct="1"/>
              <a:t>28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Force/Release Example</a:t>
            </a:r>
          </a:p>
        </p:txBody>
      </p:sp>
      <p:sp>
        <p:nvSpPr>
          <p:cNvPr id="286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C75FA07-C25B-4014-8783-E21404AC3935}" type="slidenum">
              <a:rPr lang="en-US" altLang="en-US"/>
              <a:pPr eaLnBrk="1" hangingPunct="1"/>
              <a:t>29</a:t>
            </a:fld>
            <a:endParaRPr lang="en-US" altLang="en-US"/>
          </a:p>
        </p:txBody>
      </p:sp>
      <p:sp>
        <p:nvSpPr>
          <p:cNvPr id="28676" name="Text Box 3"/>
          <p:cNvSpPr txBox="1">
            <a:spLocks noChangeArrowheads="1"/>
          </p:cNvSpPr>
          <p:nvPr/>
        </p:nvSpPr>
        <p:spPr bwMode="auto">
          <a:xfrm>
            <a:off x="533400" y="2352675"/>
            <a:ext cx="3676650" cy="374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b="1">
                <a:latin typeface="Tahoma" panose="020B0604030504040204" pitchFamily="34" charset="0"/>
              </a:rPr>
              <a:t>assign</a:t>
            </a:r>
            <a:r>
              <a:rPr lang="en-US" altLang="en-US" sz="2400">
                <a:latin typeface="Tahoma" panose="020B0604030504040204" pitchFamily="34" charset="0"/>
              </a:rPr>
              <a:t> y = a &amp; b;</a:t>
            </a:r>
          </a:p>
          <a:p>
            <a:pPr eaLnBrk="1" hangingPunct="1"/>
            <a:r>
              <a:rPr lang="en-US" altLang="en-US" sz="2400" b="1">
                <a:latin typeface="Tahoma" panose="020B0604030504040204" pitchFamily="34" charset="0"/>
              </a:rPr>
              <a:t>assign</a:t>
            </a:r>
            <a:r>
              <a:rPr lang="en-US" altLang="en-US" sz="2400">
                <a:latin typeface="Tahoma" panose="020B0604030504040204" pitchFamily="34" charset="0"/>
              </a:rPr>
              <a:t> z = y | c; </a:t>
            </a:r>
          </a:p>
          <a:p>
            <a:pPr eaLnBrk="1" hangingPunct="1"/>
            <a:r>
              <a:rPr lang="en-US" altLang="en-US" sz="2400" b="1">
                <a:latin typeface="Tahoma" panose="020B0604030504040204" pitchFamily="34" charset="0"/>
              </a:rPr>
              <a:t>initial</a:t>
            </a:r>
            <a:r>
              <a:rPr lang="en-US" altLang="en-US" sz="2400">
                <a:latin typeface="Tahoma" panose="020B0604030504040204" pitchFamily="34" charset="0"/>
              </a:rPr>
              <a:t> </a:t>
            </a:r>
            <a:r>
              <a:rPr lang="en-US" altLang="en-US" sz="2400" b="1">
                <a:latin typeface="Tahoma" panose="020B0604030504040204" pitchFamily="34" charset="0"/>
              </a:rPr>
              <a:t>begin</a:t>
            </a:r>
          </a:p>
          <a:p>
            <a:pPr eaLnBrk="1" hangingPunct="1"/>
            <a:r>
              <a:rPr lang="en-US" altLang="en-US" sz="2400">
                <a:latin typeface="Tahoma" panose="020B0604030504040204" pitchFamily="34" charset="0"/>
              </a:rPr>
              <a:t>   a = 0; b = 0; c = 0;</a:t>
            </a:r>
          </a:p>
          <a:p>
            <a:pPr eaLnBrk="1" hangingPunct="1"/>
            <a:r>
              <a:rPr lang="en-US" altLang="en-US" sz="2400">
                <a:latin typeface="Tahoma" panose="020B0604030504040204" pitchFamily="34" charset="0"/>
              </a:rPr>
              <a:t>   #5 a = 0; b = 1; c = 0;</a:t>
            </a:r>
          </a:p>
          <a:p>
            <a:pPr eaLnBrk="1" hangingPunct="1"/>
            <a:r>
              <a:rPr lang="en-US" altLang="en-US" sz="2400">
                <a:latin typeface="Tahoma" panose="020B0604030504040204" pitchFamily="34" charset="0"/>
              </a:rPr>
              <a:t>   #5 </a:t>
            </a:r>
            <a:r>
              <a:rPr lang="en-US" altLang="en-US" sz="2400" b="1">
                <a:latin typeface="Tahoma" panose="020B0604030504040204" pitchFamily="34" charset="0"/>
              </a:rPr>
              <a:t>force</a:t>
            </a:r>
            <a:r>
              <a:rPr lang="en-US" altLang="en-US" sz="2400">
                <a:latin typeface="Tahoma" panose="020B0604030504040204" pitchFamily="34" charset="0"/>
              </a:rPr>
              <a:t> y = 1;</a:t>
            </a:r>
          </a:p>
          <a:p>
            <a:pPr eaLnBrk="1" hangingPunct="1"/>
            <a:r>
              <a:rPr lang="en-US" altLang="en-US" sz="2400">
                <a:latin typeface="Tahoma" panose="020B0604030504040204" pitchFamily="34" charset="0"/>
              </a:rPr>
              <a:t>   #5 b = 0;</a:t>
            </a:r>
          </a:p>
          <a:p>
            <a:pPr eaLnBrk="1" hangingPunct="1"/>
            <a:r>
              <a:rPr lang="en-US" altLang="en-US" sz="2400">
                <a:latin typeface="Tahoma" panose="020B0604030504040204" pitchFamily="34" charset="0"/>
              </a:rPr>
              <a:t>   #5 </a:t>
            </a:r>
            <a:r>
              <a:rPr lang="en-US" altLang="en-US" sz="2400" b="1">
                <a:latin typeface="Tahoma" panose="020B0604030504040204" pitchFamily="34" charset="0"/>
              </a:rPr>
              <a:t>release</a:t>
            </a:r>
            <a:r>
              <a:rPr lang="en-US" altLang="en-US" sz="2400">
                <a:latin typeface="Tahoma" panose="020B0604030504040204" pitchFamily="34" charset="0"/>
              </a:rPr>
              <a:t> y;</a:t>
            </a:r>
          </a:p>
          <a:p>
            <a:pPr eaLnBrk="1" hangingPunct="1"/>
            <a:r>
              <a:rPr lang="en-US" altLang="en-US" sz="2400">
                <a:latin typeface="Tahoma" panose="020B0604030504040204" pitchFamily="34" charset="0"/>
              </a:rPr>
              <a:t>   #5 </a:t>
            </a:r>
            <a:r>
              <a:rPr lang="en-US" altLang="en-US" sz="2400" b="1">
                <a:latin typeface="Tahoma" panose="020B0604030504040204" pitchFamily="34" charset="0"/>
              </a:rPr>
              <a:t>$stop</a:t>
            </a:r>
            <a:r>
              <a:rPr lang="en-US" altLang="en-US" sz="2400">
                <a:latin typeface="Tahoma" panose="020B0604030504040204" pitchFamily="34" charset="0"/>
              </a:rPr>
              <a:t>;</a:t>
            </a:r>
          </a:p>
          <a:p>
            <a:pPr eaLnBrk="1" hangingPunct="1"/>
            <a:r>
              <a:rPr lang="en-US" altLang="en-US" sz="2400" b="1">
                <a:latin typeface="Tahoma" panose="020B0604030504040204" pitchFamily="34" charset="0"/>
              </a:rPr>
              <a:t>end</a:t>
            </a:r>
          </a:p>
        </p:txBody>
      </p:sp>
      <p:sp>
        <p:nvSpPr>
          <p:cNvPr id="28677" name="Text Box 4"/>
          <p:cNvSpPr txBox="1">
            <a:spLocks noChangeArrowheads="1"/>
          </p:cNvSpPr>
          <p:nvPr/>
        </p:nvSpPr>
        <p:spPr bwMode="auto">
          <a:xfrm>
            <a:off x="5029200" y="2819400"/>
            <a:ext cx="3287713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b="1">
                <a:latin typeface="Courier New" panose="02070309020205020404" pitchFamily="49" charset="0"/>
              </a:rPr>
              <a:t>T   a b c   y   z</a:t>
            </a:r>
          </a:p>
          <a:p>
            <a:pPr eaLnBrk="1" hangingPunct="1"/>
            <a:r>
              <a:rPr lang="en-US" altLang="en-US" sz="2400" b="1">
                <a:latin typeface="Courier New" panose="02070309020205020404" pitchFamily="49" charset="0"/>
              </a:rPr>
              <a:t>0</a:t>
            </a:r>
            <a:r>
              <a:rPr lang="en-US" altLang="en-US" sz="2400">
                <a:latin typeface="Courier New" panose="02070309020205020404" pitchFamily="49" charset="0"/>
              </a:rPr>
              <a:t>   0 0 0   0   0</a:t>
            </a:r>
          </a:p>
          <a:p>
            <a:pPr eaLnBrk="1" hangingPunct="1"/>
            <a:r>
              <a:rPr lang="en-US" altLang="en-US" sz="2400" b="1">
                <a:latin typeface="Courier New" panose="02070309020205020404" pitchFamily="49" charset="0"/>
              </a:rPr>
              <a:t>5</a:t>
            </a:r>
            <a:r>
              <a:rPr lang="en-US" altLang="en-US" sz="2400">
                <a:latin typeface="Courier New" panose="02070309020205020404" pitchFamily="49" charset="0"/>
              </a:rPr>
              <a:t>   0 1 0   0   0</a:t>
            </a:r>
          </a:p>
          <a:p>
            <a:pPr eaLnBrk="1" hangingPunct="1"/>
            <a:r>
              <a:rPr lang="en-US" altLang="en-US" sz="2400" b="1">
                <a:latin typeface="Courier New" panose="02070309020205020404" pitchFamily="49" charset="0"/>
              </a:rPr>
              <a:t>10</a:t>
            </a:r>
            <a:r>
              <a:rPr lang="en-US" altLang="en-US" sz="2400">
                <a:latin typeface="Courier New" panose="02070309020205020404" pitchFamily="49" charset="0"/>
              </a:rPr>
              <a:t>  0 1 0   1   1</a:t>
            </a:r>
          </a:p>
          <a:p>
            <a:pPr eaLnBrk="1" hangingPunct="1"/>
            <a:r>
              <a:rPr lang="en-US" altLang="en-US" sz="2400" b="1">
                <a:latin typeface="Courier New" panose="02070309020205020404" pitchFamily="49" charset="0"/>
              </a:rPr>
              <a:t>15</a:t>
            </a:r>
            <a:r>
              <a:rPr lang="en-US" altLang="en-US" sz="2400">
                <a:latin typeface="Courier New" panose="02070309020205020404" pitchFamily="49" charset="0"/>
              </a:rPr>
              <a:t>  0 0 0   1   1</a:t>
            </a:r>
          </a:p>
          <a:p>
            <a:pPr eaLnBrk="1" hangingPunct="1"/>
            <a:r>
              <a:rPr lang="en-US" altLang="en-US" sz="2400" b="1">
                <a:latin typeface="Courier New" panose="02070309020205020404" pitchFamily="49" charset="0"/>
              </a:rPr>
              <a:t>20</a:t>
            </a:r>
            <a:r>
              <a:rPr lang="en-US" altLang="en-US" sz="2400">
                <a:latin typeface="Courier New" panose="02070309020205020404" pitchFamily="49" charset="0"/>
              </a:rPr>
              <a:t>  0 0 0   0   0</a:t>
            </a:r>
          </a:p>
        </p:txBody>
      </p:sp>
      <p:sp>
        <p:nvSpPr>
          <p:cNvPr id="28678" name="Line 5"/>
          <p:cNvSpPr>
            <a:spLocks noChangeShapeType="1"/>
          </p:cNvSpPr>
          <p:nvPr/>
        </p:nvSpPr>
        <p:spPr bwMode="auto">
          <a:xfrm>
            <a:off x="5105400" y="3200400"/>
            <a:ext cx="3124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79" name="Line 6"/>
          <p:cNvSpPr>
            <a:spLocks noChangeShapeType="1"/>
          </p:cNvSpPr>
          <p:nvPr/>
        </p:nvSpPr>
        <p:spPr bwMode="auto">
          <a:xfrm>
            <a:off x="5638800" y="3048000"/>
            <a:ext cx="0" cy="1981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0" name="Line 7"/>
          <p:cNvSpPr>
            <a:spLocks noChangeShapeType="1"/>
          </p:cNvSpPr>
          <p:nvPr/>
        </p:nvSpPr>
        <p:spPr bwMode="auto">
          <a:xfrm>
            <a:off x="7010400" y="3048000"/>
            <a:ext cx="0" cy="1981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1" name="Line 8"/>
          <p:cNvSpPr>
            <a:spLocks noChangeShapeType="1"/>
          </p:cNvSpPr>
          <p:nvPr/>
        </p:nvSpPr>
        <p:spPr bwMode="auto">
          <a:xfrm>
            <a:off x="7772400" y="3048000"/>
            <a:ext cx="0" cy="1981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474617" y="3810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4400" dirty="0" smtClean="0"/>
              <a:t>Analog Simulation (Spice Engine)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Divide “time” into slices</a:t>
            </a:r>
          </a:p>
          <a:p>
            <a:pPr eaLnBrk="1" hangingPunct="1"/>
            <a:r>
              <a:rPr lang="en-US" altLang="en-US" dirty="0" smtClean="0"/>
              <a:t>Update information in whole circuit at each slice</a:t>
            </a:r>
          </a:p>
          <a:p>
            <a:pPr eaLnBrk="1" hangingPunct="1"/>
            <a:r>
              <a:rPr lang="en-US" altLang="en-US" dirty="0" smtClean="0"/>
              <a:t>Used by SPICE</a:t>
            </a:r>
          </a:p>
          <a:p>
            <a:pPr eaLnBrk="1" hangingPunct="1"/>
            <a:endParaRPr lang="en-US" altLang="en-US" dirty="0" smtClean="0"/>
          </a:p>
          <a:p>
            <a:pPr eaLnBrk="1" hangingPunct="1"/>
            <a:r>
              <a:rPr lang="en-US" altLang="en-US" dirty="0" smtClean="0"/>
              <a:t>Allows detailed modeling of current and voltage</a:t>
            </a:r>
          </a:p>
          <a:p>
            <a:pPr eaLnBrk="1" hangingPunct="1"/>
            <a:r>
              <a:rPr lang="en-US" altLang="en-US" dirty="0" smtClean="0"/>
              <a:t>Computationally intensive and slow</a:t>
            </a:r>
          </a:p>
          <a:p>
            <a:pPr eaLnBrk="1" hangingPunct="1"/>
            <a:endParaRPr lang="en-US" altLang="en-US" dirty="0" smtClean="0"/>
          </a:p>
          <a:p>
            <a:pPr eaLnBrk="1" hangingPunct="1"/>
            <a:r>
              <a:rPr lang="en-US" altLang="en-US" dirty="0" smtClean="0"/>
              <a:t>Don’t need this level of detail for most digital logic simulation</a:t>
            </a:r>
          </a:p>
        </p:txBody>
      </p:sp>
      <p:sp>
        <p:nvSpPr>
          <p:cNvPr id="51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E41AA55-585D-4E57-AE49-9379E0E9BF73}" type="slidenum">
              <a:rPr lang="en-US" altLang="en-US"/>
              <a:pPr eaLnBrk="1" hangingPunct="1"/>
              <a:t>3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>
          <a:xfrm>
            <a:off x="481781" y="3048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3600" dirty="0" smtClean="0"/>
              <a:t>Example : Gray Code Counter – Test2 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Write a </a:t>
            </a:r>
            <a:r>
              <a:rPr lang="en-US" altLang="en-US" dirty="0" err="1" smtClean="0"/>
              <a:t>testbench</a:t>
            </a:r>
            <a:r>
              <a:rPr lang="en-US" altLang="en-US" dirty="0" smtClean="0"/>
              <a:t> to exhaustively test the gray code counter example above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b="1" dirty="0" smtClean="0"/>
              <a:t>		</a:t>
            </a:r>
            <a:r>
              <a:rPr lang="en-US" altLang="en-US" sz="2400" b="1" dirty="0" smtClean="0"/>
              <a:t>module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gray_counter</a:t>
            </a:r>
            <a:r>
              <a:rPr lang="en-US" altLang="en-US" sz="2400" dirty="0" smtClean="0"/>
              <a:t>(out, </a:t>
            </a:r>
            <a:r>
              <a:rPr lang="en-US" altLang="en-US" sz="2400" dirty="0" err="1" smtClean="0"/>
              <a:t>clk</a:t>
            </a:r>
            <a:r>
              <a:rPr lang="en-US" altLang="en-US" sz="2400" dirty="0" smtClean="0"/>
              <a:t>, </a:t>
            </a:r>
            <a:r>
              <a:rPr lang="en-US" altLang="en-US" sz="2400" dirty="0" err="1" smtClean="0"/>
              <a:t>rst</a:t>
            </a:r>
            <a:r>
              <a:rPr lang="en-US" altLang="en-US" sz="2400" dirty="0" smtClean="0"/>
              <a:t>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2400" dirty="0" smtClean="0"/>
          </a:p>
          <a:p>
            <a:pPr eaLnBrk="1" hangingPunct="1">
              <a:lnSpc>
                <a:spcPct val="80000"/>
              </a:lnSpc>
            </a:pPr>
            <a:r>
              <a:rPr lang="en-US" altLang="en-US" dirty="0" smtClean="0"/>
              <a:t>Initially reset the counter and then test all states, then test reset in each state.</a:t>
            </a:r>
          </a:p>
          <a:p>
            <a:pPr eaLnBrk="1" hangingPunct="1">
              <a:lnSpc>
                <a:spcPct val="80000"/>
              </a:lnSpc>
            </a:pPr>
            <a:endParaRPr lang="en-US" altLang="en-US" sz="2400" dirty="0" smtClean="0"/>
          </a:p>
          <a:p>
            <a:pPr eaLnBrk="1" hangingPunct="1"/>
            <a:r>
              <a:rPr lang="en-US" altLang="en-US" dirty="0" smtClean="0"/>
              <a:t>Remember that in this example, </a:t>
            </a:r>
            <a:r>
              <a:rPr lang="en-US" altLang="en-US" dirty="0" err="1" smtClean="0"/>
              <a:t>rst</a:t>
            </a:r>
            <a:r>
              <a:rPr lang="en-US" altLang="en-US" dirty="0" smtClean="0"/>
              <a:t> is treated as an input to the combinational logic. </a:t>
            </a:r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 smtClean="0"/>
              <a:t>Thoroughly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2400" dirty="0" smtClean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400" dirty="0" smtClean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dirty="0" smtClean="0"/>
          </a:p>
        </p:txBody>
      </p:sp>
      <p:sp>
        <p:nvSpPr>
          <p:cNvPr id="296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C8C8822-F41F-4DF6-B606-57C762A0BEE8}" type="slidenum">
              <a:rPr lang="en-US" altLang="en-US"/>
              <a:pPr eaLnBrk="1" hangingPunct="1"/>
              <a:t>30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82895-1A62-40B5-92AA-CDBDB48804FD}" type="slidenum">
              <a:rPr lang="en-US" altLang="en-US" smtClean="0"/>
              <a:pPr/>
              <a:t>31</a:t>
            </a:fld>
            <a:endParaRPr lang="en-US" alt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04800" y="220887"/>
            <a:ext cx="8534400" cy="1143000"/>
          </a:xfrm>
        </p:spPr>
        <p:txBody>
          <a:bodyPr/>
          <a:lstStyle/>
          <a:p>
            <a:r>
              <a:rPr lang="en-US" sz="3200" dirty="0" smtClean="0"/>
              <a:t>Bubble Diagram of 3-bit Gray Code “State Machine”</a:t>
            </a:r>
            <a:endParaRPr lang="en-US" sz="3200" dirty="0"/>
          </a:p>
        </p:txBody>
      </p:sp>
      <p:sp>
        <p:nvSpPr>
          <p:cNvPr id="6" name="Oval 5"/>
          <p:cNvSpPr/>
          <p:nvPr/>
        </p:nvSpPr>
        <p:spPr>
          <a:xfrm>
            <a:off x="1219200" y="2286000"/>
            <a:ext cx="13716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000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3215425" y="1487492"/>
            <a:ext cx="13716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001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5592651" y="1677196"/>
            <a:ext cx="13716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011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6964251" y="3002600"/>
            <a:ext cx="13716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010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6477000" y="4800600"/>
            <a:ext cx="13716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110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4277932" y="5518150"/>
            <a:ext cx="13716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111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1892121" y="5047810"/>
            <a:ext cx="13716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101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539839" y="3666905"/>
            <a:ext cx="13716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100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Freeform 13"/>
          <p:cNvSpPr/>
          <p:nvPr/>
        </p:nvSpPr>
        <p:spPr>
          <a:xfrm>
            <a:off x="937846" y="2016369"/>
            <a:ext cx="586154" cy="328246"/>
          </a:xfrm>
          <a:custGeom>
            <a:avLst/>
            <a:gdLst>
              <a:gd name="connsiteX0" fmla="*/ 0 w 586154"/>
              <a:gd name="connsiteY0" fmla="*/ 0 h 328246"/>
              <a:gd name="connsiteX1" fmla="*/ 273539 w 586154"/>
              <a:gd name="connsiteY1" fmla="*/ 78154 h 328246"/>
              <a:gd name="connsiteX2" fmla="*/ 586154 w 586154"/>
              <a:gd name="connsiteY2" fmla="*/ 328246 h 3282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6154" h="328246">
                <a:moveTo>
                  <a:pt x="0" y="0"/>
                </a:moveTo>
                <a:cubicBezTo>
                  <a:pt x="87923" y="11723"/>
                  <a:pt x="175847" y="23446"/>
                  <a:pt x="273539" y="78154"/>
                </a:cubicBezTo>
                <a:cubicBezTo>
                  <a:pt x="371231" y="132862"/>
                  <a:pt x="478692" y="230554"/>
                  <a:pt x="586154" y="328246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2442143" y="1629245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rst</a:t>
            </a:r>
            <a:endParaRPr lang="en-US" dirty="0"/>
          </a:p>
        </p:txBody>
      </p:sp>
      <p:sp>
        <p:nvSpPr>
          <p:cNvPr id="16" name="Freeform 15"/>
          <p:cNvSpPr/>
          <p:nvPr/>
        </p:nvSpPr>
        <p:spPr>
          <a:xfrm>
            <a:off x="2321169" y="1875692"/>
            <a:ext cx="890954" cy="484554"/>
          </a:xfrm>
          <a:custGeom>
            <a:avLst/>
            <a:gdLst>
              <a:gd name="connsiteX0" fmla="*/ 0 w 890954"/>
              <a:gd name="connsiteY0" fmla="*/ 484554 h 484554"/>
              <a:gd name="connsiteX1" fmla="*/ 195385 w 890954"/>
              <a:gd name="connsiteY1" fmla="*/ 234462 h 484554"/>
              <a:gd name="connsiteX2" fmla="*/ 523631 w 890954"/>
              <a:gd name="connsiteY2" fmla="*/ 46893 h 484554"/>
              <a:gd name="connsiteX3" fmla="*/ 890954 w 890954"/>
              <a:gd name="connsiteY3" fmla="*/ 0 h 484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90954" h="484554">
                <a:moveTo>
                  <a:pt x="0" y="484554"/>
                </a:moveTo>
                <a:cubicBezTo>
                  <a:pt x="54056" y="395979"/>
                  <a:pt x="108113" y="307405"/>
                  <a:pt x="195385" y="234462"/>
                </a:cubicBezTo>
                <a:cubicBezTo>
                  <a:pt x="282657" y="161519"/>
                  <a:pt x="407703" y="85970"/>
                  <a:pt x="523631" y="46893"/>
                </a:cubicBezTo>
                <a:cubicBezTo>
                  <a:pt x="639559" y="7816"/>
                  <a:pt x="765256" y="3908"/>
                  <a:pt x="890954" y="0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692239" y="1828642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rst</a:t>
            </a:r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2554655" y="1688530"/>
            <a:ext cx="26376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reeform 18"/>
          <p:cNvSpPr/>
          <p:nvPr/>
        </p:nvSpPr>
        <p:spPr>
          <a:xfrm>
            <a:off x="4493846" y="1554446"/>
            <a:ext cx="1312985" cy="243092"/>
          </a:xfrm>
          <a:custGeom>
            <a:avLst/>
            <a:gdLst>
              <a:gd name="connsiteX0" fmla="*/ 0 w 1312985"/>
              <a:gd name="connsiteY0" fmla="*/ 110231 h 243092"/>
              <a:gd name="connsiteX1" fmla="*/ 414216 w 1312985"/>
              <a:gd name="connsiteY1" fmla="*/ 8631 h 243092"/>
              <a:gd name="connsiteX2" fmla="*/ 812800 w 1312985"/>
              <a:gd name="connsiteY2" fmla="*/ 32077 h 243092"/>
              <a:gd name="connsiteX3" fmla="*/ 1312985 w 1312985"/>
              <a:gd name="connsiteY3" fmla="*/ 243092 h 243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985" h="243092">
                <a:moveTo>
                  <a:pt x="0" y="110231"/>
                </a:moveTo>
                <a:cubicBezTo>
                  <a:pt x="139374" y="65944"/>
                  <a:pt x="278749" y="21657"/>
                  <a:pt x="414216" y="8631"/>
                </a:cubicBezTo>
                <a:cubicBezTo>
                  <a:pt x="549683" y="-4395"/>
                  <a:pt x="663005" y="-7000"/>
                  <a:pt x="812800" y="32077"/>
                </a:cubicBezTo>
                <a:cubicBezTo>
                  <a:pt x="962595" y="71154"/>
                  <a:pt x="1137790" y="157123"/>
                  <a:pt x="1312985" y="243092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4879496" y="1602469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rst</a:t>
            </a:r>
            <a:endParaRPr lang="en-US" dirty="0"/>
          </a:p>
        </p:txBody>
      </p:sp>
      <p:cxnSp>
        <p:nvCxnSpPr>
          <p:cNvPr id="21" name="Straight Connector 20"/>
          <p:cNvCxnSpPr/>
          <p:nvPr/>
        </p:nvCxnSpPr>
        <p:spPr>
          <a:xfrm>
            <a:off x="4992008" y="1661754"/>
            <a:ext cx="26376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 21"/>
          <p:cNvSpPr/>
          <p:nvPr/>
        </p:nvSpPr>
        <p:spPr>
          <a:xfrm>
            <a:off x="6940062" y="2243015"/>
            <a:ext cx="711951" cy="750277"/>
          </a:xfrm>
          <a:custGeom>
            <a:avLst/>
            <a:gdLst>
              <a:gd name="connsiteX0" fmla="*/ 0 w 711951"/>
              <a:gd name="connsiteY0" fmla="*/ 0 h 750277"/>
              <a:gd name="connsiteX1" fmla="*/ 406400 w 711951"/>
              <a:gd name="connsiteY1" fmla="*/ 203200 h 750277"/>
              <a:gd name="connsiteX2" fmla="*/ 664307 w 711951"/>
              <a:gd name="connsiteY2" fmla="*/ 554893 h 750277"/>
              <a:gd name="connsiteX3" fmla="*/ 711200 w 711951"/>
              <a:gd name="connsiteY3" fmla="*/ 750277 h 750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1951" h="750277">
                <a:moveTo>
                  <a:pt x="0" y="0"/>
                </a:moveTo>
                <a:cubicBezTo>
                  <a:pt x="147841" y="55359"/>
                  <a:pt x="295682" y="110718"/>
                  <a:pt x="406400" y="203200"/>
                </a:cubicBezTo>
                <a:cubicBezTo>
                  <a:pt x="517118" y="295682"/>
                  <a:pt x="613507" y="463714"/>
                  <a:pt x="664307" y="554893"/>
                </a:cubicBezTo>
                <a:cubicBezTo>
                  <a:pt x="715107" y="646072"/>
                  <a:pt x="713153" y="698174"/>
                  <a:pt x="711200" y="750277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7341853" y="2217687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rst</a:t>
            </a:r>
            <a:endParaRPr lang="en-US" dirty="0"/>
          </a:p>
        </p:txBody>
      </p:sp>
      <p:cxnSp>
        <p:nvCxnSpPr>
          <p:cNvPr id="24" name="Straight Connector 23"/>
          <p:cNvCxnSpPr/>
          <p:nvPr/>
        </p:nvCxnSpPr>
        <p:spPr>
          <a:xfrm>
            <a:off x="7454365" y="2276972"/>
            <a:ext cx="26376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reeform 24"/>
          <p:cNvSpPr/>
          <p:nvPr/>
        </p:nvSpPr>
        <p:spPr>
          <a:xfrm>
            <a:off x="7549662" y="3845169"/>
            <a:ext cx="192678" cy="1016000"/>
          </a:xfrm>
          <a:custGeom>
            <a:avLst/>
            <a:gdLst>
              <a:gd name="connsiteX0" fmla="*/ 171938 w 192678"/>
              <a:gd name="connsiteY0" fmla="*/ 0 h 1016000"/>
              <a:gd name="connsiteX1" fmla="*/ 187569 w 192678"/>
              <a:gd name="connsiteY1" fmla="*/ 289169 h 1016000"/>
              <a:gd name="connsiteX2" fmla="*/ 93784 w 192678"/>
              <a:gd name="connsiteY2" fmla="*/ 797169 h 1016000"/>
              <a:gd name="connsiteX3" fmla="*/ 0 w 192678"/>
              <a:gd name="connsiteY3" fmla="*/ 1016000 h 10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2678" h="1016000">
                <a:moveTo>
                  <a:pt x="171938" y="0"/>
                </a:moveTo>
                <a:cubicBezTo>
                  <a:pt x="186266" y="78154"/>
                  <a:pt x="200595" y="156308"/>
                  <a:pt x="187569" y="289169"/>
                </a:cubicBezTo>
                <a:cubicBezTo>
                  <a:pt x="174543" y="422030"/>
                  <a:pt x="125045" y="676031"/>
                  <a:pt x="93784" y="797169"/>
                </a:cubicBezTo>
                <a:cubicBezTo>
                  <a:pt x="62522" y="918308"/>
                  <a:pt x="0" y="1016000"/>
                  <a:pt x="0" y="1016000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7677777" y="4277257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rst</a:t>
            </a:r>
            <a:endParaRPr lang="en-US" dirty="0"/>
          </a:p>
        </p:txBody>
      </p:sp>
      <p:cxnSp>
        <p:nvCxnSpPr>
          <p:cNvPr id="27" name="Straight Connector 26"/>
          <p:cNvCxnSpPr/>
          <p:nvPr/>
        </p:nvCxnSpPr>
        <p:spPr>
          <a:xfrm>
            <a:off x="7790289" y="4336542"/>
            <a:ext cx="26376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reeform 27"/>
          <p:cNvSpPr/>
          <p:nvPr/>
        </p:nvSpPr>
        <p:spPr>
          <a:xfrm>
            <a:off x="5658338" y="5572369"/>
            <a:ext cx="1094154" cy="468923"/>
          </a:xfrm>
          <a:custGeom>
            <a:avLst/>
            <a:gdLst>
              <a:gd name="connsiteX0" fmla="*/ 1094154 w 1094154"/>
              <a:gd name="connsiteY0" fmla="*/ 0 h 468923"/>
              <a:gd name="connsiteX1" fmla="*/ 828431 w 1094154"/>
              <a:gd name="connsiteY1" fmla="*/ 296985 h 468923"/>
              <a:gd name="connsiteX2" fmla="*/ 461108 w 1094154"/>
              <a:gd name="connsiteY2" fmla="*/ 445477 h 468923"/>
              <a:gd name="connsiteX3" fmla="*/ 0 w 1094154"/>
              <a:gd name="connsiteY3" fmla="*/ 468923 h 4689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94154" h="468923">
                <a:moveTo>
                  <a:pt x="1094154" y="0"/>
                </a:moveTo>
                <a:cubicBezTo>
                  <a:pt x="1014046" y="111369"/>
                  <a:pt x="933939" y="222739"/>
                  <a:pt x="828431" y="296985"/>
                </a:cubicBezTo>
                <a:cubicBezTo>
                  <a:pt x="722923" y="371231"/>
                  <a:pt x="599180" y="416821"/>
                  <a:pt x="461108" y="445477"/>
                </a:cubicBezTo>
                <a:cubicBezTo>
                  <a:pt x="323036" y="474133"/>
                  <a:pt x="79456" y="465015"/>
                  <a:pt x="0" y="468923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6169697" y="5987018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rst</a:t>
            </a:r>
            <a:endParaRPr lang="en-US" dirty="0"/>
          </a:p>
        </p:txBody>
      </p:sp>
      <p:cxnSp>
        <p:nvCxnSpPr>
          <p:cNvPr id="30" name="Straight Connector 29"/>
          <p:cNvCxnSpPr/>
          <p:nvPr/>
        </p:nvCxnSpPr>
        <p:spPr>
          <a:xfrm>
            <a:off x="6282209" y="6046303"/>
            <a:ext cx="26376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reeform 30"/>
          <p:cNvSpPr/>
          <p:nvPr/>
        </p:nvSpPr>
        <p:spPr>
          <a:xfrm>
            <a:off x="2852615" y="5861538"/>
            <a:ext cx="1445847" cy="320248"/>
          </a:xfrm>
          <a:custGeom>
            <a:avLst/>
            <a:gdLst>
              <a:gd name="connsiteX0" fmla="*/ 1445847 w 1445847"/>
              <a:gd name="connsiteY0" fmla="*/ 218831 h 320248"/>
              <a:gd name="connsiteX1" fmla="*/ 1148862 w 1445847"/>
              <a:gd name="connsiteY1" fmla="*/ 304800 h 320248"/>
              <a:gd name="connsiteX2" fmla="*/ 742462 w 1445847"/>
              <a:gd name="connsiteY2" fmla="*/ 304800 h 320248"/>
              <a:gd name="connsiteX3" fmla="*/ 250093 w 1445847"/>
              <a:gd name="connsiteY3" fmla="*/ 148493 h 320248"/>
              <a:gd name="connsiteX4" fmla="*/ 0 w 1445847"/>
              <a:gd name="connsiteY4" fmla="*/ 0 h 3202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5847" h="320248">
                <a:moveTo>
                  <a:pt x="1445847" y="218831"/>
                </a:moveTo>
                <a:cubicBezTo>
                  <a:pt x="1355970" y="254651"/>
                  <a:pt x="1266093" y="290472"/>
                  <a:pt x="1148862" y="304800"/>
                </a:cubicBezTo>
                <a:cubicBezTo>
                  <a:pt x="1031631" y="319128"/>
                  <a:pt x="892257" y="330851"/>
                  <a:pt x="742462" y="304800"/>
                </a:cubicBezTo>
                <a:cubicBezTo>
                  <a:pt x="592667" y="278749"/>
                  <a:pt x="373837" y="199293"/>
                  <a:pt x="250093" y="148493"/>
                </a:cubicBezTo>
                <a:cubicBezTo>
                  <a:pt x="126349" y="97693"/>
                  <a:pt x="63174" y="48846"/>
                  <a:pt x="0" y="0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/>
          <p:cNvCxnSpPr/>
          <p:nvPr/>
        </p:nvCxnSpPr>
        <p:spPr>
          <a:xfrm>
            <a:off x="3265870" y="6241071"/>
            <a:ext cx="26376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reeform 32"/>
          <p:cNvSpPr/>
          <p:nvPr/>
        </p:nvSpPr>
        <p:spPr>
          <a:xfrm>
            <a:off x="1289538" y="4509477"/>
            <a:ext cx="609600" cy="867508"/>
          </a:xfrm>
          <a:custGeom>
            <a:avLst/>
            <a:gdLst>
              <a:gd name="connsiteX0" fmla="*/ 609600 w 609600"/>
              <a:gd name="connsiteY0" fmla="*/ 867508 h 867508"/>
              <a:gd name="connsiteX1" fmla="*/ 289170 w 609600"/>
              <a:gd name="connsiteY1" fmla="*/ 687754 h 867508"/>
              <a:gd name="connsiteX2" fmla="*/ 78154 w 609600"/>
              <a:gd name="connsiteY2" fmla="*/ 336061 h 867508"/>
              <a:gd name="connsiteX3" fmla="*/ 0 w 609600"/>
              <a:gd name="connsiteY3" fmla="*/ 0 h 8675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" h="867508">
                <a:moveTo>
                  <a:pt x="609600" y="867508"/>
                </a:moveTo>
                <a:cubicBezTo>
                  <a:pt x="493672" y="821918"/>
                  <a:pt x="377744" y="776328"/>
                  <a:pt x="289170" y="687754"/>
                </a:cubicBezTo>
                <a:cubicBezTo>
                  <a:pt x="200596" y="599179"/>
                  <a:pt x="126349" y="450687"/>
                  <a:pt x="78154" y="336061"/>
                </a:cubicBezTo>
                <a:cubicBezTo>
                  <a:pt x="29959" y="221435"/>
                  <a:pt x="14979" y="110717"/>
                  <a:pt x="0" y="0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1042515" y="5007653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rst</a:t>
            </a:r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155027" y="5066938"/>
            <a:ext cx="26376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reeform 35"/>
          <p:cNvSpPr/>
          <p:nvPr/>
        </p:nvSpPr>
        <p:spPr>
          <a:xfrm>
            <a:off x="1398954" y="3094892"/>
            <a:ext cx="226646" cy="570523"/>
          </a:xfrm>
          <a:custGeom>
            <a:avLst/>
            <a:gdLst>
              <a:gd name="connsiteX0" fmla="*/ 0 w 226646"/>
              <a:gd name="connsiteY0" fmla="*/ 570523 h 570523"/>
              <a:gd name="connsiteX1" fmla="*/ 93784 w 226646"/>
              <a:gd name="connsiteY1" fmla="*/ 250093 h 570523"/>
              <a:gd name="connsiteX2" fmla="*/ 226646 w 226646"/>
              <a:gd name="connsiteY2" fmla="*/ 0 h 570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6646" h="570523">
                <a:moveTo>
                  <a:pt x="0" y="570523"/>
                </a:moveTo>
                <a:cubicBezTo>
                  <a:pt x="28005" y="457851"/>
                  <a:pt x="56010" y="345180"/>
                  <a:pt x="93784" y="250093"/>
                </a:cubicBezTo>
                <a:cubicBezTo>
                  <a:pt x="131558" y="155006"/>
                  <a:pt x="226646" y="0"/>
                  <a:pt x="226646" y="0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 36"/>
          <p:cNvSpPr/>
          <p:nvPr/>
        </p:nvSpPr>
        <p:spPr>
          <a:xfrm>
            <a:off x="2602523" y="2328985"/>
            <a:ext cx="1180123" cy="411091"/>
          </a:xfrm>
          <a:custGeom>
            <a:avLst/>
            <a:gdLst>
              <a:gd name="connsiteX0" fmla="*/ 1180123 w 1180123"/>
              <a:gd name="connsiteY0" fmla="*/ 0 h 411091"/>
              <a:gd name="connsiteX1" fmla="*/ 1000369 w 1180123"/>
              <a:gd name="connsiteY1" fmla="*/ 203200 h 411091"/>
              <a:gd name="connsiteX2" fmla="*/ 304800 w 1180123"/>
              <a:gd name="connsiteY2" fmla="*/ 398584 h 411091"/>
              <a:gd name="connsiteX3" fmla="*/ 0 w 1180123"/>
              <a:gd name="connsiteY3" fmla="*/ 375138 h 411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0123" h="411091">
                <a:moveTo>
                  <a:pt x="1180123" y="0"/>
                </a:moveTo>
                <a:cubicBezTo>
                  <a:pt x="1163189" y="68384"/>
                  <a:pt x="1146256" y="136769"/>
                  <a:pt x="1000369" y="203200"/>
                </a:cubicBezTo>
                <a:cubicBezTo>
                  <a:pt x="854482" y="269631"/>
                  <a:pt x="471528" y="369928"/>
                  <a:pt x="304800" y="398584"/>
                </a:cubicBezTo>
                <a:cubicBezTo>
                  <a:pt x="138072" y="427240"/>
                  <a:pt x="69036" y="401189"/>
                  <a:pt x="0" y="375138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2922954" y="2259259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rst</a:t>
            </a:r>
            <a:endParaRPr lang="en-US" dirty="0"/>
          </a:p>
        </p:txBody>
      </p:sp>
      <p:sp>
        <p:nvSpPr>
          <p:cNvPr id="39" name="Freeform 38"/>
          <p:cNvSpPr/>
          <p:nvPr/>
        </p:nvSpPr>
        <p:spPr>
          <a:xfrm>
            <a:off x="2579077" y="2391508"/>
            <a:ext cx="3188677" cy="569130"/>
          </a:xfrm>
          <a:custGeom>
            <a:avLst/>
            <a:gdLst>
              <a:gd name="connsiteX0" fmla="*/ 3188677 w 3188677"/>
              <a:gd name="connsiteY0" fmla="*/ 0 h 569130"/>
              <a:gd name="connsiteX1" fmla="*/ 2805723 w 3188677"/>
              <a:gd name="connsiteY1" fmla="*/ 226646 h 569130"/>
              <a:gd name="connsiteX2" fmla="*/ 1438031 w 3188677"/>
              <a:gd name="connsiteY2" fmla="*/ 523630 h 569130"/>
              <a:gd name="connsiteX3" fmla="*/ 398585 w 3188677"/>
              <a:gd name="connsiteY3" fmla="*/ 562707 h 569130"/>
              <a:gd name="connsiteX4" fmla="*/ 0 w 3188677"/>
              <a:gd name="connsiteY4" fmla="*/ 468923 h 569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88677" h="569130">
                <a:moveTo>
                  <a:pt x="3188677" y="0"/>
                </a:moveTo>
                <a:cubicBezTo>
                  <a:pt x="3143087" y="69687"/>
                  <a:pt x="3097497" y="139374"/>
                  <a:pt x="2805723" y="226646"/>
                </a:cubicBezTo>
                <a:cubicBezTo>
                  <a:pt x="2513949" y="313918"/>
                  <a:pt x="1839221" y="467620"/>
                  <a:pt x="1438031" y="523630"/>
                </a:cubicBezTo>
                <a:cubicBezTo>
                  <a:pt x="1036841" y="579640"/>
                  <a:pt x="638257" y="571825"/>
                  <a:pt x="398585" y="562707"/>
                </a:cubicBezTo>
                <a:cubicBezTo>
                  <a:pt x="158913" y="553589"/>
                  <a:pt x="20841" y="484554"/>
                  <a:pt x="0" y="468923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4415525" y="2438011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rst</a:t>
            </a:r>
            <a:endParaRPr lang="en-US" dirty="0"/>
          </a:p>
        </p:txBody>
      </p:sp>
      <p:sp>
        <p:nvSpPr>
          <p:cNvPr id="41" name="Freeform 40"/>
          <p:cNvSpPr/>
          <p:nvPr/>
        </p:nvSpPr>
        <p:spPr>
          <a:xfrm>
            <a:off x="2508738" y="2938585"/>
            <a:ext cx="4446954" cy="672288"/>
          </a:xfrm>
          <a:custGeom>
            <a:avLst/>
            <a:gdLst>
              <a:gd name="connsiteX0" fmla="*/ 4446954 w 4446954"/>
              <a:gd name="connsiteY0" fmla="*/ 539261 h 672288"/>
              <a:gd name="connsiteX1" fmla="*/ 3970216 w 4446954"/>
              <a:gd name="connsiteY1" fmla="*/ 625230 h 672288"/>
              <a:gd name="connsiteX2" fmla="*/ 2797908 w 4446954"/>
              <a:gd name="connsiteY2" fmla="*/ 664307 h 672288"/>
              <a:gd name="connsiteX3" fmla="*/ 1172308 w 4446954"/>
              <a:gd name="connsiteY3" fmla="*/ 468923 h 672288"/>
              <a:gd name="connsiteX4" fmla="*/ 0 w 4446954"/>
              <a:gd name="connsiteY4" fmla="*/ 0 h 672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46954" h="672288">
                <a:moveTo>
                  <a:pt x="4446954" y="539261"/>
                </a:moveTo>
                <a:cubicBezTo>
                  <a:pt x="4346005" y="571825"/>
                  <a:pt x="4245057" y="604389"/>
                  <a:pt x="3970216" y="625230"/>
                </a:cubicBezTo>
                <a:cubicBezTo>
                  <a:pt x="3695375" y="646071"/>
                  <a:pt x="3264226" y="690358"/>
                  <a:pt x="2797908" y="664307"/>
                </a:cubicBezTo>
                <a:cubicBezTo>
                  <a:pt x="2331590" y="638256"/>
                  <a:pt x="1638626" y="579641"/>
                  <a:pt x="1172308" y="468923"/>
                </a:cubicBezTo>
                <a:cubicBezTo>
                  <a:pt x="705990" y="358205"/>
                  <a:pt x="352995" y="179102"/>
                  <a:pt x="0" y="0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5411315" y="3271725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rst</a:t>
            </a:r>
            <a:endParaRPr lang="en-US" dirty="0"/>
          </a:p>
        </p:txBody>
      </p:sp>
      <p:sp>
        <p:nvSpPr>
          <p:cNvPr id="43" name="Freeform 42"/>
          <p:cNvSpPr/>
          <p:nvPr/>
        </p:nvSpPr>
        <p:spPr>
          <a:xfrm>
            <a:off x="2399323" y="3024554"/>
            <a:ext cx="4095262" cy="2071077"/>
          </a:xfrm>
          <a:custGeom>
            <a:avLst/>
            <a:gdLst>
              <a:gd name="connsiteX0" fmla="*/ 4095262 w 4095262"/>
              <a:gd name="connsiteY0" fmla="*/ 2071077 h 2071077"/>
              <a:gd name="connsiteX1" fmla="*/ 2602523 w 4095262"/>
              <a:gd name="connsiteY1" fmla="*/ 1524000 h 2071077"/>
              <a:gd name="connsiteX2" fmla="*/ 750277 w 4095262"/>
              <a:gd name="connsiteY2" fmla="*/ 672123 h 2071077"/>
              <a:gd name="connsiteX3" fmla="*/ 0 w 4095262"/>
              <a:gd name="connsiteY3" fmla="*/ 0 h 2071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95262" h="2071077">
                <a:moveTo>
                  <a:pt x="4095262" y="2071077"/>
                </a:moveTo>
                <a:cubicBezTo>
                  <a:pt x="3627641" y="1914118"/>
                  <a:pt x="3160020" y="1757159"/>
                  <a:pt x="2602523" y="1524000"/>
                </a:cubicBezTo>
                <a:cubicBezTo>
                  <a:pt x="2045026" y="1290841"/>
                  <a:pt x="1184031" y="926123"/>
                  <a:pt x="750277" y="672123"/>
                </a:cubicBezTo>
                <a:cubicBezTo>
                  <a:pt x="316523" y="418123"/>
                  <a:pt x="158261" y="209061"/>
                  <a:pt x="0" y="0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4551552" y="4034650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rst</a:t>
            </a:r>
            <a:endParaRPr lang="en-US" dirty="0"/>
          </a:p>
        </p:txBody>
      </p:sp>
      <p:sp>
        <p:nvSpPr>
          <p:cNvPr id="45" name="Freeform 44"/>
          <p:cNvSpPr/>
          <p:nvPr/>
        </p:nvSpPr>
        <p:spPr>
          <a:xfrm>
            <a:off x="2258646" y="3087077"/>
            <a:ext cx="2211754" cy="2555631"/>
          </a:xfrm>
          <a:custGeom>
            <a:avLst/>
            <a:gdLst>
              <a:gd name="connsiteX0" fmla="*/ 2211754 w 2211754"/>
              <a:gd name="connsiteY0" fmla="*/ 2555631 h 2555631"/>
              <a:gd name="connsiteX1" fmla="*/ 1664677 w 2211754"/>
              <a:gd name="connsiteY1" fmla="*/ 2219569 h 2555631"/>
              <a:gd name="connsiteX2" fmla="*/ 437662 w 2211754"/>
              <a:gd name="connsiteY2" fmla="*/ 961292 h 2555631"/>
              <a:gd name="connsiteX3" fmla="*/ 0 w 2211754"/>
              <a:gd name="connsiteY3" fmla="*/ 0 h 2555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11754" h="2555631">
                <a:moveTo>
                  <a:pt x="2211754" y="2555631"/>
                </a:moveTo>
                <a:cubicBezTo>
                  <a:pt x="2086056" y="2520461"/>
                  <a:pt x="1960359" y="2485292"/>
                  <a:pt x="1664677" y="2219569"/>
                </a:cubicBezTo>
                <a:cubicBezTo>
                  <a:pt x="1368995" y="1953846"/>
                  <a:pt x="715108" y="1331220"/>
                  <a:pt x="437662" y="961292"/>
                </a:cubicBezTo>
                <a:cubicBezTo>
                  <a:pt x="160216" y="591364"/>
                  <a:pt x="80108" y="295682"/>
                  <a:pt x="0" y="0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3302798" y="4463181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rst</a:t>
            </a:r>
            <a:endParaRPr lang="en-US" dirty="0"/>
          </a:p>
        </p:txBody>
      </p:sp>
      <p:sp>
        <p:nvSpPr>
          <p:cNvPr id="47" name="Freeform 46"/>
          <p:cNvSpPr/>
          <p:nvPr/>
        </p:nvSpPr>
        <p:spPr>
          <a:xfrm>
            <a:off x="2025011" y="3133969"/>
            <a:ext cx="335235" cy="1930400"/>
          </a:xfrm>
          <a:custGeom>
            <a:avLst/>
            <a:gdLst>
              <a:gd name="connsiteX0" fmla="*/ 335235 w 335235"/>
              <a:gd name="connsiteY0" fmla="*/ 1930400 h 1930400"/>
              <a:gd name="connsiteX1" fmla="*/ 194558 w 335235"/>
              <a:gd name="connsiteY1" fmla="*/ 1563077 h 1930400"/>
              <a:gd name="connsiteX2" fmla="*/ 22620 w 335235"/>
              <a:gd name="connsiteY2" fmla="*/ 304800 h 1930400"/>
              <a:gd name="connsiteX3" fmla="*/ 6989 w 335235"/>
              <a:gd name="connsiteY3" fmla="*/ 0 h 193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5235" h="1930400">
                <a:moveTo>
                  <a:pt x="335235" y="1930400"/>
                </a:moveTo>
                <a:cubicBezTo>
                  <a:pt x="290947" y="1882205"/>
                  <a:pt x="246660" y="1834010"/>
                  <a:pt x="194558" y="1563077"/>
                </a:cubicBezTo>
                <a:cubicBezTo>
                  <a:pt x="142456" y="1292144"/>
                  <a:pt x="53881" y="565313"/>
                  <a:pt x="22620" y="304800"/>
                </a:cubicBezTo>
                <a:cubicBezTo>
                  <a:pt x="-8641" y="44287"/>
                  <a:pt x="-826" y="22143"/>
                  <a:pt x="6989" y="0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2140881" y="4227284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071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3175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3600" dirty="0" smtClean="0"/>
              <a:t>Example : Gray Code Counter – Test2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8534400" cy="5029200"/>
          </a:xfrm>
          <a:noFill/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800" b="1" dirty="0" smtClean="0">
                <a:latin typeface="Tahoma" panose="020B0604030504040204" pitchFamily="34" charset="0"/>
              </a:rPr>
              <a:t>module</a:t>
            </a:r>
            <a:r>
              <a:rPr lang="en-US" altLang="en-US" sz="1800" dirty="0" smtClean="0">
                <a:latin typeface="Tahoma" panose="020B0604030504040204" pitchFamily="34" charset="0"/>
              </a:rPr>
              <a:t> t2_gray_counter();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800" b="1" dirty="0" smtClean="0">
                <a:latin typeface="Tahoma" panose="020B0604030504040204" pitchFamily="34" charset="0"/>
              </a:rPr>
              <a:t>	wire</a:t>
            </a:r>
            <a:r>
              <a:rPr lang="en-US" altLang="en-US" sz="1800" dirty="0" smtClean="0">
                <a:latin typeface="Tahoma" panose="020B0604030504040204" pitchFamily="34" charset="0"/>
              </a:rPr>
              <a:t> [2:0] out;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800" b="1" dirty="0" smtClean="0">
                <a:latin typeface="Tahoma" panose="020B0604030504040204" pitchFamily="34" charset="0"/>
              </a:rPr>
              <a:t>	</a:t>
            </a:r>
            <a:r>
              <a:rPr lang="en-US" altLang="en-US" sz="1800" b="1" dirty="0" err="1" smtClean="0">
                <a:latin typeface="Tahoma" panose="020B0604030504040204" pitchFamily="34" charset="0"/>
              </a:rPr>
              <a:t>reg</a:t>
            </a:r>
            <a:r>
              <a:rPr lang="en-US" altLang="en-US" sz="1800" dirty="0" smtClean="0">
                <a:latin typeface="Tahoma" panose="020B0604030504040204" pitchFamily="34" charset="0"/>
              </a:rPr>
              <a:t> 	</a:t>
            </a:r>
            <a:r>
              <a:rPr lang="en-US" altLang="en-US" sz="1800" dirty="0" err="1" smtClean="0">
                <a:latin typeface="Tahoma" panose="020B0604030504040204" pitchFamily="34" charset="0"/>
              </a:rPr>
              <a:t>clk</a:t>
            </a:r>
            <a:r>
              <a:rPr lang="en-US" altLang="en-US" sz="1800" dirty="0" smtClean="0">
                <a:latin typeface="Tahoma" panose="020B0604030504040204" pitchFamily="34" charset="0"/>
              </a:rPr>
              <a:t>, </a:t>
            </a:r>
            <a:r>
              <a:rPr lang="en-US" altLang="en-US" sz="1800" dirty="0" err="1" smtClean="0">
                <a:latin typeface="Tahoma" panose="020B0604030504040204" pitchFamily="34" charset="0"/>
              </a:rPr>
              <a:t>rst</a:t>
            </a:r>
            <a:r>
              <a:rPr lang="en-US" altLang="en-US" sz="1800" dirty="0" smtClean="0">
                <a:latin typeface="Tahoma" panose="020B0604030504040204" pitchFamily="34" charset="0"/>
              </a:rPr>
              <a:t>;		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800" dirty="0" smtClean="0">
                <a:latin typeface="Tahoma" panose="020B0604030504040204" pitchFamily="34" charset="0"/>
              </a:rPr>
              <a:t>     </a:t>
            </a:r>
            <a:r>
              <a:rPr lang="en-US" altLang="en-US" sz="1800" dirty="0" err="1" smtClean="0">
                <a:latin typeface="Tahoma" panose="020B0604030504040204" pitchFamily="34" charset="0"/>
              </a:rPr>
              <a:t>gray_counter</a:t>
            </a:r>
            <a:r>
              <a:rPr lang="en-US" altLang="en-US" sz="1800" dirty="0" smtClean="0">
                <a:latin typeface="Tahoma" panose="020B0604030504040204" pitchFamily="34" charset="0"/>
              </a:rPr>
              <a:t> GC(out, </a:t>
            </a:r>
            <a:r>
              <a:rPr lang="en-US" altLang="en-US" sz="1800" dirty="0" err="1" smtClean="0">
                <a:latin typeface="Tahoma" panose="020B0604030504040204" pitchFamily="34" charset="0"/>
              </a:rPr>
              <a:t>clk</a:t>
            </a:r>
            <a:r>
              <a:rPr lang="en-US" altLang="en-US" sz="1800" dirty="0" smtClean="0">
                <a:latin typeface="Tahoma" panose="020B0604030504040204" pitchFamily="34" charset="0"/>
              </a:rPr>
              <a:t>, </a:t>
            </a:r>
            <a:r>
              <a:rPr lang="en-US" altLang="en-US" sz="1800" dirty="0" err="1" smtClean="0">
                <a:latin typeface="Tahoma" panose="020B0604030504040204" pitchFamily="34" charset="0"/>
              </a:rPr>
              <a:t>rst</a:t>
            </a:r>
            <a:r>
              <a:rPr lang="en-US" altLang="en-US" sz="1800" dirty="0" smtClean="0">
                <a:latin typeface="Tahoma" panose="020B0604030504040204" pitchFamily="34" charset="0"/>
              </a:rPr>
              <a:t>); // DUT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en-US" sz="1800" dirty="0" smtClean="0">
              <a:latin typeface="Tahoma" panose="020B0604030504040204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800" b="1" dirty="0" smtClean="0">
                <a:latin typeface="Tahoma" panose="020B0604030504040204" pitchFamily="34" charset="0"/>
              </a:rPr>
              <a:t>	initial</a:t>
            </a:r>
            <a:r>
              <a:rPr lang="en-US" altLang="en-US" sz="1800" dirty="0" smtClean="0">
                <a:latin typeface="Tahoma" panose="020B0604030504040204" pitchFamily="34" charset="0"/>
              </a:rPr>
              <a:t> </a:t>
            </a:r>
            <a:r>
              <a:rPr lang="en-US" altLang="en-US" sz="1800" b="1" dirty="0" smtClean="0">
                <a:latin typeface="Tahoma" panose="020B0604030504040204" pitchFamily="34" charset="0"/>
              </a:rPr>
              <a:t>$monitor(“%t  out: %b  </a:t>
            </a:r>
            <a:r>
              <a:rPr lang="en-US" altLang="en-US" sz="1800" b="1" dirty="0" err="1" smtClean="0">
                <a:latin typeface="Tahoma" panose="020B0604030504040204" pitchFamily="34" charset="0"/>
              </a:rPr>
              <a:t>rst</a:t>
            </a:r>
            <a:r>
              <a:rPr lang="en-US" altLang="en-US" sz="1800" b="1" dirty="0" smtClean="0">
                <a:latin typeface="Tahoma" panose="020B0604030504040204" pitchFamily="34" charset="0"/>
              </a:rPr>
              <a:t>: %b ”, $time</a:t>
            </a:r>
            <a:r>
              <a:rPr lang="en-US" altLang="en-US" sz="1800" dirty="0" smtClean="0">
                <a:latin typeface="Tahoma" panose="020B0604030504040204" pitchFamily="34" charset="0"/>
              </a:rPr>
              <a:t>, out, </a:t>
            </a:r>
            <a:r>
              <a:rPr lang="en-US" altLang="en-US" sz="1800" dirty="0" err="1" smtClean="0">
                <a:latin typeface="Tahoma" panose="020B0604030504040204" pitchFamily="34" charset="0"/>
              </a:rPr>
              <a:t>rst</a:t>
            </a:r>
            <a:r>
              <a:rPr lang="en-US" altLang="en-US" sz="1800" dirty="0" smtClean="0">
                <a:latin typeface="Tahoma" panose="020B0604030504040204" pitchFamily="34" charset="0"/>
              </a:rPr>
              <a:t>); // no clock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800" b="1" dirty="0" smtClean="0">
                <a:latin typeface="Tahoma" panose="020B0604030504040204" pitchFamily="34" charset="0"/>
              </a:rPr>
              <a:t>	initial</a:t>
            </a:r>
            <a:r>
              <a:rPr lang="en-US" altLang="en-US" sz="1800" dirty="0" smtClean="0">
                <a:latin typeface="Tahoma" panose="020B0604030504040204" pitchFamily="34" charset="0"/>
              </a:rPr>
              <a:t> #300 </a:t>
            </a:r>
            <a:r>
              <a:rPr lang="en-US" altLang="en-US" sz="1800" b="1" dirty="0" smtClean="0">
                <a:latin typeface="Tahoma" panose="020B0604030504040204" pitchFamily="34" charset="0"/>
              </a:rPr>
              <a:t>$finish</a:t>
            </a:r>
            <a:r>
              <a:rPr lang="en-US" altLang="en-US" sz="1800" dirty="0" smtClean="0">
                <a:latin typeface="Tahoma" panose="020B0604030504040204" pitchFamily="34" charset="0"/>
              </a:rPr>
              <a:t>;		// end simulation, quit program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en-US" sz="1800" dirty="0" smtClean="0">
              <a:latin typeface="Tahoma" panose="020B0604030504040204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800" b="1" dirty="0" smtClean="0">
                <a:latin typeface="Tahoma" panose="020B0604030504040204" pitchFamily="34" charset="0"/>
              </a:rPr>
              <a:t>	initial</a:t>
            </a:r>
            <a:r>
              <a:rPr lang="en-US" altLang="en-US" sz="1800" dirty="0" smtClean="0">
                <a:latin typeface="Tahoma" panose="020B0604030504040204" pitchFamily="34" charset="0"/>
              </a:rPr>
              <a:t> </a:t>
            </a:r>
            <a:r>
              <a:rPr lang="en-US" altLang="en-US" sz="1800" b="1" dirty="0" smtClean="0">
                <a:latin typeface="Tahoma" panose="020B0604030504040204" pitchFamily="34" charset="0"/>
              </a:rPr>
              <a:t>begin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800" b="1" dirty="0" smtClean="0">
                <a:latin typeface="Tahoma" panose="020B0604030504040204" pitchFamily="34" charset="0"/>
              </a:rPr>
              <a:t>        </a:t>
            </a:r>
            <a:r>
              <a:rPr lang="en-US" altLang="en-US" sz="1800" dirty="0" err="1" smtClean="0">
                <a:latin typeface="Tahoma" panose="020B0604030504040204" pitchFamily="34" charset="0"/>
              </a:rPr>
              <a:t>clk</a:t>
            </a:r>
            <a:r>
              <a:rPr lang="en-US" altLang="en-US" sz="1800" dirty="0" smtClean="0">
                <a:latin typeface="Tahoma" panose="020B0604030504040204" pitchFamily="34" charset="0"/>
              </a:rPr>
              <a:t> = 0; </a:t>
            </a:r>
            <a:r>
              <a:rPr lang="en-US" altLang="en-US" sz="1800" b="1" dirty="0" smtClean="0">
                <a:latin typeface="Tahoma" panose="020B0604030504040204" pitchFamily="34" charset="0"/>
              </a:rPr>
              <a:t>forever</a:t>
            </a:r>
            <a:r>
              <a:rPr lang="en-US" altLang="en-US" sz="1800" dirty="0" smtClean="0">
                <a:latin typeface="Tahoma" panose="020B0604030504040204" pitchFamily="34" charset="0"/>
              </a:rPr>
              <a:t> #5 </a:t>
            </a:r>
            <a:r>
              <a:rPr lang="en-US" altLang="en-US" sz="1800" dirty="0" err="1" smtClean="0">
                <a:latin typeface="Tahoma" panose="020B0604030504040204" pitchFamily="34" charset="0"/>
              </a:rPr>
              <a:t>clk</a:t>
            </a:r>
            <a:r>
              <a:rPr lang="en-US" altLang="en-US" sz="1800" dirty="0" smtClean="0">
                <a:latin typeface="Tahoma" panose="020B0604030504040204" pitchFamily="34" charset="0"/>
              </a:rPr>
              <a:t> = ~</a:t>
            </a:r>
            <a:r>
              <a:rPr lang="en-US" altLang="en-US" sz="1800" dirty="0" err="1" smtClean="0">
                <a:latin typeface="Tahoma" panose="020B0604030504040204" pitchFamily="34" charset="0"/>
              </a:rPr>
              <a:t>clk</a:t>
            </a:r>
            <a:r>
              <a:rPr lang="en-US" altLang="en-US" sz="1800" dirty="0" smtClean="0">
                <a:latin typeface="Tahoma" panose="020B0604030504040204" pitchFamily="34" charset="0"/>
              </a:rPr>
              <a:t>; // What is the clock period? </a:t>
            </a:r>
            <a:br>
              <a:rPr lang="en-US" altLang="en-US" sz="1800" dirty="0" smtClean="0">
                <a:latin typeface="Tahoma" panose="020B0604030504040204" pitchFamily="34" charset="0"/>
              </a:rPr>
            </a:br>
            <a:r>
              <a:rPr lang="en-US" altLang="en-US" sz="1800" b="1" dirty="0" smtClean="0">
                <a:latin typeface="Tahoma" panose="020B0604030504040204" pitchFamily="34" charset="0"/>
              </a:rPr>
              <a:t>end</a:t>
            </a:r>
            <a:r>
              <a:rPr lang="en-US" altLang="en-US" sz="1800" dirty="0" smtClean="0">
                <a:latin typeface="Tahoma" panose="020B0604030504040204" pitchFamily="34" charset="0"/>
              </a:rPr>
              <a:t>  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800" dirty="0" smtClean="0">
                <a:latin typeface="Tahoma" panose="020B0604030504040204" pitchFamily="34" charset="0"/>
              </a:rPr>
              <a:t>	</a:t>
            </a:r>
            <a:r>
              <a:rPr lang="en-US" altLang="en-US" sz="1800" b="1" dirty="0" smtClean="0">
                <a:latin typeface="Tahoma" panose="020B0604030504040204" pitchFamily="34" charset="0"/>
              </a:rPr>
              <a:t>initial begin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800" b="1" dirty="0" smtClean="0">
                <a:latin typeface="Tahoma" panose="020B0604030504040204" pitchFamily="34" charset="0"/>
              </a:rPr>
              <a:t>	   </a:t>
            </a:r>
            <a:r>
              <a:rPr lang="en-US" altLang="en-US" sz="1800" dirty="0" err="1" smtClean="0">
                <a:latin typeface="Tahoma" panose="020B0604030504040204" pitchFamily="34" charset="0"/>
              </a:rPr>
              <a:t>rst</a:t>
            </a:r>
            <a:r>
              <a:rPr lang="en-US" altLang="en-US" sz="1800" dirty="0" smtClean="0">
                <a:latin typeface="Tahoma" panose="020B0604030504040204" pitchFamily="34" charset="0"/>
              </a:rPr>
              <a:t> = 1; #10 </a:t>
            </a:r>
            <a:r>
              <a:rPr lang="en-US" altLang="en-US" sz="1800" dirty="0" err="1" smtClean="0">
                <a:latin typeface="Tahoma" panose="020B0604030504040204" pitchFamily="34" charset="0"/>
              </a:rPr>
              <a:t>rst</a:t>
            </a:r>
            <a:r>
              <a:rPr lang="en-US" altLang="en-US" sz="1800" dirty="0" smtClean="0">
                <a:latin typeface="Tahoma" panose="020B0604030504040204" pitchFamily="34" charset="0"/>
              </a:rPr>
              <a:t> = 0;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800" dirty="0" smtClean="0">
                <a:latin typeface="Tahoma" panose="020B0604030504040204" pitchFamily="34" charset="0"/>
              </a:rPr>
              <a:t>       #90 </a:t>
            </a:r>
            <a:r>
              <a:rPr lang="en-US" altLang="en-US" sz="1800" dirty="0" err="1" smtClean="0">
                <a:latin typeface="Tahoma" panose="020B0604030504040204" pitchFamily="34" charset="0"/>
              </a:rPr>
              <a:t>rst</a:t>
            </a:r>
            <a:r>
              <a:rPr lang="en-US" altLang="en-US" sz="1800" dirty="0" smtClean="0">
                <a:latin typeface="Tahoma" panose="020B0604030504040204" pitchFamily="34" charset="0"/>
              </a:rPr>
              <a:t> = 1; force </a:t>
            </a:r>
            <a:r>
              <a:rPr lang="en-US" altLang="en-US" sz="1800" dirty="0" err="1" smtClean="0">
                <a:latin typeface="Tahoma" panose="020B0604030504040204" pitchFamily="34" charset="0"/>
              </a:rPr>
              <a:t>GC.ns</a:t>
            </a:r>
            <a:r>
              <a:rPr lang="en-US" altLang="en-US" sz="1800" dirty="0" smtClean="0">
                <a:latin typeface="Tahoma" panose="020B0604030504040204" pitchFamily="34" charset="0"/>
              </a:rPr>
              <a:t> = 3'b001; #10 release </a:t>
            </a:r>
            <a:r>
              <a:rPr lang="en-US" altLang="en-US" sz="1800" dirty="0" err="1" smtClean="0">
                <a:latin typeface="Tahoma" panose="020B0604030504040204" pitchFamily="34" charset="0"/>
              </a:rPr>
              <a:t>GC.ns</a:t>
            </a:r>
            <a:r>
              <a:rPr lang="en-US" altLang="en-US" sz="1800" dirty="0" smtClean="0">
                <a:latin typeface="Tahoma" panose="020B0604030504040204" pitchFamily="34" charset="0"/>
              </a:rPr>
              <a:t>; 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800" dirty="0" smtClean="0">
                <a:latin typeface="Tahoma" panose="020B0604030504040204" pitchFamily="34" charset="0"/>
              </a:rPr>
              <a:t>       #10 force </a:t>
            </a:r>
            <a:r>
              <a:rPr lang="en-US" altLang="en-US" sz="1800" dirty="0" err="1" smtClean="0">
                <a:latin typeface="Tahoma" panose="020B0604030504040204" pitchFamily="34" charset="0"/>
              </a:rPr>
              <a:t>GC.ns</a:t>
            </a:r>
            <a:r>
              <a:rPr lang="en-US" altLang="en-US" sz="1800" dirty="0" smtClean="0">
                <a:latin typeface="Tahoma" panose="020B0604030504040204" pitchFamily="34" charset="0"/>
              </a:rPr>
              <a:t> = 3'b001; #10 release </a:t>
            </a:r>
            <a:r>
              <a:rPr lang="en-US" altLang="en-US" sz="1800" dirty="0" err="1" smtClean="0">
                <a:latin typeface="Tahoma" panose="020B0604030504040204" pitchFamily="34" charset="0"/>
              </a:rPr>
              <a:t>GC.ns</a:t>
            </a:r>
            <a:r>
              <a:rPr lang="en-US" altLang="en-US" sz="1800" dirty="0" smtClean="0">
                <a:latin typeface="Tahoma" panose="020B0604030504040204" pitchFamily="34" charset="0"/>
              </a:rPr>
              <a:t>;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800" dirty="0" smtClean="0">
                <a:latin typeface="Tahoma" panose="020B0604030504040204" pitchFamily="34" charset="0"/>
              </a:rPr>
              <a:t>       #10 force </a:t>
            </a:r>
            <a:r>
              <a:rPr lang="en-US" altLang="en-US" sz="1800" dirty="0" err="1" smtClean="0">
                <a:latin typeface="Tahoma" panose="020B0604030504040204" pitchFamily="34" charset="0"/>
              </a:rPr>
              <a:t>GC.ns</a:t>
            </a:r>
            <a:r>
              <a:rPr lang="en-US" altLang="en-US" sz="1800" dirty="0" smtClean="0">
                <a:latin typeface="Tahoma" panose="020B0604030504040204" pitchFamily="34" charset="0"/>
              </a:rPr>
              <a:t> = 3'b010; #10 release </a:t>
            </a:r>
            <a:r>
              <a:rPr lang="en-US" altLang="en-US" sz="1800" dirty="0" err="1" smtClean="0">
                <a:latin typeface="Tahoma" panose="020B0604030504040204" pitchFamily="34" charset="0"/>
              </a:rPr>
              <a:t>GC.ns</a:t>
            </a:r>
            <a:r>
              <a:rPr lang="en-US" altLang="en-US" sz="1800" dirty="0" smtClean="0">
                <a:latin typeface="Tahoma" panose="020B0604030504040204" pitchFamily="34" charset="0"/>
              </a:rPr>
              <a:t>;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en-US" sz="1800" dirty="0" smtClean="0">
              <a:latin typeface="Tahoma" panose="020B0604030504040204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800" dirty="0" smtClean="0">
                <a:latin typeface="Tahoma" panose="020B0604030504040204" pitchFamily="34" charset="0"/>
              </a:rPr>
              <a:t>       …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800" dirty="0" smtClean="0">
                <a:latin typeface="Tahoma" panose="020B0604030504040204" pitchFamily="34" charset="0"/>
              </a:rPr>
              <a:t>     </a:t>
            </a:r>
            <a:r>
              <a:rPr lang="en-US" altLang="en-US" sz="1800" b="1" dirty="0" smtClean="0">
                <a:latin typeface="Tahoma" panose="020B0604030504040204" pitchFamily="34" charset="0"/>
              </a:rPr>
              <a:t>end</a:t>
            </a:r>
            <a:r>
              <a:rPr lang="en-US" altLang="en-US" sz="1800" dirty="0" smtClean="0">
                <a:latin typeface="Tahoma" panose="020B0604030504040204" pitchFamily="34" charset="0"/>
              </a:rPr>
              <a:t> // initial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800" b="1" dirty="0" err="1" smtClean="0">
                <a:latin typeface="Tahoma" panose="020B0604030504040204" pitchFamily="34" charset="0"/>
              </a:rPr>
              <a:t>endmodule</a:t>
            </a:r>
            <a:endParaRPr lang="en-US" altLang="en-US" sz="1800" b="1" dirty="0" smtClean="0">
              <a:latin typeface="Tahoma" panose="020B0604030504040204" pitchFamily="34" charset="0"/>
            </a:endParaRPr>
          </a:p>
        </p:txBody>
      </p:sp>
      <p:sp>
        <p:nvSpPr>
          <p:cNvPr id="307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A11D68E-7E83-4161-B8A1-43D3D93D66F1}" type="slidenum">
              <a:rPr lang="en-US" altLang="en-US"/>
              <a:pPr eaLnBrk="1" hangingPunct="1"/>
              <a:t>32</a:t>
            </a:fld>
            <a:endParaRPr lang="en-US" altLang="en-US"/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5334000" y="1524000"/>
            <a:ext cx="3584575" cy="3200400"/>
            <a:chOff x="3360" y="960"/>
            <a:chExt cx="2258" cy="2016"/>
          </a:xfrm>
        </p:grpSpPr>
        <p:sp>
          <p:nvSpPr>
            <p:cNvPr id="30726" name="Text Box 4"/>
            <p:cNvSpPr txBox="1">
              <a:spLocks noChangeArrowheads="1"/>
            </p:cNvSpPr>
            <p:nvPr/>
          </p:nvSpPr>
          <p:spPr bwMode="auto">
            <a:xfrm>
              <a:off x="3360" y="960"/>
              <a:ext cx="2258" cy="758"/>
            </a:xfrm>
            <a:prstGeom prst="rect">
              <a:avLst/>
            </a:prstGeom>
            <a:solidFill>
              <a:srgbClr val="33CCCC">
                <a:alpha val="76077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b="1"/>
                <a:t>Note</a:t>
              </a:r>
              <a:r>
                <a:rPr lang="en-US" altLang="en-US"/>
                <a:t> the Use of hierarchical</a:t>
              </a:r>
            </a:p>
            <a:p>
              <a:pPr eaLnBrk="1" hangingPunct="1"/>
              <a:r>
                <a:rPr lang="en-US" altLang="en-US"/>
                <a:t>Naming to get at the internal</a:t>
              </a:r>
            </a:p>
            <a:p>
              <a:pPr eaLnBrk="1" hangingPunct="1"/>
              <a:r>
                <a:rPr lang="en-US" altLang="en-US"/>
                <a:t>Signals.  This is a very handy</a:t>
              </a:r>
            </a:p>
            <a:p>
              <a:pPr eaLnBrk="1" hangingPunct="1"/>
              <a:r>
                <a:rPr lang="en-US" altLang="en-US"/>
                <a:t>thing in testbenches.</a:t>
              </a:r>
            </a:p>
          </p:txBody>
        </p:sp>
        <p:sp>
          <p:nvSpPr>
            <p:cNvPr id="30727" name="Freeform 5"/>
            <p:cNvSpPr>
              <a:spLocks/>
            </p:cNvSpPr>
            <p:nvPr/>
          </p:nvSpPr>
          <p:spPr bwMode="auto">
            <a:xfrm>
              <a:off x="4128" y="1728"/>
              <a:ext cx="1432" cy="1248"/>
            </a:xfrm>
            <a:custGeom>
              <a:avLst/>
              <a:gdLst>
                <a:gd name="T0" fmla="*/ 1392 w 1432"/>
                <a:gd name="T1" fmla="*/ 0 h 1248"/>
                <a:gd name="T2" fmla="*/ 1200 w 1432"/>
                <a:gd name="T3" fmla="*/ 528 h 1248"/>
                <a:gd name="T4" fmla="*/ 0 w 1432"/>
                <a:gd name="T5" fmla="*/ 1248 h 1248"/>
                <a:gd name="T6" fmla="*/ 0 60000 65536"/>
                <a:gd name="T7" fmla="*/ 0 60000 65536"/>
                <a:gd name="T8" fmla="*/ 0 60000 65536"/>
                <a:gd name="T9" fmla="*/ 0 w 1432"/>
                <a:gd name="T10" fmla="*/ 0 h 1248"/>
                <a:gd name="T11" fmla="*/ 1432 w 1432"/>
                <a:gd name="T12" fmla="*/ 1248 h 12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32" h="1248">
                  <a:moveTo>
                    <a:pt x="1392" y="0"/>
                  </a:moveTo>
                  <a:cubicBezTo>
                    <a:pt x="1412" y="160"/>
                    <a:pt x="1432" y="320"/>
                    <a:pt x="1200" y="528"/>
                  </a:cubicBezTo>
                  <a:cubicBezTo>
                    <a:pt x="968" y="736"/>
                    <a:pt x="484" y="992"/>
                    <a:pt x="0" y="1248"/>
                  </a:cubicBez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>
          <a:xfrm>
            <a:off x="474406" y="762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3600" dirty="0" smtClean="0"/>
              <a:t>Simulation: Gray Code Counter – Test2 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2971800" cy="44958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smtClean="0"/>
              <a:t># 0  out: xxx  rst: 1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smtClean="0"/>
              <a:t># 5  out: 000  rst: 1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smtClean="0"/>
              <a:t># 10  out: 000  rst: 0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smtClean="0"/>
              <a:t># 15  out: 001  rst: 0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smtClean="0"/>
              <a:t># 25  out: 011  rst: 0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smtClean="0"/>
              <a:t># 35  out: 010  rst: 0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smtClean="0"/>
              <a:t># 45  out: 110  rst: 0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smtClean="0"/>
              <a:t># 55  out: 111  rst: 0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smtClean="0"/>
              <a:t># 65  out: 101  rst: 0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smtClean="0"/>
              <a:t># 75  out: 100  rst: 0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smtClean="0"/>
              <a:t># 85  out: 000  rst: 0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smtClean="0"/>
              <a:t># 95  out: 001  rst: 0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000" smtClean="0"/>
          </a:p>
        </p:txBody>
      </p:sp>
      <p:sp>
        <p:nvSpPr>
          <p:cNvPr id="317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CB3D434-9500-44FD-A7CA-F026B284812C}" type="slidenum">
              <a:rPr lang="en-US" altLang="en-US"/>
              <a:pPr eaLnBrk="1" hangingPunct="1"/>
              <a:t>33</a:t>
            </a:fld>
            <a:endParaRPr lang="en-US" altLang="en-US"/>
          </a:p>
        </p:txBody>
      </p:sp>
      <p:sp>
        <p:nvSpPr>
          <p:cNvPr id="31749" name="Rectangle 4"/>
          <p:cNvSpPr>
            <a:spLocks noChangeArrowheads="1"/>
          </p:cNvSpPr>
          <p:nvPr/>
        </p:nvSpPr>
        <p:spPr bwMode="auto">
          <a:xfrm>
            <a:off x="3200400" y="1676400"/>
            <a:ext cx="29718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# 100  out: 001  rst: 1</a:t>
            </a:r>
          </a:p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# 105  out: 000  rst: 1</a:t>
            </a:r>
          </a:p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sz="2000">
                <a:solidFill>
                  <a:srgbClr val="CC0000"/>
                </a:solidFill>
                <a:latin typeface="Times New Roman" panose="02020603050405020304" pitchFamily="18" charset="0"/>
              </a:rPr>
              <a:t>// at #115 out = 000</a:t>
            </a:r>
          </a:p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# 125  out: 001  rst: 1</a:t>
            </a:r>
          </a:p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# 135  out: 000  rst: 1</a:t>
            </a:r>
          </a:p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# 145  out: 011  rst: 1</a:t>
            </a:r>
          </a:p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# 155  out: 000  rst: 1</a:t>
            </a:r>
          </a:p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# 165  out: 010  rst: 1</a:t>
            </a:r>
          </a:p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# 175  out: 000  rst: 1</a:t>
            </a:r>
          </a:p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# 185  out: 110  rst: 1</a:t>
            </a:r>
          </a:p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# 195  out: 000  rst: 1</a:t>
            </a:r>
          </a:p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# 205  out: 111  rst: 1</a:t>
            </a:r>
          </a:p>
        </p:txBody>
      </p:sp>
      <p:sp>
        <p:nvSpPr>
          <p:cNvPr id="31750" name="Rectangle 5"/>
          <p:cNvSpPr>
            <a:spLocks noChangeArrowheads="1"/>
          </p:cNvSpPr>
          <p:nvPr/>
        </p:nvSpPr>
        <p:spPr bwMode="auto">
          <a:xfrm>
            <a:off x="5943600" y="1676400"/>
            <a:ext cx="29718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# 215  out: 000  rst: 1</a:t>
            </a:r>
          </a:p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# 225  out: 101  rst: 1</a:t>
            </a:r>
          </a:p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# 235  out: 000  rst: 1</a:t>
            </a:r>
          </a:p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# 245  out: 100  rst: 1</a:t>
            </a:r>
          </a:p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# 255  out: 000  rst: 1</a:t>
            </a:r>
          </a:p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endParaRPr lang="en-US" altLang="en-US" sz="20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70866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Dataflow Verilog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16002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The continuous</a:t>
            </a:r>
            <a:r>
              <a:rPr lang="en-US" altLang="en-US" dirty="0" smtClean="0">
                <a:latin typeface="Tahoma" panose="020B0604030504040204" pitchFamily="34" charset="0"/>
              </a:rPr>
              <a:t> assign</a:t>
            </a:r>
            <a:r>
              <a:rPr lang="en-US" altLang="en-US" dirty="0" smtClean="0"/>
              <a:t> statement</a:t>
            </a:r>
          </a:p>
          <a:p>
            <a:pPr lvl="1" eaLnBrk="1" hangingPunct="1"/>
            <a:r>
              <a:rPr lang="en-US" altLang="en-US" dirty="0" smtClean="0"/>
              <a:t>It is the main construct of Dataflow Verilog</a:t>
            </a:r>
          </a:p>
          <a:p>
            <a:pPr lvl="1" eaLnBrk="1" hangingPunct="1"/>
            <a:r>
              <a:rPr lang="en-US" altLang="en-US" dirty="0" smtClean="0"/>
              <a:t>It is deceptively powerful &amp; useful</a:t>
            </a:r>
          </a:p>
          <a:p>
            <a:pPr lvl="1" eaLnBrk="1" hangingPunct="1"/>
            <a:endParaRPr lang="en-US" altLang="en-US" dirty="0" smtClean="0"/>
          </a:p>
        </p:txBody>
      </p:sp>
      <p:sp>
        <p:nvSpPr>
          <p:cNvPr id="327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CE89878-C17D-4590-ACD4-394CDCDBDB2F}" type="slidenum">
              <a:rPr lang="en-US" altLang="en-US"/>
              <a:pPr eaLnBrk="1" hangingPunct="1"/>
              <a:t>34</a:t>
            </a:fld>
            <a:endParaRPr lang="en-US" altLang="en-US"/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457200" y="2971800"/>
            <a:ext cx="8229600" cy="2362200"/>
            <a:chOff x="288" y="1872"/>
            <a:chExt cx="5184" cy="1488"/>
          </a:xfrm>
        </p:grpSpPr>
        <p:sp>
          <p:nvSpPr>
            <p:cNvPr id="32775" name="Rectangle 5"/>
            <p:cNvSpPr>
              <a:spLocks noChangeArrowheads="1"/>
            </p:cNvSpPr>
            <p:nvPr/>
          </p:nvSpPr>
          <p:spPr bwMode="auto">
            <a:xfrm>
              <a:off x="288" y="1872"/>
              <a:ext cx="5184" cy="10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rgbClr val="0000A0"/>
                </a:buClr>
                <a:buSzPct val="125000"/>
                <a:buFont typeface="Wingdings" panose="05000000000000000000" pitchFamily="2" charset="2"/>
                <a:buChar char="§"/>
              </a:pPr>
              <a:r>
                <a:rPr lang="en-US" altLang="en-US" sz="2800">
                  <a:latin typeface="Times New Roman" panose="02020603050405020304" pitchFamily="18" charset="0"/>
                </a:rPr>
                <a:t>Generic form:</a:t>
              </a:r>
            </a:p>
          </p:txBody>
        </p:sp>
        <p:sp>
          <p:nvSpPr>
            <p:cNvPr id="32776" name="Text Box 6"/>
            <p:cNvSpPr txBox="1">
              <a:spLocks noChangeArrowheads="1"/>
            </p:cNvSpPr>
            <p:nvPr/>
          </p:nvSpPr>
          <p:spPr bwMode="auto">
            <a:xfrm>
              <a:off x="480" y="2256"/>
              <a:ext cx="4752" cy="110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b="1">
                  <a:latin typeface="Tahoma" panose="020B0604030504040204" pitchFamily="34" charset="0"/>
                </a:rPr>
                <a:t>assign</a:t>
              </a:r>
              <a:r>
                <a:rPr lang="en-US" altLang="en-US">
                  <a:latin typeface="Tahoma" panose="020B0604030504040204" pitchFamily="34" charset="0"/>
                </a:rPr>
                <a:t> [drive_strength] [delay] list_of_net_assignments;</a:t>
              </a:r>
            </a:p>
            <a:p>
              <a:pPr eaLnBrk="1" hangingPunct="1"/>
              <a:endParaRPr lang="en-US" altLang="en-US">
                <a:latin typeface="Tahoma" panose="020B0604030504040204" pitchFamily="34" charset="0"/>
              </a:endParaRPr>
            </a:p>
            <a:p>
              <a:pPr eaLnBrk="1" hangingPunct="1"/>
              <a:r>
                <a:rPr lang="en-US" altLang="en-US" i="1">
                  <a:latin typeface="Tahoma" panose="020B0604030504040204" pitchFamily="34" charset="0"/>
                </a:rPr>
                <a:t>Where:</a:t>
              </a:r>
            </a:p>
            <a:p>
              <a:pPr eaLnBrk="1" hangingPunct="1"/>
              <a:r>
                <a:rPr lang="en-US" altLang="en-US">
                  <a:latin typeface="Tahoma" panose="020B0604030504040204" pitchFamily="34" charset="0"/>
                </a:rPr>
                <a:t>list_of_net_assignment ::= net_assignment [{,net_assignment}]</a:t>
              </a:r>
            </a:p>
            <a:p>
              <a:pPr eaLnBrk="1" hangingPunct="1"/>
              <a:r>
                <a:rPr lang="en-US" altLang="en-US" i="1">
                  <a:latin typeface="Tahoma" panose="020B0604030504040204" pitchFamily="34" charset="0"/>
                </a:rPr>
                <a:t>&amp; Where:</a:t>
              </a:r>
            </a:p>
            <a:p>
              <a:pPr eaLnBrk="1" hangingPunct="1"/>
              <a:r>
                <a:rPr lang="en-US" altLang="en-US" i="1">
                  <a:latin typeface="Tahoma" panose="020B0604030504040204" pitchFamily="34" charset="0"/>
                </a:rPr>
                <a:t>Net_assignment ::= net_lvalue = expression</a:t>
              </a:r>
            </a:p>
          </p:txBody>
        </p:sp>
      </p:grpSp>
      <p:sp>
        <p:nvSpPr>
          <p:cNvPr id="230407" name="Text Box 7"/>
          <p:cNvSpPr txBox="1">
            <a:spLocks noChangeArrowheads="1"/>
          </p:cNvSpPr>
          <p:nvPr/>
        </p:nvSpPr>
        <p:spPr bwMode="auto">
          <a:xfrm>
            <a:off x="898525" y="5670550"/>
            <a:ext cx="7331075" cy="641350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OK…that means just about nothing to me…how about some examples?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30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040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>
          <a:xfrm>
            <a:off x="452284" y="1905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Continuous Assign Examples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16002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Simplest form:</a:t>
            </a:r>
          </a:p>
          <a:p>
            <a:pPr lvl="1" eaLnBrk="1" hangingPunct="1">
              <a:buFontTx/>
              <a:buNone/>
            </a:pPr>
            <a:r>
              <a:rPr lang="en-US" altLang="en-US" sz="2000" dirty="0" smtClean="0">
                <a:latin typeface="Tahoma" panose="020B0604030504040204" pitchFamily="34" charset="0"/>
              </a:rPr>
              <a:t>// out is a net, a &amp; b are also nets</a:t>
            </a:r>
          </a:p>
          <a:p>
            <a:pPr lvl="1" eaLnBrk="1" hangingPunct="1">
              <a:buFontTx/>
              <a:buNone/>
            </a:pPr>
            <a:r>
              <a:rPr lang="en-US" altLang="en-US" sz="2000" dirty="0" smtClean="0">
                <a:latin typeface="Tahoma" panose="020B0604030504040204" pitchFamily="34" charset="0"/>
              </a:rPr>
              <a:t>assign out = a &amp; b;	// and gate functionality</a:t>
            </a:r>
          </a:p>
          <a:p>
            <a:pPr lvl="1" eaLnBrk="1" hangingPunct="1">
              <a:buFontTx/>
              <a:buNone/>
            </a:pPr>
            <a:endParaRPr lang="en-US" altLang="en-US" dirty="0" smtClean="0">
              <a:latin typeface="Tahoma" panose="020B0604030504040204" pitchFamily="34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dirty="0" smtClean="0">
              <a:latin typeface="Tahoma" panose="020B0604030504040204" pitchFamily="34" charset="0"/>
            </a:endParaRPr>
          </a:p>
        </p:txBody>
      </p:sp>
      <p:sp>
        <p:nvSpPr>
          <p:cNvPr id="337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0C4C273-BAF3-4D2B-B9D7-74C3EA56D775}" type="slidenum">
              <a:rPr lang="en-US" altLang="en-US"/>
              <a:pPr eaLnBrk="1" hangingPunct="1"/>
              <a:t>35</a:t>
            </a:fld>
            <a:endParaRPr lang="en-US" altLang="en-US"/>
          </a:p>
        </p:txBody>
      </p:sp>
      <p:sp>
        <p:nvSpPr>
          <p:cNvPr id="231428" name="Rectangle 4"/>
          <p:cNvSpPr>
            <a:spLocks noChangeArrowheads="1"/>
          </p:cNvSpPr>
          <p:nvPr/>
        </p:nvSpPr>
        <p:spPr bwMode="auto">
          <a:xfrm>
            <a:off x="457200" y="2895600"/>
            <a:ext cx="82296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Char char="§"/>
            </a:pPr>
            <a:r>
              <a:rPr lang="en-US" altLang="en-US" sz="2800">
                <a:latin typeface="Times New Roman" panose="02020603050405020304" pitchFamily="18" charset="0"/>
              </a:rPr>
              <a:t>Using vectors</a:t>
            </a:r>
          </a:p>
          <a:p>
            <a:pPr lvl="1" eaLnBrk="1" hangingPunct="1">
              <a:spcBef>
                <a:spcPct val="20000"/>
              </a:spcBef>
              <a:buClr>
                <a:srgbClr val="0000A0"/>
              </a:buClr>
              <a:buSzPct val="125000"/>
            </a:pPr>
            <a:r>
              <a:rPr lang="en-US" altLang="en-US" sz="2400">
                <a:latin typeface="Tahoma" panose="020B0604030504040204" pitchFamily="34" charset="0"/>
              </a:rPr>
              <a:t>wire [15:0] result, src1, src2;	// 3 16-bit wide vectors</a:t>
            </a:r>
          </a:p>
          <a:p>
            <a:pPr lvl="1" eaLnBrk="1" hangingPunct="1">
              <a:spcBef>
                <a:spcPct val="20000"/>
              </a:spcBef>
              <a:buClr>
                <a:srgbClr val="0000A0"/>
              </a:buClr>
              <a:buSzPct val="125000"/>
            </a:pPr>
            <a:r>
              <a:rPr lang="en-US" altLang="en-US" sz="2400">
                <a:latin typeface="Tahoma" panose="020B0604030504040204" pitchFamily="34" charset="0"/>
              </a:rPr>
              <a:t>assign result = src1 ^ src2;	// 16-bit wide XOR</a:t>
            </a:r>
          </a:p>
          <a:p>
            <a:pPr lvl="1" eaLnBrk="1" hangingPunct="1">
              <a:spcBef>
                <a:spcPct val="20000"/>
              </a:spcBef>
              <a:buClr>
                <a:srgbClr val="0000A0"/>
              </a:buClr>
              <a:buSzPct val="125000"/>
            </a:pPr>
            <a:endParaRPr lang="en-US" altLang="en-US" sz="2400">
              <a:latin typeface="Tahoma" panose="020B0604030504040204" pitchFamily="34" charset="0"/>
            </a:endParaRPr>
          </a:p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endParaRPr lang="en-US" altLang="en-US" sz="2800">
              <a:latin typeface="Tahoma" panose="020B0604030504040204" pitchFamily="34" charset="0"/>
            </a:endParaRPr>
          </a:p>
        </p:txBody>
      </p:sp>
      <p:sp>
        <p:nvSpPr>
          <p:cNvPr id="231429" name="Rectangle 5"/>
          <p:cNvSpPr>
            <a:spLocks noChangeArrowheads="1"/>
          </p:cNvSpPr>
          <p:nvPr/>
        </p:nvSpPr>
        <p:spPr bwMode="auto">
          <a:xfrm>
            <a:off x="457200" y="4343400"/>
            <a:ext cx="8382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Char char="§"/>
            </a:pPr>
            <a:r>
              <a:rPr lang="en-US" altLang="en-US" sz="2800">
                <a:latin typeface="Times New Roman" panose="02020603050405020304" pitchFamily="18" charset="0"/>
              </a:rPr>
              <a:t>Can you implement a 32-bit adder in a single line?</a:t>
            </a:r>
            <a:r>
              <a:rPr lang="en-US" altLang="en-US" sz="2800">
                <a:latin typeface="Tahoma" panose="020B0604030504040204" pitchFamily="34" charset="0"/>
              </a:rPr>
              <a:t>	</a:t>
            </a:r>
          </a:p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endParaRPr lang="en-US" altLang="en-US" sz="2800">
              <a:latin typeface="Tahoma" panose="020B0604030504040204" pitchFamily="34" charset="0"/>
            </a:endParaRPr>
          </a:p>
        </p:txBody>
      </p:sp>
      <p:sp>
        <p:nvSpPr>
          <p:cNvPr id="231430" name="Rectangle 6"/>
          <p:cNvSpPr>
            <a:spLocks noChangeArrowheads="1"/>
          </p:cNvSpPr>
          <p:nvPr/>
        </p:nvSpPr>
        <p:spPr bwMode="auto">
          <a:xfrm>
            <a:off x="457200" y="4876800"/>
            <a:ext cx="8382000" cy="1066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lvl="1" eaLnBrk="1" hangingPunct="1">
              <a:spcBef>
                <a:spcPct val="20000"/>
              </a:spcBef>
              <a:buClr>
                <a:srgbClr val="0000A0"/>
              </a:buClr>
              <a:buSzPct val="125000"/>
            </a:pPr>
            <a:r>
              <a:rPr lang="en-US" altLang="en-US" sz="2400">
                <a:latin typeface="Tahoma" panose="020B0604030504040204" pitchFamily="34" charset="0"/>
              </a:rPr>
              <a:t>wire [31:0] sum, src1, src2;  // 3 32-bit wide vectors</a:t>
            </a:r>
          </a:p>
          <a:p>
            <a:pPr lvl="1" eaLnBrk="1" hangingPunct="1">
              <a:spcBef>
                <a:spcPct val="20000"/>
              </a:spcBef>
              <a:buClr>
                <a:srgbClr val="0000A0"/>
              </a:buClr>
              <a:buSzPct val="125000"/>
            </a:pPr>
            <a:r>
              <a:rPr lang="en-US" altLang="en-US" sz="2400">
                <a:latin typeface="Tahoma" panose="020B0604030504040204" pitchFamily="34" charset="0"/>
              </a:rPr>
              <a:t>assign {c_out,sum} = src1 + src2 + c_in;	// wow!	</a:t>
            </a:r>
          </a:p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endParaRPr lang="en-US" altLang="en-US" sz="2800">
              <a:latin typeface="Tahoma" panose="020B0604030504040204" pitchFamily="34" charset="0"/>
            </a:endParaRP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1905000" y="5334000"/>
            <a:ext cx="4043363" cy="1141413"/>
            <a:chOff x="1200" y="3360"/>
            <a:chExt cx="2547" cy="719"/>
          </a:xfrm>
        </p:grpSpPr>
        <p:sp>
          <p:nvSpPr>
            <p:cNvPr id="33801" name="Rectangle 7"/>
            <p:cNvSpPr>
              <a:spLocks noChangeArrowheads="1"/>
            </p:cNvSpPr>
            <p:nvPr/>
          </p:nvSpPr>
          <p:spPr bwMode="auto">
            <a:xfrm>
              <a:off x="1200" y="3360"/>
              <a:ext cx="1104" cy="288"/>
            </a:xfrm>
            <a:prstGeom prst="rect">
              <a:avLst/>
            </a:prstGeom>
            <a:noFill/>
            <a:ln w="222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3802" name="Text Box 8"/>
            <p:cNvSpPr txBox="1">
              <a:spLocks noChangeArrowheads="1"/>
            </p:cNvSpPr>
            <p:nvPr/>
          </p:nvSpPr>
          <p:spPr bwMode="auto">
            <a:xfrm>
              <a:off x="2688" y="3840"/>
              <a:ext cx="1059" cy="23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i="1"/>
                <a:t>What is this?</a:t>
              </a:r>
            </a:p>
          </p:txBody>
        </p:sp>
        <p:sp>
          <p:nvSpPr>
            <p:cNvPr id="33803" name="Freeform 9"/>
            <p:cNvSpPr>
              <a:spLocks/>
            </p:cNvSpPr>
            <p:nvPr/>
          </p:nvSpPr>
          <p:spPr bwMode="auto">
            <a:xfrm>
              <a:off x="2304" y="3600"/>
              <a:ext cx="384" cy="240"/>
            </a:xfrm>
            <a:custGeom>
              <a:avLst/>
              <a:gdLst>
                <a:gd name="T0" fmla="*/ 384 w 384"/>
                <a:gd name="T1" fmla="*/ 240 h 240"/>
                <a:gd name="T2" fmla="*/ 192 w 384"/>
                <a:gd name="T3" fmla="*/ 192 h 240"/>
                <a:gd name="T4" fmla="*/ 96 w 384"/>
                <a:gd name="T5" fmla="*/ 48 h 240"/>
                <a:gd name="T6" fmla="*/ 0 w 384"/>
                <a:gd name="T7" fmla="*/ 0 h 24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4"/>
                <a:gd name="T13" fmla="*/ 0 h 240"/>
                <a:gd name="T14" fmla="*/ 384 w 384"/>
                <a:gd name="T15" fmla="*/ 240 h 24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4" h="240">
                  <a:moveTo>
                    <a:pt x="384" y="240"/>
                  </a:moveTo>
                  <a:cubicBezTo>
                    <a:pt x="312" y="232"/>
                    <a:pt x="240" y="224"/>
                    <a:pt x="192" y="192"/>
                  </a:cubicBezTo>
                  <a:cubicBezTo>
                    <a:pt x="144" y="160"/>
                    <a:pt x="128" y="80"/>
                    <a:pt x="96" y="48"/>
                  </a:cubicBezTo>
                  <a:cubicBezTo>
                    <a:pt x="64" y="16"/>
                    <a:pt x="32" y="8"/>
                    <a:pt x="0" y="0"/>
                  </a:cubicBez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231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31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314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314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1428" grpId="0"/>
      <p:bldP spid="231429" grpId="0"/>
      <p:bldP spid="231430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66585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Vector concatenation</a:t>
            </a:r>
          </a:p>
        </p:txBody>
      </p:sp>
      <p:sp>
        <p:nvSpPr>
          <p:cNvPr id="34820" name="Rectangle 4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smtClean="0"/>
              <a:t>Can “build” vectors using smaller vectors and/or scalar values</a:t>
            </a:r>
          </a:p>
          <a:p>
            <a:pPr eaLnBrk="1" hangingPunct="1"/>
            <a:r>
              <a:rPr lang="en-US" altLang="en-US" smtClean="0"/>
              <a:t>Use the {} operator</a:t>
            </a:r>
          </a:p>
          <a:p>
            <a:pPr eaLnBrk="1" hangingPunct="1"/>
            <a:r>
              <a:rPr lang="en-US" altLang="en-US" smtClean="0"/>
              <a:t>Example 1</a:t>
            </a:r>
          </a:p>
        </p:txBody>
      </p:sp>
      <p:sp>
        <p:nvSpPr>
          <p:cNvPr id="348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154E093-F732-4918-9C60-83602C7139AC}" type="slidenum">
              <a:rPr lang="en-US" altLang="en-US"/>
              <a:pPr eaLnBrk="1" hangingPunct="1"/>
              <a:t>36</a:t>
            </a:fld>
            <a:endParaRPr lang="en-US" altLang="en-US"/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auto">
          <a:xfrm>
            <a:off x="533400" y="3733800"/>
            <a:ext cx="7848600" cy="25765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kumimoji="1" lang="en-US" altLang="en-US"/>
              <a:t>	</a:t>
            </a:r>
            <a:r>
              <a:rPr kumimoji="1" lang="en-US" altLang="en-US" b="1"/>
              <a:t>module </a:t>
            </a:r>
            <a:r>
              <a:rPr kumimoji="1" lang="en-US" altLang="en-US"/>
              <a:t>concatenate(out, a, b, c, d);</a:t>
            </a:r>
            <a:endParaRPr kumimoji="1" lang="en-US" altLang="en-US" b="1"/>
          </a:p>
          <a:p>
            <a:pPr eaLnBrk="1" hangingPunct="1"/>
            <a:r>
              <a:rPr kumimoji="1" lang="en-US" altLang="en-US"/>
              <a:t>	     </a:t>
            </a:r>
            <a:r>
              <a:rPr kumimoji="1" lang="en-US" altLang="en-US" b="1"/>
              <a:t>input</a:t>
            </a:r>
            <a:r>
              <a:rPr kumimoji="1" lang="en-US" altLang="en-US"/>
              <a:t> [2:0] a;</a:t>
            </a:r>
          </a:p>
          <a:p>
            <a:pPr eaLnBrk="1" hangingPunct="1"/>
            <a:r>
              <a:rPr kumimoji="1" lang="en-US" altLang="en-US"/>
              <a:t>	     </a:t>
            </a:r>
            <a:r>
              <a:rPr kumimoji="1" lang="en-US" altLang="en-US" b="1"/>
              <a:t>input</a:t>
            </a:r>
            <a:r>
              <a:rPr kumimoji="1" lang="en-US" altLang="en-US"/>
              <a:t> [1:0] b, c;</a:t>
            </a:r>
          </a:p>
          <a:p>
            <a:pPr eaLnBrk="1" hangingPunct="1"/>
            <a:r>
              <a:rPr kumimoji="1" lang="en-US" altLang="en-US"/>
              <a:t>	     </a:t>
            </a:r>
            <a:r>
              <a:rPr kumimoji="1" lang="en-US" altLang="en-US" b="1"/>
              <a:t>input</a:t>
            </a:r>
            <a:r>
              <a:rPr kumimoji="1" lang="en-US" altLang="en-US"/>
              <a:t> d;</a:t>
            </a:r>
          </a:p>
          <a:p>
            <a:pPr eaLnBrk="1" hangingPunct="1"/>
            <a:r>
              <a:rPr kumimoji="1" lang="en-US" altLang="en-US"/>
              <a:t>	     </a:t>
            </a:r>
            <a:r>
              <a:rPr kumimoji="1" lang="en-US" altLang="en-US" b="1"/>
              <a:t>output </a:t>
            </a:r>
            <a:r>
              <a:rPr kumimoji="1" lang="en-US" altLang="en-US"/>
              <a:t>[9:0] out;</a:t>
            </a:r>
          </a:p>
          <a:p>
            <a:pPr eaLnBrk="1" hangingPunct="1"/>
            <a:endParaRPr kumimoji="1" lang="en-US" altLang="en-US"/>
          </a:p>
          <a:p>
            <a:pPr eaLnBrk="1" hangingPunct="1"/>
            <a:r>
              <a:rPr kumimoji="1" lang="en-US" altLang="en-US"/>
              <a:t>	     assign out = {a[1:0],b,c,d,a[2]};</a:t>
            </a:r>
          </a:p>
          <a:p>
            <a:pPr eaLnBrk="1" hangingPunct="1"/>
            <a:endParaRPr kumimoji="1" lang="en-US" altLang="en-US"/>
          </a:p>
          <a:p>
            <a:pPr eaLnBrk="1" hangingPunct="1"/>
            <a:r>
              <a:rPr kumimoji="1" lang="en-US" altLang="en-US"/>
              <a:t>	</a:t>
            </a:r>
            <a:r>
              <a:rPr kumimoji="1" lang="en-US" altLang="en-US" b="1"/>
              <a:t>endmodule</a:t>
            </a:r>
            <a:endParaRPr kumimoji="1" lang="en-US" altLang="en-US"/>
          </a:p>
        </p:txBody>
      </p:sp>
      <p:sp>
        <p:nvSpPr>
          <p:cNvPr id="34822" name="Text Box 6"/>
          <p:cNvSpPr txBox="1">
            <a:spLocks noChangeArrowheads="1"/>
          </p:cNvSpPr>
          <p:nvPr/>
        </p:nvSpPr>
        <p:spPr bwMode="auto">
          <a:xfrm>
            <a:off x="6477000" y="2286000"/>
            <a:ext cx="251460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i="1">
                <a:solidFill>
                  <a:srgbClr val="0000FF"/>
                </a:solidFill>
              </a:rPr>
              <a:t>becomes</a:t>
            </a:r>
            <a:br>
              <a:rPr lang="en-US" altLang="en-US" i="1">
                <a:solidFill>
                  <a:srgbClr val="0000FF"/>
                </a:solidFill>
              </a:rPr>
            </a:br>
            <a:r>
              <a:rPr lang="en-US" altLang="en-US" i="1">
                <a:solidFill>
                  <a:srgbClr val="0000FF"/>
                </a:solidFill>
              </a:rPr>
              <a:t>8-bit vector:</a:t>
            </a:r>
          </a:p>
          <a:p>
            <a:pPr eaLnBrk="1" hangingPunct="1"/>
            <a:r>
              <a:rPr lang="en-US" altLang="en-US">
                <a:solidFill>
                  <a:srgbClr val="0000FF"/>
                </a:solidFill>
              </a:rPr>
              <a:t>a</a:t>
            </a:r>
            <a:r>
              <a:rPr lang="en-US" altLang="en-US" baseline="-25000">
                <a:solidFill>
                  <a:srgbClr val="0000FF"/>
                </a:solidFill>
              </a:rPr>
              <a:t>1</a:t>
            </a:r>
            <a:r>
              <a:rPr lang="en-US" altLang="en-US">
                <a:solidFill>
                  <a:srgbClr val="0000FF"/>
                </a:solidFill>
              </a:rPr>
              <a:t>a</a:t>
            </a:r>
            <a:r>
              <a:rPr lang="en-US" altLang="en-US" baseline="-25000">
                <a:solidFill>
                  <a:srgbClr val="0000FF"/>
                </a:solidFill>
              </a:rPr>
              <a:t>0</a:t>
            </a:r>
            <a:r>
              <a:rPr lang="en-US" altLang="en-US">
                <a:solidFill>
                  <a:srgbClr val="0000FF"/>
                </a:solidFill>
              </a:rPr>
              <a:t>b</a:t>
            </a:r>
            <a:r>
              <a:rPr lang="en-US" altLang="en-US" baseline="-25000">
                <a:solidFill>
                  <a:srgbClr val="0000FF"/>
                </a:solidFill>
              </a:rPr>
              <a:t>1</a:t>
            </a:r>
            <a:r>
              <a:rPr lang="en-US" altLang="en-US">
                <a:solidFill>
                  <a:srgbClr val="0000FF"/>
                </a:solidFill>
              </a:rPr>
              <a:t>b</a:t>
            </a:r>
            <a:r>
              <a:rPr lang="en-US" altLang="en-US" baseline="-25000">
                <a:solidFill>
                  <a:srgbClr val="0000FF"/>
                </a:solidFill>
              </a:rPr>
              <a:t>0</a:t>
            </a:r>
            <a:r>
              <a:rPr lang="en-US" altLang="en-US">
                <a:solidFill>
                  <a:srgbClr val="0000FF"/>
                </a:solidFill>
              </a:rPr>
              <a:t>c</a:t>
            </a:r>
            <a:r>
              <a:rPr lang="en-US" altLang="en-US" baseline="-25000">
                <a:solidFill>
                  <a:srgbClr val="0000FF"/>
                </a:solidFill>
              </a:rPr>
              <a:t>1</a:t>
            </a:r>
            <a:r>
              <a:rPr lang="en-US" altLang="en-US">
                <a:solidFill>
                  <a:srgbClr val="0000FF"/>
                </a:solidFill>
              </a:rPr>
              <a:t>c</a:t>
            </a:r>
            <a:r>
              <a:rPr lang="en-US" altLang="en-US" baseline="-25000">
                <a:solidFill>
                  <a:srgbClr val="0000FF"/>
                </a:solidFill>
              </a:rPr>
              <a:t>0</a:t>
            </a:r>
            <a:r>
              <a:rPr lang="en-US" altLang="en-US">
                <a:solidFill>
                  <a:srgbClr val="0000FF"/>
                </a:solidFill>
              </a:rPr>
              <a:t>da</a:t>
            </a:r>
            <a:r>
              <a:rPr lang="en-US" altLang="en-US" baseline="-25000">
                <a:solidFill>
                  <a:srgbClr val="0000FF"/>
                </a:solidFill>
              </a:rPr>
              <a:t>2</a:t>
            </a:r>
          </a:p>
        </p:txBody>
      </p:sp>
      <p:sp>
        <p:nvSpPr>
          <p:cNvPr id="34823" name="Freeform 7"/>
          <p:cNvSpPr>
            <a:spLocks/>
          </p:cNvSpPr>
          <p:nvPr/>
        </p:nvSpPr>
        <p:spPr bwMode="auto">
          <a:xfrm>
            <a:off x="4648200" y="3200400"/>
            <a:ext cx="2743200" cy="2209800"/>
          </a:xfrm>
          <a:custGeom>
            <a:avLst/>
            <a:gdLst>
              <a:gd name="T0" fmla="*/ 2147483647 w 1728"/>
              <a:gd name="T1" fmla="*/ 0 h 1392"/>
              <a:gd name="T2" fmla="*/ 2147483647 w 1728"/>
              <a:gd name="T3" fmla="*/ 2147483647 h 1392"/>
              <a:gd name="T4" fmla="*/ 2147483647 w 1728"/>
              <a:gd name="T5" fmla="*/ 2147483647 h 1392"/>
              <a:gd name="T6" fmla="*/ 0 w 1728"/>
              <a:gd name="T7" fmla="*/ 2147483647 h 1392"/>
              <a:gd name="T8" fmla="*/ 0 60000 65536"/>
              <a:gd name="T9" fmla="*/ 0 60000 65536"/>
              <a:gd name="T10" fmla="*/ 0 60000 65536"/>
              <a:gd name="T11" fmla="*/ 0 60000 65536"/>
              <a:gd name="T12" fmla="*/ 0 w 1728"/>
              <a:gd name="T13" fmla="*/ 0 h 1392"/>
              <a:gd name="T14" fmla="*/ 1728 w 1728"/>
              <a:gd name="T15" fmla="*/ 1392 h 139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728" h="1392">
                <a:moveTo>
                  <a:pt x="1728" y="0"/>
                </a:moveTo>
                <a:cubicBezTo>
                  <a:pt x="1660" y="296"/>
                  <a:pt x="1592" y="592"/>
                  <a:pt x="1344" y="768"/>
                </a:cubicBezTo>
                <a:cubicBezTo>
                  <a:pt x="1096" y="944"/>
                  <a:pt x="464" y="952"/>
                  <a:pt x="240" y="1056"/>
                </a:cubicBezTo>
                <a:cubicBezTo>
                  <a:pt x="16" y="1160"/>
                  <a:pt x="8" y="1276"/>
                  <a:pt x="0" y="1392"/>
                </a:cubicBezTo>
              </a:path>
            </a:pathLst>
          </a:custGeom>
          <a:noFill/>
          <a:ln w="19050" cap="flat" cmpd="sng">
            <a:solidFill>
              <a:srgbClr val="0000FF"/>
            </a:solidFill>
            <a:prstDash val="solid"/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>
          <a:xfrm>
            <a:off x="489155" y="307053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Vector concatenation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609600"/>
          </a:xfrm>
          <a:noFill/>
        </p:spPr>
        <p:txBody>
          <a:bodyPr/>
          <a:lstStyle/>
          <a:p>
            <a:pPr eaLnBrk="1" hangingPunct="1"/>
            <a:r>
              <a:rPr lang="en-US" altLang="en-US" smtClean="0"/>
              <a:t>Example 2</a:t>
            </a:r>
          </a:p>
        </p:txBody>
      </p:sp>
      <p:sp>
        <p:nvSpPr>
          <p:cNvPr id="358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B2A5BD9-558F-42F8-9D64-06D8C4AD44BA}" type="slidenum">
              <a:rPr lang="en-US" altLang="en-US"/>
              <a:pPr eaLnBrk="1" hangingPunct="1"/>
              <a:t>37</a:t>
            </a:fld>
            <a:endParaRPr lang="en-US" altLang="en-US"/>
          </a:p>
        </p:txBody>
      </p:sp>
      <p:sp>
        <p:nvSpPr>
          <p:cNvPr id="35845" name="Rectangle 7"/>
          <p:cNvSpPr>
            <a:spLocks noChangeArrowheads="1"/>
          </p:cNvSpPr>
          <p:nvPr/>
        </p:nvSpPr>
        <p:spPr bwMode="auto">
          <a:xfrm>
            <a:off x="609600" y="2133600"/>
            <a:ext cx="7848600" cy="28511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kumimoji="1" lang="en-US" altLang="en-US"/>
              <a:t>	</a:t>
            </a:r>
            <a:r>
              <a:rPr kumimoji="1" lang="en-US" altLang="en-US" b="1"/>
              <a:t>module </a:t>
            </a:r>
            <a:r>
              <a:rPr kumimoji="1" lang="en-US" altLang="en-US"/>
              <a:t>add_concatenate(out, a, b, c, d);</a:t>
            </a:r>
            <a:endParaRPr kumimoji="1" lang="en-US" altLang="en-US" b="1"/>
          </a:p>
          <a:p>
            <a:pPr eaLnBrk="1" hangingPunct="1"/>
            <a:r>
              <a:rPr kumimoji="1" lang="en-US" altLang="en-US"/>
              <a:t>	     </a:t>
            </a:r>
            <a:r>
              <a:rPr kumimoji="1" lang="en-US" altLang="en-US" b="1"/>
              <a:t>input</a:t>
            </a:r>
            <a:r>
              <a:rPr kumimoji="1" lang="en-US" altLang="en-US"/>
              <a:t> [7:0] a;</a:t>
            </a:r>
          </a:p>
          <a:p>
            <a:pPr eaLnBrk="1" hangingPunct="1"/>
            <a:r>
              <a:rPr kumimoji="1" lang="en-US" altLang="en-US"/>
              <a:t>	     </a:t>
            </a:r>
            <a:r>
              <a:rPr kumimoji="1" lang="en-US" altLang="en-US" b="1"/>
              <a:t>input</a:t>
            </a:r>
            <a:r>
              <a:rPr kumimoji="1" lang="en-US" altLang="en-US"/>
              <a:t> [4:0] b;</a:t>
            </a:r>
          </a:p>
          <a:p>
            <a:pPr eaLnBrk="1" hangingPunct="1"/>
            <a:r>
              <a:rPr kumimoji="1" lang="en-US" altLang="en-US"/>
              <a:t>	     </a:t>
            </a:r>
            <a:r>
              <a:rPr kumimoji="1" lang="en-US" altLang="en-US" b="1"/>
              <a:t>input</a:t>
            </a:r>
            <a:r>
              <a:rPr kumimoji="1" lang="en-US" altLang="en-US"/>
              <a:t> [1:0] c;</a:t>
            </a:r>
          </a:p>
          <a:p>
            <a:pPr eaLnBrk="1" hangingPunct="1"/>
            <a:r>
              <a:rPr kumimoji="1" lang="en-US" altLang="en-US"/>
              <a:t>	     </a:t>
            </a:r>
            <a:r>
              <a:rPr kumimoji="1" lang="en-US" altLang="en-US" b="1"/>
              <a:t>input</a:t>
            </a:r>
            <a:r>
              <a:rPr kumimoji="1" lang="en-US" altLang="en-US"/>
              <a:t> d;</a:t>
            </a:r>
          </a:p>
          <a:p>
            <a:pPr eaLnBrk="1" hangingPunct="1"/>
            <a:r>
              <a:rPr kumimoji="1" lang="en-US" altLang="en-US"/>
              <a:t>	     </a:t>
            </a:r>
            <a:r>
              <a:rPr kumimoji="1" lang="en-US" altLang="en-US" b="1"/>
              <a:t>output </a:t>
            </a:r>
            <a:r>
              <a:rPr kumimoji="1" lang="en-US" altLang="en-US"/>
              <a:t>[7:0] out;</a:t>
            </a:r>
          </a:p>
          <a:p>
            <a:pPr eaLnBrk="1" hangingPunct="1"/>
            <a:endParaRPr kumimoji="1" lang="en-US" altLang="en-US"/>
          </a:p>
          <a:p>
            <a:pPr eaLnBrk="1" hangingPunct="1"/>
            <a:r>
              <a:rPr kumimoji="1" lang="en-US" altLang="en-US"/>
              <a:t>	     add8bit(.sum(out), .cout(), .a(a), .b({b,c,d}), .cin());</a:t>
            </a:r>
          </a:p>
          <a:p>
            <a:pPr eaLnBrk="1" hangingPunct="1"/>
            <a:endParaRPr kumimoji="1" lang="en-US" altLang="en-US"/>
          </a:p>
          <a:p>
            <a:pPr eaLnBrk="1" hangingPunct="1"/>
            <a:r>
              <a:rPr kumimoji="1" lang="en-US" altLang="en-US"/>
              <a:t>	</a:t>
            </a:r>
            <a:r>
              <a:rPr kumimoji="1" lang="en-US" altLang="en-US" b="1"/>
              <a:t>endmodule</a:t>
            </a:r>
            <a:endParaRPr kumimoji="1" lang="en-US" altLang="en-US"/>
          </a:p>
        </p:txBody>
      </p:sp>
      <p:sp>
        <p:nvSpPr>
          <p:cNvPr id="35846" name="Rectangle 8"/>
          <p:cNvSpPr>
            <a:spLocks noChangeArrowheads="1"/>
          </p:cNvSpPr>
          <p:nvPr/>
        </p:nvSpPr>
        <p:spPr bwMode="auto">
          <a:xfrm>
            <a:off x="381000" y="5105400"/>
            <a:ext cx="822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Char char="§"/>
            </a:pPr>
            <a:r>
              <a:rPr lang="en-US" altLang="en-US" sz="2800">
                <a:latin typeface="Times New Roman" panose="02020603050405020304" pitchFamily="18" charset="0"/>
              </a:rPr>
              <a:t>Vector concatenation is not limited to </a:t>
            </a:r>
            <a:r>
              <a:rPr lang="en-US" altLang="en-US" sz="2800">
                <a:latin typeface="Tahoma" panose="020B0604030504040204" pitchFamily="34" charset="0"/>
              </a:rPr>
              <a:t>assign</a:t>
            </a:r>
            <a:r>
              <a:rPr lang="en-US" altLang="en-US" sz="2800">
                <a:latin typeface="Times New Roman" panose="02020603050405020304" pitchFamily="18" charset="0"/>
              </a:rPr>
              <a:t> statements.  In this example it is done in a port connection of a module instantiation.</a:t>
            </a:r>
          </a:p>
        </p:txBody>
      </p:sp>
      <p:sp>
        <p:nvSpPr>
          <p:cNvPr id="35847" name="Line 9"/>
          <p:cNvSpPr>
            <a:spLocks noChangeShapeType="1"/>
          </p:cNvSpPr>
          <p:nvPr/>
        </p:nvSpPr>
        <p:spPr bwMode="auto">
          <a:xfrm flipV="1">
            <a:off x="5715000" y="4419600"/>
            <a:ext cx="6858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1222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4400" dirty="0" smtClean="0"/>
              <a:t>Replication within Concatenation</a:t>
            </a:r>
          </a:p>
        </p:txBody>
      </p:sp>
      <p:sp>
        <p:nvSpPr>
          <p:cNvPr id="36868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1524000"/>
          </a:xfrm>
        </p:spPr>
        <p:txBody>
          <a:bodyPr/>
          <a:lstStyle/>
          <a:p>
            <a:pPr eaLnBrk="1" hangingPunct="1"/>
            <a:r>
              <a:rPr lang="en-US" altLang="en-US" sz="2400" smtClean="0"/>
              <a:t>Sometimes it is useful to replicate a bit (or vector) within the concatenation of another vector.</a:t>
            </a:r>
          </a:p>
          <a:p>
            <a:pPr lvl="1" eaLnBrk="1" hangingPunct="1"/>
            <a:r>
              <a:rPr lang="en-US" altLang="en-US" sz="2000" smtClean="0"/>
              <a:t>This is done with a replication constant (number) in front of the {}</a:t>
            </a:r>
          </a:p>
        </p:txBody>
      </p:sp>
      <p:sp>
        <p:nvSpPr>
          <p:cNvPr id="368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D3B1ECD-D277-4C03-A356-279427A326DC}" type="slidenum">
              <a:rPr lang="en-US" altLang="en-US"/>
              <a:pPr eaLnBrk="1" hangingPunct="1"/>
              <a:t>38</a:t>
            </a:fld>
            <a:endParaRPr lang="en-US" altLang="en-US"/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457200" y="2743200"/>
            <a:ext cx="8229600" cy="2011363"/>
            <a:chOff x="288" y="1728"/>
            <a:chExt cx="5184" cy="1267"/>
          </a:xfrm>
        </p:grpSpPr>
        <p:sp>
          <p:nvSpPr>
            <p:cNvPr id="36873" name="Rectangle 4"/>
            <p:cNvSpPr>
              <a:spLocks noChangeArrowheads="1"/>
            </p:cNvSpPr>
            <p:nvPr/>
          </p:nvSpPr>
          <p:spPr bwMode="auto">
            <a:xfrm>
              <a:off x="288" y="1728"/>
              <a:ext cx="5184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lvl="1" eaLnBrk="1" hangingPunct="1">
                <a:spcBef>
                  <a:spcPct val="20000"/>
                </a:spcBef>
                <a:buClr>
                  <a:srgbClr val="0000A0"/>
                </a:buClr>
                <a:buSzPct val="125000"/>
                <a:buFontTx/>
                <a:buChar char="•"/>
              </a:pPr>
              <a:r>
                <a:rPr lang="en-US" altLang="en-US" sz="2000">
                  <a:latin typeface="Times New Roman" panose="02020603050405020304" pitchFamily="18" charset="0"/>
                </a:rPr>
                <a:t>Example: (sign extend an 8-bit value to a 16bit bus)</a:t>
              </a:r>
            </a:p>
          </p:txBody>
        </p:sp>
        <p:sp>
          <p:nvSpPr>
            <p:cNvPr id="36874" name="Text Box 5"/>
            <p:cNvSpPr txBox="1">
              <a:spLocks noChangeArrowheads="1"/>
            </p:cNvSpPr>
            <p:nvPr/>
          </p:nvSpPr>
          <p:spPr bwMode="auto">
            <a:xfrm>
              <a:off x="624" y="2064"/>
              <a:ext cx="4637" cy="93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>
                  <a:latin typeface="Tahoma" panose="020B0604030504040204" pitchFamily="34" charset="0"/>
                </a:rPr>
                <a:t>input [7:0] offset;	// 8-bit offset term from EEPROM</a:t>
              </a:r>
            </a:p>
            <a:p>
              <a:pPr eaLnBrk="1" hangingPunct="1"/>
              <a:endParaRPr lang="en-US" altLang="en-US">
                <a:latin typeface="Tahoma" panose="020B0604030504040204" pitchFamily="34" charset="0"/>
              </a:endParaRPr>
            </a:p>
            <a:p>
              <a:pPr eaLnBrk="1" hangingPunct="1"/>
              <a:r>
                <a:rPr lang="en-US" altLang="en-US">
                  <a:latin typeface="Tahoma" panose="020B0604030504040204" pitchFamily="34" charset="0"/>
                </a:rPr>
                <a:t>wire [15:0] src1;	// 16-bit source busses to ALU</a:t>
              </a:r>
            </a:p>
            <a:p>
              <a:pPr eaLnBrk="1" hangingPunct="1"/>
              <a:endParaRPr lang="en-US" altLang="en-US">
                <a:latin typeface="Tahoma" panose="020B0604030504040204" pitchFamily="34" charset="0"/>
              </a:endParaRPr>
            </a:p>
            <a:p>
              <a:pPr eaLnBrk="1" hangingPunct="1"/>
              <a:r>
                <a:rPr lang="en-US" altLang="en-US">
                  <a:latin typeface="Tahoma" panose="020B0604030504040204" pitchFamily="34" charset="0"/>
                </a:rPr>
                <a:t>assign src1 = {{8{offset[7]}},offset};	// sign extend offset term</a:t>
              </a:r>
            </a:p>
          </p:txBody>
        </p:sp>
      </p:grp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457200" y="4713288"/>
            <a:ext cx="8229600" cy="1687512"/>
            <a:chOff x="288" y="2969"/>
            <a:chExt cx="5184" cy="1063"/>
          </a:xfrm>
        </p:grpSpPr>
        <p:sp>
          <p:nvSpPr>
            <p:cNvPr id="36871" name="Rectangle 6"/>
            <p:cNvSpPr>
              <a:spLocks noChangeArrowheads="1"/>
            </p:cNvSpPr>
            <p:nvPr/>
          </p:nvSpPr>
          <p:spPr bwMode="auto">
            <a:xfrm>
              <a:off x="288" y="3072"/>
              <a:ext cx="5184" cy="9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rgbClr val="0000A0"/>
                </a:buClr>
                <a:buSzPct val="125000"/>
                <a:buFont typeface="Wingdings" panose="05000000000000000000" pitchFamily="2" charset="2"/>
                <a:buChar char="§"/>
              </a:pPr>
              <a:r>
                <a:rPr lang="en-US" altLang="en-US" sz="2400">
                  <a:latin typeface="Times New Roman" panose="02020603050405020304" pitchFamily="18" charset="0"/>
                </a:rPr>
                <a:t>Recall, to sign extend a 2’s complement number you just replicate the MSB.</a:t>
              </a:r>
            </a:p>
            <a:p>
              <a:pPr lvl="1" eaLnBrk="1" hangingPunct="1">
                <a:spcBef>
                  <a:spcPct val="20000"/>
                </a:spcBef>
                <a:buClr>
                  <a:srgbClr val="0000A0"/>
                </a:buClr>
                <a:buSzPct val="125000"/>
                <a:buFontTx/>
                <a:buChar char="•"/>
              </a:pPr>
              <a:r>
                <a:rPr lang="en-US" altLang="en-US" sz="2000">
                  <a:latin typeface="Times New Roman" panose="02020603050405020304" pitchFamily="18" charset="0"/>
                </a:rPr>
                <a:t>In this example the MSB of the 8-bit offset term has to be replicated 8 times to flush out to a full 16-bit value</a:t>
              </a:r>
            </a:p>
          </p:txBody>
        </p:sp>
        <p:sp>
          <p:nvSpPr>
            <p:cNvPr id="36872" name="Freeform 8"/>
            <p:cNvSpPr>
              <a:spLocks/>
            </p:cNvSpPr>
            <p:nvPr/>
          </p:nvSpPr>
          <p:spPr bwMode="auto">
            <a:xfrm>
              <a:off x="1793" y="2969"/>
              <a:ext cx="3295" cy="631"/>
            </a:xfrm>
            <a:custGeom>
              <a:avLst/>
              <a:gdLst>
                <a:gd name="T0" fmla="*/ 3162 w 3312"/>
                <a:gd name="T1" fmla="*/ 382 h 672"/>
                <a:gd name="T2" fmla="*/ 2888 w 3312"/>
                <a:gd name="T3" fmla="*/ 300 h 672"/>
                <a:gd name="T4" fmla="*/ 2155 w 3312"/>
                <a:gd name="T5" fmla="*/ 272 h 672"/>
                <a:gd name="T6" fmla="*/ 963 w 3312"/>
                <a:gd name="T7" fmla="*/ 219 h 672"/>
                <a:gd name="T8" fmla="*/ 0 w 3312"/>
                <a:gd name="T9" fmla="*/ 0 h 67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312"/>
                <a:gd name="T16" fmla="*/ 0 h 672"/>
                <a:gd name="T17" fmla="*/ 3312 w 3312"/>
                <a:gd name="T18" fmla="*/ 672 h 67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312" h="672">
                  <a:moveTo>
                    <a:pt x="3312" y="672"/>
                  </a:moveTo>
                  <a:cubicBezTo>
                    <a:pt x="3256" y="616"/>
                    <a:pt x="3200" y="560"/>
                    <a:pt x="3024" y="528"/>
                  </a:cubicBezTo>
                  <a:cubicBezTo>
                    <a:pt x="2848" y="496"/>
                    <a:pt x="2592" y="504"/>
                    <a:pt x="2256" y="480"/>
                  </a:cubicBezTo>
                  <a:cubicBezTo>
                    <a:pt x="1920" y="456"/>
                    <a:pt x="1384" y="464"/>
                    <a:pt x="1008" y="384"/>
                  </a:cubicBezTo>
                  <a:cubicBezTo>
                    <a:pt x="632" y="304"/>
                    <a:pt x="192" y="72"/>
                    <a:pt x="0" y="0"/>
                  </a:cubicBezTo>
                </a:path>
              </a:pathLst>
            </a:custGeom>
            <a:noFill/>
            <a:ln w="25400" cap="flat" cmpd="sng">
              <a:solidFill>
                <a:srgbClr val="FF00FF"/>
              </a:solidFill>
              <a:prstDash val="solid"/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>
          <a:xfrm>
            <a:off x="427703" y="298757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Back to the Continuous Assign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28956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More basic generic form:</a:t>
            </a:r>
            <a:br>
              <a:rPr lang="en-US" altLang="en-US" dirty="0" smtClean="0"/>
            </a:br>
            <a:r>
              <a:rPr lang="en-US" altLang="en-US" dirty="0" smtClean="0"/>
              <a:t>	</a:t>
            </a:r>
            <a:r>
              <a:rPr lang="en-US" altLang="en-US" dirty="0" smtClean="0">
                <a:latin typeface="Tahoma" panose="020B0604030504040204" pitchFamily="34" charset="0"/>
              </a:rPr>
              <a:t>assign &lt;LHS&gt; = &lt;RHS expression&gt;;</a:t>
            </a:r>
          </a:p>
          <a:p>
            <a:pPr eaLnBrk="1" hangingPunct="1"/>
            <a:r>
              <a:rPr lang="en-US" altLang="en-US" dirty="0" smtClean="0"/>
              <a:t>If RHS result changes, LHS is updated with new value</a:t>
            </a:r>
          </a:p>
          <a:p>
            <a:pPr lvl="1" eaLnBrk="1" hangingPunct="1"/>
            <a:r>
              <a:rPr lang="en-US" altLang="en-US" dirty="0" smtClean="0"/>
              <a:t>Constantly operating (“continuous”)</a:t>
            </a:r>
          </a:p>
          <a:p>
            <a:pPr lvl="1" eaLnBrk="1" hangingPunct="1"/>
            <a:r>
              <a:rPr lang="en-US" altLang="en-US" dirty="0" smtClean="0"/>
              <a:t>It’s </a:t>
            </a:r>
            <a:r>
              <a:rPr lang="en-US" altLang="en-US" b="1" i="1" u="sng" dirty="0" smtClean="0"/>
              <a:t>hardware!</a:t>
            </a:r>
          </a:p>
          <a:p>
            <a:pPr eaLnBrk="1" hangingPunct="1"/>
            <a:endParaRPr lang="en-US" altLang="en-US" dirty="0" smtClean="0"/>
          </a:p>
        </p:txBody>
      </p:sp>
      <p:sp>
        <p:nvSpPr>
          <p:cNvPr id="378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ED65004-AED0-4D07-91FD-5108C7D06972}" type="slidenum">
              <a:rPr lang="en-US" altLang="en-US"/>
              <a:pPr eaLnBrk="1" hangingPunct="1"/>
              <a:t>39</a:t>
            </a:fld>
            <a:endParaRPr lang="en-US" altLang="en-US"/>
          </a:p>
        </p:txBody>
      </p:sp>
      <p:grpSp>
        <p:nvGrpSpPr>
          <p:cNvPr id="2" name="Group 28"/>
          <p:cNvGrpSpPr>
            <a:grpSpLocks/>
          </p:cNvGrpSpPr>
          <p:nvPr/>
        </p:nvGrpSpPr>
        <p:grpSpPr bwMode="auto">
          <a:xfrm>
            <a:off x="395288" y="4038600"/>
            <a:ext cx="8229600" cy="2438400"/>
            <a:chOff x="249" y="2544"/>
            <a:chExt cx="5184" cy="1536"/>
          </a:xfrm>
        </p:grpSpPr>
        <p:sp>
          <p:nvSpPr>
            <p:cNvPr id="37894" name="Rectangle 4"/>
            <p:cNvSpPr>
              <a:spLocks noChangeArrowheads="1"/>
            </p:cNvSpPr>
            <p:nvPr/>
          </p:nvSpPr>
          <p:spPr bwMode="auto">
            <a:xfrm>
              <a:off x="249" y="2544"/>
              <a:ext cx="5184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lvl="1" eaLnBrk="1" hangingPunct="1">
                <a:spcBef>
                  <a:spcPct val="20000"/>
                </a:spcBef>
                <a:buClr>
                  <a:srgbClr val="0000A0"/>
                </a:buClr>
                <a:buSzPct val="125000"/>
                <a:buFontTx/>
                <a:buChar char="•"/>
              </a:pPr>
              <a:r>
                <a:rPr lang="en-US" altLang="en-US" sz="2400" dirty="0">
                  <a:latin typeface="Times New Roman" panose="02020603050405020304" pitchFamily="18" charset="0"/>
                </a:rPr>
                <a:t>RHS can use operators (i.e. +,-,&amp;,|,^,~,&gt;&gt;,…)</a:t>
              </a:r>
              <a:endParaRPr lang="en-US" altLang="en-US" sz="2400" b="1" i="1" u="sng" dirty="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20000"/>
                </a:spcBef>
                <a:buClr>
                  <a:srgbClr val="0000A0"/>
                </a:buClr>
                <a:buSzPct val="125000"/>
                <a:buFont typeface="Wingdings" panose="05000000000000000000" pitchFamily="2" charset="2"/>
                <a:buChar char="§"/>
              </a:pPr>
              <a:endParaRPr lang="en-US" altLang="en-US" sz="2800" dirty="0">
                <a:latin typeface="Times New Roman" panose="02020603050405020304" pitchFamily="18" charset="0"/>
              </a:endParaRPr>
            </a:p>
          </p:txBody>
        </p:sp>
        <p:sp>
          <p:nvSpPr>
            <p:cNvPr id="37895" name="Line 5"/>
            <p:cNvSpPr>
              <a:spLocks noChangeShapeType="1"/>
            </p:cNvSpPr>
            <p:nvPr/>
          </p:nvSpPr>
          <p:spPr bwMode="auto">
            <a:xfrm>
              <a:off x="1056" y="3360"/>
              <a:ext cx="96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896" name="Line 6"/>
            <p:cNvSpPr>
              <a:spLocks noChangeShapeType="1"/>
            </p:cNvSpPr>
            <p:nvPr/>
          </p:nvSpPr>
          <p:spPr bwMode="auto">
            <a:xfrm flipV="1">
              <a:off x="1152" y="3360"/>
              <a:ext cx="96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897" name="Line 7"/>
            <p:cNvSpPr>
              <a:spLocks noChangeShapeType="1"/>
            </p:cNvSpPr>
            <p:nvPr/>
          </p:nvSpPr>
          <p:spPr bwMode="auto">
            <a:xfrm flipH="1">
              <a:off x="720" y="3360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898" name="Line 8"/>
            <p:cNvSpPr>
              <a:spLocks noChangeShapeType="1"/>
            </p:cNvSpPr>
            <p:nvPr/>
          </p:nvSpPr>
          <p:spPr bwMode="auto">
            <a:xfrm flipH="1">
              <a:off x="1248" y="3360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899" name="Line 9"/>
            <p:cNvSpPr>
              <a:spLocks noChangeShapeType="1"/>
            </p:cNvSpPr>
            <p:nvPr/>
          </p:nvSpPr>
          <p:spPr bwMode="auto">
            <a:xfrm>
              <a:off x="720" y="3360"/>
              <a:ext cx="240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00" name="Line 10"/>
            <p:cNvSpPr>
              <a:spLocks noChangeShapeType="1"/>
            </p:cNvSpPr>
            <p:nvPr/>
          </p:nvSpPr>
          <p:spPr bwMode="auto">
            <a:xfrm flipH="1">
              <a:off x="1344" y="3360"/>
              <a:ext cx="240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01" name="Line 11"/>
            <p:cNvSpPr>
              <a:spLocks noChangeShapeType="1"/>
            </p:cNvSpPr>
            <p:nvPr/>
          </p:nvSpPr>
          <p:spPr bwMode="auto">
            <a:xfrm>
              <a:off x="960" y="369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02" name="Line 12"/>
            <p:cNvSpPr>
              <a:spLocks noChangeShapeType="1"/>
            </p:cNvSpPr>
            <p:nvPr/>
          </p:nvSpPr>
          <p:spPr bwMode="auto">
            <a:xfrm>
              <a:off x="1152" y="3696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03" name="Line 13"/>
            <p:cNvSpPr>
              <a:spLocks noChangeShapeType="1"/>
            </p:cNvSpPr>
            <p:nvPr/>
          </p:nvSpPr>
          <p:spPr bwMode="auto">
            <a:xfrm flipH="1">
              <a:off x="720" y="3552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04" name="Line 14"/>
            <p:cNvSpPr>
              <a:spLocks noChangeShapeType="1"/>
            </p:cNvSpPr>
            <p:nvPr/>
          </p:nvSpPr>
          <p:spPr bwMode="auto">
            <a:xfrm flipH="1">
              <a:off x="720" y="3552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05" name="Line 15"/>
            <p:cNvSpPr>
              <a:spLocks noChangeShapeType="1"/>
            </p:cNvSpPr>
            <p:nvPr/>
          </p:nvSpPr>
          <p:spPr bwMode="auto">
            <a:xfrm flipH="1">
              <a:off x="1440" y="3552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06" name="Line 17"/>
            <p:cNvSpPr>
              <a:spLocks noChangeShapeType="1"/>
            </p:cNvSpPr>
            <p:nvPr/>
          </p:nvSpPr>
          <p:spPr bwMode="auto">
            <a:xfrm>
              <a:off x="912" y="3216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07" name="Line 18"/>
            <p:cNvSpPr>
              <a:spLocks noChangeShapeType="1"/>
            </p:cNvSpPr>
            <p:nvPr/>
          </p:nvSpPr>
          <p:spPr bwMode="auto">
            <a:xfrm>
              <a:off x="1392" y="3216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08" name="Text Box 19"/>
            <p:cNvSpPr txBox="1">
              <a:spLocks noChangeArrowheads="1"/>
            </p:cNvSpPr>
            <p:nvPr/>
          </p:nvSpPr>
          <p:spPr bwMode="auto">
            <a:xfrm>
              <a:off x="864" y="3840"/>
              <a:ext cx="63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400">
                  <a:latin typeface="Tahoma" panose="020B0604030504040204" pitchFamily="34" charset="0"/>
                </a:rPr>
                <a:t>sum[31:0]</a:t>
              </a:r>
            </a:p>
          </p:txBody>
        </p:sp>
        <p:sp>
          <p:nvSpPr>
            <p:cNvPr id="37909" name="Text Box 20"/>
            <p:cNvSpPr txBox="1">
              <a:spLocks noChangeArrowheads="1"/>
            </p:cNvSpPr>
            <p:nvPr/>
          </p:nvSpPr>
          <p:spPr bwMode="auto">
            <a:xfrm>
              <a:off x="480" y="3840"/>
              <a:ext cx="38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400">
                  <a:latin typeface="Tahoma" panose="020B0604030504040204" pitchFamily="34" charset="0"/>
                </a:rPr>
                <a:t>c_out</a:t>
              </a:r>
            </a:p>
          </p:txBody>
        </p:sp>
        <p:sp>
          <p:nvSpPr>
            <p:cNvPr id="37910" name="Text Box 21"/>
            <p:cNvSpPr txBox="1">
              <a:spLocks noChangeArrowheads="1"/>
            </p:cNvSpPr>
            <p:nvPr/>
          </p:nvSpPr>
          <p:spPr bwMode="auto">
            <a:xfrm>
              <a:off x="1632" y="3456"/>
              <a:ext cx="31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400">
                  <a:latin typeface="Tahoma" panose="020B0604030504040204" pitchFamily="34" charset="0"/>
                </a:rPr>
                <a:t>c_in</a:t>
              </a:r>
            </a:p>
          </p:txBody>
        </p:sp>
        <p:sp>
          <p:nvSpPr>
            <p:cNvPr id="37911" name="Text Box 22"/>
            <p:cNvSpPr txBox="1">
              <a:spLocks noChangeArrowheads="1"/>
            </p:cNvSpPr>
            <p:nvPr/>
          </p:nvSpPr>
          <p:spPr bwMode="auto">
            <a:xfrm>
              <a:off x="806" y="2996"/>
              <a:ext cx="1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7912" name="Text Box 23"/>
            <p:cNvSpPr txBox="1">
              <a:spLocks noChangeArrowheads="1"/>
            </p:cNvSpPr>
            <p:nvPr/>
          </p:nvSpPr>
          <p:spPr bwMode="auto">
            <a:xfrm>
              <a:off x="528" y="3024"/>
              <a:ext cx="62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400">
                  <a:latin typeface="Tahoma" panose="020B0604030504040204" pitchFamily="34" charset="0"/>
                </a:rPr>
                <a:t>src1[31:0]</a:t>
              </a:r>
            </a:p>
          </p:txBody>
        </p:sp>
        <p:sp>
          <p:nvSpPr>
            <p:cNvPr id="37913" name="Text Box 24"/>
            <p:cNvSpPr txBox="1">
              <a:spLocks noChangeArrowheads="1"/>
            </p:cNvSpPr>
            <p:nvPr/>
          </p:nvSpPr>
          <p:spPr bwMode="auto">
            <a:xfrm>
              <a:off x="1200" y="3024"/>
              <a:ext cx="62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400">
                  <a:latin typeface="Tahoma" panose="020B0604030504040204" pitchFamily="34" charset="0"/>
                </a:rPr>
                <a:t>src2[31:0]</a:t>
              </a:r>
            </a:p>
          </p:txBody>
        </p:sp>
        <p:sp>
          <p:nvSpPr>
            <p:cNvPr id="37914" name="Rectangle 25"/>
            <p:cNvSpPr>
              <a:spLocks noChangeArrowheads="1"/>
            </p:cNvSpPr>
            <p:nvPr/>
          </p:nvSpPr>
          <p:spPr bwMode="auto">
            <a:xfrm>
              <a:off x="432" y="2976"/>
              <a:ext cx="1584" cy="1104"/>
            </a:xfrm>
            <a:prstGeom prst="rect">
              <a:avLst/>
            </a:prstGeom>
            <a:solidFill>
              <a:srgbClr val="6969FF">
                <a:alpha val="14902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7915" name="Rectangle 26"/>
            <p:cNvSpPr>
              <a:spLocks noChangeArrowheads="1"/>
            </p:cNvSpPr>
            <p:nvPr/>
          </p:nvSpPr>
          <p:spPr bwMode="auto">
            <a:xfrm>
              <a:off x="2592" y="3456"/>
              <a:ext cx="278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rgbClr val="0000A0"/>
                </a:buClr>
                <a:buSzPct val="125000"/>
                <a:buFont typeface="Wingdings" panose="05000000000000000000" pitchFamily="2" charset="2"/>
                <a:buNone/>
              </a:pPr>
              <a:r>
                <a:rPr lang="en-US" altLang="en-US">
                  <a:latin typeface="Tahoma" panose="020B0604030504040204" pitchFamily="34" charset="0"/>
                </a:rPr>
                <a:t>assign {c_out,sum} = src1 + src2 + c_in; </a:t>
              </a:r>
              <a:r>
                <a:rPr lang="en-US" altLang="en-US" sz="2800">
                  <a:latin typeface="Tahoma" panose="020B0604030504040204" pitchFamily="34" charset="0"/>
                </a:rPr>
                <a:t>	</a:t>
              </a:r>
            </a:p>
            <a:p>
              <a:pPr eaLnBrk="1" hangingPunct="1">
                <a:spcBef>
                  <a:spcPct val="20000"/>
                </a:spcBef>
                <a:buClr>
                  <a:srgbClr val="0000A0"/>
                </a:buClr>
                <a:buSzPct val="125000"/>
                <a:buFont typeface="Wingdings" panose="05000000000000000000" pitchFamily="2" charset="2"/>
                <a:buNone/>
              </a:pPr>
              <a:endParaRPr lang="en-US" altLang="en-US" sz="2800">
                <a:latin typeface="Tahoma" panose="020B0604030504040204" pitchFamily="34" charset="0"/>
              </a:endParaRPr>
            </a:p>
          </p:txBody>
        </p:sp>
        <p:sp>
          <p:nvSpPr>
            <p:cNvPr id="37916" name="Text Box 27"/>
            <p:cNvSpPr txBox="1">
              <a:spLocks noChangeArrowheads="1"/>
            </p:cNvSpPr>
            <p:nvPr/>
          </p:nvSpPr>
          <p:spPr bwMode="auto">
            <a:xfrm>
              <a:off x="2160" y="3456"/>
              <a:ext cx="27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>
                  <a:sym typeface="Wingdings" panose="05000000000000000000" pitchFamily="2" charset="2"/>
                </a:rPr>
                <a:t></a:t>
              </a:r>
              <a:endParaRPr lang="en-US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1017587" y="248331"/>
            <a:ext cx="5556251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Digital Simulation</a:t>
            </a:r>
          </a:p>
        </p:txBody>
      </p:sp>
      <p:sp>
        <p:nvSpPr>
          <p:cNvPr id="61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5375170-79F6-42D0-8D0D-A2D3D9079259}" type="slidenum">
              <a:rPr lang="en-US" altLang="en-US"/>
              <a:pPr eaLnBrk="1" hangingPunct="1"/>
              <a:t>4</a:t>
            </a:fld>
            <a:endParaRPr lang="en-US" altLang="en-US"/>
          </a:p>
        </p:txBody>
      </p:sp>
      <p:sp>
        <p:nvSpPr>
          <p:cNvPr id="186528" name="Rectangle 160"/>
          <p:cNvSpPr>
            <a:spLocks noChangeArrowheads="1"/>
          </p:cNvSpPr>
          <p:nvPr/>
        </p:nvSpPr>
        <p:spPr bwMode="auto">
          <a:xfrm>
            <a:off x="457200" y="5638800"/>
            <a:ext cx="8229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Char char="§"/>
            </a:pPr>
            <a:r>
              <a:rPr lang="en-US" altLang="en-US" sz="2800">
                <a:latin typeface="Times New Roman" panose="02020603050405020304" pitchFamily="18" charset="0"/>
              </a:rPr>
              <a:t>Don’t even need to do that much work!</a:t>
            </a:r>
          </a:p>
        </p:txBody>
      </p:sp>
      <p:grpSp>
        <p:nvGrpSpPr>
          <p:cNvPr id="2" name="Group 169"/>
          <p:cNvGrpSpPr>
            <a:grpSpLocks/>
          </p:cNvGrpSpPr>
          <p:nvPr/>
        </p:nvGrpSpPr>
        <p:grpSpPr bwMode="auto">
          <a:xfrm>
            <a:off x="457200" y="3581400"/>
            <a:ext cx="8229600" cy="1905000"/>
            <a:chOff x="288" y="2256"/>
            <a:chExt cx="5184" cy="1200"/>
          </a:xfrm>
        </p:grpSpPr>
        <p:grpSp>
          <p:nvGrpSpPr>
            <p:cNvPr id="6222" name="Group 74"/>
            <p:cNvGrpSpPr>
              <a:grpSpLocks/>
            </p:cNvGrpSpPr>
            <p:nvPr/>
          </p:nvGrpSpPr>
          <p:grpSpPr bwMode="auto">
            <a:xfrm>
              <a:off x="1253" y="2857"/>
              <a:ext cx="288" cy="240"/>
              <a:chOff x="762" y="1200"/>
              <a:chExt cx="486" cy="480"/>
            </a:xfrm>
          </p:grpSpPr>
          <p:sp>
            <p:nvSpPr>
              <p:cNvPr id="6297" name="Arc 75"/>
              <p:cNvSpPr>
                <a:spLocks/>
              </p:cNvSpPr>
              <p:nvPr/>
            </p:nvSpPr>
            <p:spPr bwMode="auto">
              <a:xfrm rot="5400000">
                <a:off x="888" y="1320"/>
                <a:ext cx="240" cy="480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solidFill>
                <a:srgbClr val="CCECFF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98" name="Arc 76"/>
              <p:cNvSpPr>
                <a:spLocks/>
              </p:cNvSpPr>
              <p:nvPr/>
            </p:nvSpPr>
            <p:spPr bwMode="auto">
              <a:xfrm rot="5400000" flipH="1">
                <a:off x="888" y="1080"/>
                <a:ext cx="240" cy="480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solidFill>
                <a:srgbClr val="CCECFF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99" name="Arc 77"/>
              <p:cNvSpPr>
                <a:spLocks/>
              </p:cNvSpPr>
              <p:nvPr/>
            </p:nvSpPr>
            <p:spPr bwMode="auto">
              <a:xfrm rot="5400000" flipH="1">
                <a:off x="705" y="1257"/>
                <a:ext cx="240" cy="12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solidFill>
                <a:schemeClr val="bg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00" name="Arc 78"/>
              <p:cNvSpPr>
                <a:spLocks/>
              </p:cNvSpPr>
              <p:nvPr/>
            </p:nvSpPr>
            <p:spPr bwMode="auto">
              <a:xfrm rot="5400000">
                <a:off x="705" y="1497"/>
                <a:ext cx="240" cy="12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solidFill>
                <a:srgbClr val="FFFFFF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223" name="AutoShape 79"/>
            <p:cNvSpPr>
              <a:spLocks noChangeArrowheads="1"/>
            </p:cNvSpPr>
            <p:nvPr/>
          </p:nvSpPr>
          <p:spPr bwMode="auto">
            <a:xfrm>
              <a:off x="869" y="3049"/>
              <a:ext cx="231" cy="215"/>
            </a:xfrm>
            <a:prstGeom prst="flowChartDelay">
              <a:avLst/>
            </a:prstGeom>
            <a:solidFill>
              <a:srgbClr val="CCEC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6224" name="Group 80"/>
            <p:cNvGrpSpPr>
              <a:grpSpLocks/>
            </p:cNvGrpSpPr>
            <p:nvPr/>
          </p:nvGrpSpPr>
          <p:grpSpPr bwMode="auto">
            <a:xfrm>
              <a:off x="1304" y="3164"/>
              <a:ext cx="192" cy="144"/>
              <a:chOff x="960" y="3600"/>
              <a:chExt cx="336" cy="288"/>
            </a:xfrm>
          </p:grpSpPr>
          <p:sp>
            <p:nvSpPr>
              <p:cNvPr id="6295" name="AutoShape 81"/>
              <p:cNvSpPr>
                <a:spLocks noChangeArrowheads="1"/>
              </p:cNvSpPr>
              <p:nvPr/>
            </p:nvSpPr>
            <p:spPr bwMode="auto">
              <a:xfrm rot="5400000">
                <a:off x="948" y="3612"/>
                <a:ext cx="288" cy="264"/>
              </a:xfrm>
              <a:prstGeom prst="triangle">
                <a:avLst>
                  <a:gd name="adj" fmla="val 50000"/>
                </a:avLst>
              </a:prstGeom>
              <a:solidFill>
                <a:srgbClr val="CCECFF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296" name="Oval 82"/>
              <p:cNvSpPr>
                <a:spLocks noChangeArrowheads="1"/>
              </p:cNvSpPr>
              <p:nvPr/>
            </p:nvSpPr>
            <p:spPr bwMode="auto">
              <a:xfrm>
                <a:off x="1200" y="3695"/>
                <a:ext cx="96" cy="96"/>
              </a:xfrm>
              <a:prstGeom prst="ellipse">
                <a:avLst/>
              </a:prstGeom>
              <a:solidFill>
                <a:srgbClr val="CCECFF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6225" name="Group 83"/>
            <p:cNvGrpSpPr>
              <a:grpSpLocks/>
            </p:cNvGrpSpPr>
            <p:nvPr/>
          </p:nvGrpSpPr>
          <p:grpSpPr bwMode="auto">
            <a:xfrm>
              <a:off x="1730" y="2930"/>
              <a:ext cx="288" cy="240"/>
              <a:chOff x="762" y="1200"/>
              <a:chExt cx="486" cy="480"/>
            </a:xfrm>
          </p:grpSpPr>
          <p:sp>
            <p:nvSpPr>
              <p:cNvPr id="6291" name="Arc 84"/>
              <p:cNvSpPr>
                <a:spLocks/>
              </p:cNvSpPr>
              <p:nvPr/>
            </p:nvSpPr>
            <p:spPr bwMode="auto">
              <a:xfrm rot="5400000">
                <a:off x="888" y="1320"/>
                <a:ext cx="240" cy="480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solidFill>
                <a:srgbClr val="CCECFF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92" name="Arc 85"/>
              <p:cNvSpPr>
                <a:spLocks/>
              </p:cNvSpPr>
              <p:nvPr/>
            </p:nvSpPr>
            <p:spPr bwMode="auto">
              <a:xfrm rot="5400000" flipH="1">
                <a:off x="888" y="1080"/>
                <a:ext cx="240" cy="480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solidFill>
                <a:srgbClr val="CCECFF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93" name="Arc 86"/>
              <p:cNvSpPr>
                <a:spLocks/>
              </p:cNvSpPr>
              <p:nvPr/>
            </p:nvSpPr>
            <p:spPr bwMode="auto">
              <a:xfrm rot="5400000" flipH="1">
                <a:off x="705" y="1257"/>
                <a:ext cx="240" cy="12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solidFill>
                <a:schemeClr val="bg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94" name="Arc 87"/>
              <p:cNvSpPr>
                <a:spLocks/>
              </p:cNvSpPr>
              <p:nvPr/>
            </p:nvSpPr>
            <p:spPr bwMode="auto">
              <a:xfrm rot="5400000">
                <a:off x="705" y="1497"/>
                <a:ext cx="240" cy="12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solidFill>
                <a:srgbClr val="FFFFFF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226" name="Line 88"/>
            <p:cNvSpPr>
              <a:spLocks noChangeShapeType="1"/>
            </p:cNvSpPr>
            <p:nvPr/>
          </p:nvSpPr>
          <p:spPr bwMode="auto">
            <a:xfrm flipH="1">
              <a:off x="677" y="2905"/>
              <a:ext cx="62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27" name="Freeform 89"/>
            <p:cNvSpPr>
              <a:spLocks/>
            </p:cNvSpPr>
            <p:nvPr/>
          </p:nvSpPr>
          <p:spPr bwMode="auto">
            <a:xfrm>
              <a:off x="1109" y="3049"/>
              <a:ext cx="192" cy="96"/>
            </a:xfrm>
            <a:custGeom>
              <a:avLst/>
              <a:gdLst>
                <a:gd name="T0" fmla="*/ 0 w 192"/>
                <a:gd name="T1" fmla="*/ 96 h 96"/>
                <a:gd name="T2" fmla="*/ 48 w 192"/>
                <a:gd name="T3" fmla="*/ 96 h 96"/>
                <a:gd name="T4" fmla="*/ 48 w 192"/>
                <a:gd name="T5" fmla="*/ 0 h 96"/>
                <a:gd name="T6" fmla="*/ 192 w 192"/>
                <a:gd name="T7" fmla="*/ 0 h 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2"/>
                <a:gd name="T13" fmla="*/ 0 h 96"/>
                <a:gd name="T14" fmla="*/ 192 w 192"/>
                <a:gd name="T15" fmla="*/ 96 h 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2" h="96">
                  <a:moveTo>
                    <a:pt x="0" y="96"/>
                  </a:moveTo>
                  <a:lnTo>
                    <a:pt x="48" y="96"/>
                  </a:lnTo>
                  <a:lnTo>
                    <a:pt x="48" y="0"/>
                  </a:lnTo>
                  <a:lnTo>
                    <a:pt x="192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28" name="Line 90"/>
            <p:cNvSpPr>
              <a:spLocks noChangeShapeType="1"/>
            </p:cNvSpPr>
            <p:nvPr/>
          </p:nvSpPr>
          <p:spPr bwMode="auto">
            <a:xfrm flipH="1">
              <a:off x="677" y="3097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29" name="Line 91"/>
            <p:cNvSpPr>
              <a:spLocks noChangeShapeType="1"/>
            </p:cNvSpPr>
            <p:nvPr/>
          </p:nvSpPr>
          <p:spPr bwMode="auto">
            <a:xfrm flipH="1">
              <a:off x="677" y="3241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30" name="Freeform 92"/>
            <p:cNvSpPr>
              <a:spLocks/>
            </p:cNvSpPr>
            <p:nvPr/>
          </p:nvSpPr>
          <p:spPr bwMode="auto">
            <a:xfrm>
              <a:off x="677" y="3241"/>
              <a:ext cx="624" cy="96"/>
            </a:xfrm>
            <a:custGeom>
              <a:avLst/>
              <a:gdLst>
                <a:gd name="T0" fmla="*/ 624 w 624"/>
                <a:gd name="T1" fmla="*/ 0 h 96"/>
                <a:gd name="T2" fmla="*/ 528 w 624"/>
                <a:gd name="T3" fmla="*/ 0 h 96"/>
                <a:gd name="T4" fmla="*/ 528 w 624"/>
                <a:gd name="T5" fmla="*/ 96 h 96"/>
                <a:gd name="T6" fmla="*/ 0 w 624"/>
                <a:gd name="T7" fmla="*/ 96 h 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24"/>
                <a:gd name="T13" fmla="*/ 0 h 96"/>
                <a:gd name="T14" fmla="*/ 624 w 624"/>
                <a:gd name="T15" fmla="*/ 96 h 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24" h="96">
                  <a:moveTo>
                    <a:pt x="624" y="0"/>
                  </a:moveTo>
                  <a:lnTo>
                    <a:pt x="528" y="0"/>
                  </a:lnTo>
                  <a:lnTo>
                    <a:pt x="528" y="96"/>
                  </a:lnTo>
                  <a:lnTo>
                    <a:pt x="0" y="96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31" name="Freeform 93"/>
            <p:cNvSpPr>
              <a:spLocks/>
            </p:cNvSpPr>
            <p:nvPr/>
          </p:nvSpPr>
          <p:spPr bwMode="auto">
            <a:xfrm>
              <a:off x="1493" y="3097"/>
              <a:ext cx="288" cy="144"/>
            </a:xfrm>
            <a:custGeom>
              <a:avLst/>
              <a:gdLst>
                <a:gd name="T0" fmla="*/ 0 w 288"/>
                <a:gd name="T1" fmla="*/ 144 h 144"/>
                <a:gd name="T2" fmla="*/ 144 w 288"/>
                <a:gd name="T3" fmla="*/ 144 h 144"/>
                <a:gd name="T4" fmla="*/ 144 w 288"/>
                <a:gd name="T5" fmla="*/ 0 h 144"/>
                <a:gd name="T6" fmla="*/ 288 w 288"/>
                <a:gd name="T7" fmla="*/ 0 h 14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8"/>
                <a:gd name="T13" fmla="*/ 0 h 144"/>
                <a:gd name="T14" fmla="*/ 288 w 288"/>
                <a:gd name="T15" fmla="*/ 144 h 14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8" h="144">
                  <a:moveTo>
                    <a:pt x="0" y="144"/>
                  </a:moveTo>
                  <a:lnTo>
                    <a:pt x="144" y="144"/>
                  </a:lnTo>
                  <a:lnTo>
                    <a:pt x="144" y="0"/>
                  </a:lnTo>
                  <a:lnTo>
                    <a:pt x="288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32" name="Freeform 94"/>
            <p:cNvSpPr>
              <a:spLocks/>
            </p:cNvSpPr>
            <p:nvPr/>
          </p:nvSpPr>
          <p:spPr bwMode="auto">
            <a:xfrm>
              <a:off x="677" y="2761"/>
              <a:ext cx="1584" cy="96"/>
            </a:xfrm>
            <a:custGeom>
              <a:avLst/>
              <a:gdLst>
                <a:gd name="T0" fmla="*/ 0 w 1584"/>
                <a:gd name="T1" fmla="*/ 0 h 96"/>
                <a:gd name="T2" fmla="*/ 1392 w 1584"/>
                <a:gd name="T3" fmla="*/ 0 h 96"/>
                <a:gd name="T4" fmla="*/ 1392 w 1584"/>
                <a:gd name="T5" fmla="*/ 96 h 96"/>
                <a:gd name="T6" fmla="*/ 1584 w 1584"/>
                <a:gd name="T7" fmla="*/ 96 h 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584"/>
                <a:gd name="T13" fmla="*/ 0 h 96"/>
                <a:gd name="T14" fmla="*/ 1584 w 1584"/>
                <a:gd name="T15" fmla="*/ 96 h 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584" h="96">
                  <a:moveTo>
                    <a:pt x="0" y="0"/>
                  </a:moveTo>
                  <a:lnTo>
                    <a:pt x="1392" y="0"/>
                  </a:lnTo>
                  <a:lnTo>
                    <a:pt x="1392" y="96"/>
                  </a:lnTo>
                  <a:lnTo>
                    <a:pt x="1584" y="96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33" name="Freeform 95"/>
            <p:cNvSpPr>
              <a:spLocks/>
            </p:cNvSpPr>
            <p:nvPr/>
          </p:nvSpPr>
          <p:spPr bwMode="auto">
            <a:xfrm>
              <a:off x="1541" y="2953"/>
              <a:ext cx="240" cy="48"/>
            </a:xfrm>
            <a:custGeom>
              <a:avLst/>
              <a:gdLst>
                <a:gd name="T0" fmla="*/ 0 w 240"/>
                <a:gd name="T1" fmla="*/ 0 h 48"/>
                <a:gd name="T2" fmla="*/ 96 w 240"/>
                <a:gd name="T3" fmla="*/ 0 h 48"/>
                <a:gd name="T4" fmla="*/ 96 w 240"/>
                <a:gd name="T5" fmla="*/ 48 h 48"/>
                <a:gd name="T6" fmla="*/ 240 w 240"/>
                <a:gd name="T7" fmla="*/ 48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40"/>
                <a:gd name="T13" fmla="*/ 0 h 48"/>
                <a:gd name="T14" fmla="*/ 240 w 240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40" h="48">
                  <a:moveTo>
                    <a:pt x="0" y="0"/>
                  </a:moveTo>
                  <a:lnTo>
                    <a:pt x="96" y="0"/>
                  </a:lnTo>
                  <a:lnTo>
                    <a:pt x="96" y="48"/>
                  </a:lnTo>
                  <a:lnTo>
                    <a:pt x="240" y="48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34" name="Freeform 96"/>
            <p:cNvSpPr>
              <a:spLocks/>
            </p:cNvSpPr>
            <p:nvPr/>
          </p:nvSpPr>
          <p:spPr bwMode="auto">
            <a:xfrm>
              <a:off x="2021" y="3001"/>
              <a:ext cx="240" cy="48"/>
            </a:xfrm>
            <a:custGeom>
              <a:avLst/>
              <a:gdLst>
                <a:gd name="T0" fmla="*/ 0 w 240"/>
                <a:gd name="T1" fmla="*/ 48 h 48"/>
                <a:gd name="T2" fmla="*/ 96 w 240"/>
                <a:gd name="T3" fmla="*/ 48 h 48"/>
                <a:gd name="T4" fmla="*/ 96 w 240"/>
                <a:gd name="T5" fmla="*/ 0 h 48"/>
                <a:gd name="T6" fmla="*/ 240 w 240"/>
                <a:gd name="T7" fmla="*/ 0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40"/>
                <a:gd name="T13" fmla="*/ 0 h 48"/>
                <a:gd name="T14" fmla="*/ 240 w 240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40" h="48">
                  <a:moveTo>
                    <a:pt x="0" y="48"/>
                  </a:moveTo>
                  <a:lnTo>
                    <a:pt x="96" y="48"/>
                  </a:lnTo>
                  <a:lnTo>
                    <a:pt x="96" y="0"/>
                  </a:lnTo>
                  <a:lnTo>
                    <a:pt x="240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35" name="Line 97"/>
            <p:cNvSpPr>
              <a:spLocks noChangeShapeType="1"/>
            </p:cNvSpPr>
            <p:nvPr/>
          </p:nvSpPr>
          <p:spPr bwMode="auto">
            <a:xfrm>
              <a:off x="2502" y="2923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36" name="Text Box 98"/>
            <p:cNvSpPr txBox="1">
              <a:spLocks noChangeArrowheads="1"/>
            </p:cNvSpPr>
            <p:nvPr/>
          </p:nvSpPr>
          <p:spPr bwMode="auto">
            <a:xfrm>
              <a:off x="480" y="2620"/>
              <a:ext cx="19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600"/>
                <a:t>0</a:t>
              </a:r>
            </a:p>
          </p:txBody>
        </p:sp>
        <p:sp>
          <p:nvSpPr>
            <p:cNvPr id="6237" name="Text Box 99"/>
            <p:cNvSpPr txBox="1">
              <a:spLocks noChangeArrowheads="1"/>
            </p:cNvSpPr>
            <p:nvPr/>
          </p:nvSpPr>
          <p:spPr bwMode="auto">
            <a:xfrm>
              <a:off x="480" y="2789"/>
              <a:ext cx="19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600"/>
                <a:t>0</a:t>
              </a:r>
            </a:p>
          </p:txBody>
        </p:sp>
        <p:sp>
          <p:nvSpPr>
            <p:cNvPr id="6238" name="Text Box 100"/>
            <p:cNvSpPr txBox="1">
              <a:spLocks noChangeArrowheads="1"/>
            </p:cNvSpPr>
            <p:nvPr/>
          </p:nvSpPr>
          <p:spPr bwMode="auto">
            <a:xfrm>
              <a:off x="480" y="2956"/>
              <a:ext cx="19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600"/>
                <a:t>1</a:t>
              </a:r>
            </a:p>
          </p:txBody>
        </p:sp>
        <p:sp>
          <p:nvSpPr>
            <p:cNvPr id="6239" name="Text Box 101"/>
            <p:cNvSpPr txBox="1">
              <a:spLocks noChangeArrowheads="1"/>
            </p:cNvSpPr>
            <p:nvPr/>
          </p:nvSpPr>
          <p:spPr bwMode="auto">
            <a:xfrm>
              <a:off x="485" y="3100"/>
              <a:ext cx="19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600"/>
                <a:t>1</a:t>
              </a:r>
            </a:p>
          </p:txBody>
        </p:sp>
        <p:sp>
          <p:nvSpPr>
            <p:cNvPr id="6240" name="Text Box 102"/>
            <p:cNvSpPr txBox="1">
              <a:spLocks noChangeArrowheads="1"/>
            </p:cNvSpPr>
            <p:nvPr/>
          </p:nvSpPr>
          <p:spPr bwMode="auto">
            <a:xfrm>
              <a:off x="485" y="3244"/>
              <a:ext cx="19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600"/>
                <a:t>0</a:t>
              </a:r>
            </a:p>
          </p:txBody>
        </p:sp>
        <p:sp>
          <p:nvSpPr>
            <p:cNvPr id="6241" name="Text Box 103"/>
            <p:cNvSpPr txBox="1">
              <a:spLocks noChangeArrowheads="1"/>
            </p:cNvSpPr>
            <p:nvPr/>
          </p:nvSpPr>
          <p:spPr bwMode="auto">
            <a:xfrm>
              <a:off x="1488" y="2761"/>
              <a:ext cx="19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600"/>
                <a:t>1</a:t>
              </a:r>
            </a:p>
          </p:txBody>
        </p:sp>
        <p:sp>
          <p:nvSpPr>
            <p:cNvPr id="6242" name="Text Box 104"/>
            <p:cNvSpPr txBox="1">
              <a:spLocks noChangeArrowheads="1"/>
            </p:cNvSpPr>
            <p:nvPr/>
          </p:nvSpPr>
          <p:spPr bwMode="auto">
            <a:xfrm>
              <a:off x="1488" y="3049"/>
              <a:ext cx="19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600"/>
                <a:t>1</a:t>
              </a:r>
            </a:p>
          </p:txBody>
        </p:sp>
        <p:sp>
          <p:nvSpPr>
            <p:cNvPr id="6243" name="Text Box 105"/>
            <p:cNvSpPr txBox="1">
              <a:spLocks noChangeArrowheads="1"/>
            </p:cNvSpPr>
            <p:nvPr/>
          </p:nvSpPr>
          <p:spPr bwMode="auto">
            <a:xfrm>
              <a:off x="1968" y="2857"/>
              <a:ext cx="19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600"/>
                <a:t>1</a:t>
              </a:r>
            </a:p>
          </p:txBody>
        </p:sp>
        <p:sp>
          <p:nvSpPr>
            <p:cNvPr id="6244" name="Text Box 106"/>
            <p:cNvSpPr txBox="1">
              <a:spLocks noChangeArrowheads="1"/>
            </p:cNvSpPr>
            <p:nvPr/>
          </p:nvSpPr>
          <p:spPr bwMode="auto">
            <a:xfrm>
              <a:off x="2496" y="2741"/>
              <a:ext cx="19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600"/>
                <a:t>1</a:t>
              </a:r>
            </a:p>
          </p:txBody>
        </p:sp>
        <p:grpSp>
          <p:nvGrpSpPr>
            <p:cNvPr id="6245" name="Group 107"/>
            <p:cNvGrpSpPr>
              <a:grpSpLocks/>
            </p:cNvGrpSpPr>
            <p:nvPr/>
          </p:nvGrpSpPr>
          <p:grpSpPr bwMode="auto">
            <a:xfrm>
              <a:off x="3946" y="2857"/>
              <a:ext cx="288" cy="240"/>
              <a:chOff x="762" y="1200"/>
              <a:chExt cx="486" cy="480"/>
            </a:xfrm>
          </p:grpSpPr>
          <p:sp>
            <p:nvSpPr>
              <p:cNvPr id="6287" name="Arc 108"/>
              <p:cNvSpPr>
                <a:spLocks/>
              </p:cNvSpPr>
              <p:nvPr/>
            </p:nvSpPr>
            <p:spPr bwMode="auto">
              <a:xfrm rot="5400000">
                <a:off x="888" y="1320"/>
                <a:ext cx="240" cy="480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solidFill>
                <a:srgbClr val="FF0000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88" name="Arc 109"/>
              <p:cNvSpPr>
                <a:spLocks/>
              </p:cNvSpPr>
              <p:nvPr/>
            </p:nvSpPr>
            <p:spPr bwMode="auto">
              <a:xfrm rot="5400000" flipH="1">
                <a:off x="888" y="1080"/>
                <a:ext cx="240" cy="480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solidFill>
                <a:srgbClr val="FF0000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89" name="Arc 110"/>
              <p:cNvSpPr>
                <a:spLocks/>
              </p:cNvSpPr>
              <p:nvPr/>
            </p:nvSpPr>
            <p:spPr bwMode="auto">
              <a:xfrm rot="5400000" flipH="1">
                <a:off x="705" y="1257"/>
                <a:ext cx="240" cy="12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solidFill>
                <a:schemeClr val="bg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90" name="Arc 111"/>
              <p:cNvSpPr>
                <a:spLocks/>
              </p:cNvSpPr>
              <p:nvPr/>
            </p:nvSpPr>
            <p:spPr bwMode="auto">
              <a:xfrm rot="5400000">
                <a:off x="705" y="1497"/>
                <a:ext cx="240" cy="12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solidFill>
                <a:srgbClr val="FFFFFF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246" name="AutoShape 112"/>
            <p:cNvSpPr>
              <a:spLocks noChangeArrowheads="1"/>
            </p:cNvSpPr>
            <p:nvPr/>
          </p:nvSpPr>
          <p:spPr bwMode="auto">
            <a:xfrm>
              <a:off x="3562" y="3049"/>
              <a:ext cx="231" cy="215"/>
            </a:xfrm>
            <a:prstGeom prst="flowChartDelay">
              <a:avLst/>
            </a:prstGeom>
            <a:solidFill>
              <a:srgbClr val="FF000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6247" name="Group 113"/>
            <p:cNvGrpSpPr>
              <a:grpSpLocks/>
            </p:cNvGrpSpPr>
            <p:nvPr/>
          </p:nvGrpSpPr>
          <p:grpSpPr bwMode="auto">
            <a:xfrm>
              <a:off x="3997" y="3164"/>
              <a:ext cx="192" cy="144"/>
              <a:chOff x="960" y="3600"/>
              <a:chExt cx="336" cy="288"/>
            </a:xfrm>
          </p:grpSpPr>
          <p:sp>
            <p:nvSpPr>
              <p:cNvPr id="6285" name="AutoShape 114"/>
              <p:cNvSpPr>
                <a:spLocks noChangeArrowheads="1"/>
              </p:cNvSpPr>
              <p:nvPr/>
            </p:nvSpPr>
            <p:spPr bwMode="auto">
              <a:xfrm rot="5400000">
                <a:off x="948" y="3612"/>
                <a:ext cx="288" cy="264"/>
              </a:xfrm>
              <a:prstGeom prst="triangle">
                <a:avLst>
                  <a:gd name="adj" fmla="val 50000"/>
                </a:avLst>
              </a:prstGeom>
              <a:solidFill>
                <a:srgbClr val="CCECFF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286" name="Oval 115"/>
              <p:cNvSpPr>
                <a:spLocks noChangeArrowheads="1"/>
              </p:cNvSpPr>
              <p:nvPr/>
            </p:nvSpPr>
            <p:spPr bwMode="auto">
              <a:xfrm>
                <a:off x="1200" y="3695"/>
                <a:ext cx="96" cy="96"/>
              </a:xfrm>
              <a:prstGeom prst="ellipse">
                <a:avLst/>
              </a:prstGeom>
              <a:solidFill>
                <a:srgbClr val="CCECFF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6248" name="Group 116"/>
            <p:cNvGrpSpPr>
              <a:grpSpLocks/>
            </p:cNvGrpSpPr>
            <p:nvPr/>
          </p:nvGrpSpPr>
          <p:grpSpPr bwMode="auto">
            <a:xfrm>
              <a:off x="4412" y="2931"/>
              <a:ext cx="288" cy="240"/>
              <a:chOff x="762" y="1200"/>
              <a:chExt cx="486" cy="480"/>
            </a:xfrm>
          </p:grpSpPr>
          <p:sp>
            <p:nvSpPr>
              <p:cNvPr id="6281" name="Arc 117"/>
              <p:cNvSpPr>
                <a:spLocks/>
              </p:cNvSpPr>
              <p:nvPr/>
            </p:nvSpPr>
            <p:spPr bwMode="auto">
              <a:xfrm rot="5400000">
                <a:off x="888" y="1320"/>
                <a:ext cx="240" cy="480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solidFill>
                <a:srgbClr val="FF0000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82" name="Arc 118"/>
              <p:cNvSpPr>
                <a:spLocks/>
              </p:cNvSpPr>
              <p:nvPr/>
            </p:nvSpPr>
            <p:spPr bwMode="auto">
              <a:xfrm rot="5400000" flipH="1">
                <a:off x="888" y="1080"/>
                <a:ext cx="240" cy="480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solidFill>
                <a:srgbClr val="FF0000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83" name="Arc 119"/>
              <p:cNvSpPr>
                <a:spLocks/>
              </p:cNvSpPr>
              <p:nvPr/>
            </p:nvSpPr>
            <p:spPr bwMode="auto">
              <a:xfrm rot="5400000" flipH="1">
                <a:off x="705" y="1257"/>
                <a:ext cx="240" cy="12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solidFill>
                <a:schemeClr val="bg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84" name="Arc 120"/>
              <p:cNvSpPr>
                <a:spLocks/>
              </p:cNvSpPr>
              <p:nvPr/>
            </p:nvSpPr>
            <p:spPr bwMode="auto">
              <a:xfrm rot="5400000">
                <a:off x="705" y="1497"/>
                <a:ext cx="240" cy="12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solidFill>
                <a:srgbClr val="FFFFFF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249" name="Line 121"/>
            <p:cNvSpPr>
              <a:spLocks noChangeShapeType="1"/>
            </p:cNvSpPr>
            <p:nvPr/>
          </p:nvSpPr>
          <p:spPr bwMode="auto">
            <a:xfrm flipH="1">
              <a:off x="3370" y="2905"/>
              <a:ext cx="62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50" name="Freeform 122"/>
            <p:cNvSpPr>
              <a:spLocks/>
            </p:cNvSpPr>
            <p:nvPr/>
          </p:nvSpPr>
          <p:spPr bwMode="auto">
            <a:xfrm>
              <a:off x="3802" y="3049"/>
              <a:ext cx="192" cy="96"/>
            </a:xfrm>
            <a:custGeom>
              <a:avLst/>
              <a:gdLst>
                <a:gd name="T0" fmla="*/ 0 w 192"/>
                <a:gd name="T1" fmla="*/ 96 h 96"/>
                <a:gd name="T2" fmla="*/ 48 w 192"/>
                <a:gd name="T3" fmla="*/ 96 h 96"/>
                <a:gd name="T4" fmla="*/ 48 w 192"/>
                <a:gd name="T5" fmla="*/ 0 h 96"/>
                <a:gd name="T6" fmla="*/ 192 w 192"/>
                <a:gd name="T7" fmla="*/ 0 h 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2"/>
                <a:gd name="T13" fmla="*/ 0 h 96"/>
                <a:gd name="T14" fmla="*/ 192 w 192"/>
                <a:gd name="T15" fmla="*/ 96 h 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2" h="96">
                  <a:moveTo>
                    <a:pt x="0" y="96"/>
                  </a:moveTo>
                  <a:lnTo>
                    <a:pt x="48" y="96"/>
                  </a:lnTo>
                  <a:lnTo>
                    <a:pt x="48" y="0"/>
                  </a:lnTo>
                  <a:lnTo>
                    <a:pt x="192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51" name="Line 123"/>
            <p:cNvSpPr>
              <a:spLocks noChangeShapeType="1"/>
            </p:cNvSpPr>
            <p:nvPr/>
          </p:nvSpPr>
          <p:spPr bwMode="auto">
            <a:xfrm flipH="1">
              <a:off x="3370" y="3097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52" name="Line 124"/>
            <p:cNvSpPr>
              <a:spLocks noChangeShapeType="1"/>
            </p:cNvSpPr>
            <p:nvPr/>
          </p:nvSpPr>
          <p:spPr bwMode="auto">
            <a:xfrm flipH="1">
              <a:off x="3370" y="3241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53" name="Freeform 125"/>
            <p:cNvSpPr>
              <a:spLocks/>
            </p:cNvSpPr>
            <p:nvPr/>
          </p:nvSpPr>
          <p:spPr bwMode="auto">
            <a:xfrm>
              <a:off x="3370" y="3241"/>
              <a:ext cx="624" cy="96"/>
            </a:xfrm>
            <a:custGeom>
              <a:avLst/>
              <a:gdLst>
                <a:gd name="T0" fmla="*/ 624 w 624"/>
                <a:gd name="T1" fmla="*/ 0 h 96"/>
                <a:gd name="T2" fmla="*/ 528 w 624"/>
                <a:gd name="T3" fmla="*/ 0 h 96"/>
                <a:gd name="T4" fmla="*/ 528 w 624"/>
                <a:gd name="T5" fmla="*/ 96 h 96"/>
                <a:gd name="T6" fmla="*/ 0 w 624"/>
                <a:gd name="T7" fmla="*/ 96 h 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24"/>
                <a:gd name="T13" fmla="*/ 0 h 96"/>
                <a:gd name="T14" fmla="*/ 624 w 624"/>
                <a:gd name="T15" fmla="*/ 96 h 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24" h="96">
                  <a:moveTo>
                    <a:pt x="624" y="0"/>
                  </a:moveTo>
                  <a:lnTo>
                    <a:pt x="528" y="0"/>
                  </a:lnTo>
                  <a:lnTo>
                    <a:pt x="528" y="96"/>
                  </a:lnTo>
                  <a:lnTo>
                    <a:pt x="0" y="96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54" name="Freeform 126"/>
            <p:cNvSpPr>
              <a:spLocks/>
            </p:cNvSpPr>
            <p:nvPr/>
          </p:nvSpPr>
          <p:spPr bwMode="auto">
            <a:xfrm>
              <a:off x="4186" y="3097"/>
              <a:ext cx="288" cy="144"/>
            </a:xfrm>
            <a:custGeom>
              <a:avLst/>
              <a:gdLst>
                <a:gd name="T0" fmla="*/ 0 w 288"/>
                <a:gd name="T1" fmla="*/ 144 h 144"/>
                <a:gd name="T2" fmla="*/ 144 w 288"/>
                <a:gd name="T3" fmla="*/ 144 h 144"/>
                <a:gd name="T4" fmla="*/ 144 w 288"/>
                <a:gd name="T5" fmla="*/ 0 h 144"/>
                <a:gd name="T6" fmla="*/ 288 w 288"/>
                <a:gd name="T7" fmla="*/ 0 h 14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8"/>
                <a:gd name="T13" fmla="*/ 0 h 144"/>
                <a:gd name="T14" fmla="*/ 288 w 288"/>
                <a:gd name="T15" fmla="*/ 144 h 14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8" h="144">
                  <a:moveTo>
                    <a:pt x="0" y="144"/>
                  </a:moveTo>
                  <a:lnTo>
                    <a:pt x="144" y="144"/>
                  </a:lnTo>
                  <a:lnTo>
                    <a:pt x="144" y="0"/>
                  </a:lnTo>
                  <a:lnTo>
                    <a:pt x="288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55" name="Freeform 127"/>
            <p:cNvSpPr>
              <a:spLocks/>
            </p:cNvSpPr>
            <p:nvPr/>
          </p:nvSpPr>
          <p:spPr bwMode="auto">
            <a:xfrm>
              <a:off x="3370" y="2761"/>
              <a:ext cx="1584" cy="96"/>
            </a:xfrm>
            <a:custGeom>
              <a:avLst/>
              <a:gdLst>
                <a:gd name="T0" fmla="*/ 0 w 1584"/>
                <a:gd name="T1" fmla="*/ 0 h 96"/>
                <a:gd name="T2" fmla="*/ 1392 w 1584"/>
                <a:gd name="T3" fmla="*/ 0 h 96"/>
                <a:gd name="T4" fmla="*/ 1392 w 1584"/>
                <a:gd name="T5" fmla="*/ 96 h 96"/>
                <a:gd name="T6" fmla="*/ 1584 w 1584"/>
                <a:gd name="T7" fmla="*/ 96 h 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584"/>
                <a:gd name="T13" fmla="*/ 0 h 96"/>
                <a:gd name="T14" fmla="*/ 1584 w 1584"/>
                <a:gd name="T15" fmla="*/ 96 h 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584" h="96">
                  <a:moveTo>
                    <a:pt x="0" y="0"/>
                  </a:moveTo>
                  <a:lnTo>
                    <a:pt x="1392" y="0"/>
                  </a:lnTo>
                  <a:lnTo>
                    <a:pt x="1392" y="96"/>
                  </a:lnTo>
                  <a:lnTo>
                    <a:pt x="1584" y="96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56" name="Freeform 128"/>
            <p:cNvSpPr>
              <a:spLocks/>
            </p:cNvSpPr>
            <p:nvPr/>
          </p:nvSpPr>
          <p:spPr bwMode="auto">
            <a:xfrm>
              <a:off x="4234" y="2953"/>
              <a:ext cx="240" cy="48"/>
            </a:xfrm>
            <a:custGeom>
              <a:avLst/>
              <a:gdLst>
                <a:gd name="T0" fmla="*/ 0 w 240"/>
                <a:gd name="T1" fmla="*/ 0 h 48"/>
                <a:gd name="T2" fmla="*/ 96 w 240"/>
                <a:gd name="T3" fmla="*/ 0 h 48"/>
                <a:gd name="T4" fmla="*/ 96 w 240"/>
                <a:gd name="T5" fmla="*/ 48 h 48"/>
                <a:gd name="T6" fmla="*/ 240 w 240"/>
                <a:gd name="T7" fmla="*/ 48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40"/>
                <a:gd name="T13" fmla="*/ 0 h 48"/>
                <a:gd name="T14" fmla="*/ 240 w 240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40" h="48">
                  <a:moveTo>
                    <a:pt x="0" y="0"/>
                  </a:moveTo>
                  <a:lnTo>
                    <a:pt x="96" y="0"/>
                  </a:lnTo>
                  <a:lnTo>
                    <a:pt x="96" y="48"/>
                  </a:lnTo>
                  <a:lnTo>
                    <a:pt x="240" y="48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57" name="Freeform 129"/>
            <p:cNvSpPr>
              <a:spLocks/>
            </p:cNvSpPr>
            <p:nvPr/>
          </p:nvSpPr>
          <p:spPr bwMode="auto">
            <a:xfrm>
              <a:off x="4714" y="3001"/>
              <a:ext cx="240" cy="48"/>
            </a:xfrm>
            <a:custGeom>
              <a:avLst/>
              <a:gdLst>
                <a:gd name="T0" fmla="*/ 0 w 240"/>
                <a:gd name="T1" fmla="*/ 48 h 48"/>
                <a:gd name="T2" fmla="*/ 96 w 240"/>
                <a:gd name="T3" fmla="*/ 48 h 48"/>
                <a:gd name="T4" fmla="*/ 96 w 240"/>
                <a:gd name="T5" fmla="*/ 0 h 48"/>
                <a:gd name="T6" fmla="*/ 240 w 240"/>
                <a:gd name="T7" fmla="*/ 0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40"/>
                <a:gd name="T13" fmla="*/ 0 h 48"/>
                <a:gd name="T14" fmla="*/ 240 w 240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40" h="48">
                  <a:moveTo>
                    <a:pt x="0" y="48"/>
                  </a:moveTo>
                  <a:lnTo>
                    <a:pt x="96" y="48"/>
                  </a:lnTo>
                  <a:lnTo>
                    <a:pt x="96" y="0"/>
                  </a:lnTo>
                  <a:lnTo>
                    <a:pt x="240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58" name="Line 130"/>
            <p:cNvSpPr>
              <a:spLocks noChangeShapeType="1"/>
            </p:cNvSpPr>
            <p:nvPr/>
          </p:nvSpPr>
          <p:spPr bwMode="auto">
            <a:xfrm>
              <a:off x="5195" y="2923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59" name="Text Box 131"/>
            <p:cNvSpPr txBox="1">
              <a:spLocks noChangeArrowheads="1"/>
            </p:cNvSpPr>
            <p:nvPr/>
          </p:nvSpPr>
          <p:spPr bwMode="auto">
            <a:xfrm>
              <a:off x="3173" y="2620"/>
              <a:ext cx="19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600"/>
                <a:t>0</a:t>
              </a:r>
            </a:p>
          </p:txBody>
        </p:sp>
        <p:sp>
          <p:nvSpPr>
            <p:cNvPr id="6260" name="Text Box 132"/>
            <p:cNvSpPr txBox="1">
              <a:spLocks noChangeArrowheads="1"/>
            </p:cNvSpPr>
            <p:nvPr/>
          </p:nvSpPr>
          <p:spPr bwMode="auto">
            <a:xfrm>
              <a:off x="3173" y="2789"/>
              <a:ext cx="19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600"/>
                <a:t>0</a:t>
              </a:r>
            </a:p>
          </p:txBody>
        </p:sp>
        <p:sp>
          <p:nvSpPr>
            <p:cNvPr id="6261" name="Text Box 133"/>
            <p:cNvSpPr txBox="1">
              <a:spLocks noChangeArrowheads="1"/>
            </p:cNvSpPr>
            <p:nvPr/>
          </p:nvSpPr>
          <p:spPr bwMode="auto">
            <a:xfrm>
              <a:off x="3173" y="2956"/>
              <a:ext cx="20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600" b="1">
                  <a:solidFill>
                    <a:srgbClr val="FF0000"/>
                  </a:solidFill>
                </a:rPr>
                <a:t>0</a:t>
              </a:r>
            </a:p>
          </p:txBody>
        </p:sp>
        <p:sp>
          <p:nvSpPr>
            <p:cNvPr id="6262" name="Text Box 134"/>
            <p:cNvSpPr txBox="1">
              <a:spLocks noChangeArrowheads="1"/>
            </p:cNvSpPr>
            <p:nvPr/>
          </p:nvSpPr>
          <p:spPr bwMode="auto">
            <a:xfrm>
              <a:off x="3178" y="3100"/>
              <a:ext cx="19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600"/>
                <a:t>1</a:t>
              </a:r>
            </a:p>
          </p:txBody>
        </p:sp>
        <p:sp>
          <p:nvSpPr>
            <p:cNvPr id="6263" name="Text Box 135"/>
            <p:cNvSpPr txBox="1">
              <a:spLocks noChangeArrowheads="1"/>
            </p:cNvSpPr>
            <p:nvPr/>
          </p:nvSpPr>
          <p:spPr bwMode="auto">
            <a:xfrm>
              <a:off x="3178" y="3244"/>
              <a:ext cx="19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600"/>
                <a:t>0</a:t>
              </a:r>
            </a:p>
          </p:txBody>
        </p:sp>
        <p:sp>
          <p:nvSpPr>
            <p:cNvPr id="6264" name="Text Box 136"/>
            <p:cNvSpPr txBox="1">
              <a:spLocks noChangeArrowheads="1"/>
            </p:cNvSpPr>
            <p:nvPr/>
          </p:nvSpPr>
          <p:spPr bwMode="auto">
            <a:xfrm>
              <a:off x="4181" y="2761"/>
              <a:ext cx="20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600" b="1">
                  <a:solidFill>
                    <a:srgbClr val="FF0000"/>
                  </a:solidFill>
                </a:rPr>
                <a:t>0</a:t>
              </a:r>
            </a:p>
          </p:txBody>
        </p:sp>
        <p:sp>
          <p:nvSpPr>
            <p:cNvPr id="6265" name="Text Box 137"/>
            <p:cNvSpPr txBox="1">
              <a:spLocks noChangeArrowheads="1"/>
            </p:cNvSpPr>
            <p:nvPr/>
          </p:nvSpPr>
          <p:spPr bwMode="auto">
            <a:xfrm>
              <a:off x="4646" y="2860"/>
              <a:ext cx="20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600" b="1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6266" name="Text Box 138"/>
            <p:cNvSpPr txBox="1">
              <a:spLocks noChangeArrowheads="1"/>
            </p:cNvSpPr>
            <p:nvPr/>
          </p:nvSpPr>
          <p:spPr bwMode="auto">
            <a:xfrm>
              <a:off x="5189" y="2741"/>
              <a:ext cx="20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600" b="1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6267" name="Text Box 139"/>
            <p:cNvSpPr txBox="1">
              <a:spLocks noChangeArrowheads="1"/>
            </p:cNvSpPr>
            <p:nvPr/>
          </p:nvSpPr>
          <p:spPr bwMode="auto">
            <a:xfrm>
              <a:off x="1008" y="2933"/>
              <a:ext cx="19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600"/>
                <a:t>1</a:t>
              </a:r>
            </a:p>
          </p:txBody>
        </p:sp>
        <p:sp>
          <p:nvSpPr>
            <p:cNvPr id="6268" name="AutoShape 140"/>
            <p:cNvSpPr>
              <a:spLocks noChangeArrowheads="1"/>
            </p:cNvSpPr>
            <p:nvPr/>
          </p:nvSpPr>
          <p:spPr bwMode="auto">
            <a:xfrm>
              <a:off x="2261" y="2809"/>
              <a:ext cx="231" cy="215"/>
            </a:xfrm>
            <a:prstGeom prst="flowChartDelay">
              <a:avLst/>
            </a:prstGeom>
            <a:solidFill>
              <a:srgbClr val="CCEC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269" name="AutoShape 141"/>
            <p:cNvSpPr>
              <a:spLocks noChangeArrowheads="1"/>
            </p:cNvSpPr>
            <p:nvPr/>
          </p:nvSpPr>
          <p:spPr bwMode="auto">
            <a:xfrm>
              <a:off x="4949" y="2832"/>
              <a:ext cx="231" cy="215"/>
            </a:xfrm>
            <a:prstGeom prst="flowChartDelay">
              <a:avLst/>
            </a:prstGeom>
            <a:solidFill>
              <a:srgbClr val="FF000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270" name="Text Box 142"/>
            <p:cNvSpPr txBox="1">
              <a:spLocks noChangeArrowheads="1"/>
            </p:cNvSpPr>
            <p:nvPr/>
          </p:nvSpPr>
          <p:spPr bwMode="auto">
            <a:xfrm>
              <a:off x="3686" y="2913"/>
              <a:ext cx="20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600" b="1">
                  <a:solidFill>
                    <a:srgbClr val="FF0000"/>
                  </a:solidFill>
                </a:rPr>
                <a:t>0</a:t>
              </a:r>
            </a:p>
          </p:txBody>
        </p:sp>
        <p:sp>
          <p:nvSpPr>
            <p:cNvPr id="6271" name="Text Box 143"/>
            <p:cNvSpPr txBox="1">
              <a:spLocks noChangeArrowheads="1"/>
            </p:cNvSpPr>
            <p:nvPr/>
          </p:nvSpPr>
          <p:spPr bwMode="auto">
            <a:xfrm>
              <a:off x="4171" y="3052"/>
              <a:ext cx="19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600"/>
                <a:t>1</a:t>
              </a:r>
            </a:p>
          </p:txBody>
        </p:sp>
        <p:grpSp>
          <p:nvGrpSpPr>
            <p:cNvPr id="6272" name="Group 148"/>
            <p:cNvGrpSpPr>
              <a:grpSpLocks/>
            </p:cNvGrpSpPr>
            <p:nvPr/>
          </p:nvGrpSpPr>
          <p:grpSpPr bwMode="auto">
            <a:xfrm>
              <a:off x="4464" y="2688"/>
              <a:ext cx="192" cy="144"/>
              <a:chOff x="960" y="3600"/>
              <a:chExt cx="336" cy="288"/>
            </a:xfrm>
          </p:grpSpPr>
          <p:sp>
            <p:nvSpPr>
              <p:cNvPr id="6279" name="AutoShape 149"/>
              <p:cNvSpPr>
                <a:spLocks noChangeArrowheads="1"/>
              </p:cNvSpPr>
              <p:nvPr/>
            </p:nvSpPr>
            <p:spPr bwMode="auto">
              <a:xfrm rot="5400000">
                <a:off x="948" y="3612"/>
                <a:ext cx="288" cy="264"/>
              </a:xfrm>
              <a:prstGeom prst="triangle">
                <a:avLst>
                  <a:gd name="adj" fmla="val 50000"/>
                </a:avLst>
              </a:prstGeom>
              <a:solidFill>
                <a:srgbClr val="CCECFF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280" name="Oval 150"/>
              <p:cNvSpPr>
                <a:spLocks noChangeArrowheads="1"/>
              </p:cNvSpPr>
              <p:nvPr/>
            </p:nvSpPr>
            <p:spPr bwMode="auto">
              <a:xfrm>
                <a:off x="1200" y="3695"/>
                <a:ext cx="96" cy="96"/>
              </a:xfrm>
              <a:prstGeom prst="ellipse">
                <a:avLst/>
              </a:prstGeom>
              <a:solidFill>
                <a:srgbClr val="CCECFF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6273" name="Group 151"/>
            <p:cNvGrpSpPr>
              <a:grpSpLocks/>
            </p:cNvGrpSpPr>
            <p:nvPr/>
          </p:nvGrpSpPr>
          <p:grpSpPr bwMode="auto">
            <a:xfrm>
              <a:off x="1776" y="2688"/>
              <a:ext cx="192" cy="144"/>
              <a:chOff x="960" y="3600"/>
              <a:chExt cx="336" cy="288"/>
            </a:xfrm>
          </p:grpSpPr>
          <p:sp>
            <p:nvSpPr>
              <p:cNvPr id="6277" name="AutoShape 152"/>
              <p:cNvSpPr>
                <a:spLocks noChangeArrowheads="1"/>
              </p:cNvSpPr>
              <p:nvPr/>
            </p:nvSpPr>
            <p:spPr bwMode="auto">
              <a:xfrm rot="5400000">
                <a:off x="948" y="3612"/>
                <a:ext cx="288" cy="264"/>
              </a:xfrm>
              <a:prstGeom prst="triangle">
                <a:avLst>
                  <a:gd name="adj" fmla="val 50000"/>
                </a:avLst>
              </a:prstGeom>
              <a:solidFill>
                <a:srgbClr val="CCECFF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278" name="Oval 153"/>
              <p:cNvSpPr>
                <a:spLocks noChangeArrowheads="1"/>
              </p:cNvSpPr>
              <p:nvPr/>
            </p:nvSpPr>
            <p:spPr bwMode="auto">
              <a:xfrm>
                <a:off x="1200" y="3695"/>
                <a:ext cx="96" cy="96"/>
              </a:xfrm>
              <a:prstGeom prst="ellipse">
                <a:avLst/>
              </a:prstGeom>
              <a:solidFill>
                <a:srgbClr val="CCECFF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6274" name="Text Box 158"/>
            <p:cNvSpPr txBox="1">
              <a:spLocks noChangeArrowheads="1"/>
            </p:cNvSpPr>
            <p:nvPr/>
          </p:nvSpPr>
          <p:spPr bwMode="auto">
            <a:xfrm>
              <a:off x="2021" y="2665"/>
              <a:ext cx="19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600"/>
                <a:t>1</a:t>
              </a:r>
            </a:p>
          </p:txBody>
        </p:sp>
        <p:sp>
          <p:nvSpPr>
            <p:cNvPr id="6275" name="Text Box 159"/>
            <p:cNvSpPr txBox="1">
              <a:spLocks noChangeArrowheads="1"/>
            </p:cNvSpPr>
            <p:nvPr/>
          </p:nvSpPr>
          <p:spPr bwMode="auto">
            <a:xfrm>
              <a:off x="4704" y="2668"/>
              <a:ext cx="19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600"/>
                <a:t>1</a:t>
              </a:r>
            </a:p>
          </p:txBody>
        </p:sp>
        <p:sp>
          <p:nvSpPr>
            <p:cNvPr id="6276" name="Rectangle 161"/>
            <p:cNvSpPr>
              <a:spLocks noChangeArrowheads="1"/>
            </p:cNvSpPr>
            <p:nvPr/>
          </p:nvSpPr>
          <p:spPr bwMode="auto">
            <a:xfrm>
              <a:off x="288" y="2256"/>
              <a:ext cx="5184" cy="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rgbClr val="0000A0"/>
                </a:buClr>
                <a:buSzPct val="125000"/>
                <a:buFont typeface="Wingdings" panose="05000000000000000000" pitchFamily="2" charset="2"/>
                <a:buChar char="§"/>
              </a:pPr>
              <a:r>
                <a:rPr lang="en-US" altLang="en-US" sz="2800">
                  <a:latin typeface="Times New Roman" panose="02020603050405020304" pitchFamily="18" charset="0"/>
                </a:rPr>
                <a:t>Could update just the full path on input change</a:t>
              </a:r>
            </a:p>
          </p:txBody>
        </p:sp>
      </p:grpSp>
      <p:grpSp>
        <p:nvGrpSpPr>
          <p:cNvPr id="6150" name="Group 168"/>
          <p:cNvGrpSpPr>
            <a:grpSpLocks/>
          </p:cNvGrpSpPr>
          <p:nvPr/>
        </p:nvGrpSpPr>
        <p:grpSpPr bwMode="auto">
          <a:xfrm>
            <a:off x="457200" y="1524000"/>
            <a:ext cx="8229600" cy="1905000"/>
            <a:chOff x="288" y="960"/>
            <a:chExt cx="5184" cy="1200"/>
          </a:xfrm>
        </p:grpSpPr>
        <p:sp>
          <p:nvSpPr>
            <p:cNvPr id="6151" name="Arc 38"/>
            <p:cNvSpPr>
              <a:spLocks/>
            </p:cNvSpPr>
            <p:nvPr/>
          </p:nvSpPr>
          <p:spPr bwMode="auto">
            <a:xfrm rot="5400000">
              <a:off x="4027" y="1599"/>
              <a:ext cx="120" cy="28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solidFill>
              <a:srgbClr val="FF0000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52" name="Arc 39"/>
            <p:cNvSpPr>
              <a:spLocks/>
            </p:cNvSpPr>
            <p:nvPr/>
          </p:nvSpPr>
          <p:spPr bwMode="auto">
            <a:xfrm rot="5400000" flipH="1">
              <a:off x="4027" y="1479"/>
              <a:ext cx="120" cy="28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solidFill>
              <a:srgbClr val="FF0000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53" name="Arc 40"/>
            <p:cNvSpPr>
              <a:spLocks/>
            </p:cNvSpPr>
            <p:nvPr/>
          </p:nvSpPr>
          <p:spPr bwMode="auto">
            <a:xfrm rot="5400000" flipH="1">
              <a:off x="3919" y="1583"/>
              <a:ext cx="120" cy="75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54" name="Arc 41"/>
            <p:cNvSpPr>
              <a:spLocks/>
            </p:cNvSpPr>
            <p:nvPr/>
          </p:nvSpPr>
          <p:spPr bwMode="auto">
            <a:xfrm rot="5400000">
              <a:off x="3919" y="1703"/>
              <a:ext cx="120" cy="75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solidFill>
              <a:srgbClr val="FFFFFF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55" name="AutoShape 42"/>
            <p:cNvSpPr>
              <a:spLocks noChangeArrowheads="1"/>
            </p:cNvSpPr>
            <p:nvPr/>
          </p:nvSpPr>
          <p:spPr bwMode="auto">
            <a:xfrm>
              <a:off x="3557" y="1753"/>
              <a:ext cx="231" cy="215"/>
            </a:xfrm>
            <a:prstGeom prst="flowChartDelay">
              <a:avLst/>
            </a:prstGeom>
            <a:solidFill>
              <a:srgbClr val="FF000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156" name="AutoShape 44"/>
            <p:cNvSpPr>
              <a:spLocks noChangeArrowheads="1"/>
            </p:cNvSpPr>
            <p:nvPr/>
          </p:nvSpPr>
          <p:spPr bwMode="auto">
            <a:xfrm rot="5400000">
              <a:off x="3996" y="1864"/>
              <a:ext cx="144" cy="151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157" name="Oval 45"/>
            <p:cNvSpPr>
              <a:spLocks noChangeArrowheads="1"/>
            </p:cNvSpPr>
            <p:nvPr/>
          </p:nvSpPr>
          <p:spPr bwMode="auto">
            <a:xfrm>
              <a:off x="4129" y="1916"/>
              <a:ext cx="55" cy="48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158" name="Arc 47"/>
            <p:cNvSpPr>
              <a:spLocks/>
            </p:cNvSpPr>
            <p:nvPr/>
          </p:nvSpPr>
          <p:spPr bwMode="auto">
            <a:xfrm rot="5400000">
              <a:off x="4493" y="1673"/>
              <a:ext cx="120" cy="28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solidFill>
              <a:srgbClr val="FF0000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59" name="Arc 48"/>
            <p:cNvSpPr>
              <a:spLocks/>
            </p:cNvSpPr>
            <p:nvPr/>
          </p:nvSpPr>
          <p:spPr bwMode="auto">
            <a:xfrm rot="5400000" flipH="1">
              <a:off x="4493" y="1553"/>
              <a:ext cx="120" cy="28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solidFill>
              <a:srgbClr val="FF0000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0" name="Arc 49"/>
            <p:cNvSpPr>
              <a:spLocks/>
            </p:cNvSpPr>
            <p:nvPr/>
          </p:nvSpPr>
          <p:spPr bwMode="auto">
            <a:xfrm rot="5400000" flipH="1">
              <a:off x="4385" y="1657"/>
              <a:ext cx="120" cy="75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1" name="Arc 50"/>
            <p:cNvSpPr>
              <a:spLocks/>
            </p:cNvSpPr>
            <p:nvPr/>
          </p:nvSpPr>
          <p:spPr bwMode="auto">
            <a:xfrm rot="5400000">
              <a:off x="4385" y="1777"/>
              <a:ext cx="120" cy="75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solidFill>
              <a:srgbClr val="FFFFFF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2" name="Line 51"/>
            <p:cNvSpPr>
              <a:spLocks noChangeShapeType="1"/>
            </p:cNvSpPr>
            <p:nvPr/>
          </p:nvSpPr>
          <p:spPr bwMode="auto">
            <a:xfrm flipH="1">
              <a:off x="3365" y="1609"/>
              <a:ext cx="62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3" name="Freeform 52"/>
            <p:cNvSpPr>
              <a:spLocks/>
            </p:cNvSpPr>
            <p:nvPr/>
          </p:nvSpPr>
          <p:spPr bwMode="auto">
            <a:xfrm>
              <a:off x="3797" y="1753"/>
              <a:ext cx="192" cy="96"/>
            </a:xfrm>
            <a:custGeom>
              <a:avLst/>
              <a:gdLst>
                <a:gd name="T0" fmla="*/ 0 w 192"/>
                <a:gd name="T1" fmla="*/ 96 h 96"/>
                <a:gd name="T2" fmla="*/ 48 w 192"/>
                <a:gd name="T3" fmla="*/ 96 h 96"/>
                <a:gd name="T4" fmla="*/ 48 w 192"/>
                <a:gd name="T5" fmla="*/ 0 h 96"/>
                <a:gd name="T6" fmla="*/ 192 w 192"/>
                <a:gd name="T7" fmla="*/ 0 h 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2"/>
                <a:gd name="T13" fmla="*/ 0 h 96"/>
                <a:gd name="T14" fmla="*/ 192 w 192"/>
                <a:gd name="T15" fmla="*/ 96 h 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2" h="96">
                  <a:moveTo>
                    <a:pt x="0" y="96"/>
                  </a:moveTo>
                  <a:lnTo>
                    <a:pt x="48" y="96"/>
                  </a:lnTo>
                  <a:lnTo>
                    <a:pt x="48" y="0"/>
                  </a:lnTo>
                  <a:lnTo>
                    <a:pt x="192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4" name="Line 53"/>
            <p:cNvSpPr>
              <a:spLocks noChangeShapeType="1"/>
            </p:cNvSpPr>
            <p:nvPr/>
          </p:nvSpPr>
          <p:spPr bwMode="auto">
            <a:xfrm flipH="1">
              <a:off x="3365" y="1801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5" name="Line 54"/>
            <p:cNvSpPr>
              <a:spLocks noChangeShapeType="1"/>
            </p:cNvSpPr>
            <p:nvPr/>
          </p:nvSpPr>
          <p:spPr bwMode="auto">
            <a:xfrm flipH="1">
              <a:off x="3365" y="1945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6" name="Freeform 55"/>
            <p:cNvSpPr>
              <a:spLocks/>
            </p:cNvSpPr>
            <p:nvPr/>
          </p:nvSpPr>
          <p:spPr bwMode="auto">
            <a:xfrm>
              <a:off x="3365" y="1945"/>
              <a:ext cx="624" cy="96"/>
            </a:xfrm>
            <a:custGeom>
              <a:avLst/>
              <a:gdLst>
                <a:gd name="T0" fmla="*/ 624 w 624"/>
                <a:gd name="T1" fmla="*/ 0 h 96"/>
                <a:gd name="T2" fmla="*/ 528 w 624"/>
                <a:gd name="T3" fmla="*/ 0 h 96"/>
                <a:gd name="T4" fmla="*/ 528 w 624"/>
                <a:gd name="T5" fmla="*/ 96 h 96"/>
                <a:gd name="T6" fmla="*/ 0 w 624"/>
                <a:gd name="T7" fmla="*/ 96 h 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24"/>
                <a:gd name="T13" fmla="*/ 0 h 96"/>
                <a:gd name="T14" fmla="*/ 624 w 624"/>
                <a:gd name="T15" fmla="*/ 96 h 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24" h="96">
                  <a:moveTo>
                    <a:pt x="624" y="0"/>
                  </a:moveTo>
                  <a:lnTo>
                    <a:pt x="528" y="0"/>
                  </a:lnTo>
                  <a:lnTo>
                    <a:pt x="528" y="96"/>
                  </a:lnTo>
                  <a:lnTo>
                    <a:pt x="0" y="96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7" name="Freeform 56"/>
            <p:cNvSpPr>
              <a:spLocks/>
            </p:cNvSpPr>
            <p:nvPr/>
          </p:nvSpPr>
          <p:spPr bwMode="auto">
            <a:xfrm>
              <a:off x="4181" y="1801"/>
              <a:ext cx="288" cy="144"/>
            </a:xfrm>
            <a:custGeom>
              <a:avLst/>
              <a:gdLst>
                <a:gd name="T0" fmla="*/ 0 w 288"/>
                <a:gd name="T1" fmla="*/ 144 h 144"/>
                <a:gd name="T2" fmla="*/ 144 w 288"/>
                <a:gd name="T3" fmla="*/ 144 h 144"/>
                <a:gd name="T4" fmla="*/ 144 w 288"/>
                <a:gd name="T5" fmla="*/ 0 h 144"/>
                <a:gd name="T6" fmla="*/ 288 w 288"/>
                <a:gd name="T7" fmla="*/ 0 h 14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8"/>
                <a:gd name="T13" fmla="*/ 0 h 144"/>
                <a:gd name="T14" fmla="*/ 288 w 288"/>
                <a:gd name="T15" fmla="*/ 144 h 14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8" h="144">
                  <a:moveTo>
                    <a:pt x="0" y="144"/>
                  </a:moveTo>
                  <a:lnTo>
                    <a:pt x="144" y="144"/>
                  </a:lnTo>
                  <a:lnTo>
                    <a:pt x="144" y="0"/>
                  </a:lnTo>
                  <a:lnTo>
                    <a:pt x="288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8" name="Freeform 57"/>
            <p:cNvSpPr>
              <a:spLocks/>
            </p:cNvSpPr>
            <p:nvPr/>
          </p:nvSpPr>
          <p:spPr bwMode="auto">
            <a:xfrm>
              <a:off x="3365" y="1465"/>
              <a:ext cx="1584" cy="96"/>
            </a:xfrm>
            <a:custGeom>
              <a:avLst/>
              <a:gdLst>
                <a:gd name="T0" fmla="*/ 0 w 1584"/>
                <a:gd name="T1" fmla="*/ 0 h 96"/>
                <a:gd name="T2" fmla="*/ 1392 w 1584"/>
                <a:gd name="T3" fmla="*/ 0 h 96"/>
                <a:gd name="T4" fmla="*/ 1392 w 1584"/>
                <a:gd name="T5" fmla="*/ 96 h 96"/>
                <a:gd name="T6" fmla="*/ 1584 w 1584"/>
                <a:gd name="T7" fmla="*/ 96 h 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584"/>
                <a:gd name="T13" fmla="*/ 0 h 96"/>
                <a:gd name="T14" fmla="*/ 1584 w 1584"/>
                <a:gd name="T15" fmla="*/ 96 h 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584" h="96">
                  <a:moveTo>
                    <a:pt x="0" y="0"/>
                  </a:moveTo>
                  <a:lnTo>
                    <a:pt x="1392" y="0"/>
                  </a:lnTo>
                  <a:lnTo>
                    <a:pt x="1392" y="96"/>
                  </a:lnTo>
                  <a:lnTo>
                    <a:pt x="1584" y="96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9" name="Freeform 58"/>
            <p:cNvSpPr>
              <a:spLocks/>
            </p:cNvSpPr>
            <p:nvPr/>
          </p:nvSpPr>
          <p:spPr bwMode="auto">
            <a:xfrm>
              <a:off x="4229" y="1657"/>
              <a:ext cx="240" cy="48"/>
            </a:xfrm>
            <a:custGeom>
              <a:avLst/>
              <a:gdLst>
                <a:gd name="T0" fmla="*/ 0 w 240"/>
                <a:gd name="T1" fmla="*/ 0 h 48"/>
                <a:gd name="T2" fmla="*/ 96 w 240"/>
                <a:gd name="T3" fmla="*/ 0 h 48"/>
                <a:gd name="T4" fmla="*/ 96 w 240"/>
                <a:gd name="T5" fmla="*/ 48 h 48"/>
                <a:gd name="T6" fmla="*/ 240 w 240"/>
                <a:gd name="T7" fmla="*/ 48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40"/>
                <a:gd name="T13" fmla="*/ 0 h 48"/>
                <a:gd name="T14" fmla="*/ 240 w 240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40" h="48">
                  <a:moveTo>
                    <a:pt x="0" y="0"/>
                  </a:moveTo>
                  <a:lnTo>
                    <a:pt x="96" y="0"/>
                  </a:lnTo>
                  <a:lnTo>
                    <a:pt x="96" y="48"/>
                  </a:lnTo>
                  <a:lnTo>
                    <a:pt x="240" y="48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70" name="Freeform 59"/>
            <p:cNvSpPr>
              <a:spLocks/>
            </p:cNvSpPr>
            <p:nvPr/>
          </p:nvSpPr>
          <p:spPr bwMode="auto">
            <a:xfrm>
              <a:off x="4709" y="1705"/>
              <a:ext cx="240" cy="48"/>
            </a:xfrm>
            <a:custGeom>
              <a:avLst/>
              <a:gdLst>
                <a:gd name="T0" fmla="*/ 0 w 240"/>
                <a:gd name="T1" fmla="*/ 48 h 48"/>
                <a:gd name="T2" fmla="*/ 96 w 240"/>
                <a:gd name="T3" fmla="*/ 48 h 48"/>
                <a:gd name="T4" fmla="*/ 96 w 240"/>
                <a:gd name="T5" fmla="*/ 0 h 48"/>
                <a:gd name="T6" fmla="*/ 240 w 240"/>
                <a:gd name="T7" fmla="*/ 0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40"/>
                <a:gd name="T13" fmla="*/ 0 h 48"/>
                <a:gd name="T14" fmla="*/ 240 w 240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40" h="48">
                  <a:moveTo>
                    <a:pt x="0" y="48"/>
                  </a:moveTo>
                  <a:lnTo>
                    <a:pt x="96" y="48"/>
                  </a:lnTo>
                  <a:lnTo>
                    <a:pt x="96" y="0"/>
                  </a:lnTo>
                  <a:lnTo>
                    <a:pt x="240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71" name="Line 60"/>
            <p:cNvSpPr>
              <a:spLocks noChangeShapeType="1"/>
            </p:cNvSpPr>
            <p:nvPr/>
          </p:nvSpPr>
          <p:spPr bwMode="auto">
            <a:xfrm>
              <a:off x="5190" y="1627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72" name="Text Box 61"/>
            <p:cNvSpPr txBox="1">
              <a:spLocks noChangeArrowheads="1"/>
            </p:cNvSpPr>
            <p:nvPr/>
          </p:nvSpPr>
          <p:spPr bwMode="auto">
            <a:xfrm>
              <a:off x="3168" y="1344"/>
              <a:ext cx="19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600"/>
                <a:t>0</a:t>
              </a:r>
            </a:p>
          </p:txBody>
        </p:sp>
        <p:sp>
          <p:nvSpPr>
            <p:cNvPr id="6173" name="Text Box 62"/>
            <p:cNvSpPr txBox="1">
              <a:spLocks noChangeArrowheads="1"/>
            </p:cNvSpPr>
            <p:nvPr/>
          </p:nvSpPr>
          <p:spPr bwMode="auto">
            <a:xfrm>
              <a:off x="3168" y="1493"/>
              <a:ext cx="19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600"/>
                <a:t>0</a:t>
              </a:r>
            </a:p>
          </p:txBody>
        </p:sp>
        <p:sp>
          <p:nvSpPr>
            <p:cNvPr id="6174" name="Text Box 63"/>
            <p:cNvSpPr txBox="1">
              <a:spLocks noChangeArrowheads="1"/>
            </p:cNvSpPr>
            <p:nvPr/>
          </p:nvSpPr>
          <p:spPr bwMode="auto">
            <a:xfrm>
              <a:off x="3168" y="1660"/>
              <a:ext cx="20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600" b="1">
                  <a:solidFill>
                    <a:srgbClr val="FF0000"/>
                  </a:solidFill>
                </a:rPr>
                <a:t>0</a:t>
              </a:r>
            </a:p>
          </p:txBody>
        </p:sp>
        <p:sp>
          <p:nvSpPr>
            <p:cNvPr id="6175" name="Text Box 64"/>
            <p:cNvSpPr txBox="1">
              <a:spLocks noChangeArrowheads="1"/>
            </p:cNvSpPr>
            <p:nvPr/>
          </p:nvSpPr>
          <p:spPr bwMode="auto">
            <a:xfrm>
              <a:off x="3173" y="1804"/>
              <a:ext cx="19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600"/>
                <a:t>1</a:t>
              </a:r>
            </a:p>
          </p:txBody>
        </p:sp>
        <p:sp>
          <p:nvSpPr>
            <p:cNvPr id="6176" name="Text Box 65"/>
            <p:cNvSpPr txBox="1">
              <a:spLocks noChangeArrowheads="1"/>
            </p:cNvSpPr>
            <p:nvPr/>
          </p:nvSpPr>
          <p:spPr bwMode="auto">
            <a:xfrm>
              <a:off x="3173" y="1948"/>
              <a:ext cx="19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600"/>
                <a:t>0</a:t>
              </a:r>
            </a:p>
          </p:txBody>
        </p:sp>
        <p:sp>
          <p:nvSpPr>
            <p:cNvPr id="6177" name="Text Box 66"/>
            <p:cNvSpPr txBox="1">
              <a:spLocks noChangeArrowheads="1"/>
            </p:cNvSpPr>
            <p:nvPr/>
          </p:nvSpPr>
          <p:spPr bwMode="auto">
            <a:xfrm>
              <a:off x="4176" y="1465"/>
              <a:ext cx="20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600" b="1">
                  <a:solidFill>
                    <a:srgbClr val="FF0000"/>
                  </a:solidFill>
                </a:rPr>
                <a:t>0</a:t>
              </a:r>
            </a:p>
          </p:txBody>
        </p:sp>
        <p:sp>
          <p:nvSpPr>
            <p:cNvPr id="6178" name="Text Box 67"/>
            <p:cNvSpPr txBox="1">
              <a:spLocks noChangeArrowheads="1"/>
            </p:cNvSpPr>
            <p:nvPr/>
          </p:nvSpPr>
          <p:spPr bwMode="auto">
            <a:xfrm>
              <a:off x="4161" y="1753"/>
              <a:ext cx="20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600" b="1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6179" name="Text Box 68"/>
            <p:cNvSpPr txBox="1">
              <a:spLocks noChangeArrowheads="1"/>
            </p:cNvSpPr>
            <p:nvPr/>
          </p:nvSpPr>
          <p:spPr bwMode="auto">
            <a:xfrm>
              <a:off x="4641" y="1564"/>
              <a:ext cx="20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600" b="1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6180" name="Text Box 69"/>
            <p:cNvSpPr txBox="1">
              <a:spLocks noChangeArrowheads="1"/>
            </p:cNvSpPr>
            <p:nvPr/>
          </p:nvSpPr>
          <p:spPr bwMode="auto">
            <a:xfrm>
              <a:off x="5184" y="1445"/>
              <a:ext cx="20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600" b="1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6181" name="AutoShape 72"/>
            <p:cNvSpPr>
              <a:spLocks noChangeArrowheads="1"/>
            </p:cNvSpPr>
            <p:nvPr/>
          </p:nvSpPr>
          <p:spPr bwMode="auto">
            <a:xfrm>
              <a:off x="4944" y="1536"/>
              <a:ext cx="231" cy="215"/>
            </a:xfrm>
            <a:prstGeom prst="flowChartDelay">
              <a:avLst/>
            </a:prstGeom>
            <a:solidFill>
              <a:srgbClr val="FF000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182" name="Text Box 73"/>
            <p:cNvSpPr txBox="1">
              <a:spLocks noChangeArrowheads="1"/>
            </p:cNvSpPr>
            <p:nvPr/>
          </p:nvSpPr>
          <p:spPr bwMode="auto">
            <a:xfrm>
              <a:off x="3681" y="1617"/>
              <a:ext cx="20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600" b="1">
                  <a:solidFill>
                    <a:srgbClr val="FF0000"/>
                  </a:solidFill>
                </a:rPr>
                <a:t>0</a:t>
              </a:r>
            </a:p>
          </p:txBody>
        </p:sp>
        <p:sp>
          <p:nvSpPr>
            <p:cNvPr id="6183" name="AutoShape 145"/>
            <p:cNvSpPr>
              <a:spLocks noChangeArrowheads="1"/>
            </p:cNvSpPr>
            <p:nvPr/>
          </p:nvSpPr>
          <p:spPr bwMode="auto">
            <a:xfrm rot="5400000">
              <a:off x="4468" y="1388"/>
              <a:ext cx="144" cy="151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184" name="Oval 146"/>
            <p:cNvSpPr>
              <a:spLocks noChangeArrowheads="1"/>
            </p:cNvSpPr>
            <p:nvPr/>
          </p:nvSpPr>
          <p:spPr bwMode="auto">
            <a:xfrm>
              <a:off x="4601" y="1440"/>
              <a:ext cx="55" cy="48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185" name="Text Box 147"/>
            <p:cNvSpPr txBox="1">
              <a:spLocks noChangeArrowheads="1"/>
            </p:cNvSpPr>
            <p:nvPr/>
          </p:nvSpPr>
          <p:spPr bwMode="auto">
            <a:xfrm>
              <a:off x="4704" y="1372"/>
              <a:ext cx="20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600" b="1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6186" name="Arc 5"/>
            <p:cNvSpPr>
              <a:spLocks/>
            </p:cNvSpPr>
            <p:nvPr/>
          </p:nvSpPr>
          <p:spPr bwMode="auto">
            <a:xfrm rot="5400000">
              <a:off x="1334" y="1599"/>
              <a:ext cx="120" cy="28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solidFill>
              <a:srgbClr val="CCECFF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7" name="Arc 6"/>
            <p:cNvSpPr>
              <a:spLocks/>
            </p:cNvSpPr>
            <p:nvPr/>
          </p:nvSpPr>
          <p:spPr bwMode="auto">
            <a:xfrm rot="5400000" flipH="1">
              <a:off x="1334" y="1479"/>
              <a:ext cx="120" cy="28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solidFill>
              <a:srgbClr val="CCECFF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8" name="Arc 7"/>
            <p:cNvSpPr>
              <a:spLocks/>
            </p:cNvSpPr>
            <p:nvPr/>
          </p:nvSpPr>
          <p:spPr bwMode="auto">
            <a:xfrm rot="5400000" flipH="1">
              <a:off x="1226" y="1583"/>
              <a:ext cx="120" cy="75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9" name="Arc 8"/>
            <p:cNvSpPr>
              <a:spLocks/>
            </p:cNvSpPr>
            <p:nvPr/>
          </p:nvSpPr>
          <p:spPr bwMode="auto">
            <a:xfrm rot="5400000">
              <a:off x="1226" y="1703"/>
              <a:ext cx="120" cy="75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solidFill>
              <a:srgbClr val="FFFFFF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90" name="AutoShape 9"/>
            <p:cNvSpPr>
              <a:spLocks noChangeArrowheads="1"/>
            </p:cNvSpPr>
            <p:nvPr/>
          </p:nvSpPr>
          <p:spPr bwMode="auto">
            <a:xfrm>
              <a:off x="864" y="1753"/>
              <a:ext cx="231" cy="215"/>
            </a:xfrm>
            <a:prstGeom prst="flowChartDelay">
              <a:avLst/>
            </a:prstGeom>
            <a:solidFill>
              <a:srgbClr val="CCEC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191" name="AutoShape 11"/>
            <p:cNvSpPr>
              <a:spLocks noChangeArrowheads="1"/>
            </p:cNvSpPr>
            <p:nvPr/>
          </p:nvSpPr>
          <p:spPr bwMode="auto">
            <a:xfrm rot="5400000">
              <a:off x="1303" y="1864"/>
              <a:ext cx="144" cy="151"/>
            </a:xfrm>
            <a:prstGeom prst="triangle">
              <a:avLst>
                <a:gd name="adj" fmla="val 50000"/>
              </a:avLst>
            </a:prstGeom>
            <a:solidFill>
              <a:srgbClr val="CCEC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192" name="Oval 12"/>
            <p:cNvSpPr>
              <a:spLocks noChangeArrowheads="1"/>
            </p:cNvSpPr>
            <p:nvPr/>
          </p:nvSpPr>
          <p:spPr bwMode="auto">
            <a:xfrm>
              <a:off x="1436" y="1916"/>
              <a:ext cx="55" cy="48"/>
            </a:xfrm>
            <a:prstGeom prst="ellipse">
              <a:avLst/>
            </a:prstGeom>
            <a:solidFill>
              <a:srgbClr val="CCECFF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193" name="Arc 14"/>
            <p:cNvSpPr>
              <a:spLocks/>
            </p:cNvSpPr>
            <p:nvPr/>
          </p:nvSpPr>
          <p:spPr bwMode="auto">
            <a:xfrm rot="5400000">
              <a:off x="1811" y="1672"/>
              <a:ext cx="120" cy="28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solidFill>
              <a:srgbClr val="CCECFF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94" name="Arc 15"/>
            <p:cNvSpPr>
              <a:spLocks/>
            </p:cNvSpPr>
            <p:nvPr/>
          </p:nvSpPr>
          <p:spPr bwMode="auto">
            <a:xfrm rot="5400000" flipH="1">
              <a:off x="1811" y="1552"/>
              <a:ext cx="120" cy="28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solidFill>
              <a:srgbClr val="CCECFF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95" name="Arc 16"/>
            <p:cNvSpPr>
              <a:spLocks/>
            </p:cNvSpPr>
            <p:nvPr/>
          </p:nvSpPr>
          <p:spPr bwMode="auto">
            <a:xfrm rot="5400000" flipH="1">
              <a:off x="1703" y="1656"/>
              <a:ext cx="120" cy="75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96" name="Arc 17"/>
            <p:cNvSpPr>
              <a:spLocks/>
            </p:cNvSpPr>
            <p:nvPr/>
          </p:nvSpPr>
          <p:spPr bwMode="auto">
            <a:xfrm rot="5400000">
              <a:off x="1703" y="1776"/>
              <a:ext cx="120" cy="75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solidFill>
              <a:srgbClr val="FFFFFF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97" name="Line 18"/>
            <p:cNvSpPr>
              <a:spLocks noChangeShapeType="1"/>
            </p:cNvSpPr>
            <p:nvPr/>
          </p:nvSpPr>
          <p:spPr bwMode="auto">
            <a:xfrm flipH="1">
              <a:off x="672" y="1609"/>
              <a:ext cx="62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98" name="Freeform 19"/>
            <p:cNvSpPr>
              <a:spLocks/>
            </p:cNvSpPr>
            <p:nvPr/>
          </p:nvSpPr>
          <p:spPr bwMode="auto">
            <a:xfrm>
              <a:off x="1104" y="1753"/>
              <a:ext cx="192" cy="96"/>
            </a:xfrm>
            <a:custGeom>
              <a:avLst/>
              <a:gdLst>
                <a:gd name="T0" fmla="*/ 0 w 192"/>
                <a:gd name="T1" fmla="*/ 96 h 96"/>
                <a:gd name="T2" fmla="*/ 48 w 192"/>
                <a:gd name="T3" fmla="*/ 96 h 96"/>
                <a:gd name="T4" fmla="*/ 48 w 192"/>
                <a:gd name="T5" fmla="*/ 0 h 96"/>
                <a:gd name="T6" fmla="*/ 192 w 192"/>
                <a:gd name="T7" fmla="*/ 0 h 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2"/>
                <a:gd name="T13" fmla="*/ 0 h 96"/>
                <a:gd name="T14" fmla="*/ 192 w 192"/>
                <a:gd name="T15" fmla="*/ 96 h 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2" h="96">
                  <a:moveTo>
                    <a:pt x="0" y="96"/>
                  </a:moveTo>
                  <a:lnTo>
                    <a:pt x="48" y="96"/>
                  </a:lnTo>
                  <a:lnTo>
                    <a:pt x="48" y="0"/>
                  </a:lnTo>
                  <a:lnTo>
                    <a:pt x="192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99" name="Line 20"/>
            <p:cNvSpPr>
              <a:spLocks noChangeShapeType="1"/>
            </p:cNvSpPr>
            <p:nvPr/>
          </p:nvSpPr>
          <p:spPr bwMode="auto">
            <a:xfrm flipH="1">
              <a:off x="672" y="1801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00" name="Line 21"/>
            <p:cNvSpPr>
              <a:spLocks noChangeShapeType="1"/>
            </p:cNvSpPr>
            <p:nvPr/>
          </p:nvSpPr>
          <p:spPr bwMode="auto">
            <a:xfrm flipH="1">
              <a:off x="672" y="1945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01" name="Freeform 22"/>
            <p:cNvSpPr>
              <a:spLocks/>
            </p:cNvSpPr>
            <p:nvPr/>
          </p:nvSpPr>
          <p:spPr bwMode="auto">
            <a:xfrm>
              <a:off x="672" y="1945"/>
              <a:ext cx="624" cy="96"/>
            </a:xfrm>
            <a:custGeom>
              <a:avLst/>
              <a:gdLst>
                <a:gd name="T0" fmla="*/ 624 w 624"/>
                <a:gd name="T1" fmla="*/ 0 h 96"/>
                <a:gd name="T2" fmla="*/ 528 w 624"/>
                <a:gd name="T3" fmla="*/ 0 h 96"/>
                <a:gd name="T4" fmla="*/ 528 w 624"/>
                <a:gd name="T5" fmla="*/ 96 h 96"/>
                <a:gd name="T6" fmla="*/ 0 w 624"/>
                <a:gd name="T7" fmla="*/ 96 h 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24"/>
                <a:gd name="T13" fmla="*/ 0 h 96"/>
                <a:gd name="T14" fmla="*/ 624 w 624"/>
                <a:gd name="T15" fmla="*/ 96 h 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24" h="96">
                  <a:moveTo>
                    <a:pt x="624" y="0"/>
                  </a:moveTo>
                  <a:lnTo>
                    <a:pt x="528" y="0"/>
                  </a:lnTo>
                  <a:lnTo>
                    <a:pt x="528" y="96"/>
                  </a:lnTo>
                  <a:lnTo>
                    <a:pt x="0" y="96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02" name="Freeform 23"/>
            <p:cNvSpPr>
              <a:spLocks/>
            </p:cNvSpPr>
            <p:nvPr/>
          </p:nvSpPr>
          <p:spPr bwMode="auto">
            <a:xfrm>
              <a:off x="1488" y="1801"/>
              <a:ext cx="288" cy="144"/>
            </a:xfrm>
            <a:custGeom>
              <a:avLst/>
              <a:gdLst>
                <a:gd name="T0" fmla="*/ 0 w 288"/>
                <a:gd name="T1" fmla="*/ 144 h 144"/>
                <a:gd name="T2" fmla="*/ 144 w 288"/>
                <a:gd name="T3" fmla="*/ 144 h 144"/>
                <a:gd name="T4" fmla="*/ 144 w 288"/>
                <a:gd name="T5" fmla="*/ 0 h 144"/>
                <a:gd name="T6" fmla="*/ 288 w 288"/>
                <a:gd name="T7" fmla="*/ 0 h 14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8"/>
                <a:gd name="T13" fmla="*/ 0 h 144"/>
                <a:gd name="T14" fmla="*/ 288 w 288"/>
                <a:gd name="T15" fmla="*/ 144 h 14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8" h="144">
                  <a:moveTo>
                    <a:pt x="0" y="144"/>
                  </a:moveTo>
                  <a:lnTo>
                    <a:pt x="144" y="144"/>
                  </a:lnTo>
                  <a:lnTo>
                    <a:pt x="144" y="0"/>
                  </a:lnTo>
                  <a:lnTo>
                    <a:pt x="288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03" name="Freeform 24"/>
            <p:cNvSpPr>
              <a:spLocks/>
            </p:cNvSpPr>
            <p:nvPr/>
          </p:nvSpPr>
          <p:spPr bwMode="auto">
            <a:xfrm>
              <a:off x="672" y="1465"/>
              <a:ext cx="1584" cy="96"/>
            </a:xfrm>
            <a:custGeom>
              <a:avLst/>
              <a:gdLst>
                <a:gd name="T0" fmla="*/ 0 w 1584"/>
                <a:gd name="T1" fmla="*/ 0 h 96"/>
                <a:gd name="T2" fmla="*/ 1392 w 1584"/>
                <a:gd name="T3" fmla="*/ 0 h 96"/>
                <a:gd name="T4" fmla="*/ 1392 w 1584"/>
                <a:gd name="T5" fmla="*/ 96 h 96"/>
                <a:gd name="T6" fmla="*/ 1584 w 1584"/>
                <a:gd name="T7" fmla="*/ 96 h 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584"/>
                <a:gd name="T13" fmla="*/ 0 h 96"/>
                <a:gd name="T14" fmla="*/ 1584 w 1584"/>
                <a:gd name="T15" fmla="*/ 96 h 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584" h="96">
                  <a:moveTo>
                    <a:pt x="0" y="0"/>
                  </a:moveTo>
                  <a:lnTo>
                    <a:pt x="1392" y="0"/>
                  </a:lnTo>
                  <a:lnTo>
                    <a:pt x="1392" y="96"/>
                  </a:lnTo>
                  <a:lnTo>
                    <a:pt x="1584" y="96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04" name="Freeform 25"/>
            <p:cNvSpPr>
              <a:spLocks/>
            </p:cNvSpPr>
            <p:nvPr/>
          </p:nvSpPr>
          <p:spPr bwMode="auto">
            <a:xfrm>
              <a:off x="1536" y="1657"/>
              <a:ext cx="240" cy="48"/>
            </a:xfrm>
            <a:custGeom>
              <a:avLst/>
              <a:gdLst>
                <a:gd name="T0" fmla="*/ 0 w 240"/>
                <a:gd name="T1" fmla="*/ 0 h 48"/>
                <a:gd name="T2" fmla="*/ 96 w 240"/>
                <a:gd name="T3" fmla="*/ 0 h 48"/>
                <a:gd name="T4" fmla="*/ 96 w 240"/>
                <a:gd name="T5" fmla="*/ 48 h 48"/>
                <a:gd name="T6" fmla="*/ 240 w 240"/>
                <a:gd name="T7" fmla="*/ 48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40"/>
                <a:gd name="T13" fmla="*/ 0 h 48"/>
                <a:gd name="T14" fmla="*/ 240 w 240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40" h="48">
                  <a:moveTo>
                    <a:pt x="0" y="0"/>
                  </a:moveTo>
                  <a:lnTo>
                    <a:pt x="96" y="0"/>
                  </a:lnTo>
                  <a:lnTo>
                    <a:pt x="96" y="48"/>
                  </a:lnTo>
                  <a:lnTo>
                    <a:pt x="240" y="48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05" name="Freeform 26"/>
            <p:cNvSpPr>
              <a:spLocks/>
            </p:cNvSpPr>
            <p:nvPr/>
          </p:nvSpPr>
          <p:spPr bwMode="auto">
            <a:xfrm>
              <a:off x="2016" y="1705"/>
              <a:ext cx="240" cy="48"/>
            </a:xfrm>
            <a:custGeom>
              <a:avLst/>
              <a:gdLst>
                <a:gd name="T0" fmla="*/ 0 w 240"/>
                <a:gd name="T1" fmla="*/ 48 h 48"/>
                <a:gd name="T2" fmla="*/ 96 w 240"/>
                <a:gd name="T3" fmla="*/ 48 h 48"/>
                <a:gd name="T4" fmla="*/ 96 w 240"/>
                <a:gd name="T5" fmla="*/ 0 h 48"/>
                <a:gd name="T6" fmla="*/ 240 w 240"/>
                <a:gd name="T7" fmla="*/ 0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40"/>
                <a:gd name="T13" fmla="*/ 0 h 48"/>
                <a:gd name="T14" fmla="*/ 240 w 240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40" h="48">
                  <a:moveTo>
                    <a:pt x="0" y="48"/>
                  </a:moveTo>
                  <a:lnTo>
                    <a:pt x="96" y="48"/>
                  </a:lnTo>
                  <a:lnTo>
                    <a:pt x="96" y="0"/>
                  </a:lnTo>
                  <a:lnTo>
                    <a:pt x="240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06" name="Line 27"/>
            <p:cNvSpPr>
              <a:spLocks noChangeShapeType="1"/>
            </p:cNvSpPr>
            <p:nvPr/>
          </p:nvSpPr>
          <p:spPr bwMode="auto">
            <a:xfrm>
              <a:off x="2497" y="1627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07" name="Text Box 28"/>
            <p:cNvSpPr txBox="1">
              <a:spLocks noChangeArrowheads="1"/>
            </p:cNvSpPr>
            <p:nvPr/>
          </p:nvSpPr>
          <p:spPr bwMode="auto">
            <a:xfrm>
              <a:off x="475" y="1344"/>
              <a:ext cx="19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600"/>
                <a:t>0</a:t>
              </a:r>
            </a:p>
          </p:txBody>
        </p:sp>
        <p:sp>
          <p:nvSpPr>
            <p:cNvPr id="6208" name="Text Box 29"/>
            <p:cNvSpPr txBox="1">
              <a:spLocks noChangeArrowheads="1"/>
            </p:cNvSpPr>
            <p:nvPr/>
          </p:nvSpPr>
          <p:spPr bwMode="auto">
            <a:xfrm>
              <a:off x="475" y="1493"/>
              <a:ext cx="19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600"/>
                <a:t>0</a:t>
              </a:r>
            </a:p>
          </p:txBody>
        </p:sp>
        <p:sp>
          <p:nvSpPr>
            <p:cNvPr id="6209" name="Text Box 30"/>
            <p:cNvSpPr txBox="1">
              <a:spLocks noChangeArrowheads="1"/>
            </p:cNvSpPr>
            <p:nvPr/>
          </p:nvSpPr>
          <p:spPr bwMode="auto">
            <a:xfrm>
              <a:off x="475" y="1660"/>
              <a:ext cx="19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600"/>
                <a:t>1</a:t>
              </a:r>
            </a:p>
          </p:txBody>
        </p:sp>
        <p:sp>
          <p:nvSpPr>
            <p:cNvPr id="6210" name="Text Box 31"/>
            <p:cNvSpPr txBox="1">
              <a:spLocks noChangeArrowheads="1"/>
            </p:cNvSpPr>
            <p:nvPr/>
          </p:nvSpPr>
          <p:spPr bwMode="auto">
            <a:xfrm>
              <a:off x="480" y="1804"/>
              <a:ext cx="19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600"/>
                <a:t>1</a:t>
              </a:r>
            </a:p>
          </p:txBody>
        </p:sp>
        <p:sp>
          <p:nvSpPr>
            <p:cNvPr id="6211" name="Text Box 32"/>
            <p:cNvSpPr txBox="1">
              <a:spLocks noChangeArrowheads="1"/>
            </p:cNvSpPr>
            <p:nvPr/>
          </p:nvSpPr>
          <p:spPr bwMode="auto">
            <a:xfrm>
              <a:off x="480" y="1948"/>
              <a:ext cx="19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600"/>
                <a:t>0</a:t>
              </a:r>
            </a:p>
          </p:txBody>
        </p:sp>
        <p:sp>
          <p:nvSpPr>
            <p:cNvPr id="6212" name="Text Box 33"/>
            <p:cNvSpPr txBox="1">
              <a:spLocks noChangeArrowheads="1"/>
            </p:cNvSpPr>
            <p:nvPr/>
          </p:nvSpPr>
          <p:spPr bwMode="auto">
            <a:xfrm>
              <a:off x="1483" y="1465"/>
              <a:ext cx="19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600"/>
                <a:t>1</a:t>
              </a:r>
            </a:p>
          </p:txBody>
        </p:sp>
        <p:sp>
          <p:nvSpPr>
            <p:cNvPr id="6213" name="Text Box 34"/>
            <p:cNvSpPr txBox="1">
              <a:spLocks noChangeArrowheads="1"/>
            </p:cNvSpPr>
            <p:nvPr/>
          </p:nvSpPr>
          <p:spPr bwMode="auto">
            <a:xfrm>
              <a:off x="1483" y="1753"/>
              <a:ext cx="19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600"/>
                <a:t>1</a:t>
              </a:r>
            </a:p>
          </p:txBody>
        </p:sp>
        <p:sp>
          <p:nvSpPr>
            <p:cNvPr id="6214" name="Text Box 35"/>
            <p:cNvSpPr txBox="1">
              <a:spLocks noChangeArrowheads="1"/>
            </p:cNvSpPr>
            <p:nvPr/>
          </p:nvSpPr>
          <p:spPr bwMode="auto">
            <a:xfrm>
              <a:off x="1963" y="1561"/>
              <a:ext cx="19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600"/>
                <a:t>1</a:t>
              </a:r>
            </a:p>
          </p:txBody>
        </p:sp>
        <p:sp>
          <p:nvSpPr>
            <p:cNvPr id="6215" name="Text Box 36"/>
            <p:cNvSpPr txBox="1">
              <a:spLocks noChangeArrowheads="1"/>
            </p:cNvSpPr>
            <p:nvPr/>
          </p:nvSpPr>
          <p:spPr bwMode="auto">
            <a:xfrm>
              <a:off x="2491" y="1445"/>
              <a:ext cx="19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600"/>
                <a:t>1</a:t>
              </a:r>
            </a:p>
          </p:txBody>
        </p:sp>
        <p:sp>
          <p:nvSpPr>
            <p:cNvPr id="6216" name="Text Box 70"/>
            <p:cNvSpPr txBox="1">
              <a:spLocks noChangeArrowheads="1"/>
            </p:cNvSpPr>
            <p:nvPr/>
          </p:nvSpPr>
          <p:spPr bwMode="auto">
            <a:xfrm>
              <a:off x="1003" y="1637"/>
              <a:ext cx="19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600"/>
                <a:t>1</a:t>
              </a:r>
            </a:p>
          </p:txBody>
        </p:sp>
        <p:sp>
          <p:nvSpPr>
            <p:cNvPr id="6217" name="AutoShape 71"/>
            <p:cNvSpPr>
              <a:spLocks noChangeArrowheads="1"/>
            </p:cNvSpPr>
            <p:nvPr/>
          </p:nvSpPr>
          <p:spPr bwMode="auto">
            <a:xfrm>
              <a:off x="2256" y="1513"/>
              <a:ext cx="231" cy="215"/>
            </a:xfrm>
            <a:prstGeom prst="flowChartDelay">
              <a:avLst/>
            </a:prstGeom>
            <a:solidFill>
              <a:srgbClr val="CCEC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218" name="AutoShape 155"/>
            <p:cNvSpPr>
              <a:spLocks noChangeArrowheads="1"/>
            </p:cNvSpPr>
            <p:nvPr/>
          </p:nvSpPr>
          <p:spPr bwMode="auto">
            <a:xfrm rot="5400000">
              <a:off x="1780" y="1388"/>
              <a:ext cx="144" cy="151"/>
            </a:xfrm>
            <a:prstGeom prst="triangle">
              <a:avLst>
                <a:gd name="adj" fmla="val 50000"/>
              </a:avLst>
            </a:prstGeom>
            <a:solidFill>
              <a:srgbClr val="CCEC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219" name="Oval 156"/>
            <p:cNvSpPr>
              <a:spLocks noChangeArrowheads="1"/>
            </p:cNvSpPr>
            <p:nvPr/>
          </p:nvSpPr>
          <p:spPr bwMode="auto">
            <a:xfrm>
              <a:off x="1913" y="1440"/>
              <a:ext cx="55" cy="48"/>
            </a:xfrm>
            <a:prstGeom prst="ellipse">
              <a:avLst/>
            </a:prstGeom>
            <a:solidFill>
              <a:srgbClr val="CCECFF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220" name="Text Box 157"/>
            <p:cNvSpPr txBox="1">
              <a:spLocks noChangeArrowheads="1"/>
            </p:cNvSpPr>
            <p:nvPr/>
          </p:nvSpPr>
          <p:spPr bwMode="auto">
            <a:xfrm>
              <a:off x="2016" y="1369"/>
              <a:ext cx="19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600"/>
                <a:t>1</a:t>
              </a:r>
            </a:p>
          </p:txBody>
        </p:sp>
        <p:sp>
          <p:nvSpPr>
            <p:cNvPr id="6221" name="Rectangle 167"/>
            <p:cNvSpPr>
              <a:spLocks noChangeArrowheads="1"/>
            </p:cNvSpPr>
            <p:nvPr/>
          </p:nvSpPr>
          <p:spPr bwMode="auto">
            <a:xfrm>
              <a:off x="288" y="960"/>
              <a:ext cx="5184" cy="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rgbClr val="0000A0"/>
                </a:buClr>
                <a:buSzPct val="125000"/>
                <a:buFont typeface="Wingdings" panose="05000000000000000000" pitchFamily="2" charset="2"/>
                <a:buChar char="§"/>
              </a:pPr>
              <a:r>
                <a:rPr lang="en-US" altLang="en-US" sz="2800">
                  <a:latin typeface="Times New Roman" panose="02020603050405020304" pitchFamily="18" charset="0"/>
                </a:rPr>
                <a:t>Could update every signal on an input change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86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528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0101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Operators: Arithmetic</a:t>
            </a:r>
          </a:p>
        </p:txBody>
      </p:sp>
      <p:sp>
        <p:nvSpPr>
          <p:cNvPr id="38916" name="Rectangle 4"/>
          <p:cNvSpPr>
            <a:spLocks noGrp="1" noChangeArrowheads="1"/>
          </p:cNvSpPr>
          <p:nvPr>
            <p:ph idx="1"/>
          </p:nvPr>
        </p:nvSpPr>
        <p:spPr>
          <a:xfrm>
            <a:off x="457200" y="1809801"/>
            <a:ext cx="8229600" cy="4756150"/>
          </a:xfrm>
          <a:noFill/>
        </p:spPr>
        <p:txBody>
          <a:bodyPr/>
          <a:lstStyle/>
          <a:p>
            <a:pPr eaLnBrk="1" hangingPunct="1"/>
            <a:r>
              <a:rPr lang="en-US" altLang="en-US" dirty="0" smtClean="0"/>
              <a:t>Much easier than structural!</a:t>
            </a:r>
            <a:br>
              <a:rPr lang="en-US" altLang="en-US" dirty="0" smtClean="0"/>
            </a:br>
            <a:r>
              <a:rPr lang="en-US" altLang="en-US" dirty="0" smtClean="0"/>
              <a:t>	*	multiply		**	exponent</a:t>
            </a:r>
            <a:br>
              <a:rPr lang="en-US" altLang="en-US" dirty="0" smtClean="0"/>
            </a:br>
            <a:r>
              <a:rPr lang="en-US" altLang="en-US" dirty="0" smtClean="0"/>
              <a:t>	/ 	divide			%	modulus</a:t>
            </a:r>
            <a:br>
              <a:rPr lang="en-US" altLang="en-US" dirty="0" smtClean="0"/>
            </a:br>
            <a:r>
              <a:rPr lang="en-US" altLang="en-US" dirty="0" smtClean="0"/>
              <a:t>	+	add			-	subtract</a:t>
            </a:r>
          </a:p>
          <a:p>
            <a:pPr eaLnBrk="1" hangingPunct="1"/>
            <a:r>
              <a:rPr lang="en-US" altLang="en-US" dirty="0" smtClean="0"/>
              <a:t>Some of these don’t synthesize</a:t>
            </a:r>
          </a:p>
          <a:p>
            <a:pPr eaLnBrk="1" hangingPunct="1"/>
            <a:r>
              <a:rPr lang="en-US" altLang="en-US" dirty="0" smtClean="0"/>
              <a:t>Also have unary operators +/- (</a:t>
            </a:r>
            <a:r>
              <a:rPr lang="en-US" altLang="en-US" dirty="0" err="1" smtClean="0"/>
              <a:t>pos</a:t>
            </a:r>
            <a:r>
              <a:rPr lang="en-US" altLang="en-US" dirty="0" smtClean="0"/>
              <a:t>/</a:t>
            </a:r>
            <a:r>
              <a:rPr lang="en-US" altLang="en-US" dirty="0" err="1" smtClean="0"/>
              <a:t>neg</a:t>
            </a:r>
            <a:r>
              <a:rPr lang="en-US" altLang="en-US" dirty="0" smtClean="0"/>
              <a:t>)</a:t>
            </a:r>
          </a:p>
          <a:p>
            <a:pPr eaLnBrk="1" hangingPunct="1"/>
            <a:r>
              <a:rPr lang="en-US" altLang="en-US" dirty="0" smtClean="0"/>
              <a:t>Understand </a:t>
            </a:r>
            <a:r>
              <a:rPr lang="en-US" altLang="en-US" dirty="0" err="1" smtClean="0"/>
              <a:t>bitsize</a:t>
            </a:r>
            <a:r>
              <a:rPr lang="en-US" altLang="en-US" dirty="0" smtClean="0"/>
              <a:t>!</a:t>
            </a:r>
          </a:p>
          <a:p>
            <a:pPr lvl="1" eaLnBrk="1" hangingPunct="1"/>
            <a:r>
              <a:rPr lang="en-US" altLang="en-US" dirty="0" smtClean="0"/>
              <a:t>Can affect sign of result</a:t>
            </a:r>
          </a:p>
          <a:p>
            <a:pPr lvl="1" eaLnBrk="1" hangingPunct="1"/>
            <a:r>
              <a:rPr lang="en-US" altLang="en-US" dirty="0" smtClean="0"/>
              <a:t>Is affected by </a:t>
            </a:r>
            <a:r>
              <a:rPr lang="en-US" altLang="en-US" dirty="0" err="1" smtClean="0"/>
              <a:t>bitwidth</a:t>
            </a:r>
            <a:r>
              <a:rPr lang="en-US" altLang="en-US" dirty="0" smtClean="0"/>
              <a:t> of BOTH sides</a:t>
            </a:r>
            <a:br>
              <a:rPr lang="en-US" altLang="en-US" dirty="0" smtClean="0"/>
            </a:br>
            <a:r>
              <a:rPr lang="en-US" altLang="en-US" dirty="0" smtClean="0"/>
              <a:t>		</a:t>
            </a:r>
            <a:r>
              <a:rPr lang="en-US" altLang="en-US" dirty="0" smtClean="0">
                <a:latin typeface="Tahoma" panose="020B0604030504040204" pitchFamily="34" charset="0"/>
              </a:rPr>
              <a:t>Prod[7:0] = a[3:0] * b[3:0]</a:t>
            </a:r>
          </a:p>
        </p:txBody>
      </p:sp>
      <p:sp>
        <p:nvSpPr>
          <p:cNvPr id="389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701CB75-F7E9-4054-8261-2B44431978F2}" type="slidenum">
              <a:rPr lang="en-US" altLang="en-US"/>
              <a:pPr eaLnBrk="1" hangingPunct="1"/>
              <a:t>40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Operators</a:t>
            </a:r>
          </a:p>
        </p:txBody>
      </p:sp>
      <p:sp>
        <p:nvSpPr>
          <p:cNvPr id="39940" name="Rectangle 4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dirty="0" smtClean="0"/>
              <a:t>Shift (&lt;&lt;, &gt;&gt;, &lt;&lt;&lt;, &gt;&gt;&gt;)</a:t>
            </a:r>
          </a:p>
          <a:p>
            <a:pPr eaLnBrk="1" hangingPunct="1"/>
            <a:r>
              <a:rPr lang="en-US" altLang="en-US" dirty="0" smtClean="0"/>
              <a:t>Relational (&lt;, &gt;, &lt;=, &gt;=)</a:t>
            </a:r>
          </a:p>
          <a:p>
            <a:pPr eaLnBrk="1" hangingPunct="1"/>
            <a:r>
              <a:rPr lang="en-US" altLang="en-US" dirty="0" smtClean="0"/>
              <a:t>Equality (==, !=, ===, !==)</a:t>
            </a:r>
          </a:p>
          <a:p>
            <a:pPr lvl="1" eaLnBrk="1" hangingPunct="1"/>
            <a:r>
              <a:rPr lang="en-US" altLang="en-US" dirty="0" smtClean="0"/>
              <a:t>===, !== test x’s, z’s!  ONLY USE FOR </a:t>
            </a:r>
            <a:r>
              <a:rPr lang="en-US" altLang="en-US" dirty="0" err="1" smtClean="0"/>
              <a:t>testbenches</a:t>
            </a:r>
            <a:endParaRPr lang="en-US" altLang="en-US" dirty="0" smtClean="0"/>
          </a:p>
          <a:p>
            <a:pPr eaLnBrk="1" hangingPunct="1"/>
            <a:r>
              <a:rPr lang="en-US" altLang="en-US" dirty="0" smtClean="0"/>
              <a:t>Logical Operators (&amp;&amp;, ||, !)</a:t>
            </a:r>
          </a:p>
          <a:p>
            <a:pPr lvl="1" eaLnBrk="1" hangingPunct="1"/>
            <a:r>
              <a:rPr lang="en-US" altLang="en-US" dirty="0" smtClean="0"/>
              <a:t>Build clause for if statement or conditional expression</a:t>
            </a:r>
          </a:p>
          <a:p>
            <a:pPr lvl="1" eaLnBrk="1" hangingPunct="1"/>
            <a:r>
              <a:rPr lang="en-US" altLang="en-US" dirty="0" smtClean="0"/>
              <a:t>Returns single bit values</a:t>
            </a:r>
          </a:p>
          <a:p>
            <a:pPr eaLnBrk="1" hangingPunct="1"/>
            <a:r>
              <a:rPr lang="en-US" altLang="en-US" dirty="0" smtClean="0"/>
              <a:t>Bitwise Operators (&amp;, |, ^, ~)</a:t>
            </a:r>
          </a:p>
          <a:p>
            <a:pPr lvl="1" eaLnBrk="1" hangingPunct="1"/>
            <a:r>
              <a:rPr lang="en-US" altLang="en-US" dirty="0" smtClean="0"/>
              <a:t>Applies bit-by-bit!</a:t>
            </a:r>
          </a:p>
          <a:p>
            <a:pPr eaLnBrk="1" hangingPunct="1"/>
            <a:r>
              <a:rPr lang="en-US" altLang="en-US" dirty="0" smtClean="0"/>
              <a:t>Watch ~ vs !, | vs. ||, and &amp; vs. &amp;&amp;</a:t>
            </a:r>
          </a:p>
        </p:txBody>
      </p:sp>
      <p:sp>
        <p:nvSpPr>
          <p:cNvPr id="399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6D2A289-711C-477F-8419-20D1AA75CD4D}" type="slidenum">
              <a:rPr lang="en-US" altLang="en-US"/>
              <a:pPr eaLnBrk="1" hangingPunct="1"/>
              <a:t>41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90500"/>
            <a:ext cx="60198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Reduction Operators</a:t>
            </a:r>
          </a:p>
        </p:txBody>
      </p:sp>
      <p:sp>
        <p:nvSpPr>
          <p:cNvPr id="40964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14478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Reduction operators reduce all the bits of a vector to a single bit by performing an operation across all bits.</a:t>
            </a:r>
          </a:p>
        </p:txBody>
      </p:sp>
      <p:sp>
        <p:nvSpPr>
          <p:cNvPr id="409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3AB4899-0295-4AB6-BF24-10E2486276D9}" type="slidenum">
              <a:rPr lang="en-US" altLang="en-US"/>
              <a:pPr eaLnBrk="1" hangingPunct="1"/>
              <a:t>42</a:t>
            </a:fld>
            <a:endParaRPr lang="en-US" altLang="en-US"/>
          </a:p>
        </p:txBody>
      </p:sp>
      <p:sp>
        <p:nvSpPr>
          <p:cNvPr id="241668" name="Rectangle 4"/>
          <p:cNvSpPr>
            <a:spLocks noChangeArrowheads="1"/>
          </p:cNvSpPr>
          <p:nvPr/>
        </p:nvSpPr>
        <p:spPr bwMode="auto">
          <a:xfrm>
            <a:off x="457200" y="2895600"/>
            <a:ext cx="8229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lvl="1" eaLnBrk="1" hangingPunct="1">
              <a:spcBef>
                <a:spcPct val="20000"/>
              </a:spcBef>
              <a:buClr>
                <a:srgbClr val="0000A0"/>
              </a:buClr>
              <a:buSzPct val="125000"/>
              <a:buFontTx/>
              <a:buChar char="•"/>
            </a:pPr>
            <a:r>
              <a:rPr lang="en-US" altLang="en-US" sz="2400" dirty="0">
                <a:latin typeface="Times New Roman" panose="02020603050405020304" pitchFamily="18" charset="0"/>
              </a:rPr>
              <a:t>Reduction AND</a:t>
            </a:r>
          </a:p>
          <a:p>
            <a:pPr lvl="2" eaLnBrk="1" hangingPunct="1"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Char char="ü"/>
            </a:pPr>
            <a:r>
              <a:rPr lang="en-US" altLang="en-US" sz="2000" dirty="0">
                <a:latin typeface="Times New Roman" panose="02020603050405020304" pitchFamily="18" charset="0"/>
              </a:rPr>
              <a:t> </a:t>
            </a:r>
            <a:r>
              <a:rPr lang="en-US" altLang="en-US" sz="2000" dirty="0">
                <a:latin typeface="Tahoma" panose="020B0604030504040204" pitchFamily="34" charset="0"/>
              </a:rPr>
              <a:t>assign </a:t>
            </a:r>
            <a:r>
              <a:rPr lang="en-US" altLang="en-US" sz="2000" dirty="0" err="1">
                <a:latin typeface="Tahoma" panose="020B0604030504040204" pitchFamily="34" charset="0"/>
              </a:rPr>
              <a:t>all_ones</a:t>
            </a:r>
            <a:r>
              <a:rPr lang="en-US" altLang="en-US" sz="2000" dirty="0">
                <a:latin typeface="Tahoma" panose="020B0604030504040204" pitchFamily="34" charset="0"/>
              </a:rPr>
              <a:t> = &amp;accumulator;	// are all bits set?</a:t>
            </a:r>
            <a:endParaRPr lang="en-US" altLang="en-US" sz="2000" dirty="0">
              <a:latin typeface="Times New Roman" panose="02020603050405020304" pitchFamily="18" charset="0"/>
            </a:endParaRPr>
          </a:p>
        </p:txBody>
      </p:sp>
      <p:sp>
        <p:nvSpPr>
          <p:cNvPr id="241669" name="Rectangle 5"/>
          <p:cNvSpPr>
            <a:spLocks noChangeArrowheads="1"/>
          </p:cNvSpPr>
          <p:nvPr/>
        </p:nvSpPr>
        <p:spPr bwMode="auto">
          <a:xfrm>
            <a:off x="457200" y="4038600"/>
            <a:ext cx="8229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lvl="1" eaLnBrk="1" hangingPunct="1">
              <a:spcBef>
                <a:spcPct val="20000"/>
              </a:spcBef>
              <a:buClr>
                <a:srgbClr val="0000A0"/>
              </a:buClr>
              <a:buSzPct val="125000"/>
              <a:buFontTx/>
              <a:buChar char="•"/>
            </a:pPr>
            <a:r>
              <a:rPr lang="en-US" altLang="en-US" sz="2400" dirty="0">
                <a:latin typeface="Times New Roman" panose="02020603050405020304" pitchFamily="18" charset="0"/>
              </a:rPr>
              <a:t>Reduction OR</a:t>
            </a:r>
          </a:p>
          <a:p>
            <a:pPr lvl="2" eaLnBrk="1" hangingPunct="1"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Char char="ü"/>
            </a:pPr>
            <a:r>
              <a:rPr lang="en-US" altLang="en-US" sz="2000" dirty="0">
                <a:latin typeface="Times New Roman" panose="02020603050405020304" pitchFamily="18" charset="0"/>
              </a:rPr>
              <a:t> </a:t>
            </a:r>
            <a:r>
              <a:rPr lang="en-US" altLang="en-US" sz="2000" dirty="0">
                <a:latin typeface="Tahoma" panose="020B0604030504040204" pitchFamily="34" charset="0"/>
              </a:rPr>
              <a:t>assign </a:t>
            </a:r>
            <a:r>
              <a:rPr lang="en-US" altLang="en-US" sz="2000" dirty="0" err="1">
                <a:latin typeface="Tahoma" panose="020B0604030504040204" pitchFamily="34" charset="0"/>
              </a:rPr>
              <a:t>not_zero</a:t>
            </a:r>
            <a:r>
              <a:rPr lang="en-US" altLang="en-US" sz="2000" dirty="0">
                <a:latin typeface="Tahoma" panose="020B0604030504040204" pitchFamily="34" charset="0"/>
              </a:rPr>
              <a:t> = |</a:t>
            </a:r>
            <a:r>
              <a:rPr lang="en-US" altLang="en-US" sz="2000" dirty="0" err="1">
                <a:latin typeface="Tahoma" panose="020B0604030504040204" pitchFamily="34" charset="0"/>
              </a:rPr>
              <a:t>accuumulator</a:t>
            </a:r>
            <a:r>
              <a:rPr lang="en-US" altLang="en-US" sz="2000" dirty="0">
                <a:latin typeface="Tahoma" panose="020B0604030504040204" pitchFamily="34" charset="0"/>
              </a:rPr>
              <a:t>;	// are any bits set?</a:t>
            </a:r>
            <a:endParaRPr lang="en-US" altLang="en-US" sz="2000" dirty="0">
              <a:latin typeface="Times New Roman" panose="02020603050405020304" pitchFamily="18" charset="0"/>
            </a:endParaRPr>
          </a:p>
        </p:txBody>
      </p:sp>
      <p:sp>
        <p:nvSpPr>
          <p:cNvPr id="241670" name="Rectangle 6"/>
          <p:cNvSpPr>
            <a:spLocks noChangeArrowheads="1"/>
          </p:cNvSpPr>
          <p:nvPr/>
        </p:nvSpPr>
        <p:spPr bwMode="auto">
          <a:xfrm>
            <a:off x="457200" y="5181600"/>
            <a:ext cx="8229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lvl="1" eaLnBrk="1" hangingPunct="1">
              <a:spcBef>
                <a:spcPct val="20000"/>
              </a:spcBef>
              <a:buClr>
                <a:srgbClr val="0000A0"/>
              </a:buClr>
              <a:buSzPct val="125000"/>
              <a:buFontTx/>
              <a:buChar char="•"/>
            </a:pPr>
            <a:r>
              <a:rPr lang="en-US" altLang="en-US" sz="2400" dirty="0">
                <a:latin typeface="Times New Roman" panose="02020603050405020304" pitchFamily="18" charset="0"/>
              </a:rPr>
              <a:t>Reduction XOR</a:t>
            </a:r>
          </a:p>
          <a:p>
            <a:pPr lvl="2" eaLnBrk="1" hangingPunct="1"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Char char="ü"/>
            </a:pPr>
            <a:r>
              <a:rPr lang="en-US" altLang="en-US" sz="2000" dirty="0">
                <a:latin typeface="Tahoma" panose="020B0604030504040204" pitchFamily="34" charset="0"/>
              </a:rPr>
              <a:t> assign parity = ^</a:t>
            </a:r>
            <a:r>
              <a:rPr lang="en-US" altLang="en-US" sz="2000" dirty="0" err="1">
                <a:latin typeface="Tahoma" panose="020B0604030504040204" pitchFamily="34" charset="0"/>
              </a:rPr>
              <a:t>data_out</a:t>
            </a:r>
            <a:r>
              <a:rPr lang="en-US" altLang="en-US" sz="2000" dirty="0">
                <a:latin typeface="Tahoma" panose="020B0604030504040204" pitchFamily="34" charset="0"/>
              </a:rPr>
              <a:t>;		// even parity bit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1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41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416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416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1668" grpId="0"/>
      <p:bldP spid="241669" grpId="0"/>
      <p:bldP spid="241670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11945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Lets Kick up the Horse Power</a:t>
            </a:r>
          </a:p>
        </p:txBody>
      </p:sp>
      <p:sp>
        <p:nvSpPr>
          <p:cNvPr id="4198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You thought a 32-bit adder in one line was powerful.  Lets try a 32-bit MAC…</a:t>
            </a:r>
          </a:p>
        </p:txBody>
      </p:sp>
      <p:sp>
        <p:nvSpPr>
          <p:cNvPr id="419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ACACE9A-B8D6-4084-8126-E3C8262E95DF}" type="slidenum">
              <a:rPr lang="en-US" altLang="en-US"/>
              <a:pPr eaLnBrk="1" hangingPunct="1"/>
              <a:t>43</a:t>
            </a:fld>
            <a:endParaRPr lang="en-US" altLang="en-US"/>
          </a:p>
        </p:txBody>
      </p:sp>
      <p:sp>
        <p:nvSpPr>
          <p:cNvPr id="41989" name="Text Box 4"/>
          <p:cNvSpPr txBox="1">
            <a:spLocks noChangeArrowheads="1"/>
          </p:cNvSpPr>
          <p:nvPr/>
        </p:nvSpPr>
        <p:spPr bwMode="auto">
          <a:xfrm>
            <a:off x="685800" y="2895600"/>
            <a:ext cx="7848600" cy="2057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dirty="0">
                <a:latin typeface="Times New Roman" panose="02020603050405020304" pitchFamily="18" charset="0"/>
              </a:rPr>
              <a:t>Design a multiply-accumulate (MAC) unit that computes</a:t>
            </a:r>
          </a:p>
          <a:p>
            <a:pPr eaLnBrk="1" hangingPunct="1"/>
            <a:r>
              <a:rPr lang="en-US" altLang="en-US" dirty="0"/>
              <a:t>	</a:t>
            </a:r>
            <a:r>
              <a:rPr lang="en-US" altLang="en-US" dirty="0">
                <a:latin typeface="Tahoma" panose="020B0604030504040204" pitchFamily="34" charset="0"/>
              </a:rPr>
              <a:t>Z[31:0] = A[15:0]*B[15:0] + C[31:0]</a:t>
            </a:r>
          </a:p>
          <a:p>
            <a:pPr eaLnBrk="1" hangingPunct="1"/>
            <a:r>
              <a:rPr lang="en-US" altLang="en-US" sz="2000" dirty="0">
                <a:latin typeface="Times New Roman" panose="02020603050405020304" pitchFamily="18" charset="0"/>
              </a:rPr>
              <a:t>It sets overflow to one, if the result cannot be represented using 32 bits.</a:t>
            </a:r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b="1" dirty="0">
                <a:latin typeface="Tahoma" panose="020B0604030504040204" pitchFamily="34" charset="0"/>
              </a:rPr>
              <a:t>module </a:t>
            </a:r>
            <a:r>
              <a:rPr lang="en-US" altLang="en-US" dirty="0">
                <a:latin typeface="Tahoma" panose="020B0604030504040204" pitchFamily="34" charset="0"/>
              </a:rPr>
              <a:t>mac(</a:t>
            </a:r>
            <a:r>
              <a:rPr lang="en-US" altLang="en-US" b="1" dirty="0">
                <a:latin typeface="Tahoma" panose="020B0604030504040204" pitchFamily="34" charset="0"/>
              </a:rPr>
              <a:t>output</a:t>
            </a:r>
            <a:r>
              <a:rPr lang="en-US" altLang="en-US" dirty="0">
                <a:latin typeface="Tahoma" panose="020B0604030504040204" pitchFamily="34" charset="0"/>
              </a:rPr>
              <a:t> Z [31:0], </a:t>
            </a:r>
            <a:r>
              <a:rPr lang="en-US" altLang="en-US" b="1" dirty="0">
                <a:latin typeface="Tahoma" panose="020B0604030504040204" pitchFamily="34" charset="0"/>
              </a:rPr>
              <a:t>output </a:t>
            </a:r>
            <a:r>
              <a:rPr lang="en-US" altLang="en-US" dirty="0">
                <a:latin typeface="Tahoma" panose="020B0604030504040204" pitchFamily="34" charset="0"/>
              </a:rPr>
              <a:t>overflow, </a:t>
            </a:r>
          </a:p>
          <a:p>
            <a:pPr eaLnBrk="1" hangingPunct="1"/>
            <a:r>
              <a:rPr lang="en-US" altLang="en-US" dirty="0">
                <a:latin typeface="Tahoma" panose="020B0604030504040204" pitchFamily="34" charset="0"/>
              </a:rPr>
              <a:t>                   </a:t>
            </a:r>
            <a:r>
              <a:rPr lang="en-US" altLang="en-US" b="1" dirty="0">
                <a:latin typeface="Tahoma" panose="020B0604030504040204" pitchFamily="34" charset="0"/>
              </a:rPr>
              <a:t>input</a:t>
            </a:r>
            <a:r>
              <a:rPr lang="en-US" altLang="en-US" dirty="0">
                <a:latin typeface="Tahoma" panose="020B0604030504040204" pitchFamily="34" charset="0"/>
              </a:rPr>
              <a:t> [15:0] A, B, </a:t>
            </a:r>
            <a:r>
              <a:rPr lang="en-US" altLang="en-US" b="1" dirty="0">
                <a:latin typeface="Tahoma" panose="020B0604030504040204" pitchFamily="34" charset="0"/>
              </a:rPr>
              <a:t>input</a:t>
            </a:r>
            <a:r>
              <a:rPr lang="en-US" altLang="en-US" dirty="0">
                <a:latin typeface="Tahoma" panose="020B0604030504040204" pitchFamily="34" charset="0"/>
              </a:rPr>
              <a:t> [31:0] C);</a:t>
            </a:r>
          </a:p>
          <a:p>
            <a:pPr eaLnBrk="1" hangingPunct="1"/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1169987"/>
          </a:xfrm>
        </p:spPr>
        <p:txBody>
          <a:bodyPr/>
          <a:lstStyle/>
          <a:p>
            <a:pPr eaLnBrk="1" hangingPunct="1"/>
            <a:r>
              <a:rPr lang="en-US" altLang="en-US" smtClean="0"/>
              <a:t>Lets Kick up the Horse Power</a:t>
            </a:r>
            <a:endParaRPr lang="en-US" altLang="en-US" sz="2800" i="1" smtClean="0"/>
          </a:p>
        </p:txBody>
      </p:sp>
      <p:sp>
        <p:nvSpPr>
          <p:cNvPr id="43012" name="Text Box 4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6019800" cy="1676400"/>
          </a:xfrm>
          <a:noFill/>
        </p:spPr>
        <p:txBody>
          <a:bodyPr/>
          <a:lstStyle/>
          <a:p>
            <a:pPr marL="0" indent="0" eaLnBrk="1" hangingPunct="1">
              <a:buSzTx/>
              <a:buFont typeface="Wingdings" panose="05000000000000000000" pitchFamily="2" charset="2"/>
              <a:buNone/>
            </a:pPr>
            <a:r>
              <a:rPr lang="en-US" altLang="en-US" sz="2000" b="1" dirty="0" smtClean="0">
                <a:latin typeface="Tahoma" panose="020B0604030504040204" pitchFamily="34" charset="0"/>
              </a:rPr>
              <a:t>module</a:t>
            </a:r>
            <a:r>
              <a:rPr lang="en-US" altLang="en-US" sz="2000" dirty="0" smtClean="0">
                <a:latin typeface="Tahoma" panose="020B0604030504040204" pitchFamily="34" charset="0"/>
              </a:rPr>
              <a:t> mac(</a:t>
            </a:r>
            <a:r>
              <a:rPr lang="en-US" altLang="en-US" sz="2000" b="1" dirty="0" smtClean="0">
                <a:latin typeface="Tahoma" panose="020B0604030504040204" pitchFamily="34" charset="0"/>
              </a:rPr>
              <a:t>output</a:t>
            </a:r>
            <a:r>
              <a:rPr lang="en-US" altLang="en-US" sz="2000" dirty="0" smtClean="0">
                <a:latin typeface="Tahoma" panose="020B0604030504040204" pitchFamily="34" charset="0"/>
              </a:rPr>
              <a:t> Z [31:0], </a:t>
            </a:r>
            <a:r>
              <a:rPr lang="en-US" altLang="en-US" sz="2000" b="1" dirty="0" smtClean="0">
                <a:latin typeface="Tahoma" panose="020B0604030504040204" pitchFamily="34" charset="0"/>
              </a:rPr>
              <a:t>output</a:t>
            </a:r>
            <a:r>
              <a:rPr lang="en-US" altLang="en-US" sz="2000" dirty="0" smtClean="0">
                <a:latin typeface="Tahoma" panose="020B0604030504040204" pitchFamily="34" charset="0"/>
              </a:rPr>
              <a:t> overflow, </a:t>
            </a:r>
          </a:p>
          <a:p>
            <a:pPr marL="0" indent="0" eaLnBrk="1" hangingPunct="1">
              <a:buSzTx/>
              <a:buFont typeface="Wingdings" panose="05000000000000000000" pitchFamily="2" charset="2"/>
              <a:buNone/>
            </a:pPr>
            <a:r>
              <a:rPr lang="en-US" altLang="en-US" sz="2000" dirty="0" smtClean="0">
                <a:latin typeface="Tahoma" panose="020B0604030504040204" pitchFamily="34" charset="0"/>
              </a:rPr>
              <a:t>                    </a:t>
            </a:r>
            <a:r>
              <a:rPr lang="en-US" altLang="en-US" sz="2000" b="1" dirty="0" smtClean="0">
                <a:latin typeface="Tahoma" panose="020B0604030504040204" pitchFamily="34" charset="0"/>
              </a:rPr>
              <a:t>input</a:t>
            </a:r>
            <a:r>
              <a:rPr lang="en-US" altLang="en-US" sz="2000" dirty="0" smtClean="0">
                <a:latin typeface="Tahoma" panose="020B0604030504040204" pitchFamily="34" charset="0"/>
              </a:rPr>
              <a:t> [15:0] A, B, </a:t>
            </a:r>
            <a:r>
              <a:rPr lang="en-US" altLang="en-US" sz="2000" b="1" dirty="0" smtClean="0">
                <a:latin typeface="Tahoma" panose="020B0604030504040204" pitchFamily="34" charset="0"/>
              </a:rPr>
              <a:t>input</a:t>
            </a:r>
            <a:r>
              <a:rPr lang="en-US" altLang="en-US" sz="2000" dirty="0" smtClean="0">
                <a:latin typeface="Tahoma" panose="020B0604030504040204" pitchFamily="34" charset="0"/>
              </a:rPr>
              <a:t> [31:0] C);</a:t>
            </a:r>
          </a:p>
          <a:p>
            <a:pPr marL="0" indent="0" eaLnBrk="1" hangingPunct="1">
              <a:buSzTx/>
              <a:buFont typeface="Wingdings" panose="05000000000000000000" pitchFamily="2" charset="2"/>
              <a:buNone/>
            </a:pPr>
            <a:r>
              <a:rPr lang="en-US" altLang="en-US" sz="2000" dirty="0" smtClean="0">
                <a:latin typeface="Tahoma" panose="020B0604030504040204" pitchFamily="34" charset="0"/>
              </a:rPr>
              <a:t>    assign {overflow, Z} = A*B + C;</a:t>
            </a:r>
          </a:p>
          <a:p>
            <a:pPr marL="0" indent="0" eaLnBrk="1" hangingPunct="1">
              <a:buSzTx/>
              <a:buFont typeface="Wingdings" panose="05000000000000000000" pitchFamily="2" charset="2"/>
              <a:buNone/>
            </a:pPr>
            <a:r>
              <a:rPr lang="en-US" altLang="en-US" sz="2000" b="1" dirty="0" err="1" smtClean="0">
                <a:latin typeface="Tahoma" panose="020B0604030504040204" pitchFamily="34" charset="0"/>
              </a:rPr>
              <a:t>endmodule</a:t>
            </a:r>
            <a:endParaRPr lang="en-US" altLang="en-US" sz="2000" b="1" dirty="0" smtClean="0">
              <a:latin typeface="Tahoma" panose="020B0604030504040204" pitchFamily="34" charset="0"/>
            </a:endParaRPr>
          </a:p>
          <a:p>
            <a:pPr mar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 b="1" dirty="0" smtClean="0">
              <a:latin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430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B8D8E9A-6C3E-46B0-8887-8B577EF4EDFA}" type="slidenum">
              <a:rPr lang="en-US" altLang="en-US"/>
              <a:pPr eaLnBrk="1" hangingPunct="1"/>
              <a:t>44</a:t>
            </a:fld>
            <a:endParaRPr lang="en-US" altLang="en-US"/>
          </a:p>
        </p:txBody>
      </p:sp>
      <p:sp>
        <p:nvSpPr>
          <p:cNvPr id="237573" name="Text Box 5"/>
          <p:cNvSpPr txBox="1">
            <a:spLocks noChangeArrowheads="1"/>
          </p:cNvSpPr>
          <p:nvPr/>
        </p:nvSpPr>
        <p:spPr bwMode="auto">
          <a:xfrm>
            <a:off x="533400" y="3200400"/>
            <a:ext cx="7254875" cy="654050"/>
          </a:xfrm>
          <a:prstGeom prst="rect">
            <a:avLst/>
          </a:prstGeom>
          <a:solidFill>
            <a:srgbClr val="3366FF">
              <a:alpha val="52156"/>
            </a:srgb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I am a brilliant genius.  I am a HDL coder extraordinaire.  I created a 32-bit MAC, and I did it in a single line.</a:t>
            </a:r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517525" y="4038600"/>
            <a:ext cx="4283075" cy="1524000"/>
            <a:chOff x="326" y="2544"/>
            <a:chExt cx="2698" cy="960"/>
          </a:xfrm>
        </p:grpSpPr>
        <p:sp>
          <p:nvSpPr>
            <p:cNvPr id="43019" name="Text Box 6"/>
            <p:cNvSpPr txBox="1">
              <a:spLocks noChangeArrowheads="1"/>
            </p:cNvSpPr>
            <p:nvPr/>
          </p:nvSpPr>
          <p:spPr bwMode="auto">
            <a:xfrm>
              <a:off x="326" y="2544"/>
              <a:ext cx="2526" cy="23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dirty="0"/>
                <a:t>assign {overflow, Z} = A*B + C;</a:t>
              </a:r>
            </a:p>
          </p:txBody>
        </p:sp>
        <p:sp>
          <p:nvSpPr>
            <p:cNvPr id="43020" name="Rectangle 7"/>
            <p:cNvSpPr>
              <a:spLocks noChangeArrowheads="1"/>
            </p:cNvSpPr>
            <p:nvPr/>
          </p:nvSpPr>
          <p:spPr bwMode="auto">
            <a:xfrm>
              <a:off x="2256" y="2928"/>
              <a:ext cx="768" cy="576"/>
            </a:xfrm>
            <a:prstGeom prst="rect">
              <a:avLst/>
            </a:prstGeom>
            <a:solidFill>
              <a:srgbClr val="6969FF"/>
            </a:solidFill>
            <a:ln w="222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/>
                <a:t>Synopsys</a:t>
              </a:r>
            </a:p>
          </p:txBody>
        </p:sp>
        <p:sp>
          <p:nvSpPr>
            <p:cNvPr id="43021" name="Line 9"/>
            <p:cNvSpPr>
              <a:spLocks noChangeShapeType="1"/>
            </p:cNvSpPr>
            <p:nvPr/>
          </p:nvSpPr>
          <p:spPr bwMode="auto">
            <a:xfrm>
              <a:off x="1392" y="2784"/>
              <a:ext cx="864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4800600" y="4038600"/>
            <a:ext cx="3733800" cy="2390775"/>
            <a:chOff x="3024" y="2544"/>
            <a:chExt cx="2352" cy="1506"/>
          </a:xfrm>
        </p:grpSpPr>
        <p:pic>
          <p:nvPicPr>
            <p:cNvPr id="43017" name="Picture 10" descr="TajMahal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52" y="2544"/>
              <a:ext cx="1824" cy="150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3018" name="Line 11"/>
            <p:cNvSpPr>
              <a:spLocks noChangeShapeType="1"/>
            </p:cNvSpPr>
            <p:nvPr/>
          </p:nvSpPr>
          <p:spPr bwMode="auto">
            <a:xfrm>
              <a:off x="3024" y="3264"/>
              <a:ext cx="5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37581" name="AutoShape 13"/>
          <p:cNvSpPr>
            <a:spLocks noChangeArrowheads="1"/>
          </p:cNvSpPr>
          <p:nvPr/>
        </p:nvSpPr>
        <p:spPr bwMode="auto">
          <a:xfrm>
            <a:off x="457200" y="4724400"/>
            <a:ext cx="2743200" cy="1676400"/>
          </a:xfrm>
          <a:prstGeom prst="cloudCallout">
            <a:avLst>
              <a:gd name="adj1" fmla="val -11806"/>
              <a:gd name="adj2" fmla="val 25472"/>
            </a:avLst>
          </a:prstGeom>
          <a:solidFill>
            <a:srgbClr val="FF0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Oh my god, I’ve created a monster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7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237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7573" grpId="0" animBg="1"/>
      <p:bldP spid="237581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>
          <a:xfrm>
            <a:off x="481013" y="204788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Conditional Operator</a:t>
            </a:r>
          </a:p>
        </p:txBody>
      </p:sp>
      <p:sp>
        <p:nvSpPr>
          <p:cNvPr id="44036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1371600"/>
          </a:xfrm>
        </p:spPr>
        <p:txBody>
          <a:bodyPr/>
          <a:lstStyle/>
          <a:p>
            <a:pPr eaLnBrk="1" hangingPunct="1"/>
            <a:r>
              <a:rPr lang="en-US" altLang="en-US" sz="2400" dirty="0" smtClean="0"/>
              <a:t>This is a favorite!</a:t>
            </a:r>
          </a:p>
          <a:p>
            <a:pPr lvl="1" eaLnBrk="1" hangingPunct="1"/>
            <a:r>
              <a:rPr lang="en-US" altLang="en-US" sz="2000" dirty="0" smtClean="0"/>
              <a:t>The functionality of a 2:1 Mux</a:t>
            </a:r>
          </a:p>
          <a:p>
            <a:pPr lvl="1" eaLnBrk="1" hangingPunct="1"/>
            <a:r>
              <a:rPr lang="en-US" altLang="en-US" sz="2000" dirty="0" smtClean="0">
                <a:latin typeface="Tahoma" panose="020B0604030504040204" pitchFamily="34" charset="0"/>
              </a:rPr>
              <a:t>assign out = </a:t>
            </a:r>
            <a:r>
              <a:rPr lang="en-US" altLang="en-US" sz="2000" dirty="0" err="1" smtClean="0">
                <a:latin typeface="Tahoma" panose="020B0604030504040204" pitchFamily="34" charset="0"/>
              </a:rPr>
              <a:t>conditional_expr</a:t>
            </a:r>
            <a:r>
              <a:rPr lang="en-US" altLang="en-US" sz="2000" dirty="0" smtClean="0">
                <a:latin typeface="Tahoma" panose="020B0604030504040204" pitchFamily="34" charset="0"/>
              </a:rPr>
              <a:t> ? </a:t>
            </a:r>
            <a:r>
              <a:rPr lang="en-US" altLang="en-US" sz="2000" dirty="0" err="1" smtClean="0">
                <a:latin typeface="Tahoma" panose="020B0604030504040204" pitchFamily="34" charset="0"/>
              </a:rPr>
              <a:t>true_expr</a:t>
            </a:r>
            <a:r>
              <a:rPr lang="en-US" altLang="en-US" sz="2000" dirty="0" smtClean="0">
                <a:latin typeface="Tahoma" panose="020B0604030504040204" pitchFamily="34" charset="0"/>
              </a:rPr>
              <a:t> : </a:t>
            </a:r>
            <a:r>
              <a:rPr lang="en-US" altLang="en-US" sz="2000" dirty="0" err="1" smtClean="0">
                <a:latin typeface="Tahoma" panose="020B0604030504040204" pitchFamily="34" charset="0"/>
              </a:rPr>
              <a:t>false_expr</a:t>
            </a:r>
            <a:r>
              <a:rPr lang="en-US" altLang="en-US" sz="2000" dirty="0" smtClean="0">
                <a:latin typeface="Tahoma" panose="020B0604030504040204" pitchFamily="34" charset="0"/>
              </a:rPr>
              <a:t>;</a:t>
            </a:r>
          </a:p>
          <a:p>
            <a:pPr eaLnBrk="1" hangingPunct="1"/>
            <a:endParaRPr lang="en-US" altLang="en-US" sz="2400" dirty="0" smtClean="0">
              <a:latin typeface="Tahoma" panose="020B0604030504040204" pitchFamily="34" charset="0"/>
            </a:endParaRPr>
          </a:p>
        </p:txBody>
      </p:sp>
      <p:sp>
        <p:nvSpPr>
          <p:cNvPr id="440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D4AB582-E8F4-4647-BB75-E97DEB573701}" type="slidenum">
              <a:rPr lang="en-US" altLang="en-US"/>
              <a:pPr eaLnBrk="1" hangingPunct="1"/>
              <a:t>45</a:t>
            </a:fld>
            <a:endParaRPr lang="en-US" altLang="en-US"/>
          </a:p>
        </p:txBody>
      </p:sp>
      <p:grpSp>
        <p:nvGrpSpPr>
          <p:cNvPr id="44037" name="Group 15"/>
          <p:cNvGrpSpPr>
            <a:grpSpLocks/>
          </p:cNvGrpSpPr>
          <p:nvPr/>
        </p:nvGrpSpPr>
        <p:grpSpPr bwMode="auto">
          <a:xfrm>
            <a:off x="7239000" y="3048000"/>
            <a:ext cx="914400" cy="1295400"/>
            <a:chOff x="1248" y="1824"/>
            <a:chExt cx="576" cy="816"/>
          </a:xfrm>
        </p:grpSpPr>
        <p:sp>
          <p:nvSpPr>
            <p:cNvPr id="44043" name="Line 4"/>
            <p:cNvSpPr>
              <a:spLocks noChangeShapeType="1"/>
            </p:cNvSpPr>
            <p:nvPr/>
          </p:nvSpPr>
          <p:spPr bwMode="auto">
            <a:xfrm flipH="1" flipV="1">
              <a:off x="1488" y="1824"/>
              <a:ext cx="192" cy="192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44" name="Line 5"/>
            <p:cNvSpPr>
              <a:spLocks noChangeShapeType="1"/>
            </p:cNvSpPr>
            <p:nvPr/>
          </p:nvSpPr>
          <p:spPr bwMode="auto">
            <a:xfrm flipH="1">
              <a:off x="1488" y="2400"/>
              <a:ext cx="192" cy="192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45" name="Line 6"/>
            <p:cNvSpPr>
              <a:spLocks noChangeShapeType="1"/>
            </p:cNvSpPr>
            <p:nvPr/>
          </p:nvSpPr>
          <p:spPr bwMode="auto">
            <a:xfrm>
              <a:off x="1680" y="2016"/>
              <a:ext cx="0" cy="384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46" name="Line 7"/>
            <p:cNvSpPr>
              <a:spLocks noChangeShapeType="1"/>
            </p:cNvSpPr>
            <p:nvPr/>
          </p:nvSpPr>
          <p:spPr bwMode="auto">
            <a:xfrm>
              <a:off x="1680" y="2208"/>
              <a:ext cx="144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47" name="Line 8"/>
            <p:cNvSpPr>
              <a:spLocks noChangeShapeType="1"/>
            </p:cNvSpPr>
            <p:nvPr/>
          </p:nvSpPr>
          <p:spPr bwMode="auto">
            <a:xfrm flipV="1">
              <a:off x="1488" y="1824"/>
              <a:ext cx="0" cy="768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48" name="Text Box 10"/>
            <p:cNvSpPr txBox="1">
              <a:spLocks noChangeArrowheads="1"/>
            </p:cNvSpPr>
            <p:nvPr/>
          </p:nvSpPr>
          <p:spPr bwMode="auto">
            <a:xfrm>
              <a:off x="1488" y="1968"/>
              <a:ext cx="19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600"/>
                <a:t>0</a:t>
              </a:r>
            </a:p>
          </p:txBody>
        </p:sp>
        <p:sp>
          <p:nvSpPr>
            <p:cNvPr id="44049" name="Text Box 11"/>
            <p:cNvSpPr txBox="1">
              <a:spLocks noChangeArrowheads="1"/>
            </p:cNvSpPr>
            <p:nvPr/>
          </p:nvSpPr>
          <p:spPr bwMode="auto">
            <a:xfrm>
              <a:off x="1488" y="2256"/>
              <a:ext cx="19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600"/>
                <a:t>1</a:t>
              </a:r>
            </a:p>
          </p:txBody>
        </p:sp>
        <p:sp>
          <p:nvSpPr>
            <p:cNvPr id="44050" name="Line 12"/>
            <p:cNvSpPr>
              <a:spLocks noChangeShapeType="1"/>
            </p:cNvSpPr>
            <p:nvPr/>
          </p:nvSpPr>
          <p:spPr bwMode="auto">
            <a:xfrm>
              <a:off x="1248" y="2016"/>
              <a:ext cx="240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51" name="Line 13"/>
            <p:cNvSpPr>
              <a:spLocks noChangeShapeType="1"/>
            </p:cNvSpPr>
            <p:nvPr/>
          </p:nvSpPr>
          <p:spPr bwMode="auto">
            <a:xfrm>
              <a:off x="1248" y="2400"/>
              <a:ext cx="240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52" name="Line 14"/>
            <p:cNvSpPr>
              <a:spLocks noChangeShapeType="1"/>
            </p:cNvSpPr>
            <p:nvPr/>
          </p:nvSpPr>
          <p:spPr bwMode="auto">
            <a:xfrm>
              <a:off x="1584" y="2496"/>
              <a:ext cx="0" cy="144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4038" name="Text Box 16"/>
          <p:cNvSpPr txBox="1">
            <a:spLocks noChangeArrowheads="1"/>
          </p:cNvSpPr>
          <p:nvPr/>
        </p:nvSpPr>
        <p:spPr bwMode="auto">
          <a:xfrm>
            <a:off x="7162800" y="4343400"/>
            <a:ext cx="13858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cond_expr</a:t>
            </a:r>
          </a:p>
        </p:txBody>
      </p:sp>
      <p:sp>
        <p:nvSpPr>
          <p:cNvPr id="44039" name="Text Box 17"/>
          <p:cNvSpPr txBox="1">
            <a:spLocks noChangeArrowheads="1"/>
          </p:cNvSpPr>
          <p:nvPr/>
        </p:nvSpPr>
        <p:spPr bwMode="auto">
          <a:xfrm>
            <a:off x="8153400" y="3505200"/>
            <a:ext cx="5572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out</a:t>
            </a:r>
          </a:p>
        </p:txBody>
      </p:sp>
      <p:sp>
        <p:nvSpPr>
          <p:cNvPr id="44040" name="Text Box 18"/>
          <p:cNvSpPr txBox="1">
            <a:spLocks noChangeArrowheads="1"/>
          </p:cNvSpPr>
          <p:nvPr/>
        </p:nvSpPr>
        <p:spPr bwMode="auto">
          <a:xfrm>
            <a:off x="5867400" y="3200400"/>
            <a:ext cx="1377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false_expr</a:t>
            </a:r>
          </a:p>
        </p:txBody>
      </p:sp>
      <p:sp>
        <p:nvSpPr>
          <p:cNvPr id="44041" name="Text Box 19"/>
          <p:cNvSpPr txBox="1">
            <a:spLocks noChangeArrowheads="1"/>
          </p:cNvSpPr>
          <p:nvPr/>
        </p:nvSpPr>
        <p:spPr bwMode="auto">
          <a:xfrm>
            <a:off x="5943600" y="3810000"/>
            <a:ext cx="13096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true_expr</a:t>
            </a:r>
          </a:p>
        </p:txBody>
      </p:sp>
      <p:sp>
        <p:nvSpPr>
          <p:cNvPr id="44042" name="Text Box 20"/>
          <p:cNvSpPr txBox="1">
            <a:spLocks noChangeArrowheads="1"/>
          </p:cNvSpPr>
          <p:nvPr/>
        </p:nvSpPr>
        <p:spPr bwMode="auto">
          <a:xfrm>
            <a:off x="762000" y="2825750"/>
            <a:ext cx="7937500" cy="34004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Examples: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// a 2:1 mux</a:t>
            </a:r>
          </a:p>
          <a:p>
            <a:pPr eaLnBrk="1" hangingPunct="1"/>
            <a:r>
              <a:rPr lang="en-US" altLang="en-US" b="1"/>
              <a:t>assign</a:t>
            </a:r>
            <a:r>
              <a:rPr lang="en-US" altLang="en-US"/>
              <a:t> out = select ? in1 : in0;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// tri-state bus</a:t>
            </a:r>
          </a:p>
          <a:p>
            <a:pPr eaLnBrk="1" hangingPunct="1"/>
            <a:r>
              <a:rPr lang="en-US" altLang="en-US" b="1"/>
              <a:t>assign </a:t>
            </a:r>
            <a:r>
              <a:rPr lang="en-US" altLang="en-US"/>
              <a:t>src1 = rf2src1 ? Mem[addr1] : 16’hzzzz;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// Either true_expr or false_expr can also be a conditional operator</a:t>
            </a:r>
          </a:p>
          <a:p>
            <a:pPr eaLnBrk="1" hangingPunct="1"/>
            <a:r>
              <a:rPr lang="en-US" altLang="en-US"/>
              <a:t>// lets use this to build a 4:1 mux</a:t>
            </a:r>
          </a:p>
          <a:p>
            <a:pPr eaLnBrk="1" hangingPunct="1"/>
            <a:r>
              <a:rPr lang="en-US" altLang="en-US" b="1"/>
              <a:t>assign</a:t>
            </a:r>
            <a:r>
              <a:rPr lang="en-US" altLang="en-US"/>
              <a:t> out = sel[1] ? (sel[0] ? in3 : in2) : (sel[0] ? in1 : in0);  </a:t>
            </a:r>
          </a:p>
          <a:p>
            <a:pPr eaLnBrk="1" hangingPunct="1"/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40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40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40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404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404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404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404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404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404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404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404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42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90193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Conditional assign (continued)</a:t>
            </a:r>
          </a:p>
        </p:txBody>
      </p:sp>
      <p:sp>
        <p:nvSpPr>
          <p:cNvPr id="450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4C75FE9-F854-4DA8-A552-E6F9C3D2015C}" type="slidenum">
              <a:rPr lang="en-US" altLang="en-US"/>
              <a:pPr eaLnBrk="1" hangingPunct="1"/>
              <a:t>46</a:t>
            </a:fld>
            <a:endParaRPr lang="en-US" altLang="en-US"/>
          </a:p>
        </p:txBody>
      </p:sp>
      <p:sp>
        <p:nvSpPr>
          <p:cNvPr id="45060" name="Text Box 4"/>
          <p:cNvSpPr txBox="1">
            <a:spLocks noChangeArrowheads="1"/>
          </p:cNvSpPr>
          <p:nvPr/>
        </p:nvSpPr>
        <p:spPr bwMode="auto">
          <a:xfrm>
            <a:off x="533400" y="1600200"/>
            <a:ext cx="8001000" cy="4498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/>
              <a:t>Examples: (nesting of conditionals)</a:t>
            </a:r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b="1" dirty="0" err="1"/>
              <a:t>localparam</a:t>
            </a:r>
            <a:r>
              <a:rPr lang="en-US" altLang="en-US" dirty="0"/>
              <a:t> add    = 3'b000</a:t>
            </a:r>
          </a:p>
          <a:p>
            <a:pPr eaLnBrk="1" hangingPunct="1"/>
            <a:r>
              <a:rPr lang="en-US" altLang="en-US" b="1" dirty="0" err="1"/>
              <a:t>localparam</a:t>
            </a:r>
            <a:r>
              <a:rPr lang="en-US" altLang="en-US" dirty="0"/>
              <a:t> and     = 3'b001</a:t>
            </a:r>
          </a:p>
          <a:p>
            <a:pPr eaLnBrk="1" hangingPunct="1"/>
            <a:r>
              <a:rPr lang="en-US" altLang="en-US" b="1" dirty="0" err="1"/>
              <a:t>localparam</a:t>
            </a:r>
            <a:r>
              <a:rPr lang="en-US" altLang="en-US" dirty="0"/>
              <a:t> </a:t>
            </a:r>
            <a:r>
              <a:rPr lang="en-US" altLang="en-US" dirty="0" err="1"/>
              <a:t>xor</a:t>
            </a:r>
            <a:r>
              <a:rPr lang="en-US" altLang="en-US" dirty="0"/>
              <a:t>     = 3'b010</a:t>
            </a:r>
          </a:p>
          <a:p>
            <a:pPr eaLnBrk="1" hangingPunct="1"/>
            <a:r>
              <a:rPr lang="en-US" altLang="en-US" b="1" dirty="0" err="1"/>
              <a:t>localparam</a:t>
            </a:r>
            <a:r>
              <a:rPr lang="en-US" altLang="en-US" dirty="0"/>
              <a:t> </a:t>
            </a:r>
            <a:r>
              <a:rPr lang="en-US" altLang="en-US" dirty="0" err="1"/>
              <a:t>shft_l</a:t>
            </a:r>
            <a:r>
              <a:rPr lang="en-US" altLang="en-US" dirty="0"/>
              <a:t>  = 3'b011</a:t>
            </a:r>
          </a:p>
          <a:p>
            <a:pPr eaLnBrk="1" hangingPunct="1"/>
            <a:r>
              <a:rPr lang="en-US" altLang="en-US" b="1" dirty="0" err="1"/>
              <a:t>localparam</a:t>
            </a:r>
            <a:r>
              <a:rPr lang="en-US" altLang="en-US" dirty="0"/>
              <a:t> </a:t>
            </a:r>
            <a:r>
              <a:rPr lang="en-US" altLang="en-US" dirty="0" err="1"/>
              <a:t>shft_r</a:t>
            </a:r>
            <a:r>
              <a:rPr lang="en-US" altLang="en-US" dirty="0"/>
              <a:t>  = 3'b100</a:t>
            </a:r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>
                <a:latin typeface="Tahoma" panose="020B0604030504040204" pitchFamily="34" charset="0"/>
              </a:rPr>
              <a:t>// an ALU capable of </a:t>
            </a:r>
            <a:r>
              <a:rPr lang="en-US" altLang="en-US" dirty="0" err="1">
                <a:latin typeface="Tahoma" panose="020B0604030504040204" pitchFamily="34" charset="0"/>
              </a:rPr>
              <a:t>arithmetic,logical</a:t>
            </a:r>
            <a:r>
              <a:rPr lang="en-US" altLang="en-US" dirty="0">
                <a:latin typeface="Tahoma" panose="020B0604030504040204" pitchFamily="34" charset="0"/>
              </a:rPr>
              <a:t>, shift, and zero</a:t>
            </a:r>
          </a:p>
          <a:p>
            <a:pPr eaLnBrk="1" hangingPunct="1"/>
            <a:r>
              <a:rPr lang="en-US" altLang="en-US" b="1" dirty="0">
                <a:latin typeface="Tahoma" panose="020B0604030504040204" pitchFamily="34" charset="0"/>
              </a:rPr>
              <a:t>assign</a:t>
            </a:r>
            <a:r>
              <a:rPr lang="en-US" altLang="en-US" dirty="0">
                <a:latin typeface="Tahoma" panose="020B0604030504040204" pitchFamily="34" charset="0"/>
              </a:rPr>
              <a:t> {</a:t>
            </a:r>
            <a:r>
              <a:rPr lang="en-US" altLang="en-US" dirty="0" err="1">
                <a:latin typeface="Tahoma" panose="020B0604030504040204" pitchFamily="34" charset="0"/>
              </a:rPr>
              <a:t>cout,dst</a:t>
            </a:r>
            <a:r>
              <a:rPr lang="en-US" altLang="en-US" dirty="0">
                <a:latin typeface="Tahoma" panose="020B0604030504040204" pitchFamily="34" charset="0"/>
              </a:rPr>
              <a:t>} = (op==add) 	? 	src1+src2+cin : </a:t>
            </a:r>
          </a:p>
          <a:p>
            <a:pPr eaLnBrk="1" hangingPunct="1"/>
            <a:r>
              <a:rPr lang="en-US" altLang="en-US" dirty="0">
                <a:latin typeface="Tahoma" panose="020B0604030504040204" pitchFamily="34" charset="0"/>
              </a:rPr>
              <a:t>                         	    (op==and) 	? 	{1’b0,src1 &amp; src2} :</a:t>
            </a:r>
          </a:p>
          <a:p>
            <a:pPr eaLnBrk="1" hangingPunct="1"/>
            <a:r>
              <a:rPr lang="en-US" altLang="en-US" dirty="0">
                <a:latin typeface="Tahoma" panose="020B0604030504040204" pitchFamily="34" charset="0"/>
              </a:rPr>
              <a:t>		    (op==</a:t>
            </a:r>
            <a:r>
              <a:rPr lang="en-US" altLang="en-US" dirty="0" err="1">
                <a:latin typeface="Tahoma" panose="020B0604030504040204" pitchFamily="34" charset="0"/>
              </a:rPr>
              <a:t>xor</a:t>
            </a:r>
            <a:r>
              <a:rPr lang="en-US" altLang="en-US" dirty="0">
                <a:latin typeface="Tahoma" panose="020B0604030504040204" pitchFamily="34" charset="0"/>
              </a:rPr>
              <a:t>) 	? 	{1’b0,src1 ^ src2} :</a:t>
            </a:r>
          </a:p>
          <a:p>
            <a:pPr eaLnBrk="1" hangingPunct="1"/>
            <a:r>
              <a:rPr lang="en-US" altLang="en-US" dirty="0">
                <a:latin typeface="Tahoma" panose="020B0604030504040204" pitchFamily="34" charset="0"/>
              </a:rPr>
              <a:t>		    (op==</a:t>
            </a:r>
            <a:r>
              <a:rPr lang="en-US" altLang="en-US" dirty="0" err="1">
                <a:latin typeface="Tahoma" panose="020B0604030504040204" pitchFamily="34" charset="0"/>
              </a:rPr>
              <a:t>shft_l</a:t>
            </a:r>
            <a:r>
              <a:rPr lang="en-US" altLang="en-US" dirty="0">
                <a:latin typeface="Tahoma" panose="020B0604030504040204" pitchFamily="34" charset="0"/>
              </a:rPr>
              <a:t>) 	? 	{src1,cin} :</a:t>
            </a:r>
          </a:p>
          <a:p>
            <a:pPr eaLnBrk="1" hangingPunct="1"/>
            <a:r>
              <a:rPr lang="en-US" altLang="en-US" dirty="0">
                <a:latin typeface="Tahoma" panose="020B0604030504040204" pitchFamily="34" charset="0"/>
              </a:rPr>
              <a:t>                      	    (op==</a:t>
            </a:r>
            <a:r>
              <a:rPr lang="en-US" altLang="en-US" dirty="0" err="1">
                <a:latin typeface="Tahoma" panose="020B0604030504040204" pitchFamily="34" charset="0"/>
              </a:rPr>
              <a:t>shft_r</a:t>
            </a:r>
            <a:r>
              <a:rPr lang="en-US" altLang="en-US" dirty="0">
                <a:latin typeface="Tahoma" panose="020B0604030504040204" pitchFamily="34" charset="0"/>
              </a:rPr>
              <a:t>) 	? 	{src1[0],src1[15],src1[15:1]} :</a:t>
            </a:r>
          </a:p>
          <a:p>
            <a:pPr eaLnBrk="1" hangingPunct="1"/>
            <a:r>
              <a:rPr lang="en-US" altLang="en-US" dirty="0">
                <a:latin typeface="Tahoma" panose="020B0604030504040204" pitchFamily="34" charset="0"/>
              </a:rPr>
              <a:t>					17’h00000;</a:t>
            </a:r>
          </a:p>
          <a:p>
            <a:pPr eaLnBrk="1" hangingPunct="1"/>
            <a:r>
              <a:rPr lang="en-US" altLang="en-US" dirty="0">
                <a:latin typeface="Tahoma" panose="020B0604030504040204" pitchFamily="34" charset="0"/>
              </a:rPr>
              <a:t> 		   </a:t>
            </a:r>
          </a:p>
        </p:txBody>
      </p:sp>
      <p:sp>
        <p:nvSpPr>
          <p:cNvPr id="45061" name="Text Box 5"/>
          <p:cNvSpPr txBox="1">
            <a:spLocks noChangeArrowheads="1"/>
          </p:cNvSpPr>
          <p:nvPr/>
        </p:nvSpPr>
        <p:spPr bwMode="auto">
          <a:xfrm>
            <a:off x="1981200" y="5867400"/>
            <a:ext cx="4740275" cy="654050"/>
          </a:xfrm>
          <a:prstGeom prst="rect">
            <a:avLst/>
          </a:prstGeom>
          <a:solidFill>
            <a:srgbClr val="33CC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This can be very confusing to read if not coded with proper formating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 smtClean="0"/>
              <a:t>System Verilog for ALU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82895-1A62-40B5-92AA-CDBDB48804FD}" type="slidenum">
              <a:rPr lang="en-US" altLang="en-US" smtClean="0"/>
              <a:pPr/>
              <a:t>47</a:t>
            </a:fld>
            <a:endParaRPr lang="en-US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599466"/>
            <a:ext cx="5868219" cy="525853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6781801" y="2057400"/>
            <a:ext cx="2209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Again, system </a:t>
            </a:r>
            <a:r>
              <a:rPr lang="en-US" dirty="0" err="1" smtClean="0"/>
              <a:t>verilog</a:t>
            </a:r>
            <a:r>
              <a:rPr lang="en-US" dirty="0" smtClean="0"/>
              <a:t> allows for the use of enumerated types.</a:t>
            </a:r>
          </a:p>
          <a:p>
            <a:endParaRPr lang="en-US" dirty="0"/>
          </a:p>
          <a:p>
            <a:r>
              <a:rPr lang="en-US" dirty="0" smtClean="0"/>
              <a:t>Does not make the code more readable, but does enhance debug because of waveform view.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7716" y="5593431"/>
            <a:ext cx="5556359" cy="98750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48025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2065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A Few Other Possibilities</a:t>
            </a:r>
          </a:p>
        </p:txBody>
      </p:sp>
      <p:sp>
        <p:nvSpPr>
          <p:cNvPr id="46084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828800"/>
            <a:ext cx="8229600" cy="14478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The implicit assign</a:t>
            </a:r>
          </a:p>
          <a:p>
            <a:pPr lvl="1" eaLnBrk="1" hangingPunct="1"/>
            <a:r>
              <a:rPr lang="en-US" altLang="en-US" dirty="0" smtClean="0"/>
              <a:t>Goes in the wire declaration</a:t>
            </a:r>
            <a:br>
              <a:rPr lang="en-US" altLang="en-US" dirty="0" smtClean="0"/>
            </a:br>
            <a:r>
              <a:rPr lang="en-US" altLang="en-US" dirty="0" smtClean="0"/>
              <a:t>	</a:t>
            </a:r>
            <a:r>
              <a:rPr lang="en-US" altLang="en-US" b="1" dirty="0" smtClean="0">
                <a:latin typeface="Tahoma" panose="020B0604030504040204" pitchFamily="34" charset="0"/>
              </a:rPr>
              <a:t>wire </a:t>
            </a:r>
            <a:r>
              <a:rPr lang="en-US" altLang="en-US" dirty="0" smtClean="0">
                <a:latin typeface="Tahoma" panose="020B0604030504040204" pitchFamily="34" charset="0"/>
              </a:rPr>
              <a:t>[3:0] sum = a + b;</a:t>
            </a:r>
          </a:p>
          <a:p>
            <a:pPr eaLnBrk="1" hangingPunct="1"/>
            <a:endParaRPr lang="en-US" altLang="en-US" dirty="0" smtClean="0">
              <a:latin typeface="Tahoma" panose="020B0604030504040204" pitchFamily="34" charset="0"/>
            </a:endParaRPr>
          </a:p>
        </p:txBody>
      </p:sp>
      <p:sp>
        <p:nvSpPr>
          <p:cNvPr id="460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B609A0C-F701-4E1D-AF72-37858659C0ED}" type="slidenum">
              <a:rPr lang="en-US" altLang="en-US"/>
              <a:pPr eaLnBrk="1" hangingPunct="1"/>
              <a:t>48</a:t>
            </a:fld>
            <a:endParaRPr lang="en-US" altLang="en-US"/>
          </a:p>
        </p:txBody>
      </p:sp>
      <p:sp>
        <p:nvSpPr>
          <p:cNvPr id="245764" name="Rectangle 4"/>
          <p:cNvSpPr>
            <a:spLocks noChangeArrowheads="1"/>
          </p:cNvSpPr>
          <p:nvPr/>
        </p:nvSpPr>
        <p:spPr bwMode="auto">
          <a:xfrm>
            <a:off x="457200" y="33528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lvl="1" eaLnBrk="1" hangingPunct="1">
              <a:spcBef>
                <a:spcPct val="20000"/>
              </a:spcBef>
              <a:buClr>
                <a:srgbClr val="0000A0"/>
              </a:buClr>
              <a:buSzPct val="125000"/>
              <a:buFontTx/>
              <a:buChar char="•"/>
            </a:pPr>
            <a:r>
              <a:rPr lang="en-US" altLang="en-US" sz="2400">
                <a:latin typeface="Times New Roman" panose="02020603050405020304" pitchFamily="18" charset="0"/>
              </a:rPr>
              <a:t>Can be a useful shortcut to make code succinct, but doesn’t allow fancy LHS combos</a:t>
            </a:r>
            <a:br>
              <a:rPr lang="en-US" altLang="en-US" sz="2400">
                <a:latin typeface="Times New Roman" panose="02020603050405020304" pitchFamily="18" charset="0"/>
              </a:rPr>
            </a:br>
            <a:r>
              <a:rPr lang="en-US" altLang="en-US" sz="2400">
                <a:latin typeface="Times New Roman" panose="02020603050405020304" pitchFamily="18" charset="0"/>
              </a:rPr>
              <a:t>	</a:t>
            </a:r>
            <a:r>
              <a:rPr lang="en-US" altLang="en-US" sz="2400" b="1">
                <a:latin typeface="Tahoma" panose="020B0604030504040204" pitchFamily="34" charset="0"/>
              </a:rPr>
              <a:t>assign </a:t>
            </a:r>
            <a:r>
              <a:rPr lang="en-US" altLang="en-US" sz="2400">
                <a:latin typeface="Tahoma" panose="020B0604030504040204" pitchFamily="34" charset="0"/>
              </a:rPr>
              <a:t>{cout, sum} = a + b + cin;</a:t>
            </a:r>
          </a:p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Char char="§"/>
            </a:pPr>
            <a:endParaRPr lang="en-US" altLang="en-US" sz="2800">
              <a:latin typeface="Tahoma" panose="020B0604030504040204" pitchFamily="34" charset="0"/>
            </a:endParaRPr>
          </a:p>
        </p:txBody>
      </p:sp>
      <p:sp>
        <p:nvSpPr>
          <p:cNvPr id="245765" name="Rectangle 5"/>
          <p:cNvSpPr>
            <a:spLocks noChangeArrowheads="1"/>
          </p:cNvSpPr>
          <p:nvPr/>
        </p:nvSpPr>
        <p:spPr bwMode="auto">
          <a:xfrm>
            <a:off x="457200" y="4953000"/>
            <a:ext cx="82296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lvl="1" eaLnBrk="1" hangingPunct="1">
              <a:spcBef>
                <a:spcPct val="20000"/>
              </a:spcBef>
              <a:buClr>
                <a:srgbClr val="0000A0"/>
              </a:buClr>
              <a:buSzPct val="125000"/>
              <a:buFontTx/>
              <a:buChar char="•"/>
            </a:pPr>
            <a:r>
              <a:rPr lang="en-US" altLang="en-US" sz="2400">
                <a:latin typeface="Times New Roman" panose="02020603050405020304" pitchFamily="18" charset="0"/>
              </a:rPr>
              <a:t>Personal choice</a:t>
            </a:r>
          </a:p>
          <a:p>
            <a:pPr lvl="2" eaLnBrk="1" hangingPunct="1"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Char char="ü"/>
            </a:pPr>
            <a:r>
              <a:rPr lang="en-US" altLang="en-US" sz="2000">
                <a:latin typeface="Times New Roman" panose="02020603050405020304" pitchFamily="18" charset="0"/>
              </a:rPr>
              <a:t>You are welcome to use it when appropriate (I never do)</a:t>
            </a:r>
          </a:p>
          <a:p>
            <a:pPr lvl="1" eaLnBrk="1" hangingPunct="1">
              <a:spcBef>
                <a:spcPct val="20000"/>
              </a:spcBef>
              <a:buClr>
                <a:srgbClr val="0000A0"/>
              </a:buClr>
              <a:buSzPct val="125000"/>
              <a:buFontTx/>
              <a:buChar char="•"/>
            </a:pPr>
            <a:endParaRPr lang="en-US" altLang="en-US" sz="2400">
              <a:latin typeface="Tahoma" panose="020B0604030504040204" pitchFamily="34" charset="0"/>
            </a:endParaRPr>
          </a:p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Char char="§"/>
            </a:pPr>
            <a:endParaRPr lang="en-US" altLang="en-US" sz="2800">
              <a:latin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5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57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57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64" grpId="0"/>
      <p:bldP spid="245765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>
          <a:xfrm>
            <a:off x="457200" y="339418"/>
            <a:ext cx="8229600" cy="1143000"/>
          </a:xfrm>
        </p:spPr>
        <p:txBody>
          <a:bodyPr/>
          <a:lstStyle/>
          <a:p>
            <a:r>
              <a:rPr lang="en-US" altLang="en-US" dirty="0" smtClean="0"/>
              <a:t>Implicit Net Declarations</a:t>
            </a:r>
          </a:p>
        </p:txBody>
      </p:sp>
      <p:sp>
        <p:nvSpPr>
          <p:cNvPr id="4710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1FF77FD-BA20-4F18-8507-2AAD8D617CEA}" type="slidenum">
              <a:rPr lang="en-US" altLang="en-US"/>
              <a:pPr eaLnBrk="1" hangingPunct="1"/>
              <a:t>49</a:t>
            </a:fld>
            <a:endParaRPr lang="en-US" altLang="en-US"/>
          </a:p>
        </p:txBody>
      </p:sp>
      <p:sp>
        <p:nvSpPr>
          <p:cNvPr id="47108" name="Rectangle 3"/>
          <p:cNvSpPr txBox="1">
            <a:spLocks noChangeArrowheads="1"/>
          </p:cNvSpPr>
          <p:nvPr/>
        </p:nvSpPr>
        <p:spPr bwMode="auto">
          <a:xfrm>
            <a:off x="457200" y="1676400"/>
            <a:ext cx="82296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Char char="§"/>
            </a:pPr>
            <a:r>
              <a:rPr lang="en-US" altLang="en-US" sz="2800">
                <a:latin typeface="Times New Roman" panose="02020603050405020304" pitchFamily="18" charset="0"/>
              </a:rPr>
              <a:t>When wire is used but not declared, it is </a:t>
            </a:r>
            <a:r>
              <a:rPr lang="en-US" altLang="en-US" sz="2800" i="1">
                <a:latin typeface="Times New Roman" panose="02020603050405020304" pitchFamily="18" charset="0"/>
              </a:rPr>
              <a:t>implied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sz="2800">
                <a:latin typeface="Times New Roman" panose="02020603050405020304" pitchFamily="18" charset="0"/>
              </a:rPr>
              <a:t>	</a:t>
            </a:r>
            <a:r>
              <a:rPr lang="en-US" altLang="en-US">
                <a:latin typeface="Times New Roman" panose="02020603050405020304" pitchFamily="18" charset="0"/>
              </a:rPr>
              <a:t>	</a:t>
            </a:r>
            <a:r>
              <a:rPr lang="en-US" altLang="en-US" b="1">
                <a:latin typeface="Times New Roman" panose="02020603050405020304" pitchFamily="18" charset="0"/>
              </a:rPr>
              <a:t>module </a:t>
            </a:r>
            <a:r>
              <a:rPr lang="en-US" altLang="en-US">
                <a:latin typeface="Times New Roman" panose="02020603050405020304" pitchFamily="18" charset="0"/>
              </a:rPr>
              <a:t>majority(</a:t>
            </a:r>
            <a:r>
              <a:rPr lang="en-US" altLang="en-US" b="1">
                <a:latin typeface="Times New Roman" panose="02020603050405020304" pitchFamily="18" charset="0"/>
              </a:rPr>
              <a:t>output</a:t>
            </a:r>
            <a:r>
              <a:rPr lang="en-US" altLang="en-US">
                <a:latin typeface="Times New Roman" panose="02020603050405020304" pitchFamily="18" charset="0"/>
              </a:rPr>
              <a:t> out, </a:t>
            </a:r>
            <a:r>
              <a:rPr lang="en-US" altLang="en-US" b="1">
                <a:latin typeface="Times New Roman" panose="02020603050405020304" pitchFamily="18" charset="0"/>
              </a:rPr>
              <a:t>input</a:t>
            </a:r>
            <a:r>
              <a:rPr lang="en-US" altLang="en-US">
                <a:latin typeface="Times New Roman" panose="02020603050405020304" pitchFamily="18" charset="0"/>
              </a:rPr>
              <a:t> a, b, c);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>
                <a:latin typeface="Times New Roman" panose="02020603050405020304" pitchFamily="18" charset="0"/>
              </a:rPr>
              <a:t>		     assign part1 = a &amp; b;</a:t>
            </a:r>
            <a:br>
              <a:rPr lang="en-US" altLang="en-US">
                <a:latin typeface="Times New Roman" panose="02020603050405020304" pitchFamily="18" charset="0"/>
              </a:rPr>
            </a:br>
            <a:r>
              <a:rPr lang="en-US" altLang="en-US">
                <a:latin typeface="Times New Roman" panose="02020603050405020304" pitchFamily="18" charset="0"/>
              </a:rPr>
              <a:t>	     assign part2 = a &amp; c;</a:t>
            </a:r>
            <a:br>
              <a:rPr lang="en-US" altLang="en-US">
                <a:latin typeface="Times New Roman" panose="02020603050405020304" pitchFamily="18" charset="0"/>
              </a:rPr>
            </a:br>
            <a:r>
              <a:rPr lang="en-US" altLang="en-US">
                <a:latin typeface="Times New Roman" panose="02020603050405020304" pitchFamily="18" charset="0"/>
              </a:rPr>
              <a:t>	     assign part3 = b &amp; c;</a:t>
            </a:r>
            <a:br>
              <a:rPr lang="en-US" altLang="en-US">
                <a:latin typeface="Times New Roman" panose="02020603050405020304" pitchFamily="18" charset="0"/>
              </a:rPr>
            </a:br>
            <a:r>
              <a:rPr lang="en-US" altLang="en-US">
                <a:latin typeface="Times New Roman" panose="02020603050405020304" pitchFamily="18" charset="0"/>
              </a:rPr>
              <a:t>	     assign out = part1 | part2 | part3;</a:t>
            </a:r>
            <a:br>
              <a:rPr lang="en-US" altLang="en-US">
                <a:latin typeface="Times New Roman" panose="02020603050405020304" pitchFamily="18" charset="0"/>
              </a:rPr>
            </a:br>
            <a:r>
              <a:rPr lang="en-US" altLang="en-US">
                <a:latin typeface="Times New Roman" panose="02020603050405020304" pitchFamily="18" charset="0"/>
              </a:rPr>
              <a:t>	</a:t>
            </a:r>
            <a:r>
              <a:rPr lang="en-US" altLang="en-US" b="1">
                <a:latin typeface="Times New Roman" panose="02020603050405020304" pitchFamily="18" charset="0"/>
              </a:rPr>
              <a:t>endmodule</a:t>
            </a:r>
            <a:r>
              <a:rPr lang="en-US" altLang="en-US">
                <a:latin typeface="Times New Roman" panose="02020603050405020304" pitchFamily="18" charset="0"/>
              </a:rPr>
              <a:t/>
            </a:r>
            <a:br>
              <a:rPr lang="en-US" altLang="en-US">
                <a:latin typeface="Times New Roman" panose="02020603050405020304" pitchFamily="18" charset="0"/>
              </a:rPr>
            </a:br>
            <a:r>
              <a:rPr lang="en-US" altLang="en-US">
                <a:latin typeface="Times New Roman" panose="02020603050405020304" pitchFamily="18" charset="0"/>
              </a:rPr>
              <a:t>	     </a:t>
            </a:r>
            <a:endParaRPr lang="en-US" altLang="en-US" sz="280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Char char="§"/>
            </a:pPr>
            <a:r>
              <a:rPr lang="en-US" altLang="en-US" sz="2800">
                <a:latin typeface="Times New Roman" panose="02020603050405020304" pitchFamily="18" charset="0"/>
              </a:rPr>
              <a:t>Defaults to single bit wire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Char char="§"/>
            </a:pPr>
            <a:r>
              <a:rPr lang="en-US" altLang="en-US" sz="2800">
                <a:latin typeface="Times New Roman" panose="02020603050405020304" pitchFamily="18" charset="0"/>
              </a:rPr>
              <a:t>Breaks compatibility with some tools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Char char="§"/>
            </a:pPr>
            <a:r>
              <a:rPr lang="en-US" altLang="en-US" sz="2800">
                <a:latin typeface="Times New Roman" panose="02020603050405020304" pitchFamily="18" charset="0"/>
              </a:rPr>
              <a:t>Disable by using </a:t>
            </a:r>
            <a:r>
              <a:rPr lang="en-US" altLang="en-US" sz="2800">
                <a:solidFill>
                  <a:srgbClr val="000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`default_nettype none </a:t>
            </a:r>
            <a:r>
              <a:rPr lang="en-US" altLang="en-US" sz="2800">
                <a:latin typeface="Times New Roman" panose="02020603050405020304" pitchFamily="18" charset="0"/>
              </a:rPr>
              <a:t>directive</a:t>
            </a:r>
          </a:p>
          <a:p>
            <a:pPr lvl="2" eaLnBrk="1" hangingPunct="1">
              <a:lnSpc>
                <a:spcPct val="90000"/>
              </a:lnSpc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Char char="ü"/>
            </a:pPr>
            <a:r>
              <a:rPr lang="en-US" altLang="en-US" sz="2000">
                <a:latin typeface="Times New Roman" panose="02020603050405020304" pitchFamily="18" charset="0"/>
              </a:rPr>
              <a:t>Helps to avoid wasting time on typos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850900" y="228600"/>
            <a:ext cx="67056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Event-Driven Simulation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914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When an input to the simulating circuit changes, put it on a “changed” list</a:t>
            </a:r>
          </a:p>
        </p:txBody>
      </p:sp>
      <p:sp>
        <p:nvSpPr>
          <p:cNvPr id="71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887DE90-02A6-45B4-99CD-0E5183D08336}" type="slidenum">
              <a:rPr lang="en-US" altLang="en-US"/>
              <a:pPr eaLnBrk="1" hangingPunct="1"/>
              <a:t>5</a:t>
            </a:fld>
            <a:endParaRPr lang="en-US" altLang="en-US"/>
          </a:p>
        </p:txBody>
      </p:sp>
      <p:sp>
        <p:nvSpPr>
          <p:cNvPr id="187396" name="Rectangle 4"/>
          <p:cNvSpPr>
            <a:spLocks noChangeArrowheads="1"/>
          </p:cNvSpPr>
          <p:nvPr/>
        </p:nvSpPr>
        <p:spPr bwMode="auto">
          <a:xfrm>
            <a:off x="457200" y="5029200"/>
            <a:ext cx="82296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Char char="§"/>
            </a:pPr>
            <a:r>
              <a:rPr lang="en-US" altLang="en-US" sz="2800">
                <a:latin typeface="Times New Roman" panose="02020603050405020304" pitchFamily="18" charset="0"/>
              </a:rPr>
              <a:t>When the “changed” list is empty:</a:t>
            </a:r>
          </a:p>
          <a:p>
            <a:pPr lvl="1" eaLnBrk="1" hangingPunct="1">
              <a:spcBef>
                <a:spcPct val="20000"/>
              </a:spcBef>
              <a:buClr>
                <a:srgbClr val="0000A0"/>
              </a:buClr>
              <a:buSzPct val="125000"/>
              <a:buFontTx/>
              <a:buChar char="•"/>
            </a:pPr>
            <a:r>
              <a:rPr lang="en-US" altLang="en-US" sz="2400">
                <a:latin typeface="Times New Roman" panose="02020603050405020304" pitchFamily="18" charset="0"/>
              </a:rPr>
              <a:t> Keep simulation results</a:t>
            </a:r>
          </a:p>
          <a:p>
            <a:pPr lvl="1" eaLnBrk="1" hangingPunct="1">
              <a:spcBef>
                <a:spcPct val="20000"/>
              </a:spcBef>
              <a:buClr>
                <a:srgbClr val="0000A0"/>
              </a:buClr>
              <a:buSzPct val="125000"/>
              <a:buFontTx/>
              <a:buChar char="•"/>
            </a:pPr>
            <a:r>
              <a:rPr lang="en-US" altLang="en-US" sz="2400">
                <a:latin typeface="Times New Roman" panose="02020603050405020304" pitchFamily="18" charset="0"/>
              </a:rPr>
              <a:t>Advance simulation time to next stimulus (input) event</a:t>
            </a:r>
          </a:p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Char char="§"/>
            </a:pPr>
            <a:endParaRPr lang="en-US" altLang="en-US" sz="2800">
              <a:latin typeface="Times New Roman" panose="02020603050405020304" pitchFamily="18" charset="0"/>
            </a:endParaRP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330200" y="2514600"/>
            <a:ext cx="8356600" cy="2895600"/>
            <a:chOff x="208" y="1584"/>
            <a:chExt cx="5264" cy="1824"/>
          </a:xfrm>
        </p:grpSpPr>
        <p:sp>
          <p:nvSpPr>
            <p:cNvPr id="7175" name="Rectangle 5"/>
            <p:cNvSpPr>
              <a:spLocks noChangeArrowheads="1"/>
            </p:cNvSpPr>
            <p:nvPr/>
          </p:nvSpPr>
          <p:spPr bwMode="auto">
            <a:xfrm>
              <a:off x="288" y="1584"/>
              <a:ext cx="5184" cy="18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rgbClr val="0000A0"/>
                </a:buClr>
                <a:buSzPct val="125000"/>
                <a:buFont typeface="Wingdings" panose="05000000000000000000" pitchFamily="2" charset="2"/>
                <a:buChar char="§"/>
              </a:pPr>
              <a:r>
                <a:rPr lang="en-US" altLang="en-US" sz="2800" dirty="0">
                  <a:latin typeface="Times New Roman" panose="02020603050405020304" pitchFamily="18" charset="0"/>
                </a:rPr>
                <a:t>Loop while the “changed” list isn’t empty:</a:t>
              </a:r>
            </a:p>
            <a:p>
              <a:pPr lvl="1" eaLnBrk="1" hangingPunct="1">
                <a:spcBef>
                  <a:spcPct val="20000"/>
                </a:spcBef>
                <a:buClr>
                  <a:srgbClr val="0000A0"/>
                </a:buClr>
                <a:buSzPct val="125000"/>
                <a:buFontTx/>
                <a:buChar char="•"/>
              </a:pPr>
              <a:r>
                <a:rPr lang="en-US" altLang="en-US" sz="2400" dirty="0">
                  <a:latin typeface="Times New Roman" panose="02020603050405020304" pitchFamily="18" charset="0"/>
                </a:rPr>
                <a:t>Remove a signal from the “changed” list</a:t>
              </a:r>
            </a:p>
            <a:p>
              <a:pPr lvl="1" eaLnBrk="1" hangingPunct="1">
                <a:spcBef>
                  <a:spcPct val="20000"/>
                </a:spcBef>
                <a:buClr>
                  <a:srgbClr val="0000A0"/>
                </a:buClr>
                <a:buSzPct val="125000"/>
                <a:buFontTx/>
                <a:buChar char="•"/>
              </a:pPr>
              <a:r>
                <a:rPr lang="en-US" altLang="en-US" sz="2400" dirty="0">
                  <a:latin typeface="Times New Roman" panose="02020603050405020304" pitchFamily="18" charset="0"/>
                </a:rPr>
                <a:t>For each sink of the signal</a:t>
              </a:r>
            </a:p>
            <a:p>
              <a:pPr lvl="2" eaLnBrk="1" hangingPunct="1">
                <a:spcBef>
                  <a:spcPct val="20000"/>
                </a:spcBef>
                <a:buClr>
                  <a:srgbClr val="0000A0"/>
                </a:buClr>
                <a:buSzPct val="125000"/>
                <a:buFont typeface="Wingdings" panose="05000000000000000000" pitchFamily="2" charset="2"/>
                <a:buChar char="ü"/>
              </a:pPr>
              <a:r>
                <a:rPr lang="en-US" altLang="en-US" sz="2000" dirty="0" err="1">
                  <a:latin typeface="Times New Roman" panose="02020603050405020304" pitchFamily="18" charset="0"/>
                </a:rPr>
                <a:t>Recompute</a:t>
              </a:r>
              <a:r>
                <a:rPr lang="en-US" altLang="en-US" sz="2000" dirty="0">
                  <a:latin typeface="Times New Roman" panose="02020603050405020304" pitchFamily="18" charset="0"/>
                </a:rPr>
                <a:t> its new output(s)</a:t>
              </a:r>
            </a:p>
            <a:p>
              <a:pPr lvl="2" eaLnBrk="1" hangingPunct="1">
                <a:spcBef>
                  <a:spcPct val="20000"/>
                </a:spcBef>
                <a:buClr>
                  <a:srgbClr val="0000A0"/>
                </a:buClr>
                <a:buSzPct val="125000"/>
                <a:buFont typeface="Wingdings" panose="05000000000000000000" pitchFamily="2" charset="2"/>
                <a:buChar char="ü"/>
              </a:pPr>
              <a:r>
                <a:rPr lang="en-US" altLang="en-US" sz="2000" dirty="0">
                  <a:latin typeface="Times New Roman" panose="02020603050405020304" pitchFamily="18" charset="0"/>
                </a:rPr>
                <a:t>For any output(s) that have changed value, add that signal to the “changed” list</a:t>
              </a:r>
            </a:p>
          </p:txBody>
        </p:sp>
        <p:sp>
          <p:nvSpPr>
            <p:cNvPr id="7176" name="Freeform 6"/>
            <p:cNvSpPr>
              <a:spLocks/>
            </p:cNvSpPr>
            <p:nvPr/>
          </p:nvSpPr>
          <p:spPr bwMode="auto">
            <a:xfrm>
              <a:off x="208" y="1872"/>
              <a:ext cx="656" cy="1248"/>
            </a:xfrm>
            <a:custGeom>
              <a:avLst/>
              <a:gdLst>
                <a:gd name="T0" fmla="*/ 656 w 656"/>
                <a:gd name="T1" fmla="*/ 1248 h 1248"/>
                <a:gd name="T2" fmla="*/ 368 w 656"/>
                <a:gd name="T3" fmla="*/ 1152 h 1248"/>
                <a:gd name="T4" fmla="*/ 80 w 656"/>
                <a:gd name="T5" fmla="*/ 816 h 1248"/>
                <a:gd name="T6" fmla="*/ 32 w 656"/>
                <a:gd name="T7" fmla="*/ 384 h 1248"/>
                <a:gd name="T8" fmla="*/ 272 w 656"/>
                <a:gd name="T9" fmla="*/ 0 h 12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56"/>
                <a:gd name="T16" fmla="*/ 0 h 1248"/>
                <a:gd name="T17" fmla="*/ 656 w 656"/>
                <a:gd name="T18" fmla="*/ 1248 h 12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56" h="1248">
                  <a:moveTo>
                    <a:pt x="656" y="1248"/>
                  </a:moveTo>
                  <a:cubicBezTo>
                    <a:pt x="560" y="1236"/>
                    <a:pt x="464" y="1224"/>
                    <a:pt x="368" y="1152"/>
                  </a:cubicBezTo>
                  <a:cubicBezTo>
                    <a:pt x="272" y="1080"/>
                    <a:pt x="136" y="944"/>
                    <a:pt x="80" y="816"/>
                  </a:cubicBezTo>
                  <a:cubicBezTo>
                    <a:pt x="24" y="688"/>
                    <a:pt x="0" y="520"/>
                    <a:pt x="32" y="384"/>
                  </a:cubicBezTo>
                  <a:cubicBezTo>
                    <a:pt x="64" y="248"/>
                    <a:pt x="168" y="124"/>
                    <a:pt x="272" y="0"/>
                  </a:cubicBezTo>
                </a:path>
              </a:pathLst>
            </a:custGeom>
            <a:noFill/>
            <a:ln w="22225" cap="flat" cmpd="sng">
              <a:solidFill>
                <a:schemeClr val="tx1"/>
              </a:solidFill>
              <a:prstDash val="solid"/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73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73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396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>
          <a:xfrm>
            <a:off x="494071" y="2667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Latches with Continuous Assign</a:t>
            </a:r>
          </a:p>
        </p:txBody>
      </p:sp>
      <p:sp>
        <p:nvSpPr>
          <p:cNvPr id="48132" name="Rectangle 4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1219200"/>
          </a:xfrm>
          <a:noFill/>
        </p:spPr>
        <p:txBody>
          <a:bodyPr/>
          <a:lstStyle/>
          <a:p>
            <a:pPr eaLnBrk="1" hangingPunct="1"/>
            <a:r>
              <a:rPr lang="en-US" altLang="en-US" sz="3200" smtClean="0"/>
              <a:t>What does the following statement imply/do?</a:t>
            </a:r>
          </a:p>
          <a:p>
            <a:pPr lvl="1" eaLnBrk="1" hangingPunct="1">
              <a:buFontTx/>
              <a:buNone/>
            </a:pPr>
            <a:r>
              <a:rPr lang="en-US" altLang="en-US" sz="2800" b="1" smtClean="0">
                <a:latin typeface="Tahoma" panose="020B0604030504040204" pitchFamily="34" charset="0"/>
              </a:rPr>
              <a:t>assign</a:t>
            </a:r>
            <a:r>
              <a:rPr lang="en-US" altLang="en-US" sz="2800" smtClean="0">
                <a:latin typeface="Tahoma" panose="020B0604030504040204" pitchFamily="34" charset="0"/>
              </a:rPr>
              <a:t> q_out = enable ? data_in : q_out;</a:t>
            </a:r>
          </a:p>
          <a:p>
            <a:pPr lvl="1" eaLnBrk="1" hangingPunct="1">
              <a:buFontTx/>
              <a:buNone/>
            </a:pPr>
            <a:endParaRPr lang="en-US" altLang="en-US" sz="2800" b="1" smtClean="0">
              <a:latin typeface="Tahoma" panose="020B0604030504040204" pitchFamily="34" charset="0"/>
            </a:endParaRPr>
          </a:p>
        </p:txBody>
      </p:sp>
      <p:sp>
        <p:nvSpPr>
          <p:cNvPr id="481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1286C6D-DBD4-4B73-BD2B-E87FF3B70578}" type="slidenum">
              <a:rPr lang="en-US" altLang="en-US"/>
              <a:pPr eaLnBrk="1" hangingPunct="1"/>
              <a:t>50</a:t>
            </a:fld>
            <a:endParaRPr lang="en-US" altLang="en-US"/>
          </a:p>
        </p:txBody>
      </p:sp>
      <p:sp>
        <p:nvSpPr>
          <p:cNvPr id="246790" name="Rectangle 6"/>
          <p:cNvSpPr>
            <a:spLocks noChangeArrowheads="1"/>
          </p:cNvSpPr>
          <p:nvPr/>
        </p:nvSpPr>
        <p:spPr bwMode="auto">
          <a:xfrm>
            <a:off x="464574" y="3338539"/>
            <a:ext cx="82296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lvl="1" eaLnBrk="1" hangingPunct="1">
              <a:spcBef>
                <a:spcPct val="20000"/>
              </a:spcBef>
              <a:buClr>
                <a:srgbClr val="0000A0"/>
              </a:buClr>
              <a:buSzPct val="125000"/>
              <a:buFontTx/>
              <a:buChar char="•"/>
            </a:pPr>
            <a:r>
              <a:rPr lang="en-US" altLang="en-US" sz="2800" dirty="0">
                <a:latin typeface="Times New Roman" panose="02020603050405020304" pitchFamily="18" charset="0"/>
              </a:rPr>
              <a:t>It acts as a latch.  If enable is high new data goes to </a:t>
            </a:r>
            <a:r>
              <a:rPr lang="en-US" altLang="en-US" sz="2800" dirty="0" err="1">
                <a:latin typeface="Times New Roman" panose="02020603050405020304" pitchFamily="18" charset="0"/>
              </a:rPr>
              <a:t>q_out</a:t>
            </a:r>
            <a:r>
              <a:rPr lang="en-US" altLang="en-US" sz="2800" dirty="0">
                <a:latin typeface="Times New Roman" panose="02020603050405020304" pitchFamily="18" charset="0"/>
              </a:rPr>
              <a:t>.  Otherwise </a:t>
            </a:r>
            <a:r>
              <a:rPr lang="en-US" altLang="en-US" sz="2800" dirty="0" err="1">
                <a:latin typeface="Times New Roman" panose="02020603050405020304" pitchFamily="18" charset="0"/>
              </a:rPr>
              <a:t>q_out</a:t>
            </a:r>
            <a:r>
              <a:rPr lang="en-US" altLang="en-US" sz="2800" dirty="0">
                <a:latin typeface="Times New Roman" panose="02020603050405020304" pitchFamily="18" charset="0"/>
              </a:rPr>
              <a:t> maintains its previous value.</a:t>
            </a:r>
            <a:endParaRPr lang="en-US" altLang="en-US" sz="2800" b="1" dirty="0">
              <a:latin typeface="Tahoma" panose="020B0604030504040204" pitchFamily="34" charset="0"/>
            </a:endParaRPr>
          </a:p>
        </p:txBody>
      </p:sp>
      <p:sp>
        <p:nvSpPr>
          <p:cNvPr id="246791" name="Rectangle 7"/>
          <p:cNvSpPr>
            <a:spLocks noChangeArrowheads="1"/>
          </p:cNvSpPr>
          <p:nvPr/>
        </p:nvSpPr>
        <p:spPr bwMode="auto">
          <a:xfrm>
            <a:off x="425245" y="6003925"/>
            <a:ext cx="8229600" cy="71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lvl="1" eaLnBrk="1" hangingPunct="1">
              <a:spcBef>
                <a:spcPct val="20000"/>
              </a:spcBef>
              <a:buClr>
                <a:srgbClr val="0000A0"/>
              </a:buClr>
              <a:buSzPct val="125000"/>
              <a:buFontTx/>
              <a:buChar char="•"/>
            </a:pPr>
            <a:r>
              <a:rPr lang="en-US" altLang="en-US" sz="2800" dirty="0">
                <a:latin typeface="Times New Roman" panose="02020603050405020304" pitchFamily="18" charset="0"/>
              </a:rPr>
              <a:t>It simulates fine…just like a latch</a:t>
            </a:r>
            <a:endParaRPr lang="en-US" altLang="en-US" sz="2800" b="1" dirty="0">
              <a:latin typeface="Tahoma" panose="020B0604030504040204" pitchFamily="34" charset="0"/>
            </a:endParaRPr>
          </a:p>
        </p:txBody>
      </p:sp>
      <p:sp>
        <p:nvSpPr>
          <p:cNvPr id="246792" name="Rectangle 8"/>
          <p:cNvSpPr>
            <a:spLocks noChangeArrowheads="1"/>
          </p:cNvSpPr>
          <p:nvPr/>
        </p:nvSpPr>
        <p:spPr bwMode="auto">
          <a:xfrm>
            <a:off x="425245" y="4827076"/>
            <a:ext cx="8229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lvl="1" eaLnBrk="1" hangingPunct="1">
              <a:spcBef>
                <a:spcPct val="20000"/>
              </a:spcBef>
              <a:buClr>
                <a:srgbClr val="0000A0"/>
              </a:buClr>
              <a:buSzPct val="125000"/>
              <a:buFontTx/>
              <a:buChar char="•"/>
            </a:pPr>
            <a:r>
              <a:rPr lang="en-US" altLang="en-US" sz="2800" dirty="0">
                <a:latin typeface="Times New Roman" panose="02020603050405020304" pitchFamily="18" charset="0"/>
              </a:rPr>
              <a:t>Ask yourself…It that what I meant when I coded this?</a:t>
            </a:r>
            <a:endParaRPr lang="en-US" altLang="en-US" sz="2800" b="1" dirty="0">
              <a:latin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6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46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46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790" grpId="0"/>
      <p:bldP spid="246791" grpId="0"/>
      <p:bldP spid="246792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>
          <a:xfrm>
            <a:off x="412955" y="16766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Latches with Continuous Assign</a:t>
            </a:r>
          </a:p>
        </p:txBody>
      </p:sp>
      <p:sp>
        <p:nvSpPr>
          <p:cNvPr id="49157" name="Rectangle 5"/>
          <p:cNvSpPr>
            <a:spLocks noGrp="1" noChangeArrowheads="1"/>
          </p:cNvSpPr>
          <p:nvPr>
            <p:ph idx="1"/>
          </p:nvPr>
        </p:nvSpPr>
        <p:spPr>
          <a:xfrm>
            <a:off x="457200" y="2209800"/>
            <a:ext cx="8229600" cy="685800"/>
          </a:xfrm>
          <a:noFill/>
        </p:spPr>
        <p:txBody>
          <a:bodyPr/>
          <a:lstStyle/>
          <a:p>
            <a:pPr eaLnBrk="1" hangingPunct="1"/>
            <a:r>
              <a:rPr lang="en-US" altLang="en-US" smtClean="0"/>
              <a:t>How does it synthesize??</a:t>
            </a:r>
          </a:p>
          <a:p>
            <a:pPr lvl="1" eaLnBrk="1" hangingPunct="1">
              <a:buFontTx/>
              <a:buNone/>
            </a:pPr>
            <a:endParaRPr lang="en-US" altLang="en-US" sz="2800" b="1" smtClean="0">
              <a:latin typeface="Tahoma" panose="020B0604030504040204" pitchFamily="34" charset="0"/>
            </a:endParaRPr>
          </a:p>
        </p:txBody>
      </p:sp>
      <p:sp>
        <p:nvSpPr>
          <p:cNvPr id="491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A463F18-6195-4413-B25A-A7B71A554BDA}" type="slidenum">
              <a:rPr lang="en-US" altLang="en-US"/>
              <a:pPr eaLnBrk="1" hangingPunct="1"/>
              <a:t>51</a:t>
            </a:fld>
            <a:endParaRPr lang="en-US" altLang="en-US"/>
          </a:p>
        </p:txBody>
      </p:sp>
      <p:sp>
        <p:nvSpPr>
          <p:cNvPr id="49156" name="Text Box 4"/>
          <p:cNvSpPr txBox="1">
            <a:spLocks noChangeArrowheads="1"/>
          </p:cNvSpPr>
          <p:nvPr/>
        </p:nvSpPr>
        <p:spPr bwMode="auto">
          <a:xfrm>
            <a:off x="1203325" y="1606550"/>
            <a:ext cx="6027738" cy="4095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lvl="1" eaLnBrk="1" hangingPunct="1">
              <a:spcBef>
                <a:spcPct val="20000"/>
              </a:spcBef>
              <a:buClr>
                <a:srgbClr val="0000A0"/>
              </a:buClr>
              <a:buSzPct val="125000"/>
            </a:pPr>
            <a:r>
              <a:rPr lang="en-US" altLang="en-US" sz="2000" b="1"/>
              <a:t>assign</a:t>
            </a:r>
            <a:r>
              <a:rPr lang="en-US" altLang="en-US" sz="2000"/>
              <a:t> q_out = enable ? data_in : q_out</a:t>
            </a:r>
            <a:r>
              <a:rPr lang="en-US" altLang="en-US"/>
              <a:t>;</a:t>
            </a:r>
          </a:p>
        </p:txBody>
      </p:sp>
      <p:grpSp>
        <p:nvGrpSpPr>
          <p:cNvPr id="2" name="Group 35"/>
          <p:cNvGrpSpPr>
            <a:grpSpLocks/>
          </p:cNvGrpSpPr>
          <p:nvPr/>
        </p:nvGrpSpPr>
        <p:grpSpPr bwMode="auto">
          <a:xfrm>
            <a:off x="457200" y="2743200"/>
            <a:ext cx="3200400" cy="3384550"/>
            <a:chOff x="288" y="1728"/>
            <a:chExt cx="2016" cy="2132"/>
          </a:xfrm>
        </p:grpSpPr>
        <p:sp>
          <p:nvSpPr>
            <p:cNvPr id="49180" name="Rectangle 6"/>
            <p:cNvSpPr>
              <a:spLocks noChangeArrowheads="1"/>
            </p:cNvSpPr>
            <p:nvPr/>
          </p:nvSpPr>
          <p:spPr bwMode="auto">
            <a:xfrm>
              <a:off x="1152" y="1968"/>
              <a:ext cx="288" cy="52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9181" name="Text Box 7"/>
            <p:cNvSpPr txBox="1">
              <a:spLocks noChangeArrowheads="1"/>
            </p:cNvSpPr>
            <p:nvPr/>
          </p:nvSpPr>
          <p:spPr bwMode="auto">
            <a:xfrm>
              <a:off x="1152" y="2256"/>
              <a:ext cx="29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en</a:t>
              </a:r>
            </a:p>
          </p:txBody>
        </p:sp>
        <p:sp>
          <p:nvSpPr>
            <p:cNvPr id="49182" name="Line 8"/>
            <p:cNvSpPr>
              <a:spLocks noChangeShapeType="1"/>
            </p:cNvSpPr>
            <p:nvPr/>
          </p:nvSpPr>
          <p:spPr bwMode="auto">
            <a:xfrm>
              <a:off x="1296" y="2496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83" name="Text Box 9"/>
            <p:cNvSpPr txBox="1">
              <a:spLocks noChangeArrowheads="1"/>
            </p:cNvSpPr>
            <p:nvPr/>
          </p:nvSpPr>
          <p:spPr bwMode="auto">
            <a:xfrm>
              <a:off x="998" y="2612"/>
              <a:ext cx="59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enable</a:t>
              </a:r>
            </a:p>
          </p:txBody>
        </p:sp>
        <p:sp>
          <p:nvSpPr>
            <p:cNvPr id="49184" name="Line 10"/>
            <p:cNvSpPr>
              <a:spLocks noChangeShapeType="1"/>
            </p:cNvSpPr>
            <p:nvPr/>
          </p:nvSpPr>
          <p:spPr bwMode="auto">
            <a:xfrm>
              <a:off x="1008" y="2208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85" name="Text Box 11"/>
            <p:cNvSpPr txBox="1">
              <a:spLocks noChangeArrowheads="1"/>
            </p:cNvSpPr>
            <p:nvPr/>
          </p:nvSpPr>
          <p:spPr bwMode="auto">
            <a:xfrm>
              <a:off x="336" y="2064"/>
              <a:ext cx="65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data_in</a:t>
              </a:r>
            </a:p>
          </p:txBody>
        </p:sp>
        <p:sp>
          <p:nvSpPr>
            <p:cNvPr id="49186" name="Line 12"/>
            <p:cNvSpPr>
              <a:spLocks noChangeShapeType="1"/>
            </p:cNvSpPr>
            <p:nvPr/>
          </p:nvSpPr>
          <p:spPr bwMode="auto">
            <a:xfrm>
              <a:off x="1440" y="2208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87" name="Text Box 13"/>
            <p:cNvSpPr txBox="1">
              <a:spLocks noChangeArrowheads="1"/>
            </p:cNvSpPr>
            <p:nvPr/>
          </p:nvSpPr>
          <p:spPr bwMode="auto">
            <a:xfrm>
              <a:off x="1574" y="2084"/>
              <a:ext cx="53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q_out</a:t>
              </a:r>
            </a:p>
          </p:txBody>
        </p:sp>
        <p:sp>
          <p:nvSpPr>
            <p:cNvPr id="49188" name="Rectangle 14"/>
            <p:cNvSpPr>
              <a:spLocks noChangeArrowheads="1"/>
            </p:cNvSpPr>
            <p:nvPr/>
          </p:nvSpPr>
          <p:spPr bwMode="auto">
            <a:xfrm>
              <a:off x="288" y="1728"/>
              <a:ext cx="2016" cy="129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9189" name="Text Box 15"/>
            <p:cNvSpPr txBox="1">
              <a:spLocks noChangeArrowheads="1"/>
            </p:cNvSpPr>
            <p:nvPr/>
          </p:nvSpPr>
          <p:spPr bwMode="auto">
            <a:xfrm>
              <a:off x="288" y="3024"/>
              <a:ext cx="2016" cy="8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600"/>
                <a:t>Is the synthesizer smart enough to see this as a latch</a:t>
              </a:r>
            </a:p>
            <a:p>
              <a:pPr eaLnBrk="1" hangingPunct="1"/>
              <a:r>
                <a:rPr lang="en-US" altLang="en-US" sz="1600"/>
                <a:t>and pick a latch element from the standard cell library?</a:t>
              </a:r>
            </a:p>
          </p:txBody>
        </p:sp>
      </p:grpSp>
      <p:grpSp>
        <p:nvGrpSpPr>
          <p:cNvPr id="3" name="Group 39"/>
          <p:cNvGrpSpPr>
            <a:grpSpLocks/>
          </p:cNvGrpSpPr>
          <p:nvPr/>
        </p:nvGrpSpPr>
        <p:grpSpPr bwMode="auto">
          <a:xfrm>
            <a:off x="4876800" y="2286000"/>
            <a:ext cx="3733800" cy="3825875"/>
            <a:chOff x="3072" y="1440"/>
            <a:chExt cx="2352" cy="2410"/>
          </a:xfrm>
        </p:grpSpPr>
        <p:sp>
          <p:nvSpPr>
            <p:cNvPr id="49160" name="Line 17"/>
            <p:cNvSpPr>
              <a:spLocks noChangeShapeType="1"/>
            </p:cNvSpPr>
            <p:nvPr/>
          </p:nvSpPr>
          <p:spPr bwMode="auto">
            <a:xfrm flipH="1" flipV="1">
              <a:off x="4176" y="1680"/>
              <a:ext cx="24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61" name="Line 18"/>
            <p:cNvSpPr>
              <a:spLocks noChangeShapeType="1"/>
            </p:cNvSpPr>
            <p:nvPr/>
          </p:nvSpPr>
          <p:spPr bwMode="auto">
            <a:xfrm flipH="1">
              <a:off x="4176" y="2400"/>
              <a:ext cx="24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62" name="Line 19"/>
            <p:cNvSpPr>
              <a:spLocks noChangeShapeType="1"/>
            </p:cNvSpPr>
            <p:nvPr/>
          </p:nvSpPr>
          <p:spPr bwMode="auto">
            <a:xfrm flipV="1">
              <a:off x="4416" y="1920"/>
              <a:ext cx="0" cy="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63" name="Line 20"/>
            <p:cNvSpPr>
              <a:spLocks noChangeShapeType="1"/>
            </p:cNvSpPr>
            <p:nvPr/>
          </p:nvSpPr>
          <p:spPr bwMode="auto">
            <a:xfrm>
              <a:off x="4176" y="1680"/>
              <a:ext cx="0" cy="9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64" name="Line 21"/>
            <p:cNvSpPr>
              <a:spLocks noChangeShapeType="1"/>
            </p:cNvSpPr>
            <p:nvPr/>
          </p:nvSpPr>
          <p:spPr bwMode="auto">
            <a:xfrm>
              <a:off x="4416" y="2160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65" name="Line 22"/>
            <p:cNvSpPr>
              <a:spLocks noChangeShapeType="1"/>
            </p:cNvSpPr>
            <p:nvPr/>
          </p:nvSpPr>
          <p:spPr bwMode="auto">
            <a:xfrm flipH="1">
              <a:off x="3984" y="1920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66" name="Line 23"/>
            <p:cNvSpPr>
              <a:spLocks noChangeShapeType="1"/>
            </p:cNvSpPr>
            <p:nvPr/>
          </p:nvSpPr>
          <p:spPr bwMode="auto">
            <a:xfrm flipH="1">
              <a:off x="3984" y="2448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67" name="Line 24"/>
            <p:cNvSpPr>
              <a:spLocks noChangeShapeType="1"/>
            </p:cNvSpPr>
            <p:nvPr/>
          </p:nvSpPr>
          <p:spPr bwMode="auto">
            <a:xfrm flipV="1">
              <a:off x="4608" y="1536"/>
              <a:ext cx="0" cy="6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68" name="Line 25"/>
            <p:cNvSpPr>
              <a:spLocks noChangeShapeType="1"/>
            </p:cNvSpPr>
            <p:nvPr/>
          </p:nvSpPr>
          <p:spPr bwMode="auto">
            <a:xfrm flipH="1">
              <a:off x="3984" y="1536"/>
              <a:ext cx="6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69" name="Line 26"/>
            <p:cNvSpPr>
              <a:spLocks noChangeShapeType="1"/>
            </p:cNvSpPr>
            <p:nvPr/>
          </p:nvSpPr>
          <p:spPr bwMode="auto">
            <a:xfrm flipV="1">
              <a:off x="3984" y="1536"/>
              <a:ext cx="0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70" name="Line 27"/>
            <p:cNvSpPr>
              <a:spLocks noChangeShapeType="1"/>
            </p:cNvSpPr>
            <p:nvPr/>
          </p:nvSpPr>
          <p:spPr bwMode="auto">
            <a:xfrm>
              <a:off x="4608" y="2160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71" name="Oval 28"/>
            <p:cNvSpPr>
              <a:spLocks noChangeArrowheads="1"/>
            </p:cNvSpPr>
            <p:nvPr/>
          </p:nvSpPr>
          <p:spPr bwMode="auto">
            <a:xfrm>
              <a:off x="4584" y="2134"/>
              <a:ext cx="48" cy="48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9172" name="Line 29"/>
            <p:cNvSpPr>
              <a:spLocks noChangeShapeType="1"/>
            </p:cNvSpPr>
            <p:nvPr/>
          </p:nvSpPr>
          <p:spPr bwMode="auto">
            <a:xfrm>
              <a:off x="4272" y="2544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73" name="Text Box 30"/>
            <p:cNvSpPr txBox="1">
              <a:spLocks noChangeArrowheads="1"/>
            </p:cNvSpPr>
            <p:nvPr/>
          </p:nvSpPr>
          <p:spPr bwMode="auto">
            <a:xfrm>
              <a:off x="3312" y="2304"/>
              <a:ext cx="65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data_in</a:t>
              </a:r>
            </a:p>
          </p:txBody>
        </p:sp>
        <p:sp>
          <p:nvSpPr>
            <p:cNvPr id="49174" name="Text Box 31"/>
            <p:cNvSpPr txBox="1">
              <a:spLocks noChangeArrowheads="1"/>
            </p:cNvSpPr>
            <p:nvPr/>
          </p:nvSpPr>
          <p:spPr bwMode="auto">
            <a:xfrm>
              <a:off x="4752" y="2016"/>
              <a:ext cx="53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q_out</a:t>
              </a:r>
            </a:p>
          </p:txBody>
        </p:sp>
        <p:sp>
          <p:nvSpPr>
            <p:cNvPr id="49175" name="Text Box 32"/>
            <p:cNvSpPr txBox="1">
              <a:spLocks noChangeArrowheads="1"/>
            </p:cNvSpPr>
            <p:nvPr/>
          </p:nvSpPr>
          <p:spPr bwMode="auto">
            <a:xfrm>
              <a:off x="3984" y="2784"/>
              <a:ext cx="59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enable</a:t>
              </a:r>
            </a:p>
          </p:txBody>
        </p:sp>
        <p:sp>
          <p:nvSpPr>
            <p:cNvPr id="49176" name="Rectangle 33"/>
            <p:cNvSpPr>
              <a:spLocks noChangeArrowheads="1"/>
            </p:cNvSpPr>
            <p:nvPr/>
          </p:nvSpPr>
          <p:spPr bwMode="auto">
            <a:xfrm>
              <a:off x="3072" y="1440"/>
              <a:ext cx="2352" cy="172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9177" name="Text Box 34"/>
            <p:cNvSpPr txBox="1">
              <a:spLocks noChangeArrowheads="1"/>
            </p:cNvSpPr>
            <p:nvPr/>
          </p:nvSpPr>
          <p:spPr bwMode="auto">
            <a:xfrm>
              <a:off x="3072" y="3168"/>
              <a:ext cx="2352" cy="68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600"/>
                <a:t>Or is it what you code is what you get?  A combinational feedback loop.  Still acts like a latch.  Do you feel comfortable with this?</a:t>
              </a:r>
            </a:p>
          </p:txBody>
        </p:sp>
        <p:sp>
          <p:nvSpPr>
            <p:cNvPr id="49178" name="Text Box 37"/>
            <p:cNvSpPr txBox="1">
              <a:spLocks noChangeArrowheads="1"/>
            </p:cNvSpPr>
            <p:nvPr/>
          </p:nvSpPr>
          <p:spPr bwMode="auto">
            <a:xfrm>
              <a:off x="4176" y="1824"/>
              <a:ext cx="19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600"/>
                <a:t>0</a:t>
              </a:r>
            </a:p>
          </p:txBody>
        </p:sp>
        <p:sp>
          <p:nvSpPr>
            <p:cNvPr id="49179" name="Text Box 38"/>
            <p:cNvSpPr txBox="1">
              <a:spLocks noChangeArrowheads="1"/>
            </p:cNvSpPr>
            <p:nvPr/>
          </p:nvSpPr>
          <p:spPr bwMode="auto">
            <a:xfrm>
              <a:off x="4176" y="2304"/>
              <a:ext cx="19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600"/>
                <a:t>1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1234304" y="235721"/>
            <a:ext cx="44196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Simulation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76400"/>
            <a:ext cx="8229600" cy="4389437"/>
          </a:xfrm>
        </p:spPr>
        <p:txBody>
          <a:bodyPr/>
          <a:lstStyle/>
          <a:p>
            <a:pPr eaLnBrk="1" hangingPunct="1"/>
            <a:r>
              <a:rPr lang="en-US" altLang="en-US" smtClean="0"/>
              <a:t>Update only if changed</a:t>
            </a:r>
          </a:p>
          <a:p>
            <a:pPr eaLnBrk="1" hangingPunct="1"/>
            <a:endParaRPr lang="en-US" altLang="en-US" smtClean="0"/>
          </a:p>
          <a:p>
            <a:pPr eaLnBrk="1" hangingPunct="1"/>
            <a:endParaRPr lang="en-US" altLang="en-US" smtClean="0"/>
          </a:p>
          <a:p>
            <a:pPr eaLnBrk="1" hangingPunct="1"/>
            <a:endParaRPr lang="en-US" altLang="en-US" smtClean="0"/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Some circuits are very large</a:t>
            </a:r>
          </a:p>
          <a:p>
            <a:pPr lvl="1" eaLnBrk="1" hangingPunct="1"/>
            <a:r>
              <a:rPr lang="en-US" altLang="en-US" smtClean="0"/>
              <a:t>Updating every signal =&gt; very slow simulation</a:t>
            </a:r>
          </a:p>
          <a:p>
            <a:pPr lvl="1" eaLnBrk="1" hangingPunct="1"/>
            <a:r>
              <a:rPr lang="en-US" altLang="en-US" smtClean="0"/>
              <a:t>Event-driven simulation is much faster!</a:t>
            </a:r>
          </a:p>
        </p:txBody>
      </p:sp>
      <p:sp>
        <p:nvSpPr>
          <p:cNvPr id="81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08CB1D3-E72B-4124-89CE-1409BF0041DD}" type="slidenum">
              <a:rPr lang="en-US" altLang="en-US"/>
              <a:pPr eaLnBrk="1" hangingPunct="1"/>
              <a:t>6</a:t>
            </a:fld>
            <a:endParaRPr lang="en-US" altLang="en-US"/>
          </a:p>
        </p:txBody>
      </p:sp>
      <p:grpSp>
        <p:nvGrpSpPr>
          <p:cNvPr id="8197" name="Group 4"/>
          <p:cNvGrpSpPr>
            <a:grpSpLocks/>
          </p:cNvGrpSpPr>
          <p:nvPr/>
        </p:nvGrpSpPr>
        <p:grpSpPr bwMode="auto">
          <a:xfrm>
            <a:off x="1973898" y="2738438"/>
            <a:ext cx="457200" cy="381000"/>
            <a:chOff x="762" y="1200"/>
            <a:chExt cx="486" cy="480"/>
          </a:xfrm>
        </p:grpSpPr>
        <p:sp>
          <p:nvSpPr>
            <p:cNvPr id="8271" name="Arc 5"/>
            <p:cNvSpPr>
              <a:spLocks/>
            </p:cNvSpPr>
            <p:nvPr/>
          </p:nvSpPr>
          <p:spPr bwMode="auto">
            <a:xfrm rot="5400000">
              <a:off x="888" y="1320"/>
              <a:ext cx="240" cy="48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solidFill>
              <a:srgbClr val="CCECFF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72" name="Arc 6"/>
            <p:cNvSpPr>
              <a:spLocks/>
            </p:cNvSpPr>
            <p:nvPr/>
          </p:nvSpPr>
          <p:spPr bwMode="auto">
            <a:xfrm rot="5400000" flipH="1">
              <a:off x="888" y="1080"/>
              <a:ext cx="240" cy="48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solidFill>
              <a:srgbClr val="CCECFF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73" name="Arc 7"/>
            <p:cNvSpPr>
              <a:spLocks/>
            </p:cNvSpPr>
            <p:nvPr/>
          </p:nvSpPr>
          <p:spPr bwMode="auto">
            <a:xfrm rot="5400000" flipH="1">
              <a:off x="705" y="1257"/>
              <a:ext cx="240" cy="12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74" name="Arc 8"/>
            <p:cNvSpPr>
              <a:spLocks/>
            </p:cNvSpPr>
            <p:nvPr/>
          </p:nvSpPr>
          <p:spPr bwMode="auto">
            <a:xfrm rot="5400000">
              <a:off x="705" y="1497"/>
              <a:ext cx="240" cy="12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solidFill>
              <a:srgbClr val="FFFFFF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198" name="AutoShape 9"/>
          <p:cNvSpPr>
            <a:spLocks noChangeArrowheads="1"/>
          </p:cNvSpPr>
          <p:nvPr/>
        </p:nvSpPr>
        <p:spPr bwMode="auto">
          <a:xfrm>
            <a:off x="1364298" y="3043238"/>
            <a:ext cx="366712" cy="341312"/>
          </a:xfrm>
          <a:prstGeom prst="flowChartDelay">
            <a:avLst/>
          </a:prstGeom>
          <a:solidFill>
            <a:srgbClr val="CCE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8199" name="Group 10"/>
          <p:cNvGrpSpPr>
            <a:grpSpLocks/>
          </p:cNvGrpSpPr>
          <p:nvPr/>
        </p:nvGrpSpPr>
        <p:grpSpPr bwMode="auto">
          <a:xfrm>
            <a:off x="2054860" y="3225800"/>
            <a:ext cx="304800" cy="228600"/>
            <a:chOff x="960" y="3600"/>
            <a:chExt cx="336" cy="288"/>
          </a:xfrm>
        </p:grpSpPr>
        <p:sp>
          <p:nvSpPr>
            <p:cNvPr id="8269" name="AutoShape 11"/>
            <p:cNvSpPr>
              <a:spLocks noChangeArrowheads="1"/>
            </p:cNvSpPr>
            <p:nvPr/>
          </p:nvSpPr>
          <p:spPr bwMode="auto">
            <a:xfrm rot="5400000">
              <a:off x="948" y="3612"/>
              <a:ext cx="288" cy="264"/>
            </a:xfrm>
            <a:prstGeom prst="triangle">
              <a:avLst>
                <a:gd name="adj" fmla="val 50000"/>
              </a:avLst>
            </a:prstGeom>
            <a:solidFill>
              <a:srgbClr val="CCEC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270" name="Oval 12"/>
            <p:cNvSpPr>
              <a:spLocks noChangeArrowheads="1"/>
            </p:cNvSpPr>
            <p:nvPr/>
          </p:nvSpPr>
          <p:spPr bwMode="auto">
            <a:xfrm>
              <a:off x="1200" y="3695"/>
              <a:ext cx="96" cy="96"/>
            </a:xfrm>
            <a:prstGeom prst="ellipse">
              <a:avLst/>
            </a:prstGeom>
            <a:solidFill>
              <a:srgbClr val="CCECFF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8200" name="Group 13"/>
          <p:cNvGrpSpPr>
            <a:grpSpLocks/>
          </p:cNvGrpSpPr>
          <p:nvPr/>
        </p:nvGrpSpPr>
        <p:grpSpPr bwMode="auto">
          <a:xfrm>
            <a:off x="2731135" y="2854325"/>
            <a:ext cx="457200" cy="381000"/>
            <a:chOff x="762" y="1200"/>
            <a:chExt cx="486" cy="480"/>
          </a:xfrm>
        </p:grpSpPr>
        <p:sp>
          <p:nvSpPr>
            <p:cNvPr id="8265" name="Arc 14"/>
            <p:cNvSpPr>
              <a:spLocks/>
            </p:cNvSpPr>
            <p:nvPr/>
          </p:nvSpPr>
          <p:spPr bwMode="auto">
            <a:xfrm rot="5400000">
              <a:off x="888" y="1320"/>
              <a:ext cx="240" cy="48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solidFill>
              <a:srgbClr val="CCECFF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66" name="Arc 15"/>
            <p:cNvSpPr>
              <a:spLocks/>
            </p:cNvSpPr>
            <p:nvPr/>
          </p:nvSpPr>
          <p:spPr bwMode="auto">
            <a:xfrm rot="5400000" flipH="1">
              <a:off x="888" y="1080"/>
              <a:ext cx="240" cy="48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solidFill>
              <a:srgbClr val="CCECFF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67" name="Arc 16"/>
            <p:cNvSpPr>
              <a:spLocks/>
            </p:cNvSpPr>
            <p:nvPr/>
          </p:nvSpPr>
          <p:spPr bwMode="auto">
            <a:xfrm rot="5400000" flipH="1">
              <a:off x="705" y="1257"/>
              <a:ext cx="240" cy="12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68" name="Arc 17"/>
            <p:cNvSpPr>
              <a:spLocks/>
            </p:cNvSpPr>
            <p:nvPr/>
          </p:nvSpPr>
          <p:spPr bwMode="auto">
            <a:xfrm rot="5400000">
              <a:off x="705" y="1497"/>
              <a:ext cx="240" cy="12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solidFill>
              <a:srgbClr val="FFFFFF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201" name="Line 18"/>
          <p:cNvSpPr>
            <a:spLocks noChangeShapeType="1"/>
          </p:cNvSpPr>
          <p:nvPr/>
        </p:nvSpPr>
        <p:spPr bwMode="auto">
          <a:xfrm flipH="1">
            <a:off x="1059498" y="2814638"/>
            <a:ext cx="990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02" name="Freeform 19"/>
          <p:cNvSpPr>
            <a:spLocks/>
          </p:cNvSpPr>
          <p:nvPr/>
        </p:nvSpPr>
        <p:spPr bwMode="auto">
          <a:xfrm>
            <a:off x="1745298" y="3043238"/>
            <a:ext cx="304800" cy="152400"/>
          </a:xfrm>
          <a:custGeom>
            <a:avLst/>
            <a:gdLst>
              <a:gd name="T0" fmla="*/ 0 w 192"/>
              <a:gd name="T1" fmla="*/ 2147483647 h 96"/>
              <a:gd name="T2" fmla="*/ 2147483647 w 192"/>
              <a:gd name="T3" fmla="*/ 2147483647 h 96"/>
              <a:gd name="T4" fmla="*/ 2147483647 w 192"/>
              <a:gd name="T5" fmla="*/ 0 h 96"/>
              <a:gd name="T6" fmla="*/ 2147483647 w 192"/>
              <a:gd name="T7" fmla="*/ 0 h 96"/>
              <a:gd name="T8" fmla="*/ 0 60000 65536"/>
              <a:gd name="T9" fmla="*/ 0 60000 65536"/>
              <a:gd name="T10" fmla="*/ 0 60000 65536"/>
              <a:gd name="T11" fmla="*/ 0 60000 65536"/>
              <a:gd name="T12" fmla="*/ 0 w 192"/>
              <a:gd name="T13" fmla="*/ 0 h 96"/>
              <a:gd name="T14" fmla="*/ 192 w 192"/>
              <a:gd name="T15" fmla="*/ 96 h 9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92" h="96">
                <a:moveTo>
                  <a:pt x="0" y="96"/>
                </a:moveTo>
                <a:lnTo>
                  <a:pt x="48" y="96"/>
                </a:lnTo>
                <a:lnTo>
                  <a:pt x="48" y="0"/>
                </a:lnTo>
                <a:lnTo>
                  <a:pt x="192" y="0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03" name="Line 20"/>
          <p:cNvSpPr>
            <a:spLocks noChangeShapeType="1"/>
          </p:cNvSpPr>
          <p:nvPr/>
        </p:nvSpPr>
        <p:spPr bwMode="auto">
          <a:xfrm flipH="1">
            <a:off x="1059498" y="3119438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04" name="Line 21"/>
          <p:cNvSpPr>
            <a:spLocks noChangeShapeType="1"/>
          </p:cNvSpPr>
          <p:nvPr/>
        </p:nvSpPr>
        <p:spPr bwMode="auto">
          <a:xfrm flipH="1">
            <a:off x="1059498" y="3348038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05" name="Freeform 22"/>
          <p:cNvSpPr>
            <a:spLocks/>
          </p:cNvSpPr>
          <p:nvPr/>
        </p:nvSpPr>
        <p:spPr bwMode="auto">
          <a:xfrm>
            <a:off x="1059498" y="3348038"/>
            <a:ext cx="990600" cy="152400"/>
          </a:xfrm>
          <a:custGeom>
            <a:avLst/>
            <a:gdLst>
              <a:gd name="T0" fmla="*/ 2147483647 w 624"/>
              <a:gd name="T1" fmla="*/ 0 h 96"/>
              <a:gd name="T2" fmla="*/ 2147483647 w 624"/>
              <a:gd name="T3" fmla="*/ 0 h 96"/>
              <a:gd name="T4" fmla="*/ 2147483647 w 624"/>
              <a:gd name="T5" fmla="*/ 2147483647 h 96"/>
              <a:gd name="T6" fmla="*/ 0 w 624"/>
              <a:gd name="T7" fmla="*/ 2147483647 h 96"/>
              <a:gd name="T8" fmla="*/ 0 60000 65536"/>
              <a:gd name="T9" fmla="*/ 0 60000 65536"/>
              <a:gd name="T10" fmla="*/ 0 60000 65536"/>
              <a:gd name="T11" fmla="*/ 0 60000 65536"/>
              <a:gd name="T12" fmla="*/ 0 w 624"/>
              <a:gd name="T13" fmla="*/ 0 h 96"/>
              <a:gd name="T14" fmla="*/ 624 w 624"/>
              <a:gd name="T15" fmla="*/ 96 h 9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24" h="96">
                <a:moveTo>
                  <a:pt x="624" y="0"/>
                </a:moveTo>
                <a:lnTo>
                  <a:pt x="528" y="0"/>
                </a:lnTo>
                <a:lnTo>
                  <a:pt x="528" y="96"/>
                </a:lnTo>
                <a:lnTo>
                  <a:pt x="0" y="96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06" name="Freeform 23"/>
          <p:cNvSpPr>
            <a:spLocks/>
          </p:cNvSpPr>
          <p:nvPr/>
        </p:nvSpPr>
        <p:spPr bwMode="auto">
          <a:xfrm>
            <a:off x="2354898" y="3119438"/>
            <a:ext cx="457200" cy="228600"/>
          </a:xfrm>
          <a:custGeom>
            <a:avLst/>
            <a:gdLst>
              <a:gd name="T0" fmla="*/ 0 w 288"/>
              <a:gd name="T1" fmla="*/ 2147483647 h 144"/>
              <a:gd name="T2" fmla="*/ 2147483647 w 288"/>
              <a:gd name="T3" fmla="*/ 2147483647 h 144"/>
              <a:gd name="T4" fmla="*/ 2147483647 w 288"/>
              <a:gd name="T5" fmla="*/ 0 h 144"/>
              <a:gd name="T6" fmla="*/ 2147483647 w 288"/>
              <a:gd name="T7" fmla="*/ 0 h 144"/>
              <a:gd name="T8" fmla="*/ 0 60000 65536"/>
              <a:gd name="T9" fmla="*/ 0 60000 65536"/>
              <a:gd name="T10" fmla="*/ 0 60000 65536"/>
              <a:gd name="T11" fmla="*/ 0 60000 65536"/>
              <a:gd name="T12" fmla="*/ 0 w 288"/>
              <a:gd name="T13" fmla="*/ 0 h 144"/>
              <a:gd name="T14" fmla="*/ 288 w 288"/>
              <a:gd name="T15" fmla="*/ 144 h 1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88" h="144">
                <a:moveTo>
                  <a:pt x="0" y="144"/>
                </a:moveTo>
                <a:lnTo>
                  <a:pt x="144" y="144"/>
                </a:lnTo>
                <a:lnTo>
                  <a:pt x="144" y="0"/>
                </a:lnTo>
                <a:lnTo>
                  <a:pt x="288" y="0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07" name="Freeform 24"/>
          <p:cNvSpPr>
            <a:spLocks/>
          </p:cNvSpPr>
          <p:nvPr/>
        </p:nvSpPr>
        <p:spPr bwMode="auto">
          <a:xfrm>
            <a:off x="1059498" y="2586038"/>
            <a:ext cx="2514600" cy="152400"/>
          </a:xfrm>
          <a:custGeom>
            <a:avLst/>
            <a:gdLst>
              <a:gd name="T0" fmla="*/ 0 w 1584"/>
              <a:gd name="T1" fmla="*/ 0 h 96"/>
              <a:gd name="T2" fmla="*/ 2147483647 w 1584"/>
              <a:gd name="T3" fmla="*/ 0 h 96"/>
              <a:gd name="T4" fmla="*/ 2147483647 w 1584"/>
              <a:gd name="T5" fmla="*/ 2147483647 h 96"/>
              <a:gd name="T6" fmla="*/ 2147483647 w 1584"/>
              <a:gd name="T7" fmla="*/ 2147483647 h 96"/>
              <a:gd name="T8" fmla="*/ 0 60000 65536"/>
              <a:gd name="T9" fmla="*/ 0 60000 65536"/>
              <a:gd name="T10" fmla="*/ 0 60000 65536"/>
              <a:gd name="T11" fmla="*/ 0 60000 65536"/>
              <a:gd name="T12" fmla="*/ 0 w 1584"/>
              <a:gd name="T13" fmla="*/ 0 h 96"/>
              <a:gd name="T14" fmla="*/ 1584 w 1584"/>
              <a:gd name="T15" fmla="*/ 96 h 9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84" h="96">
                <a:moveTo>
                  <a:pt x="0" y="0"/>
                </a:moveTo>
                <a:lnTo>
                  <a:pt x="1392" y="0"/>
                </a:lnTo>
                <a:lnTo>
                  <a:pt x="1392" y="96"/>
                </a:lnTo>
                <a:lnTo>
                  <a:pt x="1584" y="96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08" name="Freeform 25"/>
          <p:cNvSpPr>
            <a:spLocks/>
          </p:cNvSpPr>
          <p:nvPr/>
        </p:nvSpPr>
        <p:spPr bwMode="auto">
          <a:xfrm>
            <a:off x="2431098" y="2890838"/>
            <a:ext cx="381000" cy="76200"/>
          </a:xfrm>
          <a:custGeom>
            <a:avLst/>
            <a:gdLst>
              <a:gd name="T0" fmla="*/ 0 w 240"/>
              <a:gd name="T1" fmla="*/ 0 h 48"/>
              <a:gd name="T2" fmla="*/ 2147483647 w 240"/>
              <a:gd name="T3" fmla="*/ 0 h 48"/>
              <a:gd name="T4" fmla="*/ 2147483647 w 240"/>
              <a:gd name="T5" fmla="*/ 2147483647 h 48"/>
              <a:gd name="T6" fmla="*/ 2147483647 w 240"/>
              <a:gd name="T7" fmla="*/ 2147483647 h 48"/>
              <a:gd name="T8" fmla="*/ 0 60000 65536"/>
              <a:gd name="T9" fmla="*/ 0 60000 65536"/>
              <a:gd name="T10" fmla="*/ 0 60000 65536"/>
              <a:gd name="T11" fmla="*/ 0 60000 65536"/>
              <a:gd name="T12" fmla="*/ 0 w 240"/>
              <a:gd name="T13" fmla="*/ 0 h 48"/>
              <a:gd name="T14" fmla="*/ 240 w 240"/>
              <a:gd name="T15" fmla="*/ 48 h 4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40" h="48">
                <a:moveTo>
                  <a:pt x="0" y="0"/>
                </a:moveTo>
                <a:lnTo>
                  <a:pt x="96" y="0"/>
                </a:lnTo>
                <a:lnTo>
                  <a:pt x="96" y="48"/>
                </a:lnTo>
                <a:lnTo>
                  <a:pt x="240" y="48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09" name="Freeform 26"/>
          <p:cNvSpPr>
            <a:spLocks/>
          </p:cNvSpPr>
          <p:nvPr/>
        </p:nvSpPr>
        <p:spPr bwMode="auto">
          <a:xfrm>
            <a:off x="3193098" y="2967038"/>
            <a:ext cx="381000" cy="76200"/>
          </a:xfrm>
          <a:custGeom>
            <a:avLst/>
            <a:gdLst>
              <a:gd name="T0" fmla="*/ 0 w 240"/>
              <a:gd name="T1" fmla="*/ 2147483647 h 48"/>
              <a:gd name="T2" fmla="*/ 2147483647 w 240"/>
              <a:gd name="T3" fmla="*/ 2147483647 h 48"/>
              <a:gd name="T4" fmla="*/ 2147483647 w 240"/>
              <a:gd name="T5" fmla="*/ 0 h 48"/>
              <a:gd name="T6" fmla="*/ 2147483647 w 240"/>
              <a:gd name="T7" fmla="*/ 0 h 48"/>
              <a:gd name="T8" fmla="*/ 0 60000 65536"/>
              <a:gd name="T9" fmla="*/ 0 60000 65536"/>
              <a:gd name="T10" fmla="*/ 0 60000 65536"/>
              <a:gd name="T11" fmla="*/ 0 60000 65536"/>
              <a:gd name="T12" fmla="*/ 0 w 240"/>
              <a:gd name="T13" fmla="*/ 0 h 48"/>
              <a:gd name="T14" fmla="*/ 240 w 240"/>
              <a:gd name="T15" fmla="*/ 48 h 4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40" h="48">
                <a:moveTo>
                  <a:pt x="0" y="48"/>
                </a:moveTo>
                <a:lnTo>
                  <a:pt x="96" y="48"/>
                </a:lnTo>
                <a:lnTo>
                  <a:pt x="96" y="0"/>
                </a:lnTo>
                <a:lnTo>
                  <a:pt x="240" y="0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10" name="Line 27"/>
          <p:cNvSpPr>
            <a:spLocks noChangeShapeType="1"/>
          </p:cNvSpPr>
          <p:nvPr/>
        </p:nvSpPr>
        <p:spPr bwMode="auto">
          <a:xfrm>
            <a:off x="3956685" y="2843213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11" name="Text Box 28"/>
          <p:cNvSpPr txBox="1">
            <a:spLocks noChangeArrowheads="1"/>
          </p:cNvSpPr>
          <p:nvPr/>
        </p:nvSpPr>
        <p:spPr bwMode="auto">
          <a:xfrm>
            <a:off x="746760" y="2362200"/>
            <a:ext cx="3127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/>
              <a:t>0</a:t>
            </a:r>
          </a:p>
        </p:txBody>
      </p:sp>
      <p:sp>
        <p:nvSpPr>
          <p:cNvPr id="8212" name="Text Box 29"/>
          <p:cNvSpPr txBox="1">
            <a:spLocks noChangeArrowheads="1"/>
          </p:cNvSpPr>
          <p:nvPr/>
        </p:nvSpPr>
        <p:spPr bwMode="auto">
          <a:xfrm>
            <a:off x="746760" y="2630488"/>
            <a:ext cx="3127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/>
              <a:t>0</a:t>
            </a:r>
          </a:p>
        </p:txBody>
      </p:sp>
      <p:sp>
        <p:nvSpPr>
          <p:cNvPr id="8213" name="Text Box 30"/>
          <p:cNvSpPr txBox="1">
            <a:spLocks noChangeArrowheads="1"/>
          </p:cNvSpPr>
          <p:nvPr/>
        </p:nvSpPr>
        <p:spPr bwMode="auto">
          <a:xfrm>
            <a:off x="746760" y="2895600"/>
            <a:ext cx="3127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/>
              <a:t>1</a:t>
            </a:r>
          </a:p>
        </p:txBody>
      </p:sp>
      <p:sp>
        <p:nvSpPr>
          <p:cNvPr id="8214" name="Text Box 31"/>
          <p:cNvSpPr txBox="1">
            <a:spLocks noChangeArrowheads="1"/>
          </p:cNvSpPr>
          <p:nvPr/>
        </p:nvSpPr>
        <p:spPr bwMode="auto">
          <a:xfrm>
            <a:off x="754698" y="3124200"/>
            <a:ext cx="3127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/>
              <a:t>1</a:t>
            </a:r>
          </a:p>
        </p:txBody>
      </p:sp>
      <p:sp>
        <p:nvSpPr>
          <p:cNvPr id="8215" name="Text Box 32"/>
          <p:cNvSpPr txBox="1">
            <a:spLocks noChangeArrowheads="1"/>
          </p:cNvSpPr>
          <p:nvPr/>
        </p:nvSpPr>
        <p:spPr bwMode="auto">
          <a:xfrm>
            <a:off x="754698" y="3352800"/>
            <a:ext cx="3127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/>
              <a:t>0</a:t>
            </a:r>
          </a:p>
        </p:txBody>
      </p:sp>
      <p:sp>
        <p:nvSpPr>
          <p:cNvPr id="8216" name="Text Box 33"/>
          <p:cNvSpPr txBox="1">
            <a:spLocks noChangeArrowheads="1"/>
          </p:cNvSpPr>
          <p:nvPr/>
        </p:nvSpPr>
        <p:spPr bwMode="auto">
          <a:xfrm>
            <a:off x="2346960" y="2586038"/>
            <a:ext cx="3127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/>
              <a:t>1</a:t>
            </a:r>
          </a:p>
        </p:txBody>
      </p:sp>
      <p:sp>
        <p:nvSpPr>
          <p:cNvPr id="8217" name="Text Box 34"/>
          <p:cNvSpPr txBox="1">
            <a:spLocks noChangeArrowheads="1"/>
          </p:cNvSpPr>
          <p:nvPr/>
        </p:nvSpPr>
        <p:spPr bwMode="auto">
          <a:xfrm>
            <a:off x="2346960" y="3043238"/>
            <a:ext cx="3127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/>
              <a:t>1</a:t>
            </a:r>
          </a:p>
        </p:txBody>
      </p:sp>
      <p:sp>
        <p:nvSpPr>
          <p:cNvPr id="8218" name="Text Box 35"/>
          <p:cNvSpPr txBox="1">
            <a:spLocks noChangeArrowheads="1"/>
          </p:cNvSpPr>
          <p:nvPr/>
        </p:nvSpPr>
        <p:spPr bwMode="auto">
          <a:xfrm>
            <a:off x="3108960" y="2738438"/>
            <a:ext cx="3127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/>
              <a:t>1</a:t>
            </a:r>
          </a:p>
        </p:txBody>
      </p:sp>
      <p:sp>
        <p:nvSpPr>
          <p:cNvPr id="8219" name="Text Box 36"/>
          <p:cNvSpPr txBox="1">
            <a:spLocks noChangeArrowheads="1"/>
          </p:cNvSpPr>
          <p:nvPr/>
        </p:nvSpPr>
        <p:spPr bwMode="auto">
          <a:xfrm>
            <a:off x="3947160" y="2554288"/>
            <a:ext cx="3127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/>
              <a:t>1</a:t>
            </a:r>
          </a:p>
        </p:txBody>
      </p:sp>
      <p:grpSp>
        <p:nvGrpSpPr>
          <p:cNvPr id="8220" name="Group 37"/>
          <p:cNvGrpSpPr>
            <a:grpSpLocks/>
          </p:cNvGrpSpPr>
          <p:nvPr/>
        </p:nvGrpSpPr>
        <p:grpSpPr bwMode="auto">
          <a:xfrm>
            <a:off x="6249035" y="2738438"/>
            <a:ext cx="457200" cy="381000"/>
            <a:chOff x="762" y="1200"/>
            <a:chExt cx="486" cy="480"/>
          </a:xfrm>
        </p:grpSpPr>
        <p:sp>
          <p:nvSpPr>
            <p:cNvPr id="8261" name="Arc 38"/>
            <p:cNvSpPr>
              <a:spLocks/>
            </p:cNvSpPr>
            <p:nvPr/>
          </p:nvSpPr>
          <p:spPr bwMode="auto">
            <a:xfrm rot="5400000">
              <a:off x="888" y="1320"/>
              <a:ext cx="240" cy="48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solidFill>
              <a:srgbClr val="FF0000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62" name="Arc 39"/>
            <p:cNvSpPr>
              <a:spLocks/>
            </p:cNvSpPr>
            <p:nvPr/>
          </p:nvSpPr>
          <p:spPr bwMode="auto">
            <a:xfrm rot="5400000" flipH="1">
              <a:off x="888" y="1080"/>
              <a:ext cx="240" cy="48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solidFill>
              <a:srgbClr val="FF0000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63" name="Arc 40"/>
            <p:cNvSpPr>
              <a:spLocks/>
            </p:cNvSpPr>
            <p:nvPr/>
          </p:nvSpPr>
          <p:spPr bwMode="auto">
            <a:xfrm rot="5400000" flipH="1">
              <a:off x="705" y="1257"/>
              <a:ext cx="240" cy="12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64" name="Arc 41"/>
            <p:cNvSpPr>
              <a:spLocks/>
            </p:cNvSpPr>
            <p:nvPr/>
          </p:nvSpPr>
          <p:spPr bwMode="auto">
            <a:xfrm rot="5400000">
              <a:off x="705" y="1497"/>
              <a:ext cx="240" cy="12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solidFill>
              <a:srgbClr val="FFFFFF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221" name="AutoShape 42"/>
          <p:cNvSpPr>
            <a:spLocks noChangeArrowheads="1"/>
          </p:cNvSpPr>
          <p:nvPr/>
        </p:nvSpPr>
        <p:spPr bwMode="auto">
          <a:xfrm>
            <a:off x="5639435" y="3043238"/>
            <a:ext cx="366713" cy="341312"/>
          </a:xfrm>
          <a:prstGeom prst="flowChartDelay">
            <a:avLst/>
          </a:prstGeom>
          <a:solidFill>
            <a:srgbClr val="FF0000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8222" name="Group 43"/>
          <p:cNvGrpSpPr>
            <a:grpSpLocks/>
          </p:cNvGrpSpPr>
          <p:nvPr/>
        </p:nvGrpSpPr>
        <p:grpSpPr bwMode="auto">
          <a:xfrm>
            <a:off x="6329998" y="3225800"/>
            <a:ext cx="304800" cy="228600"/>
            <a:chOff x="960" y="3600"/>
            <a:chExt cx="336" cy="288"/>
          </a:xfrm>
        </p:grpSpPr>
        <p:sp>
          <p:nvSpPr>
            <p:cNvPr id="8259" name="AutoShape 44"/>
            <p:cNvSpPr>
              <a:spLocks noChangeArrowheads="1"/>
            </p:cNvSpPr>
            <p:nvPr/>
          </p:nvSpPr>
          <p:spPr bwMode="auto">
            <a:xfrm rot="5400000">
              <a:off x="948" y="3612"/>
              <a:ext cx="288" cy="264"/>
            </a:xfrm>
            <a:prstGeom prst="triangle">
              <a:avLst>
                <a:gd name="adj" fmla="val 50000"/>
              </a:avLst>
            </a:prstGeom>
            <a:solidFill>
              <a:srgbClr val="CCEC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260" name="Oval 45"/>
            <p:cNvSpPr>
              <a:spLocks noChangeArrowheads="1"/>
            </p:cNvSpPr>
            <p:nvPr/>
          </p:nvSpPr>
          <p:spPr bwMode="auto">
            <a:xfrm>
              <a:off x="1200" y="3695"/>
              <a:ext cx="96" cy="96"/>
            </a:xfrm>
            <a:prstGeom prst="ellipse">
              <a:avLst/>
            </a:prstGeom>
            <a:solidFill>
              <a:srgbClr val="CCECFF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8223" name="Group 46"/>
          <p:cNvGrpSpPr>
            <a:grpSpLocks/>
          </p:cNvGrpSpPr>
          <p:nvPr/>
        </p:nvGrpSpPr>
        <p:grpSpPr bwMode="auto">
          <a:xfrm>
            <a:off x="6988810" y="2855913"/>
            <a:ext cx="457200" cy="381000"/>
            <a:chOff x="762" y="1200"/>
            <a:chExt cx="486" cy="480"/>
          </a:xfrm>
        </p:grpSpPr>
        <p:sp>
          <p:nvSpPr>
            <p:cNvPr id="8255" name="Arc 47"/>
            <p:cNvSpPr>
              <a:spLocks/>
            </p:cNvSpPr>
            <p:nvPr/>
          </p:nvSpPr>
          <p:spPr bwMode="auto">
            <a:xfrm rot="5400000">
              <a:off x="888" y="1320"/>
              <a:ext cx="240" cy="48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solidFill>
              <a:srgbClr val="FF0000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56" name="Arc 48"/>
            <p:cNvSpPr>
              <a:spLocks/>
            </p:cNvSpPr>
            <p:nvPr/>
          </p:nvSpPr>
          <p:spPr bwMode="auto">
            <a:xfrm rot="5400000" flipH="1">
              <a:off x="888" y="1080"/>
              <a:ext cx="240" cy="48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solidFill>
              <a:srgbClr val="FF0000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57" name="Arc 49"/>
            <p:cNvSpPr>
              <a:spLocks/>
            </p:cNvSpPr>
            <p:nvPr/>
          </p:nvSpPr>
          <p:spPr bwMode="auto">
            <a:xfrm rot="5400000" flipH="1">
              <a:off x="705" y="1257"/>
              <a:ext cx="240" cy="12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58" name="Arc 50"/>
            <p:cNvSpPr>
              <a:spLocks/>
            </p:cNvSpPr>
            <p:nvPr/>
          </p:nvSpPr>
          <p:spPr bwMode="auto">
            <a:xfrm rot="5400000">
              <a:off x="705" y="1497"/>
              <a:ext cx="240" cy="12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solidFill>
              <a:srgbClr val="FFFFFF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224" name="Line 51"/>
          <p:cNvSpPr>
            <a:spLocks noChangeShapeType="1"/>
          </p:cNvSpPr>
          <p:nvPr/>
        </p:nvSpPr>
        <p:spPr bwMode="auto">
          <a:xfrm flipH="1">
            <a:off x="5334635" y="2814638"/>
            <a:ext cx="990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25" name="Freeform 52"/>
          <p:cNvSpPr>
            <a:spLocks/>
          </p:cNvSpPr>
          <p:nvPr/>
        </p:nvSpPr>
        <p:spPr bwMode="auto">
          <a:xfrm>
            <a:off x="6020435" y="3043238"/>
            <a:ext cx="304800" cy="152400"/>
          </a:xfrm>
          <a:custGeom>
            <a:avLst/>
            <a:gdLst>
              <a:gd name="T0" fmla="*/ 0 w 192"/>
              <a:gd name="T1" fmla="*/ 2147483647 h 96"/>
              <a:gd name="T2" fmla="*/ 2147483647 w 192"/>
              <a:gd name="T3" fmla="*/ 2147483647 h 96"/>
              <a:gd name="T4" fmla="*/ 2147483647 w 192"/>
              <a:gd name="T5" fmla="*/ 0 h 96"/>
              <a:gd name="T6" fmla="*/ 2147483647 w 192"/>
              <a:gd name="T7" fmla="*/ 0 h 96"/>
              <a:gd name="T8" fmla="*/ 0 60000 65536"/>
              <a:gd name="T9" fmla="*/ 0 60000 65536"/>
              <a:gd name="T10" fmla="*/ 0 60000 65536"/>
              <a:gd name="T11" fmla="*/ 0 60000 65536"/>
              <a:gd name="T12" fmla="*/ 0 w 192"/>
              <a:gd name="T13" fmla="*/ 0 h 96"/>
              <a:gd name="T14" fmla="*/ 192 w 192"/>
              <a:gd name="T15" fmla="*/ 96 h 9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92" h="96">
                <a:moveTo>
                  <a:pt x="0" y="96"/>
                </a:moveTo>
                <a:lnTo>
                  <a:pt x="48" y="96"/>
                </a:lnTo>
                <a:lnTo>
                  <a:pt x="48" y="0"/>
                </a:lnTo>
                <a:lnTo>
                  <a:pt x="192" y="0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26" name="Line 53"/>
          <p:cNvSpPr>
            <a:spLocks noChangeShapeType="1"/>
          </p:cNvSpPr>
          <p:nvPr/>
        </p:nvSpPr>
        <p:spPr bwMode="auto">
          <a:xfrm flipH="1">
            <a:off x="5334635" y="3119438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27" name="Line 54"/>
          <p:cNvSpPr>
            <a:spLocks noChangeShapeType="1"/>
          </p:cNvSpPr>
          <p:nvPr/>
        </p:nvSpPr>
        <p:spPr bwMode="auto">
          <a:xfrm flipH="1">
            <a:off x="5334635" y="3348038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28" name="Freeform 55"/>
          <p:cNvSpPr>
            <a:spLocks/>
          </p:cNvSpPr>
          <p:nvPr/>
        </p:nvSpPr>
        <p:spPr bwMode="auto">
          <a:xfrm>
            <a:off x="5334635" y="3348038"/>
            <a:ext cx="990600" cy="152400"/>
          </a:xfrm>
          <a:custGeom>
            <a:avLst/>
            <a:gdLst>
              <a:gd name="T0" fmla="*/ 2147483647 w 624"/>
              <a:gd name="T1" fmla="*/ 0 h 96"/>
              <a:gd name="T2" fmla="*/ 2147483647 w 624"/>
              <a:gd name="T3" fmla="*/ 0 h 96"/>
              <a:gd name="T4" fmla="*/ 2147483647 w 624"/>
              <a:gd name="T5" fmla="*/ 2147483647 h 96"/>
              <a:gd name="T6" fmla="*/ 0 w 624"/>
              <a:gd name="T7" fmla="*/ 2147483647 h 96"/>
              <a:gd name="T8" fmla="*/ 0 60000 65536"/>
              <a:gd name="T9" fmla="*/ 0 60000 65536"/>
              <a:gd name="T10" fmla="*/ 0 60000 65536"/>
              <a:gd name="T11" fmla="*/ 0 60000 65536"/>
              <a:gd name="T12" fmla="*/ 0 w 624"/>
              <a:gd name="T13" fmla="*/ 0 h 96"/>
              <a:gd name="T14" fmla="*/ 624 w 624"/>
              <a:gd name="T15" fmla="*/ 96 h 9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24" h="96">
                <a:moveTo>
                  <a:pt x="624" y="0"/>
                </a:moveTo>
                <a:lnTo>
                  <a:pt x="528" y="0"/>
                </a:lnTo>
                <a:lnTo>
                  <a:pt x="528" y="96"/>
                </a:lnTo>
                <a:lnTo>
                  <a:pt x="0" y="96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29" name="Freeform 56"/>
          <p:cNvSpPr>
            <a:spLocks/>
          </p:cNvSpPr>
          <p:nvPr/>
        </p:nvSpPr>
        <p:spPr bwMode="auto">
          <a:xfrm>
            <a:off x="6630035" y="3119438"/>
            <a:ext cx="457200" cy="228600"/>
          </a:xfrm>
          <a:custGeom>
            <a:avLst/>
            <a:gdLst>
              <a:gd name="T0" fmla="*/ 0 w 288"/>
              <a:gd name="T1" fmla="*/ 2147483647 h 144"/>
              <a:gd name="T2" fmla="*/ 2147483647 w 288"/>
              <a:gd name="T3" fmla="*/ 2147483647 h 144"/>
              <a:gd name="T4" fmla="*/ 2147483647 w 288"/>
              <a:gd name="T5" fmla="*/ 0 h 144"/>
              <a:gd name="T6" fmla="*/ 2147483647 w 288"/>
              <a:gd name="T7" fmla="*/ 0 h 144"/>
              <a:gd name="T8" fmla="*/ 0 60000 65536"/>
              <a:gd name="T9" fmla="*/ 0 60000 65536"/>
              <a:gd name="T10" fmla="*/ 0 60000 65536"/>
              <a:gd name="T11" fmla="*/ 0 60000 65536"/>
              <a:gd name="T12" fmla="*/ 0 w 288"/>
              <a:gd name="T13" fmla="*/ 0 h 144"/>
              <a:gd name="T14" fmla="*/ 288 w 288"/>
              <a:gd name="T15" fmla="*/ 144 h 1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88" h="144">
                <a:moveTo>
                  <a:pt x="0" y="144"/>
                </a:moveTo>
                <a:lnTo>
                  <a:pt x="144" y="144"/>
                </a:lnTo>
                <a:lnTo>
                  <a:pt x="144" y="0"/>
                </a:lnTo>
                <a:lnTo>
                  <a:pt x="288" y="0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30" name="Freeform 57"/>
          <p:cNvSpPr>
            <a:spLocks/>
          </p:cNvSpPr>
          <p:nvPr/>
        </p:nvSpPr>
        <p:spPr bwMode="auto">
          <a:xfrm>
            <a:off x="5334635" y="2586038"/>
            <a:ext cx="2514600" cy="152400"/>
          </a:xfrm>
          <a:custGeom>
            <a:avLst/>
            <a:gdLst>
              <a:gd name="T0" fmla="*/ 0 w 1584"/>
              <a:gd name="T1" fmla="*/ 0 h 96"/>
              <a:gd name="T2" fmla="*/ 2147483647 w 1584"/>
              <a:gd name="T3" fmla="*/ 0 h 96"/>
              <a:gd name="T4" fmla="*/ 2147483647 w 1584"/>
              <a:gd name="T5" fmla="*/ 2147483647 h 96"/>
              <a:gd name="T6" fmla="*/ 2147483647 w 1584"/>
              <a:gd name="T7" fmla="*/ 2147483647 h 96"/>
              <a:gd name="T8" fmla="*/ 0 60000 65536"/>
              <a:gd name="T9" fmla="*/ 0 60000 65536"/>
              <a:gd name="T10" fmla="*/ 0 60000 65536"/>
              <a:gd name="T11" fmla="*/ 0 60000 65536"/>
              <a:gd name="T12" fmla="*/ 0 w 1584"/>
              <a:gd name="T13" fmla="*/ 0 h 96"/>
              <a:gd name="T14" fmla="*/ 1584 w 1584"/>
              <a:gd name="T15" fmla="*/ 96 h 9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84" h="96">
                <a:moveTo>
                  <a:pt x="0" y="0"/>
                </a:moveTo>
                <a:lnTo>
                  <a:pt x="1392" y="0"/>
                </a:lnTo>
                <a:lnTo>
                  <a:pt x="1392" y="96"/>
                </a:lnTo>
                <a:lnTo>
                  <a:pt x="1584" y="96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31" name="Freeform 58"/>
          <p:cNvSpPr>
            <a:spLocks/>
          </p:cNvSpPr>
          <p:nvPr/>
        </p:nvSpPr>
        <p:spPr bwMode="auto">
          <a:xfrm>
            <a:off x="6706235" y="2890838"/>
            <a:ext cx="381000" cy="76200"/>
          </a:xfrm>
          <a:custGeom>
            <a:avLst/>
            <a:gdLst>
              <a:gd name="T0" fmla="*/ 0 w 240"/>
              <a:gd name="T1" fmla="*/ 0 h 48"/>
              <a:gd name="T2" fmla="*/ 2147483647 w 240"/>
              <a:gd name="T3" fmla="*/ 0 h 48"/>
              <a:gd name="T4" fmla="*/ 2147483647 w 240"/>
              <a:gd name="T5" fmla="*/ 2147483647 h 48"/>
              <a:gd name="T6" fmla="*/ 2147483647 w 240"/>
              <a:gd name="T7" fmla="*/ 2147483647 h 48"/>
              <a:gd name="T8" fmla="*/ 0 60000 65536"/>
              <a:gd name="T9" fmla="*/ 0 60000 65536"/>
              <a:gd name="T10" fmla="*/ 0 60000 65536"/>
              <a:gd name="T11" fmla="*/ 0 60000 65536"/>
              <a:gd name="T12" fmla="*/ 0 w 240"/>
              <a:gd name="T13" fmla="*/ 0 h 48"/>
              <a:gd name="T14" fmla="*/ 240 w 240"/>
              <a:gd name="T15" fmla="*/ 48 h 4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40" h="48">
                <a:moveTo>
                  <a:pt x="0" y="0"/>
                </a:moveTo>
                <a:lnTo>
                  <a:pt x="96" y="0"/>
                </a:lnTo>
                <a:lnTo>
                  <a:pt x="96" y="48"/>
                </a:lnTo>
                <a:lnTo>
                  <a:pt x="240" y="48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32" name="Freeform 59"/>
          <p:cNvSpPr>
            <a:spLocks/>
          </p:cNvSpPr>
          <p:nvPr/>
        </p:nvSpPr>
        <p:spPr bwMode="auto">
          <a:xfrm>
            <a:off x="7468235" y="2967038"/>
            <a:ext cx="381000" cy="76200"/>
          </a:xfrm>
          <a:custGeom>
            <a:avLst/>
            <a:gdLst>
              <a:gd name="T0" fmla="*/ 0 w 240"/>
              <a:gd name="T1" fmla="*/ 2147483647 h 48"/>
              <a:gd name="T2" fmla="*/ 2147483647 w 240"/>
              <a:gd name="T3" fmla="*/ 2147483647 h 48"/>
              <a:gd name="T4" fmla="*/ 2147483647 w 240"/>
              <a:gd name="T5" fmla="*/ 0 h 48"/>
              <a:gd name="T6" fmla="*/ 2147483647 w 240"/>
              <a:gd name="T7" fmla="*/ 0 h 48"/>
              <a:gd name="T8" fmla="*/ 0 60000 65536"/>
              <a:gd name="T9" fmla="*/ 0 60000 65536"/>
              <a:gd name="T10" fmla="*/ 0 60000 65536"/>
              <a:gd name="T11" fmla="*/ 0 60000 65536"/>
              <a:gd name="T12" fmla="*/ 0 w 240"/>
              <a:gd name="T13" fmla="*/ 0 h 48"/>
              <a:gd name="T14" fmla="*/ 240 w 240"/>
              <a:gd name="T15" fmla="*/ 48 h 4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40" h="48">
                <a:moveTo>
                  <a:pt x="0" y="48"/>
                </a:moveTo>
                <a:lnTo>
                  <a:pt x="96" y="48"/>
                </a:lnTo>
                <a:lnTo>
                  <a:pt x="96" y="0"/>
                </a:lnTo>
                <a:lnTo>
                  <a:pt x="240" y="0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33" name="Line 60"/>
          <p:cNvSpPr>
            <a:spLocks noChangeShapeType="1"/>
          </p:cNvSpPr>
          <p:nvPr/>
        </p:nvSpPr>
        <p:spPr bwMode="auto">
          <a:xfrm>
            <a:off x="8231823" y="2843213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34" name="Text Box 61"/>
          <p:cNvSpPr txBox="1">
            <a:spLocks noChangeArrowheads="1"/>
          </p:cNvSpPr>
          <p:nvPr/>
        </p:nvSpPr>
        <p:spPr bwMode="auto">
          <a:xfrm>
            <a:off x="5021898" y="2362200"/>
            <a:ext cx="3127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/>
              <a:t>0</a:t>
            </a:r>
          </a:p>
        </p:txBody>
      </p:sp>
      <p:sp>
        <p:nvSpPr>
          <p:cNvPr id="8235" name="Text Box 62"/>
          <p:cNvSpPr txBox="1">
            <a:spLocks noChangeArrowheads="1"/>
          </p:cNvSpPr>
          <p:nvPr/>
        </p:nvSpPr>
        <p:spPr bwMode="auto">
          <a:xfrm>
            <a:off x="5021898" y="2630488"/>
            <a:ext cx="3127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/>
              <a:t>0</a:t>
            </a:r>
          </a:p>
        </p:txBody>
      </p:sp>
      <p:sp>
        <p:nvSpPr>
          <p:cNvPr id="8236" name="Text Box 63"/>
          <p:cNvSpPr txBox="1">
            <a:spLocks noChangeArrowheads="1"/>
          </p:cNvSpPr>
          <p:nvPr/>
        </p:nvSpPr>
        <p:spPr bwMode="auto">
          <a:xfrm>
            <a:off x="5021898" y="2895600"/>
            <a:ext cx="3286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8237" name="Text Box 64"/>
          <p:cNvSpPr txBox="1">
            <a:spLocks noChangeArrowheads="1"/>
          </p:cNvSpPr>
          <p:nvPr/>
        </p:nvSpPr>
        <p:spPr bwMode="auto">
          <a:xfrm>
            <a:off x="5029835" y="3124200"/>
            <a:ext cx="3127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/>
              <a:t>1</a:t>
            </a:r>
          </a:p>
        </p:txBody>
      </p:sp>
      <p:sp>
        <p:nvSpPr>
          <p:cNvPr id="8238" name="Text Box 65"/>
          <p:cNvSpPr txBox="1">
            <a:spLocks noChangeArrowheads="1"/>
          </p:cNvSpPr>
          <p:nvPr/>
        </p:nvSpPr>
        <p:spPr bwMode="auto">
          <a:xfrm>
            <a:off x="5029835" y="3352800"/>
            <a:ext cx="3127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/>
              <a:t>0</a:t>
            </a:r>
          </a:p>
        </p:txBody>
      </p:sp>
      <p:sp>
        <p:nvSpPr>
          <p:cNvPr id="8239" name="Text Box 66"/>
          <p:cNvSpPr txBox="1">
            <a:spLocks noChangeArrowheads="1"/>
          </p:cNvSpPr>
          <p:nvPr/>
        </p:nvSpPr>
        <p:spPr bwMode="auto">
          <a:xfrm>
            <a:off x="6622098" y="2586038"/>
            <a:ext cx="3286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8240" name="Text Box 67"/>
          <p:cNvSpPr txBox="1">
            <a:spLocks noChangeArrowheads="1"/>
          </p:cNvSpPr>
          <p:nvPr/>
        </p:nvSpPr>
        <p:spPr bwMode="auto">
          <a:xfrm>
            <a:off x="7352348" y="2743200"/>
            <a:ext cx="3286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33CC33"/>
                </a:solidFill>
              </a:rPr>
              <a:t>1</a:t>
            </a:r>
          </a:p>
        </p:txBody>
      </p:sp>
      <p:sp>
        <p:nvSpPr>
          <p:cNvPr id="8241" name="Text Box 68"/>
          <p:cNvSpPr txBox="1">
            <a:spLocks noChangeArrowheads="1"/>
          </p:cNvSpPr>
          <p:nvPr/>
        </p:nvSpPr>
        <p:spPr bwMode="auto">
          <a:xfrm>
            <a:off x="8222298" y="2554288"/>
            <a:ext cx="3127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/>
              <a:t>1</a:t>
            </a:r>
          </a:p>
        </p:txBody>
      </p:sp>
      <p:sp>
        <p:nvSpPr>
          <p:cNvPr id="8242" name="Text Box 69"/>
          <p:cNvSpPr txBox="1">
            <a:spLocks noChangeArrowheads="1"/>
          </p:cNvSpPr>
          <p:nvPr/>
        </p:nvSpPr>
        <p:spPr bwMode="auto">
          <a:xfrm>
            <a:off x="1584960" y="2859088"/>
            <a:ext cx="3127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/>
              <a:t>1</a:t>
            </a:r>
          </a:p>
        </p:txBody>
      </p:sp>
      <p:sp>
        <p:nvSpPr>
          <p:cNvPr id="8243" name="AutoShape 70"/>
          <p:cNvSpPr>
            <a:spLocks noChangeArrowheads="1"/>
          </p:cNvSpPr>
          <p:nvPr/>
        </p:nvSpPr>
        <p:spPr bwMode="auto">
          <a:xfrm>
            <a:off x="3574098" y="2662238"/>
            <a:ext cx="366712" cy="341312"/>
          </a:xfrm>
          <a:prstGeom prst="flowChartDelay">
            <a:avLst/>
          </a:prstGeom>
          <a:solidFill>
            <a:srgbClr val="CCE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244" name="AutoShape 71"/>
          <p:cNvSpPr>
            <a:spLocks noChangeArrowheads="1"/>
          </p:cNvSpPr>
          <p:nvPr/>
        </p:nvSpPr>
        <p:spPr bwMode="auto">
          <a:xfrm>
            <a:off x="7841298" y="2698750"/>
            <a:ext cx="366712" cy="341313"/>
          </a:xfrm>
          <a:prstGeom prst="flowChartDelay">
            <a:avLst/>
          </a:prstGeom>
          <a:solidFill>
            <a:srgbClr val="CCE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245" name="Text Box 72"/>
          <p:cNvSpPr txBox="1">
            <a:spLocks noChangeArrowheads="1"/>
          </p:cNvSpPr>
          <p:nvPr/>
        </p:nvSpPr>
        <p:spPr bwMode="auto">
          <a:xfrm>
            <a:off x="5836285" y="2827338"/>
            <a:ext cx="3286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8246" name="Text Box 73"/>
          <p:cNvSpPr txBox="1">
            <a:spLocks noChangeArrowheads="1"/>
          </p:cNvSpPr>
          <p:nvPr/>
        </p:nvSpPr>
        <p:spPr bwMode="auto">
          <a:xfrm>
            <a:off x="6606223" y="3048000"/>
            <a:ext cx="3127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/>
              <a:t>1</a:t>
            </a:r>
          </a:p>
        </p:txBody>
      </p:sp>
      <p:grpSp>
        <p:nvGrpSpPr>
          <p:cNvPr id="8247" name="Group 74"/>
          <p:cNvGrpSpPr>
            <a:grpSpLocks/>
          </p:cNvGrpSpPr>
          <p:nvPr/>
        </p:nvGrpSpPr>
        <p:grpSpPr bwMode="auto">
          <a:xfrm>
            <a:off x="7071360" y="2470150"/>
            <a:ext cx="304800" cy="228600"/>
            <a:chOff x="960" y="3600"/>
            <a:chExt cx="336" cy="288"/>
          </a:xfrm>
        </p:grpSpPr>
        <p:sp>
          <p:nvSpPr>
            <p:cNvPr id="8253" name="AutoShape 75"/>
            <p:cNvSpPr>
              <a:spLocks noChangeArrowheads="1"/>
            </p:cNvSpPr>
            <p:nvPr/>
          </p:nvSpPr>
          <p:spPr bwMode="auto">
            <a:xfrm rot="5400000">
              <a:off x="948" y="3612"/>
              <a:ext cx="288" cy="264"/>
            </a:xfrm>
            <a:prstGeom prst="triangle">
              <a:avLst>
                <a:gd name="adj" fmla="val 50000"/>
              </a:avLst>
            </a:prstGeom>
            <a:solidFill>
              <a:srgbClr val="CCEC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254" name="Oval 76"/>
            <p:cNvSpPr>
              <a:spLocks noChangeArrowheads="1"/>
            </p:cNvSpPr>
            <p:nvPr/>
          </p:nvSpPr>
          <p:spPr bwMode="auto">
            <a:xfrm>
              <a:off x="1200" y="3695"/>
              <a:ext cx="96" cy="96"/>
            </a:xfrm>
            <a:prstGeom prst="ellipse">
              <a:avLst/>
            </a:prstGeom>
            <a:solidFill>
              <a:srgbClr val="CCECFF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8248" name="Group 77"/>
          <p:cNvGrpSpPr>
            <a:grpSpLocks/>
          </p:cNvGrpSpPr>
          <p:nvPr/>
        </p:nvGrpSpPr>
        <p:grpSpPr bwMode="auto">
          <a:xfrm>
            <a:off x="2804160" y="2470150"/>
            <a:ext cx="304800" cy="228600"/>
            <a:chOff x="960" y="3600"/>
            <a:chExt cx="336" cy="288"/>
          </a:xfrm>
        </p:grpSpPr>
        <p:sp>
          <p:nvSpPr>
            <p:cNvPr id="8251" name="AutoShape 78"/>
            <p:cNvSpPr>
              <a:spLocks noChangeArrowheads="1"/>
            </p:cNvSpPr>
            <p:nvPr/>
          </p:nvSpPr>
          <p:spPr bwMode="auto">
            <a:xfrm rot="5400000">
              <a:off x="948" y="3612"/>
              <a:ext cx="288" cy="264"/>
            </a:xfrm>
            <a:prstGeom prst="triangle">
              <a:avLst>
                <a:gd name="adj" fmla="val 50000"/>
              </a:avLst>
            </a:prstGeom>
            <a:solidFill>
              <a:srgbClr val="CCEC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252" name="Oval 79"/>
            <p:cNvSpPr>
              <a:spLocks noChangeArrowheads="1"/>
            </p:cNvSpPr>
            <p:nvPr/>
          </p:nvSpPr>
          <p:spPr bwMode="auto">
            <a:xfrm>
              <a:off x="1200" y="3695"/>
              <a:ext cx="96" cy="96"/>
            </a:xfrm>
            <a:prstGeom prst="ellipse">
              <a:avLst/>
            </a:prstGeom>
            <a:solidFill>
              <a:srgbClr val="CCECFF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8249" name="Text Box 80"/>
          <p:cNvSpPr txBox="1">
            <a:spLocks noChangeArrowheads="1"/>
          </p:cNvSpPr>
          <p:nvPr/>
        </p:nvSpPr>
        <p:spPr bwMode="auto">
          <a:xfrm>
            <a:off x="3193098" y="2433638"/>
            <a:ext cx="3127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/>
              <a:t>1</a:t>
            </a:r>
          </a:p>
        </p:txBody>
      </p:sp>
      <p:sp>
        <p:nvSpPr>
          <p:cNvPr id="8250" name="Text Box 81"/>
          <p:cNvSpPr txBox="1">
            <a:spLocks noChangeArrowheads="1"/>
          </p:cNvSpPr>
          <p:nvPr/>
        </p:nvSpPr>
        <p:spPr bwMode="auto">
          <a:xfrm>
            <a:off x="7452360" y="2438400"/>
            <a:ext cx="3127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/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3"/>
          <p:cNvSpPr>
            <a:spLocks noGrp="1" noChangeArrowheads="1"/>
          </p:cNvSpPr>
          <p:nvPr>
            <p:ph type="title"/>
          </p:nvPr>
        </p:nvSpPr>
        <p:spPr>
          <a:xfrm>
            <a:off x="487680" y="353332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3600" dirty="0" err="1" smtClean="0"/>
              <a:t>Testbench</a:t>
            </a:r>
            <a:r>
              <a:rPr lang="en-US" altLang="en-US" sz="3600" dirty="0" smtClean="0"/>
              <a:t> Basics (stimulus generation)</a:t>
            </a:r>
          </a:p>
        </p:txBody>
      </p:sp>
      <p:sp>
        <p:nvSpPr>
          <p:cNvPr id="9221" name="Rectangle 4"/>
          <p:cNvSpPr>
            <a:spLocks noGrp="1" noChangeArrowheads="1"/>
          </p:cNvSpPr>
          <p:nvPr>
            <p:ph idx="1"/>
          </p:nvPr>
        </p:nvSpPr>
        <p:spPr>
          <a:xfrm>
            <a:off x="437606" y="1765981"/>
            <a:ext cx="8229600" cy="4389437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Need to verify your design</a:t>
            </a:r>
          </a:p>
          <a:p>
            <a:pPr lvl="1" eaLnBrk="1" hangingPunct="1"/>
            <a:r>
              <a:rPr lang="en-US" altLang="en-US" dirty="0" smtClean="0"/>
              <a:t>“Design Under Test” (DUT)</a:t>
            </a:r>
          </a:p>
          <a:p>
            <a:pPr eaLnBrk="1" hangingPunct="1"/>
            <a:r>
              <a:rPr lang="en-US" altLang="en-US" dirty="0" smtClean="0"/>
              <a:t>Use a “</a:t>
            </a:r>
            <a:r>
              <a:rPr lang="en-US" altLang="en-US" dirty="0" err="1" smtClean="0"/>
              <a:t>testbench</a:t>
            </a:r>
            <a:r>
              <a:rPr lang="en-US" altLang="en-US" dirty="0" smtClean="0"/>
              <a:t>”</a:t>
            </a:r>
          </a:p>
          <a:p>
            <a:pPr lvl="1" eaLnBrk="1" hangingPunct="1"/>
            <a:r>
              <a:rPr lang="en-US" altLang="en-US" dirty="0" smtClean="0"/>
              <a:t>Verilog module with no ports</a:t>
            </a:r>
          </a:p>
          <a:p>
            <a:pPr lvl="1" eaLnBrk="1" hangingPunct="1"/>
            <a:r>
              <a:rPr lang="en-US" altLang="en-US" dirty="0" smtClean="0"/>
              <a:t>Generates or routes inputs to the DUT</a:t>
            </a:r>
          </a:p>
          <a:p>
            <a:pPr lvl="1" eaLnBrk="1" hangingPunct="1"/>
            <a:r>
              <a:rPr lang="en-US" altLang="en-US" dirty="0" smtClean="0"/>
              <a:t>For now we will monitor outputs via human interface</a:t>
            </a:r>
          </a:p>
        </p:txBody>
      </p:sp>
      <p:sp>
        <p:nvSpPr>
          <p:cNvPr id="92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53858BF-6E12-4F58-8433-3CBC60349CD9}" type="slidenum">
              <a:rPr lang="en-US" altLang="en-US"/>
              <a:pPr eaLnBrk="1" hangingPunct="1"/>
              <a:t>7</a:t>
            </a:fld>
            <a:endParaRPr lang="en-US" altLang="en-US"/>
          </a:p>
        </p:txBody>
      </p:sp>
      <p:sp>
        <p:nvSpPr>
          <p:cNvPr id="9219" name="Rectangle 2"/>
          <p:cNvSpPr>
            <a:spLocks noChangeArrowheads="1"/>
          </p:cNvSpPr>
          <p:nvPr/>
        </p:nvSpPr>
        <p:spPr bwMode="auto">
          <a:xfrm>
            <a:off x="381000" y="4572000"/>
            <a:ext cx="4038600" cy="1981200"/>
          </a:xfrm>
          <a:prstGeom prst="rect">
            <a:avLst/>
          </a:prstGeom>
          <a:solidFill>
            <a:srgbClr val="99CC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222" name="Rectangle 5"/>
          <p:cNvSpPr>
            <a:spLocks noChangeArrowheads="1"/>
          </p:cNvSpPr>
          <p:nvPr/>
        </p:nvSpPr>
        <p:spPr bwMode="auto">
          <a:xfrm>
            <a:off x="4953000" y="4572000"/>
            <a:ext cx="3962400" cy="1981200"/>
          </a:xfrm>
          <a:prstGeom prst="rect">
            <a:avLst/>
          </a:prstGeom>
          <a:solidFill>
            <a:srgbClr val="99CC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223" name="AutoShape 6"/>
          <p:cNvSpPr>
            <a:spLocks noChangeArrowheads="1"/>
          </p:cNvSpPr>
          <p:nvPr/>
        </p:nvSpPr>
        <p:spPr bwMode="auto">
          <a:xfrm>
            <a:off x="5562600" y="5257800"/>
            <a:ext cx="914400" cy="457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6969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224" name="AutoShape 7"/>
          <p:cNvSpPr>
            <a:spLocks noChangeArrowheads="1"/>
          </p:cNvSpPr>
          <p:nvPr/>
        </p:nvSpPr>
        <p:spPr bwMode="auto">
          <a:xfrm>
            <a:off x="7696200" y="5257800"/>
            <a:ext cx="685800" cy="457200"/>
          </a:xfrm>
          <a:prstGeom prst="rightArrow">
            <a:avLst>
              <a:gd name="adj1" fmla="val 50000"/>
              <a:gd name="adj2" fmla="val 51389"/>
            </a:avLst>
          </a:prstGeom>
          <a:solidFill>
            <a:srgbClr val="6969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225" name="Rectangle 8"/>
          <p:cNvSpPr>
            <a:spLocks noChangeArrowheads="1"/>
          </p:cNvSpPr>
          <p:nvPr/>
        </p:nvSpPr>
        <p:spPr bwMode="auto">
          <a:xfrm>
            <a:off x="5105400" y="4876800"/>
            <a:ext cx="457200" cy="1295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Stimulus</a:t>
            </a:r>
          </a:p>
        </p:txBody>
      </p:sp>
      <p:sp>
        <p:nvSpPr>
          <p:cNvPr id="9226" name="AutoShape 9"/>
          <p:cNvSpPr>
            <a:spLocks noChangeArrowheads="1"/>
          </p:cNvSpPr>
          <p:nvPr/>
        </p:nvSpPr>
        <p:spPr bwMode="auto">
          <a:xfrm>
            <a:off x="2971800" y="5257800"/>
            <a:ext cx="914400" cy="457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6969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227" name="AutoShape 10"/>
          <p:cNvSpPr>
            <a:spLocks noChangeArrowheads="1"/>
          </p:cNvSpPr>
          <p:nvPr/>
        </p:nvSpPr>
        <p:spPr bwMode="auto">
          <a:xfrm>
            <a:off x="838200" y="5257800"/>
            <a:ext cx="914400" cy="457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6969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228" name="Rectangle 11"/>
          <p:cNvSpPr>
            <a:spLocks noChangeArrowheads="1"/>
          </p:cNvSpPr>
          <p:nvPr/>
        </p:nvSpPr>
        <p:spPr bwMode="auto">
          <a:xfrm>
            <a:off x="1752600" y="4876800"/>
            <a:ext cx="1219200" cy="1295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DUT</a:t>
            </a:r>
          </a:p>
        </p:txBody>
      </p:sp>
      <p:sp>
        <p:nvSpPr>
          <p:cNvPr id="9229" name="Text Box 12"/>
          <p:cNvSpPr txBox="1">
            <a:spLocks noChangeArrowheads="1"/>
          </p:cNvSpPr>
          <p:nvPr/>
        </p:nvSpPr>
        <p:spPr bwMode="auto">
          <a:xfrm>
            <a:off x="830263" y="4953000"/>
            <a:ext cx="9223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Inputs</a:t>
            </a:r>
          </a:p>
        </p:txBody>
      </p:sp>
      <p:sp>
        <p:nvSpPr>
          <p:cNvPr id="9230" name="Text Box 13"/>
          <p:cNvSpPr txBox="1">
            <a:spLocks noChangeArrowheads="1"/>
          </p:cNvSpPr>
          <p:nvPr/>
        </p:nvSpPr>
        <p:spPr bwMode="auto">
          <a:xfrm>
            <a:off x="5554663" y="4953000"/>
            <a:ext cx="9223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Inputs</a:t>
            </a:r>
          </a:p>
        </p:txBody>
      </p:sp>
      <p:sp>
        <p:nvSpPr>
          <p:cNvPr id="9231" name="Text Box 14"/>
          <p:cNvSpPr txBox="1">
            <a:spLocks noChangeArrowheads="1"/>
          </p:cNvSpPr>
          <p:nvPr/>
        </p:nvSpPr>
        <p:spPr bwMode="auto">
          <a:xfrm>
            <a:off x="2943225" y="4953000"/>
            <a:ext cx="10953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Outputs</a:t>
            </a:r>
          </a:p>
        </p:txBody>
      </p:sp>
      <p:sp>
        <p:nvSpPr>
          <p:cNvPr id="9232" name="Text Box 15"/>
          <p:cNvSpPr txBox="1">
            <a:spLocks noChangeArrowheads="1"/>
          </p:cNvSpPr>
          <p:nvPr/>
        </p:nvSpPr>
        <p:spPr bwMode="auto">
          <a:xfrm>
            <a:off x="7667625" y="4953000"/>
            <a:ext cx="10953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Outputs</a:t>
            </a:r>
          </a:p>
        </p:txBody>
      </p:sp>
      <p:sp>
        <p:nvSpPr>
          <p:cNvPr id="9233" name="Rectangle 16"/>
          <p:cNvSpPr>
            <a:spLocks noChangeArrowheads="1"/>
          </p:cNvSpPr>
          <p:nvPr/>
        </p:nvSpPr>
        <p:spPr bwMode="auto">
          <a:xfrm>
            <a:off x="6477000" y="4876800"/>
            <a:ext cx="1219200" cy="1295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DUT</a:t>
            </a:r>
          </a:p>
        </p:txBody>
      </p:sp>
      <p:sp>
        <p:nvSpPr>
          <p:cNvPr id="9234" name="Text Box 17"/>
          <p:cNvSpPr txBox="1">
            <a:spLocks noChangeArrowheads="1"/>
          </p:cNvSpPr>
          <p:nvPr/>
        </p:nvSpPr>
        <p:spPr bwMode="auto">
          <a:xfrm>
            <a:off x="4419600" y="5334000"/>
            <a:ext cx="5222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OR</a:t>
            </a:r>
          </a:p>
        </p:txBody>
      </p:sp>
      <p:sp>
        <p:nvSpPr>
          <p:cNvPr id="9235" name="Text Box 18"/>
          <p:cNvSpPr txBox="1">
            <a:spLocks noChangeArrowheads="1"/>
          </p:cNvSpPr>
          <p:nvPr/>
        </p:nvSpPr>
        <p:spPr bwMode="auto">
          <a:xfrm>
            <a:off x="381000" y="6186488"/>
            <a:ext cx="13589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Testbench</a:t>
            </a:r>
          </a:p>
        </p:txBody>
      </p:sp>
      <p:sp>
        <p:nvSpPr>
          <p:cNvPr id="9236" name="Text Box 19"/>
          <p:cNvSpPr txBox="1">
            <a:spLocks noChangeArrowheads="1"/>
          </p:cNvSpPr>
          <p:nvPr/>
        </p:nvSpPr>
        <p:spPr bwMode="auto">
          <a:xfrm>
            <a:off x="4953000" y="6186488"/>
            <a:ext cx="13589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Testbench</a:t>
            </a:r>
          </a:p>
        </p:txBody>
      </p:sp>
      <p:sp>
        <p:nvSpPr>
          <p:cNvPr id="9237" name="Text Box 20"/>
          <p:cNvSpPr txBox="1">
            <a:spLocks noChangeArrowheads="1"/>
          </p:cNvSpPr>
          <p:nvPr/>
        </p:nvSpPr>
        <p:spPr bwMode="auto">
          <a:xfrm>
            <a:off x="7620000" y="5638800"/>
            <a:ext cx="13430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/>
              <a:t>(Response)</a:t>
            </a:r>
          </a:p>
        </p:txBody>
      </p:sp>
      <p:sp>
        <p:nvSpPr>
          <p:cNvPr id="9238" name="Text Box 21"/>
          <p:cNvSpPr txBox="1">
            <a:spLocks noChangeArrowheads="1"/>
          </p:cNvSpPr>
          <p:nvPr/>
        </p:nvSpPr>
        <p:spPr bwMode="auto">
          <a:xfrm>
            <a:off x="2895600" y="5638800"/>
            <a:ext cx="13430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/>
              <a:t>(Response)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Simulation Example</a:t>
            </a:r>
          </a:p>
        </p:txBody>
      </p:sp>
      <p:sp>
        <p:nvSpPr>
          <p:cNvPr id="102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9ABF29A-0345-4E0F-97CB-2D74009287D8}" type="slidenum">
              <a:rPr lang="en-US" altLang="en-US"/>
              <a:pPr eaLnBrk="1" hangingPunct="1"/>
              <a:t>8</a:t>
            </a:fld>
            <a:endParaRPr lang="en-US" altLang="en-US"/>
          </a:p>
        </p:txBody>
      </p:sp>
      <p:grpSp>
        <p:nvGrpSpPr>
          <p:cNvPr id="2" name="Group 47"/>
          <p:cNvGrpSpPr>
            <a:grpSpLocks/>
          </p:cNvGrpSpPr>
          <p:nvPr/>
        </p:nvGrpSpPr>
        <p:grpSpPr bwMode="auto">
          <a:xfrm>
            <a:off x="228600" y="3581400"/>
            <a:ext cx="8305800" cy="2819400"/>
            <a:chOff x="144" y="2256"/>
            <a:chExt cx="5232" cy="1776"/>
          </a:xfrm>
        </p:grpSpPr>
        <p:sp>
          <p:nvSpPr>
            <p:cNvPr id="10265" name="Rectangle 2"/>
            <p:cNvSpPr>
              <a:spLocks noChangeArrowheads="1"/>
            </p:cNvSpPr>
            <p:nvPr/>
          </p:nvSpPr>
          <p:spPr bwMode="auto">
            <a:xfrm>
              <a:off x="1776" y="2256"/>
              <a:ext cx="3600" cy="1776"/>
            </a:xfrm>
            <a:prstGeom prst="rect">
              <a:avLst/>
            </a:prstGeom>
            <a:solidFill>
              <a:srgbClr val="99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10266" name="Group 26"/>
            <p:cNvGrpSpPr>
              <a:grpSpLocks/>
            </p:cNvGrpSpPr>
            <p:nvPr/>
          </p:nvGrpSpPr>
          <p:grpSpPr bwMode="auto">
            <a:xfrm>
              <a:off x="2133" y="2546"/>
              <a:ext cx="2988" cy="1305"/>
              <a:chOff x="2133" y="2546"/>
              <a:chExt cx="2988" cy="1305"/>
            </a:xfrm>
          </p:grpSpPr>
          <p:sp>
            <p:nvSpPr>
              <p:cNvPr id="10269" name="Rectangle 5"/>
              <p:cNvSpPr>
                <a:spLocks noChangeArrowheads="1"/>
              </p:cNvSpPr>
              <p:nvPr/>
            </p:nvSpPr>
            <p:spPr bwMode="auto">
              <a:xfrm>
                <a:off x="3024" y="2736"/>
                <a:ext cx="960" cy="912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en-US" sz="2400">
                    <a:latin typeface="Times New Roman" panose="02020603050405020304" pitchFamily="18" charset="0"/>
                  </a:rPr>
                  <a:t>adder4bit</a:t>
                </a:r>
              </a:p>
              <a:p>
                <a:pPr algn="ctr"/>
                <a:r>
                  <a:rPr lang="en-US" altLang="en-US" sz="2400">
                    <a:latin typeface="Times New Roman" panose="02020603050405020304" pitchFamily="18" charset="0"/>
                  </a:rPr>
                  <a:t>(DUT)</a:t>
                </a:r>
              </a:p>
            </p:txBody>
          </p:sp>
          <p:sp>
            <p:nvSpPr>
              <p:cNvPr id="10270" name="Line 6"/>
              <p:cNvSpPr>
                <a:spLocks noChangeShapeType="1"/>
              </p:cNvSpPr>
              <p:nvPr/>
            </p:nvSpPr>
            <p:spPr bwMode="auto">
              <a:xfrm>
                <a:off x="2686" y="2837"/>
                <a:ext cx="33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71" name="Line 7"/>
              <p:cNvSpPr>
                <a:spLocks noChangeShapeType="1"/>
              </p:cNvSpPr>
              <p:nvPr/>
            </p:nvSpPr>
            <p:spPr bwMode="auto">
              <a:xfrm>
                <a:off x="2699" y="3213"/>
                <a:ext cx="33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72" name="Line 8"/>
              <p:cNvSpPr>
                <a:spLocks noChangeShapeType="1"/>
              </p:cNvSpPr>
              <p:nvPr/>
            </p:nvSpPr>
            <p:spPr bwMode="auto">
              <a:xfrm>
                <a:off x="3984" y="3051"/>
                <a:ext cx="33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73" name="Line 9"/>
              <p:cNvSpPr>
                <a:spLocks noChangeShapeType="1"/>
              </p:cNvSpPr>
              <p:nvPr/>
            </p:nvSpPr>
            <p:spPr bwMode="auto">
              <a:xfrm>
                <a:off x="3984" y="3312"/>
                <a:ext cx="33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74" name="Text Box 10"/>
              <p:cNvSpPr txBox="1">
                <a:spLocks noChangeArrowheads="1"/>
              </p:cNvSpPr>
              <p:nvPr/>
            </p:nvSpPr>
            <p:spPr bwMode="auto">
              <a:xfrm>
                <a:off x="2161" y="2712"/>
                <a:ext cx="553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en-US" sz="2000">
                    <a:latin typeface="Tahoma" panose="020B0604030504040204" pitchFamily="34" charset="0"/>
                  </a:rPr>
                  <a:t>a[3:0]</a:t>
                </a:r>
              </a:p>
            </p:txBody>
          </p:sp>
          <p:sp>
            <p:nvSpPr>
              <p:cNvPr id="10275" name="Text Box 11"/>
              <p:cNvSpPr txBox="1">
                <a:spLocks noChangeArrowheads="1"/>
              </p:cNvSpPr>
              <p:nvPr/>
            </p:nvSpPr>
            <p:spPr bwMode="auto">
              <a:xfrm>
                <a:off x="2133" y="3090"/>
                <a:ext cx="557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en-US" sz="2000">
                    <a:latin typeface="Tahoma" panose="020B0604030504040204" pitchFamily="34" charset="0"/>
                  </a:rPr>
                  <a:t>b[3:0]</a:t>
                </a:r>
              </a:p>
            </p:txBody>
          </p:sp>
          <p:sp>
            <p:nvSpPr>
              <p:cNvPr id="10276" name="Text Box 12"/>
              <p:cNvSpPr txBox="1">
                <a:spLocks noChangeArrowheads="1"/>
              </p:cNvSpPr>
              <p:nvPr/>
            </p:nvSpPr>
            <p:spPr bwMode="auto">
              <a:xfrm>
                <a:off x="4358" y="2918"/>
                <a:ext cx="763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en-US" sz="2000">
                    <a:latin typeface="Tahoma" panose="020B0604030504040204" pitchFamily="34" charset="0"/>
                  </a:rPr>
                  <a:t>sum[3:0]</a:t>
                </a:r>
              </a:p>
            </p:txBody>
          </p:sp>
          <p:sp>
            <p:nvSpPr>
              <p:cNvPr id="10277" name="Text Box 13"/>
              <p:cNvSpPr txBox="1">
                <a:spLocks noChangeArrowheads="1"/>
              </p:cNvSpPr>
              <p:nvPr/>
            </p:nvSpPr>
            <p:spPr bwMode="auto">
              <a:xfrm>
                <a:off x="4368" y="3216"/>
                <a:ext cx="507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en-US" sz="2000">
                    <a:latin typeface="Tahoma" panose="020B0604030504040204" pitchFamily="34" charset="0"/>
                  </a:rPr>
                  <a:t>c_out</a:t>
                </a:r>
              </a:p>
            </p:txBody>
          </p:sp>
          <p:sp>
            <p:nvSpPr>
              <p:cNvPr id="10278" name="Line 14"/>
              <p:cNvSpPr>
                <a:spLocks noChangeShapeType="1"/>
              </p:cNvSpPr>
              <p:nvPr/>
            </p:nvSpPr>
            <p:spPr bwMode="auto">
              <a:xfrm flipH="1">
                <a:off x="2762" y="2762"/>
                <a:ext cx="113" cy="17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79" name="Line 15"/>
              <p:cNvSpPr>
                <a:spLocks noChangeShapeType="1"/>
              </p:cNvSpPr>
              <p:nvPr/>
            </p:nvSpPr>
            <p:spPr bwMode="auto">
              <a:xfrm flipH="1">
                <a:off x="2767" y="3141"/>
                <a:ext cx="113" cy="17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80" name="Text Box 16"/>
              <p:cNvSpPr txBox="1">
                <a:spLocks noChangeArrowheads="1"/>
              </p:cNvSpPr>
              <p:nvPr/>
            </p:nvSpPr>
            <p:spPr bwMode="auto">
              <a:xfrm>
                <a:off x="2794" y="2546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en-US" sz="2000">
                    <a:latin typeface="Times New Roman" panose="02020603050405020304" pitchFamily="18" charset="0"/>
                  </a:rPr>
                  <a:t>4</a:t>
                </a: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281" name="Text Box 17"/>
              <p:cNvSpPr txBox="1">
                <a:spLocks noChangeArrowheads="1"/>
              </p:cNvSpPr>
              <p:nvPr/>
            </p:nvSpPr>
            <p:spPr bwMode="auto">
              <a:xfrm>
                <a:off x="2812" y="2936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en-US" sz="2000">
                    <a:latin typeface="Times New Roman" panose="02020603050405020304" pitchFamily="18" charset="0"/>
                  </a:rPr>
                  <a:t>4</a:t>
                </a: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282" name="Line 18"/>
              <p:cNvSpPr>
                <a:spLocks noChangeShapeType="1"/>
              </p:cNvSpPr>
              <p:nvPr/>
            </p:nvSpPr>
            <p:spPr bwMode="auto">
              <a:xfrm>
                <a:off x="2688" y="3552"/>
                <a:ext cx="33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83" name="Text Box 19"/>
              <p:cNvSpPr txBox="1">
                <a:spLocks noChangeArrowheads="1"/>
              </p:cNvSpPr>
              <p:nvPr/>
            </p:nvSpPr>
            <p:spPr bwMode="auto">
              <a:xfrm>
                <a:off x="2254" y="3425"/>
                <a:ext cx="403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en-US" sz="2000">
                    <a:latin typeface="Tahoma" panose="020B0604030504040204" pitchFamily="34" charset="0"/>
                  </a:rPr>
                  <a:t>c_in</a:t>
                </a:r>
              </a:p>
            </p:txBody>
          </p:sp>
          <p:sp>
            <p:nvSpPr>
              <p:cNvPr id="10284" name="Line 20"/>
              <p:cNvSpPr>
                <a:spLocks noChangeShapeType="1"/>
              </p:cNvSpPr>
              <p:nvPr/>
            </p:nvSpPr>
            <p:spPr bwMode="auto">
              <a:xfrm flipH="1">
                <a:off x="4069" y="2963"/>
                <a:ext cx="113" cy="17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85" name="Text Box 21"/>
              <p:cNvSpPr txBox="1">
                <a:spLocks noChangeArrowheads="1"/>
              </p:cNvSpPr>
              <p:nvPr/>
            </p:nvSpPr>
            <p:spPr bwMode="auto">
              <a:xfrm>
                <a:off x="4191" y="2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en-US" sz="2000">
                    <a:latin typeface="Times New Roman" panose="02020603050405020304" pitchFamily="18" charset="0"/>
                  </a:rPr>
                  <a:t>4</a:t>
                </a: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286" name="Text Box 22"/>
              <p:cNvSpPr txBox="1">
                <a:spLocks noChangeArrowheads="1"/>
              </p:cNvSpPr>
              <p:nvPr/>
            </p:nvSpPr>
            <p:spPr bwMode="auto">
              <a:xfrm>
                <a:off x="2774" y="3620"/>
                <a:ext cx="11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10267" name="Text Box 23"/>
            <p:cNvSpPr txBox="1">
              <a:spLocks noChangeArrowheads="1"/>
            </p:cNvSpPr>
            <p:nvPr/>
          </p:nvSpPr>
          <p:spPr bwMode="auto">
            <a:xfrm>
              <a:off x="4080" y="3744"/>
              <a:ext cx="116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b="1" i="1"/>
                <a:t>adder4bit_tb</a:t>
              </a:r>
            </a:p>
          </p:txBody>
        </p:sp>
        <p:sp>
          <p:nvSpPr>
            <p:cNvPr id="10268" name="Text Box 25"/>
            <p:cNvSpPr txBox="1">
              <a:spLocks noChangeArrowheads="1"/>
            </p:cNvSpPr>
            <p:nvPr/>
          </p:nvSpPr>
          <p:spPr bwMode="auto">
            <a:xfrm>
              <a:off x="144" y="2544"/>
              <a:ext cx="1536" cy="145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Use a consistent</a:t>
              </a:r>
            </a:p>
            <a:p>
              <a:pPr eaLnBrk="1" hangingPunct="1"/>
              <a:r>
                <a:rPr lang="en-US" altLang="en-US"/>
                <a:t>naming convention for your test benches:</a:t>
              </a:r>
            </a:p>
            <a:p>
              <a:pPr eaLnBrk="1" hangingPunct="1"/>
              <a:endParaRPr lang="en-US" altLang="en-US"/>
            </a:p>
            <a:p>
              <a:pPr eaLnBrk="1" hangingPunct="1"/>
              <a:r>
                <a:rPr lang="en-US" altLang="en-US"/>
                <a:t>I usually add _tb to the end of the unit name</a:t>
              </a:r>
            </a:p>
          </p:txBody>
        </p:sp>
      </p:grpSp>
      <p:grpSp>
        <p:nvGrpSpPr>
          <p:cNvPr id="10245" name="Group 27"/>
          <p:cNvGrpSpPr>
            <a:grpSpLocks/>
          </p:cNvGrpSpPr>
          <p:nvPr/>
        </p:nvGrpSpPr>
        <p:grpSpPr bwMode="auto">
          <a:xfrm>
            <a:off x="609600" y="1752600"/>
            <a:ext cx="4743450" cy="2071688"/>
            <a:chOff x="2133" y="2546"/>
            <a:chExt cx="2988" cy="1305"/>
          </a:xfrm>
        </p:grpSpPr>
        <p:sp>
          <p:nvSpPr>
            <p:cNvPr id="10247" name="Rectangle 28"/>
            <p:cNvSpPr>
              <a:spLocks noChangeArrowheads="1"/>
            </p:cNvSpPr>
            <p:nvPr/>
          </p:nvSpPr>
          <p:spPr bwMode="auto">
            <a:xfrm>
              <a:off x="3024" y="2736"/>
              <a:ext cx="960" cy="91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400">
                  <a:latin typeface="Times New Roman" panose="02020603050405020304" pitchFamily="18" charset="0"/>
                </a:rPr>
                <a:t>adder4bit</a:t>
              </a:r>
            </a:p>
            <a:p>
              <a:pPr algn="ctr"/>
              <a:r>
                <a:rPr lang="en-US" altLang="en-US" sz="2400">
                  <a:latin typeface="Times New Roman" panose="02020603050405020304" pitchFamily="18" charset="0"/>
                </a:rPr>
                <a:t>(DUT)</a:t>
              </a:r>
            </a:p>
          </p:txBody>
        </p:sp>
        <p:sp>
          <p:nvSpPr>
            <p:cNvPr id="10248" name="Line 29"/>
            <p:cNvSpPr>
              <a:spLocks noChangeShapeType="1"/>
            </p:cNvSpPr>
            <p:nvPr/>
          </p:nvSpPr>
          <p:spPr bwMode="auto">
            <a:xfrm>
              <a:off x="2686" y="2837"/>
              <a:ext cx="33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49" name="Line 30"/>
            <p:cNvSpPr>
              <a:spLocks noChangeShapeType="1"/>
            </p:cNvSpPr>
            <p:nvPr/>
          </p:nvSpPr>
          <p:spPr bwMode="auto">
            <a:xfrm>
              <a:off x="2699" y="3213"/>
              <a:ext cx="33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0" name="Line 31"/>
            <p:cNvSpPr>
              <a:spLocks noChangeShapeType="1"/>
            </p:cNvSpPr>
            <p:nvPr/>
          </p:nvSpPr>
          <p:spPr bwMode="auto">
            <a:xfrm>
              <a:off x="3984" y="3051"/>
              <a:ext cx="33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1" name="Line 32"/>
            <p:cNvSpPr>
              <a:spLocks noChangeShapeType="1"/>
            </p:cNvSpPr>
            <p:nvPr/>
          </p:nvSpPr>
          <p:spPr bwMode="auto">
            <a:xfrm>
              <a:off x="3984" y="3312"/>
              <a:ext cx="33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2" name="Text Box 33"/>
            <p:cNvSpPr txBox="1">
              <a:spLocks noChangeArrowheads="1"/>
            </p:cNvSpPr>
            <p:nvPr/>
          </p:nvSpPr>
          <p:spPr bwMode="auto">
            <a:xfrm>
              <a:off x="2161" y="2712"/>
              <a:ext cx="55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en-US" sz="2000">
                  <a:latin typeface="Tahoma" panose="020B0604030504040204" pitchFamily="34" charset="0"/>
                </a:rPr>
                <a:t>a[3:0]</a:t>
              </a:r>
            </a:p>
          </p:txBody>
        </p:sp>
        <p:sp>
          <p:nvSpPr>
            <p:cNvPr id="10253" name="Text Box 34"/>
            <p:cNvSpPr txBox="1">
              <a:spLocks noChangeArrowheads="1"/>
            </p:cNvSpPr>
            <p:nvPr/>
          </p:nvSpPr>
          <p:spPr bwMode="auto">
            <a:xfrm>
              <a:off x="2133" y="3090"/>
              <a:ext cx="55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en-US" sz="2000">
                  <a:latin typeface="Tahoma" panose="020B0604030504040204" pitchFamily="34" charset="0"/>
                </a:rPr>
                <a:t>b[3:0]</a:t>
              </a:r>
            </a:p>
          </p:txBody>
        </p:sp>
        <p:sp>
          <p:nvSpPr>
            <p:cNvPr id="10254" name="Text Box 35"/>
            <p:cNvSpPr txBox="1">
              <a:spLocks noChangeArrowheads="1"/>
            </p:cNvSpPr>
            <p:nvPr/>
          </p:nvSpPr>
          <p:spPr bwMode="auto">
            <a:xfrm>
              <a:off x="4358" y="2918"/>
              <a:ext cx="76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en-US" sz="2000">
                  <a:latin typeface="Tahoma" panose="020B0604030504040204" pitchFamily="34" charset="0"/>
                </a:rPr>
                <a:t>sum[3:0]</a:t>
              </a:r>
            </a:p>
          </p:txBody>
        </p:sp>
        <p:sp>
          <p:nvSpPr>
            <p:cNvPr id="10255" name="Text Box 36"/>
            <p:cNvSpPr txBox="1">
              <a:spLocks noChangeArrowheads="1"/>
            </p:cNvSpPr>
            <p:nvPr/>
          </p:nvSpPr>
          <p:spPr bwMode="auto">
            <a:xfrm>
              <a:off x="4368" y="3216"/>
              <a:ext cx="50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en-US" sz="2000">
                  <a:latin typeface="Tahoma" panose="020B0604030504040204" pitchFamily="34" charset="0"/>
                </a:rPr>
                <a:t>c_out</a:t>
              </a:r>
            </a:p>
          </p:txBody>
        </p:sp>
        <p:sp>
          <p:nvSpPr>
            <p:cNvPr id="10256" name="Line 37"/>
            <p:cNvSpPr>
              <a:spLocks noChangeShapeType="1"/>
            </p:cNvSpPr>
            <p:nvPr/>
          </p:nvSpPr>
          <p:spPr bwMode="auto">
            <a:xfrm flipH="1">
              <a:off x="2762" y="2762"/>
              <a:ext cx="113" cy="17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7" name="Line 38"/>
            <p:cNvSpPr>
              <a:spLocks noChangeShapeType="1"/>
            </p:cNvSpPr>
            <p:nvPr/>
          </p:nvSpPr>
          <p:spPr bwMode="auto">
            <a:xfrm flipH="1">
              <a:off x="2767" y="3141"/>
              <a:ext cx="113" cy="17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8" name="Text Box 39"/>
            <p:cNvSpPr txBox="1">
              <a:spLocks noChangeArrowheads="1"/>
            </p:cNvSpPr>
            <p:nvPr/>
          </p:nvSpPr>
          <p:spPr bwMode="auto">
            <a:xfrm>
              <a:off x="2794" y="2546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en-US" sz="2000">
                  <a:latin typeface="Times New Roman" panose="02020603050405020304" pitchFamily="18" charset="0"/>
                </a:rPr>
                <a:t>4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259" name="Text Box 40"/>
            <p:cNvSpPr txBox="1">
              <a:spLocks noChangeArrowheads="1"/>
            </p:cNvSpPr>
            <p:nvPr/>
          </p:nvSpPr>
          <p:spPr bwMode="auto">
            <a:xfrm>
              <a:off x="2812" y="2936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en-US" sz="2000">
                  <a:latin typeface="Times New Roman" panose="02020603050405020304" pitchFamily="18" charset="0"/>
                </a:rPr>
                <a:t>4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260" name="Line 41"/>
            <p:cNvSpPr>
              <a:spLocks noChangeShapeType="1"/>
            </p:cNvSpPr>
            <p:nvPr/>
          </p:nvSpPr>
          <p:spPr bwMode="auto">
            <a:xfrm>
              <a:off x="2688" y="3552"/>
              <a:ext cx="33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61" name="Text Box 42"/>
            <p:cNvSpPr txBox="1">
              <a:spLocks noChangeArrowheads="1"/>
            </p:cNvSpPr>
            <p:nvPr/>
          </p:nvSpPr>
          <p:spPr bwMode="auto">
            <a:xfrm>
              <a:off x="2254" y="3425"/>
              <a:ext cx="40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en-US" sz="2000">
                  <a:latin typeface="Tahoma" panose="020B0604030504040204" pitchFamily="34" charset="0"/>
                </a:rPr>
                <a:t>c_in</a:t>
              </a:r>
            </a:p>
          </p:txBody>
        </p:sp>
        <p:sp>
          <p:nvSpPr>
            <p:cNvPr id="10262" name="Line 43"/>
            <p:cNvSpPr>
              <a:spLocks noChangeShapeType="1"/>
            </p:cNvSpPr>
            <p:nvPr/>
          </p:nvSpPr>
          <p:spPr bwMode="auto">
            <a:xfrm flipH="1">
              <a:off x="4069" y="2963"/>
              <a:ext cx="113" cy="17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63" name="Text Box 44"/>
            <p:cNvSpPr txBox="1">
              <a:spLocks noChangeArrowheads="1"/>
            </p:cNvSpPr>
            <p:nvPr/>
          </p:nvSpPr>
          <p:spPr bwMode="auto">
            <a:xfrm>
              <a:off x="4191" y="2750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en-US" sz="2000">
                  <a:latin typeface="Times New Roman" panose="02020603050405020304" pitchFamily="18" charset="0"/>
                </a:rPr>
                <a:t>4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264" name="Text Box 45"/>
            <p:cNvSpPr txBox="1">
              <a:spLocks noChangeArrowheads="1"/>
            </p:cNvSpPr>
            <p:nvPr/>
          </p:nvSpPr>
          <p:spPr bwMode="auto">
            <a:xfrm>
              <a:off x="2774" y="3620"/>
              <a:ext cx="1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10246" name="Text Box 46"/>
          <p:cNvSpPr txBox="1">
            <a:spLocks noChangeArrowheads="1"/>
          </p:cNvSpPr>
          <p:nvPr/>
        </p:nvSpPr>
        <p:spPr bwMode="auto">
          <a:xfrm>
            <a:off x="5486400" y="2209800"/>
            <a:ext cx="2794000" cy="9286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Our DUT is a simple</a:t>
            </a:r>
          </a:p>
          <a:p>
            <a:pPr eaLnBrk="1" hangingPunct="1"/>
            <a:r>
              <a:rPr lang="en-US" altLang="en-US"/>
              <a:t>4-bit adder, with carry</a:t>
            </a:r>
          </a:p>
          <a:p>
            <a:pPr eaLnBrk="1" hangingPunct="1"/>
            <a:r>
              <a:rPr lang="en-US" altLang="en-US"/>
              <a:t>in and carry out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61722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Simulation Example</a:t>
            </a:r>
          </a:p>
        </p:txBody>
      </p:sp>
      <p:sp>
        <p:nvSpPr>
          <p:cNvPr id="1126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345EC6A-C7F2-4D5F-9AD2-8D63BB0D9443}" type="slidenum">
              <a:rPr lang="en-US" altLang="en-US"/>
              <a:pPr eaLnBrk="1" hangingPunct="1"/>
              <a:t>9</a:t>
            </a:fld>
            <a:endParaRPr lang="en-US" altLang="en-US"/>
          </a:p>
        </p:txBody>
      </p:sp>
      <p:sp>
        <p:nvSpPr>
          <p:cNvPr id="11268" name="Rectangle 3"/>
          <p:cNvSpPr>
            <a:spLocks noChangeArrowheads="1"/>
          </p:cNvSpPr>
          <p:nvPr/>
        </p:nvSpPr>
        <p:spPr bwMode="auto">
          <a:xfrm>
            <a:off x="381000" y="1676400"/>
            <a:ext cx="8229600" cy="495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b="1" dirty="0">
                <a:latin typeface="Tahoma" panose="020B0604030504040204" pitchFamily="34" charset="0"/>
              </a:rPr>
              <a:t>`timescale</a:t>
            </a:r>
            <a:r>
              <a:rPr lang="en-US" altLang="en-US" dirty="0">
                <a:latin typeface="Tahoma" panose="020B0604030504040204" pitchFamily="34" charset="0"/>
              </a:rPr>
              <a:t> 1ns /100 fs		      	// </a:t>
            </a:r>
            <a:r>
              <a:rPr lang="en-US" altLang="en-US" dirty="0" err="1">
                <a:latin typeface="Tahoma" panose="020B0604030504040204" pitchFamily="34" charset="0"/>
              </a:rPr>
              <a:t>time_unit</a:t>
            </a:r>
            <a:r>
              <a:rPr lang="en-US" altLang="en-US" dirty="0">
                <a:latin typeface="Tahoma" panose="020B0604030504040204" pitchFamily="34" charset="0"/>
              </a:rPr>
              <a:t>/</a:t>
            </a:r>
            <a:r>
              <a:rPr lang="en-US" altLang="en-US" dirty="0" err="1">
                <a:latin typeface="Tahoma" panose="020B0604030504040204" pitchFamily="34" charset="0"/>
              </a:rPr>
              <a:t>time_precision</a:t>
            </a:r>
            <a:endParaRPr lang="en-US" altLang="en-US" dirty="0">
              <a:latin typeface="Tahoma" panose="020B0604030504040204" pitchFamily="34" charset="0"/>
            </a:endParaRPr>
          </a:p>
          <a:p>
            <a:pPr eaLnBrk="1" hangingPunct="1">
              <a:lnSpc>
                <a:spcPct val="90000"/>
              </a:lnSpc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b="1" dirty="0">
                <a:latin typeface="Tahoma" panose="020B0604030504040204" pitchFamily="34" charset="0"/>
              </a:rPr>
              <a:t>module</a:t>
            </a:r>
            <a:r>
              <a:rPr lang="en-US" altLang="en-US" dirty="0">
                <a:latin typeface="Tahoma" panose="020B0604030504040204" pitchFamily="34" charset="0"/>
              </a:rPr>
              <a:t> adder4bit_tb;</a:t>
            </a:r>
          </a:p>
          <a:p>
            <a:pPr eaLnBrk="1" hangingPunct="1">
              <a:lnSpc>
                <a:spcPct val="90000"/>
              </a:lnSpc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dirty="0">
                <a:latin typeface="Tahoma" panose="020B0604030504040204" pitchFamily="34" charset="0"/>
              </a:rPr>
              <a:t> 	</a:t>
            </a:r>
            <a:r>
              <a:rPr lang="en-US" altLang="en-US" b="1" dirty="0" err="1">
                <a:latin typeface="Tahoma" panose="020B0604030504040204" pitchFamily="34" charset="0"/>
              </a:rPr>
              <a:t>reg</a:t>
            </a:r>
            <a:r>
              <a:rPr lang="en-US" altLang="en-US" dirty="0">
                <a:latin typeface="Tahoma" panose="020B0604030504040204" pitchFamily="34" charset="0"/>
              </a:rPr>
              <a:t>[8:0] </a:t>
            </a:r>
            <a:r>
              <a:rPr lang="en-US" altLang="en-US" dirty="0" err="1">
                <a:latin typeface="Tahoma" panose="020B0604030504040204" pitchFamily="34" charset="0"/>
              </a:rPr>
              <a:t>stim</a:t>
            </a:r>
            <a:r>
              <a:rPr lang="en-US" altLang="en-US" dirty="0">
                <a:latin typeface="Tahoma" panose="020B0604030504040204" pitchFamily="34" charset="0"/>
              </a:rPr>
              <a:t>;				// inputs to DUT are </a:t>
            </a:r>
            <a:r>
              <a:rPr lang="en-US" altLang="en-US" dirty="0" err="1">
                <a:latin typeface="Tahoma" panose="020B0604030504040204" pitchFamily="34" charset="0"/>
              </a:rPr>
              <a:t>regs</a:t>
            </a:r>
            <a:endParaRPr lang="en-US" altLang="en-US" dirty="0">
              <a:latin typeface="Tahoma" panose="020B0604030504040204" pitchFamily="34" charset="0"/>
            </a:endParaRPr>
          </a:p>
          <a:p>
            <a:pPr eaLnBrk="1" hangingPunct="1">
              <a:lnSpc>
                <a:spcPct val="90000"/>
              </a:lnSpc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dirty="0">
                <a:latin typeface="Tahoma" panose="020B0604030504040204" pitchFamily="34" charset="0"/>
              </a:rPr>
              <a:t>	</a:t>
            </a:r>
            <a:r>
              <a:rPr lang="en-US" altLang="en-US" b="1" dirty="0">
                <a:latin typeface="Tahoma" panose="020B0604030504040204" pitchFamily="34" charset="0"/>
              </a:rPr>
              <a:t>wire</a:t>
            </a:r>
            <a:r>
              <a:rPr lang="en-US" altLang="en-US" dirty="0">
                <a:latin typeface="Tahoma" panose="020B0604030504040204" pitchFamily="34" charset="0"/>
              </a:rPr>
              <a:t>[3:0] S;				// outputs of DUT are wires</a:t>
            </a:r>
          </a:p>
          <a:p>
            <a:pPr eaLnBrk="1" hangingPunct="1">
              <a:lnSpc>
                <a:spcPct val="90000"/>
              </a:lnSpc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dirty="0">
                <a:latin typeface="Tahoma" panose="020B0604030504040204" pitchFamily="34" charset="0"/>
              </a:rPr>
              <a:t>   	</a:t>
            </a:r>
            <a:r>
              <a:rPr lang="en-US" altLang="en-US" b="1" dirty="0">
                <a:latin typeface="Tahoma" panose="020B0604030504040204" pitchFamily="34" charset="0"/>
              </a:rPr>
              <a:t>wire</a:t>
            </a:r>
            <a:r>
              <a:rPr lang="en-US" altLang="en-US" dirty="0">
                <a:latin typeface="Tahoma" panose="020B0604030504040204" pitchFamily="34" charset="0"/>
              </a:rPr>
              <a:t> C4;</a:t>
            </a:r>
          </a:p>
          <a:p>
            <a:pPr eaLnBrk="1" hangingPunct="1">
              <a:lnSpc>
                <a:spcPct val="90000"/>
              </a:lnSpc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endParaRPr lang="en-US" altLang="en-US" dirty="0">
              <a:latin typeface="Tahoma" panose="020B0604030504040204" pitchFamily="34" charset="0"/>
            </a:endParaRPr>
          </a:p>
          <a:p>
            <a:pPr eaLnBrk="1" hangingPunct="1">
              <a:lnSpc>
                <a:spcPct val="90000"/>
              </a:lnSpc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dirty="0">
                <a:latin typeface="Tahoma" panose="020B0604030504040204" pitchFamily="34" charset="0"/>
              </a:rPr>
              <a:t>	// instantiate DUT</a:t>
            </a:r>
          </a:p>
          <a:p>
            <a:pPr eaLnBrk="1" hangingPunct="1">
              <a:lnSpc>
                <a:spcPct val="90000"/>
              </a:lnSpc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dirty="0">
                <a:latin typeface="Tahoma" panose="020B0604030504040204" pitchFamily="34" charset="0"/>
              </a:rPr>
              <a:t>	adder4bit(.sum(S), .</a:t>
            </a:r>
            <a:r>
              <a:rPr lang="en-US" altLang="en-US" dirty="0" err="1">
                <a:latin typeface="Tahoma" panose="020B0604030504040204" pitchFamily="34" charset="0"/>
              </a:rPr>
              <a:t>c_out</a:t>
            </a:r>
            <a:r>
              <a:rPr lang="en-US" altLang="en-US" dirty="0">
                <a:latin typeface="Tahoma" panose="020B0604030504040204" pitchFamily="34" charset="0"/>
              </a:rPr>
              <a:t>(C4), .a(</a:t>
            </a:r>
            <a:r>
              <a:rPr lang="en-US" altLang="en-US" dirty="0" err="1">
                <a:latin typeface="Tahoma" panose="020B0604030504040204" pitchFamily="34" charset="0"/>
              </a:rPr>
              <a:t>stim</a:t>
            </a:r>
            <a:r>
              <a:rPr lang="en-US" altLang="en-US" dirty="0">
                <a:latin typeface="Tahoma" panose="020B0604030504040204" pitchFamily="34" charset="0"/>
              </a:rPr>
              <a:t>[8:5]), .b(</a:t>
            </a:r>
            <a:r>
              <a:rPr lang="en-US" altLang="en-US" dirty="0" err="1">
                <a:latin typeface="Tahoma" panose="020B0604030504040204" pitchFamily="34" charset="0"/>
              </a:rPr>
              <a:t>stim</a:t>
            </a:r>
            <a:r>
              <a:rPr lang="en-US" altLang="en-US" dirty="0">
                <a:latin typeface="Tahoma" panose="020B0604030504040204" pitchFamily="34" charset="0"/>
              </a:rPr>
              <a:t>[4:1]), .c(</a:t>
            </a:r>
            <a:r>
              <a:rPr lang="en-US" altLang="en-US" dirty="0" err="1">
                <a:latin typeface="Tahoma" panose="020B0604030504040204" pitchFamily="34" charset="0"/>
              </a:rPr>
              <a:t>stim</a:t>
            </a:r>
            <a:r>
              <a:rPr lang="en-US" altLang="en-US" dirty="0">
                <a:latin typeface="Tahoma" panose="020B0604030504040204" pitchFamily="34" charset="0"/>
              </a:rPr>
              <a:t>[0]));</a:t>
            </a:r>
          </a:p>
          <a:p>
            <a:pPr eaLnBrk="1" hangingPunct="1">
              <a:lnSpc>
                <a:spcPct val="90000"/>
              </a:lnSpc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endParaRPr lang="en-US" altLang="en-US" dirty="0">
              <a:latin typeface="Tahoma" panose="020B0604030504040204" pitchFamily="34" charset="0"/>
            </a:endParaRPr>
          </a:p>
          <a:p>
            <a:pPr eaLnBrk="1" hangingPunct="1">
              <a:lnSpc>
                <a:spcPct val="90000"/>
              </a:lnSpc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dirty="0">
                <a:latin typeface="Tahoma" panose="020B0604030504040204" pitchFamily="34" charset="0"/>
              </a:rPr>
              <a:t>	// stimulus generation</a:t>
            </a:r>
          </a:p>
          <a:p>
            <a:pPr eaLnBrk="1" hangingPunct="1">
              <a:lnSpc>
                <a:spcPct val="90000"/>
              </a:lnSpc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dirty="0">
                <a:latin typeface="Tahoma" panose="020B0604030504040204" pitchFamily="34" charset="0"/>
              </a:rPr>
              <a:t>	</a:t>
            </a:r>
            <a:r>
              <a:rPr lang="en-US" altLang="en-US" b="1" dirty="0">
                <a:latin typeface="Tahoma" panose="020B0604030504040204" pitchFamily="34" charset="0"/>
              </a:rPr>
              <a:t>initial</a:t>
            </a:r>
            <a:r>
              <a:rPr lang="en-US" altLang="en-US" dirty="0">
                <a:latin typeface="Tahoma" panose="020B0604030504040204" pitchFamily="34" charset="0"/>
              </a:rPr>
              <a:t> </a:t>
            </a:r>
            <a:r>
              <a:rPr lang="en-US" altLang="en-US" b="1" dirty="0">
                <a:latin typeface="Tahoma" panose="020B0604030504040204" pitchFamily="34" charset="0"/>
              </a:rPr>
              <a:t>begin</a:t>
            </a:r>
            <a:r>
              <a:rPr lang="en-US" altLang="en-US" dirty="0">
                <a:latin typeface="Tahoma" panose="020B0604030504040204" pitchFamily="34" charset="0"/>
              </a:rPr>
              <a:t> 	</a:t>
            </a:r>
          </a:p>
          <a:p>
            <a:pPr eaLnBrk="1" hangingPunct="1">
              <a:lnSpc>
                <a:spcPct val="90000"/>
              </a:lnSpc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dirty="0">
                <a:latin typeface="Tahoma" panose="020B0604030504040204" pitchFamily="34" charset="0"/>
              </a:rPr>
              <a:t>		</a:t>
            </a:r>
            <a:r>
              <a:rPr lang="en-US" altLang="en-US" dirty="0" err="1">
                <a:latin typeface="Tahoma" panose="020B0604030504040204" pitchFamily="34" charset="0"/>
              </a:rPr>
              <a:t>stim</a:t>
            </a:r>
            <a:r>
              <a:rPr lang="en-US" altLang="en-US" dirty="0">
                <a:latin typeface="Tahoma" panose="020B0604030504040204" pitchFamily="34" charset="0"/>
              </a:rPr>
              <a:t> = 9'b0000_0000_0;		// at 0 ns</a:t>
            </a:r>
          </a:p>
          <a:p>
            <a:pPr eaLnBrk="1" hangingPunct="1">
              <a:lnSpc>
                <a:spcPct val="90000"/>
              </a:lnSpc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dirty="0">
                <a:latin typeface="Tahoma" panose="020B0604030504040204" pitchFamily="34" charset="0"/>
              </a:rPr>
              <a:t>      	#10 </a:t>
            </a:r>
            <a:r>
              <a:rPr lang="en-US" altLang="en-US" dirty="0" err="1">
                <a:latin typeface="Tahoma" panose="020B0604030504040204" pitchFamily="34" charset="0"/>
              </a:rPr>
              <a:t>stim</a:t>
            </a:r>
            <a:r>
              <a:rPr lang="en-US" altLang="en-US" dirty="0">
                <a:latin typeface="Tahoma" panose="020B0604030504040204" pitchFamily="34" charset="0"/>
              </a:rPr>
              <a:t> = 9'b1111_0000_1;	// at 10 ns</a:t>
            </a:r>
          </a:p>
          <a:p>
            <a:pPr eaLnBrk="1" hangingPunct="1">
              <a:lnSpc>
                <a:spcPct val="90000"/>
              </a:lnSpc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dirty="0">
                <a:latin typeface="Tahoma" panose="020B0604030504040204" pitchFamily="34" charset="0"/>
              </a:rPr>
              <a:t>      	#10 </a:t>
            </a:r>
            <a:r>
              <a:rPr lang="en-US" altLang="en-US" dirty="0" err="1">
                <a:latin typeface="Tahoma" panose="020B0604030504040204" pitchFamily="34" charset="0"/>
              </a:rPr>
              <a:t>stim</a:t>
            </a:r>
            <a:r>
              <a:rPr lang="en-US" altLang="en-US" dirty="0">
                <a:latin typeface="Tahoma" panose="020B0604030504040204" pitchFamily="34" charset="0"/>
              </a:rPr>
              <a:t> = 9'b0000_1111_1;	// at 20 ns</a:t>
            </a:r>
          </a:p>
          <a:p>
            <a:pPr eaLnBrk="1" hangingPunct="1">
              <a:lnSpc>
                <a:spcPct val="90000"/>
              </a:lnSpc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dirty="0">
                <a:latin typeface="Tahoma" panose="020B0604030504040204" pitchFamily="34" charset="0"/>
              </a:rPr>
              <a:t>      	#10 </a:t>
            </a:r>
            <a:r>
              <a:rPr lang="en-US" altLang="en-US" dirty="0" err="1">
                <a:latin typeface="Tahoma" panose="020B0604030504040204" pitchFamily="34" charset="0"/>
              </a:rPr>
              <a:t>stim</a:t>
            </a:r>
            <a:r>
              <a:rPr lang="en-US" altLang="en-US" dirty="0">
                <a:latin typeface="Tahoma" panose="020B0604030504040204" pitchFamily="34" charset="0"/>
              </a:rPr>
              <a:t> = 9'b1111_0001_0;	// at 30 ns</a:t>
            </a:r>
          </a:p>
          <a:p>
            <a:pPr eaLnBrk="1" hangingPunct="1">
              <a:lnSpc>
                <a:spcPct val="90000"/>
              </a:lnSpc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dirty="0">
                <a:latin typeface="Tahoma" panose="020B0604030504040204" pitchFamily="34" charset="0"/>
              </a:rPr>
              <a:t>      	#10 </a:t>
            </a:r>
            <a:r>
              <a:rPr lang="en-US" altLang="en-US" dirty="0" err="1">
                <a:latin typeface="Tahoma" panose="020B0604030504040204" pitchFamily="34" charset="0"/>
              </a:rPr>
              <a:t>stim</a:t>
            </a:r>
            <a:r>
              <a:rPr lang="en-US" altLang="en-US" dirty="0">
                <a:latin typeface="Tahoma" panose="020B0604030504040204" pitchFamily="34" charset="0"/>
              </a:rPr>
              <a:t> = 9'b0001_1111_0;	// at 40 ns</a:t>
            </a:r>
          </a:p>
          <a:p>
            <a:pPr eaLnBrk="1" hangingPunct="1">
              <a:lnSpc>
                <a:spcPct val="90000"/>
              </a:lnSpc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dirty="0">
                <a:latin typeface="Tahoma" panose="020B0604030504040204" pitchFamily="34" charset="0"/>
              </a:rPr>
              <a:t>      	#10 $stop;			// at 50 ns – stops simulation</a:t>
            </a:r>
          </a:p>
          <a:p>
            <a:pPr eaLnBrk="1" hangingPunct="1">
              <a:lnSpc>
                <a:spcPct val="90000"/>
              </a:lnSpc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dirty="0">
                <a:latin typeface="Tahoma" panose="020B0604030504040204" pitchFamily="34" charset="0"/>
              </a:rPr>
              <a:t>	</a:t>
            </a:r>
            <a:r>
              <a:rPr lang="en-US" altLang="en-US" b="1" dirty="0">
                <a:latin typeface="Tahoma" panose="020B0604030504040204" pitchFamily="34" charset="0"/>
              </a:rPr>
              <a:t>end</a:t>
            </a:r>
          </a:p>
          <a:p>
            <a:pPr eaLnBrk="1" hangingPunct="1">
              <a:lnSpc>
                <a:spcPct val="90000"/>
              </a:lnSpc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b="1" dirty="0" err="1">
                <a:latin typeface="Tahoma" panose="020B0604030504040204" pitchFamily="34" charset="0"/>
              </a:rPr>
              <a:t>endmodule</a:t>
            </a:r>
            <a:endParaRPr lang="en-US" altLang="en-US" sz="2000" dirty="0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eme1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>
        <a:noFill/>
        <a:ln>
          <a:headEnd type="none" w="med" len="med"/>
          <a:tailEnd type="triangle" w="med" len="med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heme1" id="{60E6CBB7-4859-43A4-ABDD-4996A82C0C35}" vid="{2802E033-4A56-480D-9EE7-93A26A6C7638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F49100"/>
    </a:hlink>
    <a:folHlink>
      <a:srgbClr val="85DFD0"/>
    </a:folHlink>
  </a:clrScheme>
</a:themeOverride>
</file>

<file path=ppt/theme/themeOverride2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F49100"/>
    </a:hlink>
    <a:folHlink>
      <a:srgbClr val="85DFD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19345</TotalTime>
  <Words>2548</Words>
  <Application>Microsoft Office PowerPoint</Application>
  <PresentationFormat>On-screen Show (4:3)</PresentationFormat>
  <Paragraphs>769</Paragraphs>
  <Slides>51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62" baseType="lpstr">
      <vt:lpstr>Arial</vt:lpstr>
      <vt:lpstr>Calibri</vt:lpstr>
      <vt:lpstr>Consolas</vt:lpstr>
      <vt:lpstr>Constantia</vt:lpstr>
      <vt:lpstr>Courier New</vt:lpstr>
      <vt:lpstr>Tahoma</vt:lpstr>
      <vt:lpstr>Times New Roman</vt:lpstr>
      <vt:lpstr>Verdana</vt:lpstr>
      <vt:lpstr>Wingdings</vt:lpstr>
      <vt:lpstr>Wingdings 2</vt:lpstr>
      <vt:lpstr>Theme1</vt:lpstr>
      <vt:lpstr>ECE 551 Digital Design And Synthesis</vt:lpstr>
      <vt:lpstr>Administrative Matters</vt:lpstr>
      <vt:lpstr>Analog Simulation (Spice Engine)</vt:lpstr>
      <vt:lpstr>Digital Simulation</vt:lpstr>
      <vt:lpstr>Event-Driven Simulation</vt:lpstr>
      <vt:lpstr>Simulation</vt:lpstr>
      <vt:lpstr>Testbench Basics (stimulus generation)</vt:lpstr>
      <vt:lpstr>Simulation Example</vt:lpstr>
      <vt:lpstr>Simulation Example</vt:lpstr>
      <vt:lpstr>Testbench Requirements</vt:lpstr>
      <vt:lpstr>Output Test Info</vt:lpstr>
      <vt:lpstr>Output Format Strings</vt:lpstr>
      <vt:lpstr>Output Example</vt:lpstr>
      <vt:lpstr>Generating Clocks</vt:lpstr>
      <vt:lpstr>Exhaustive Testing</vt:lpstr>
      <vt:lpstr>Why Loop Vector Has Extra Bit</vt:lpstr>
      <vt:lpstr>Example: DUT</vt:lpstr>
      <vt:lpstr>Example: Testbench</vt:lpstr>
      <vt:lpstr>Do ModelSim Example Here</vt:lpstr>
      <vt:lpstr>Stimulus for Sequential Circuits</vt:lpstr>
      <vt:lpstr>Stimulus for Sequential Circuits</vt:lpstr>
      <vt:lpstr>Stimulus for Sequential Circuits</vt:lpstr>
      <vt:lpstr>FSM Testing</vt:lpstr>
      <vt:lpstr>Example : Gray Code Counter – Test1 (the instructor is a chicken)</vt:lpstr>
      <vt:lpstr>Bubble Diagram of 3-bit Gray Code “State Machine”</vt:lpstr>
      <vt:lpstr>Solution : Gray Code Counter – Test1 </vt:lpstr>
      <vt:lpstr>Simulation: Gray Code Counter – Test1 </vt:lpstr>
      <vt:lpstr>Force/Release In Testbenches</vt:lpstr>
      <vt:lpstr>Force/Release Example</vt:lpstr>
      <vt:lpstr>Example : Gray Code Counter – Test2 </vt:lpstr>
      <vt:lpstr>Bubble Diagram of 3-bit Gray Code “State Machine”</vt:lpstr>
      <vt:lpstr>Example : Gray Code Counter – Test2</vt:lpstr>
      <vt:lpstr>Simulation: Gray Code Counter – Test2 </vt:lpstr>
      <vt:lpstr>Dataflow Verilog</vt:lpstr>
      <vt:lpstr>Continuous Assign Examples</vt:lpstr>
      <vt:lpstr>Vector concatenation</vt:lpstr>
      <vt:lpstr>Vector concatenation</vt:lpstr>
      <vt:lpstr>Replication within Concatenation</vt:lpstr>
      <vt:lpstr>Back to the Continuous Assign</vt:lpstr>
      <vt:lpstr>Operators: Arithmetic</vt:lpstr>
      <vt:lpstr>Operators</vt:lpstr>
      <vt:lpstr>Reduction Operators</vt:lpstr>
      <vt:lpstr>Lets Kick up the Horse Power</vt:lpstr>
      <vt:lpstr>Lets Kick up the Horse Power</vt:lpstr>
      <vt:lpstr>Conditional Operator</vt:lpstr>
      <vt:lpstr>Conditional assign (continued)</vt:lpstr>
      <vt:lpstr>System Verilog for ALU</vt:lpstr>
      <vt:lpstr>A Few Other Possibilities</vt:lpstr>
      <vt:lpstr>Implicit Net Declarations</vt:lpstr>
      <vt:lpstr>Latches with Continuous Assign</vt:lpstr>
      <vt:lpstr>Latches with Continuous Assign</vt:lpstr>
    </vt:vector>
  </TitlesOfParts>
  <Company>University of Wisconsin-Madison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Katherine Compton</dc:creator>
  <cp:lastModifiedBy>Eric Hoffman</cp:lastModifiedBy>
  <cp:revision>344</cp:revision>
  <cp:lastPrinted>2016-02-04T15:00:12Z</cp:lastPrinted>
  <dcterms:created xsi:type="dcterms:W3CDTF">2004-09-02T02:36:09Z</dcterms:created>
  <dcterms:modified xsi:type="dcterms:W3CDTF">2017-09-17T15:02:36Z</dcterms:modified>
</cp:coreProperties>
</file>