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79" r:id="rId1"/>
  </p:sldMasterIdLst>
  <p:notesMasterIdLst>
    <p:notesMasterId r:id="rId55"/>
  </p:notesMasterIdLst>
  <p:handoutMasterIdLst>
    <p:handoutMasterId r:id="rId56"/>
  </p:handoutMasterIdLst>
  <p:sldIdLst>
    <p:sldId id="256" r:id="rId2"/>
    <p:sldId id="308" r:id="rId3"/>
    <p:sldId id="422" r:id="rId4"/>
    <p:sldId id="340" r:id="rId5"/>
    <p:sldId id="341" r:id="rId6"/>
    <p:sldId id="392" r:id="rId7"/>
    <p:sldId id="393" r:id="rId8"/>
    <p:sldId id="394" r:id="rId9"/>
    <p:sldId id="395" r:id="rId10"/>
    <p:sldId id="396" r:id="rId11"/>
    <p:sldId id="397" r:id="rId12"/>
    <p:sldId id="398" r:id="rId13"/>
    <p:sldId id="399" r:id="rId14"/>
    <p:sldId id="400" r:id="rId15"/>
    <p:sldId id="401" r:id="rId16"/>
    <p:sldId id="402" r:id="rId17"/>
    <p:sldId id="427" r:id="rId18"/>
    <p:sldId id="403" r:id="rId19"/>
    <p:sldId id="404" r:id="rId20"/>
    <p:sldId id="405" r:id="rId21"/>
    <p:sldId id="421" r:id="rId22"/>
    <p:sldId id="407" r:id="rId23"/>
    <p:sldId id="408" r:id="rId24"/>
    <p:sldId id="409" r:id="rId25"/>
    <p:sldId id="410" r:id="rId26"/>
    <p:sldId id="412" r:id="rId27"/>
    <p:sldId id="411" r:id="rId28"/>
    <p:sldId id="423" r:id="rId29"/>
    <p:sldId id="426" r:id="rId30"/>
    <p:sldId id="380" r:id="rId31"/>
    <p:sldId id="381" r:id="rId32"/>
    <p:sldId id="385" r:id="rId33"/>
    <p:sldId id="386" r:id="rId34"/>
    <p:sldId id="387" r:id="rId35"/>
    <p:sldId id="424" r:id="rId36"/>
    <p:sldId id="434" r:id="rId37"/>
    <p:sldId id="432" r:id="rId38"/>
    <p:sldId id="435" r:id="rId39"/>
    <p:sldId id="425" r:id="rId40"/>
    <p:sldId id="382" r:id="rId41"/>
    <p:sldId id="413" r:id="rId42"/>
    <p:sldId id="414" r:id="rId43"/>
    <p:sldId id="428" r:id="rId44"/>
    <p:sldId id="415" r:id="rId45"/>
    <p:sldId id="433" r:id="rId46"/>
    <p:sldId id="436" r:id="rId47"/>
    <p:sldId id="383" r:id="rId48"/>
    <p:sldId id="416" r:id="rId49"/>
    <p:sldId id="417" r:id="rId50"/>
    <p:sldId id="418" r:id="rId51"/>
    <p:sldId id="419" r:id="rId52"/>
    <p:sldId id="429" r:id="rId53"/>
    <p:sldId id="430" r:id="rId5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9FF"/>
    <a:srgbClr val="FFC000"/>
    <a:srgbClr val="FFCC66"/>
    <a:srgbClr val="CCCC00"/>
    <a:srgbClr val="FFCCCC"/>
    <a:srgbClr val="0000A0"/>
    <a:srgbClr val="0066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828" autoAdjust="0"/>
  </p:normalViewPr>
  <p:slideViewPr>
    <p:cSldViewPr>
      <p:cViewPr varScale="1">
        <p:scale>
          <a:sx n="167" d="100"/>
          <a:sy n="167" d="100"/>
        </p:scale>
        <p:origin x="2587"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3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26" tIns="45714" rIns="91426" bIns="45714" numCol="1" anchor="t" anchorCtr="0" compatLnSpc="1">
            <a:prstTxWarp prst="textNoShape">
              <a:avLst/>
            </a:prstTxWarp>
          </a:bodyPr>
          <a:lstStyle>
            <a:lvl1pPr defTabSz="914994" eaLnBrk="1" hangingPunct="1">
              <a:defRPr sz="1200">
                <a:latin typeface="Arial" charset="0"/>
                <a:cs typeface="Arial" charset="0"/>
              </a:defRPr>
            </a:lvl1pPr>
          </a:lstStyle>
          <a:p>
            <a:pPr>
              <a:defRPr/>
            </a:pPr>
            <a:endParaRPr lang="en-US"/>
          </a:p>
        </p:txBody>
      </p:sp>
      <p:sp>
        <p:nvSpPr>
          <p:cNvPr id="24371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26" tIns="45714" rIns="91426" bIns="45714" numCol="1" anchor="t" anchorCtr="0" compatLnSpc="1">
            <a:prstTxWarp prst="textNoShape">
              <a:avLst/>
            </a:prstTxWarp>
          </a:bodyPr>
          <a:lstStyle>
            <a:lvl1pPr algn="r" defTabSz="914994" eaLnBrk="1" hangingPunct="1">
              <a:defRPr sz="1200">
                <a:latin typeface="Arial" charset="0"/>
                <a:cs typeface="Arial" charset="0"/>
              </a:defRPr>
            </a:lvl1pPr>
          </a:lstStyle>
          <a:p>
            <a:pPr>
              <a:defRPr/>
            </a:pPr>
            <a:endParaRPr lang="en-US"/>
          </a:p>
        </p:txBody>
      </p:sp>
      <p:sp>
        <p:nvSpPr>
          <p:cNvPr id="24371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26" tIns="45714" rIns="91426" bIns="45714" numCol="1" anchor="b" anchorCtr="0" compatLnSpc="1">
            <a:prstTxWarp prst="textNoShape">
              <a:avLst/>
            </a:prstTxWarp>
          </a:bodyPr>
          <a:lstStyle>
            <a:lvl1pPr defTabSz="914994" eaLnBrk="1" hangingPunct="1">
              <a:defRPr sz="1200">
                <a:latin typeface="Arial" charset="0"/>
                <a:cs typeface="Arial" charset="0"/>
              </a:defRPr>
            </a:lvl1pPr>
          </a:lstStyle>
          <a:p>
            <a:pPr>
              <a:defRPr/>
            </a:pPr>
            <a:endParaRPr lang="en-US"/>
          </a:p>
        </p:txBody>
      </p:sp>
      <p:sp>
        <p:nvSpPr>
          <p:cNvPr id="24371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26" tIns="45714" rIns="91426" bIns="45714"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05525B90-6BF7-4358-A948-3657BEE14FAD}" type="slidenum">
              <a:rPr lang="en-US"/>
              <a:pPr>
                <a:defRPr/>
              </a:pPr>
              <a:t>‹#›</a:t>
            </a:fld>
            <a:endParaRPr lang="en-US"/>
          </a:p>
        </p:txBody>
      </p:sp>
    </p:spTree>
    <p:extLst>
      <p:ext uri="{BB962C8B-B14F-4D97-AF65-F5344CB8AC3E}">
        <p14:creationId xmlns:p14="http://schemas.microsoft.com/office/powerpoint/2010/main" val="284395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defTabSz="966849" eaLnBrk="1" hangingPunct="1">
              <a:defRPr sz="1300">
                <a:latin typeface="Arial" charset="0"/>
                <a:cs typeface="Arial" charset="0"/>
              </a:defRPr>
            </a:lvl1pPr>
          </a:lstStyle>
          <a:p>
            <a:pPr>
              <a:defRPr/>
            </a:pPr>
            <a:endParaRPr lang="en-US"/>
          </a:p>
        </p:txBody>
      </p:sp>
      <p:sp>
        <p:nvSpPr>
          <p:cNvPr id="8089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algn="r" defTabSz="966849" eaLnBrk="1" hangingPunct="1">
              <a:defRPr sz="1300">
                <a:latin typeface="Arial" charset="0"/>
                <a:cs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090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defTabSz="966849" eaLnBrk="1" hangingPunct="1">
              <a:defRPr sz="1300">
                <a:latin typeface="Arial" charset="0"/>
                <a:cs typeface="Arial" charset="0"/>
              </a:defRPr>
            </a:lvl1pPr>
          </a:lstStyle>
          <a:p>
            <a:pPr>
              <a:defRPr/>
            </a:pPr>
            <a:endParaRPr lang="en-US"/>
          </a:p>
        </p:txBody>
      </p:sp>
      <p:sp>
        <p:nvSpPr>
          <p:cNvPr id="8090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algn="r" defTabSz="966788" eaLnBrk="1" hangingPunct="1">
              <a:defRPr sz="1300" smtClean="0">
                <a:latin typeface="Arial" panose="020B0604020202020204" pitchFamily="34" charset="0"/>
              </a:defRPr>
            </a:lvl1pPr>
          </a:lstStyle>
          <a:p>
            <a:pPr>
              <a:defRPr/>
            </a:pPr>
            <a:fld id="{DFF6C832-B39E-4A55-9F5C-737EFDF6EDE8}" type="slidenum">
              <a:rPr lang="en-US"/>
              <a:pPr>
                <a:defRPr/>
              </a:pPr>
              <a:t>‹#›</a:t>
            </a:fld>
            <a:endParaRPr lang="en-US"/>
          </a:p>
        </p:txBody>
      </p:sp>
    </p:spTree>
    <p:extLst>
      <p:ext uri="{BB962C8B-B14F-4D97-AF65-F5344CB8AC3E}">
        <p14:creationId xmlns:p14="http://schemas.microsoft.com/office/powerpoint/2010/main" val="31745179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053F7A7E-378F-4C9B-A16A-6A94A81EB352}" type="slidenum">
              <a:rPr lang="en-US"/>
              <a:pPr/>
              <a:t>‹#›</a:t>
            </a:fld>
            <a:endParaRPr lang="en-US"/>
          </a:p>
        </p:txBody>
      </p:sp>
    </p:spTree>
    <p:extLst>
      <p:ext uri="{BB962C8B-B14F-4D97-AF65-F5344CB8AC3E}">
        <p14:creationId xmlns:p14="http://schemas.microsoft.com/office/powerpoint/2010/main" val="23276983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smtClean="0"/>
              <a:t>02-Sep-04</a:t>
            </a:r>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6" name="Slide Number Placeholder 17"/>
          <p:cNvSpPr>
            <a:spLocks noGrp="1"/>
          </p:cNvSpPr>
          <p:nvPr>
            <p:ph type="sldNum" sz="quarter" idx="12"/>
          </p:nvPr>
        </p:nvSpPr>
        <p:spPr/>
        <p:txBody>
          <a:bodyPr/>
          <a:lstStyle>
            <a:lvl1pPr>
              <a:defRPr/>
            </a:lvl1pPr>
          </a:lstStyle>
          <a:p>
            <a:pPr>
              <a:defRPr/>
            </a:pPr>
            <a:fld id="{E96F5DA8-491F-49E3-8CDD-96DEE5C95062}" type="slidenum">
              <a:rPr lang="en-US" smtClean="0"/>
              <a:pPr>
                <a:defRPr/>
              </a:pPr>
              <a:t>‹#›</a:t>
            </a:fld>
            <a:endParaRPr lang="en-US"/>
          </a:p>
        </p:txBody>
      </p:sp>
    </p:spTree>
    <p:extLst>
      <p:ext uri="{BB962C8B-B14F-4D97-AF65-F5344CB8AC3E}">
        <p14:creationId xmlns:p14="http://schemas.microsoft.com/office/powerpoint/2010/main" val="4149041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smtClean="0"/>
              <a:t>02-Sep-04</a:t>
            </a:r>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6" name="Slide Number Placeholder 17"/>
          <p:cNvSpPr>
            <a:spLocks noGrp="1"/>
          </p:cNvSpPr>
          <p:nvPr>
            <p:ph type="sldNum" sz="quarter" idx="12"/>
          </p:nvPr>
        </p:nvSpPr>
        <p:spPr/>
        <p:txBody>
          <a:bodyPr/>
          <a:lstStyle>
            <a:lvl1pPr>
              <a:defRPr/>
            </a:lvl1pPr>
          </a:lstStyle>
          <a:p>
            <a:pPr>
              <a:defRPr/>
            </a:pPr>
            <a:fld id="{E22126AF-E6CC-4C63-9EAB-600EEE912619}" type="slidenum">
              <a:rPr lang="en-US" smtClean="0"/>
              <a:pPr>
                <a:defRPr/>
              </a:pPr>
              <a:t>‹#›</a:t>
            </a:fld>
            <a:endParaRPr lang="en-US"/>
          </a:p>
        </p:txBody>
      </p:sp>
    </p:spTree>
    <p:extLst>
      <p:ext uri="{BB962C8B-B14F-4D97-AF65-F5344CB8AC3E}">
        <p14:creationId xmlns:p14="http://schemas.microsoft.com/office/powerpoint/2010/main" val="3484516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9530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a:t>02-Sep-04</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ECE 551 – Fall 2004</a:t>
            </a:r>
          </a:p>
        </p:txBody>
      </p:sp>
      <p:sp>
        <p:nvSpPr>
          <p:cNvPr id="6" name="Rectangle 6"/>
          <p:cNvSpPr>
            <a:spLocks noGrp="1" noChangeArrowheads="1"/>
          </p:cNvSpPr>
          <p:nvPr>
            <p:ph type="sldNum" sz="quarter" idx="12"/>
          </p:nvPr>
        </p:nvSpPr>
        <p:spPr>
          <a:ln/>
        </p:spPr>
        <p:txBody>
          <a:bodyPr/>
          <a:lstStyle>
            <a:lvl1pPr>
              <a:defRPr/>
            </a:lvl1pPr>
          </a:lstStyle>
          <a:p>
            <a:pPr>
              <a:defRPr/>
            </a:pPr>
            <a:fld id="{5586EA17-4CA2-469D-B7B2-B6359DD39CB6}" type="slidenum">
              <a:rPr lang="en-US"/>
              <a:pPr>
                <a:defRPr/>
              </a:pPr>
              <a:t>‹#›</a:t>
            </a:fld>
            <a:endParaRPr lang="en-US"/>
          </a:p>
        </p:txBody>
      </p:sp>
    </p:spTree>
    <p:extLst>
      <p:ext uri="{BB962C8B-B14F-4D97-AF65-F5344CB8AC3E}">
        <p14:creationId xmlns:p14="http://schemas.microsoft.com/office/powerpoint/2010/main" val="239013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smtClean="0"/>
              <a:t>02-Sep-04</a:t>
            </a:r>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6" name="Slide Number Placeholder 17"/>
          <p:cNvSpPr>
            <a:spLocks noGrp="1"/>
          </p:cNvSpPr>
          <p:nvPr>
            <p:ph type="sldNum" sz="quarter" idx="12"/>
          </p:nvPr>
        </p:nvSpPr>
        <p:spPr/>
        <p:txBody>
          <a:bodyPr/>
          <a:lstStyle>
            <a:lvl1pPr>
              <a:defRPr/>
            </a:lvl1pPr>
          </a:lstStyle>
          <a:p>
            <a:pPr>
              <a:defRPr/>
            </a:pPr>
            <a:fld id="{662DFADD-8EBC-4211-863B-F87539F84D39}" type="slidenum">
              <a:rPr lang="en-US" smtClean="0"/>
              <a:pPr>
                <a:defRPr/>
              </a:pPr>
              <a:t>‹#›</a:t>
            </a:fld>
            <a:endParaRPr lang="en-US"/>
          </a:p>
        </p:txBody>
      </p:sp>
    </p:spTree>
    <p:extLst>
      <p:ext uri="{BB962C8B-B14F-4D97-AF65-F5344CB8AC3E}">
        <p14:creationId xmlns:p14="http://schemas.microsoft.com/office/powerpoint/2010/main" val="200976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02-Sep-04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a:defRPr/>
            </a:pPr>
            <a:fld id="{10834913-DB49-4D83-9A53-0B163420D1D4}" type="slidenum">
              <a:rPr lang="en-US" smtClean="0"/>
              <a:pPr>
                <a:defRPr/>
              </a:pPr>
              <a:t>‹#›</a:t>
            </a:fld>
            <a:endParaRPr lang="en-US"/>
          </a:p>
        </p:txBody>
      </p:sp>
    </p:spTree>
    <p:extLst>
      <p:ext uri="{BB962C8B-B14F-4D97-AF65-F5344CB8AC3E}">
        <p14:creationId xmlns:p14="http://schemas.microsoft.com/office/powerpoint/2010/main" val="5693803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r>
              <a:rPr lang="en-US" smtClean="0"/>
              <a:t>02-Sep-04</a:t>
            </a:r>
            <a:endParaRPr lang="en-US"/>
          </a:p>
        </p:txBody>
      </p:sp>
      <p:sp>
        <p:nvSpPr>
          <p:cNvPr id="6" name="Footer Placeholder 21"/>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7" name="Slide Number Placeholder 17"/>
          <p:cNvSpPr>
            <a:spLocks noGrp="1"/>
          </p:cNvSpPr>
          <p:nvPr>
            <p:ph type="sldNum" sz="quarter" idx="12"/>
          </p:nvPr>
        </p:nvSpPr>
        <p:spPr/>
        <p:txBody>
          <a:bodyPr/>
          <a:lstStyle>
            <a:lvl1pPr>
              <a:defRPr/>
            </a:lvl1pPr>
          </a:lstStyle>
          <a:p>
            <a:pPr>
              <a:defRPr/>
            </a:pPr>
            <a:fld id="{3BA5EDF1-151B-4AC7-B02B-8349AFF69295}" type="slidenum">
              <a:rPr lang="en-US" smtClean="0"/>
              <a:pPr>
                <a:defRPr/>
              </a:pPr>
              <a:t>‹#›</a:t>
            </a:fld>
            <a:endParaRPr lang="en-US"/>
          </a:p>
        </p:txBody>
      </p:sp>
    </p:spTree>
    <p:extLst>
      <p:ext uri="{BB962C8B-B14F-4D97-AF65-F5344CB8AC3E}">
        <p14:creationId xmlns:p14="http://schemas.microsoft.com/office/powerpoint/2010/main" val="39156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r>
              <a:rPr lang="en-US" smtClean="0"/>
              <a:t>02-Sep-04</a:t>
            </a:r>
            <a:endParaRPr lang="en-US"/>
          </a:p>
        </p:txBody>
      </p:sp>
      <p:sp>
        <p:nvSpPr>
          <p:cNvPr id="8" name="Footer Placeholder 21"/>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9" name="Slide Number Placeholder 17"/>
          <p:cNvSpPr>
            <a:spLocks noGrp="1"/>
          </p:cNvSpPr>
          <p:nvPr>
            <p:ph type="sldNum" sz="quarter" idx="12"/>
          </p:nvPr>
        </p:nvSpPr>
        <p:spPr/>
        <p:txBody>
          <a:bodyPr/>
          <a:lstStyle>
            <a:lvl1pPr>
              <a:defRPr/>
            </a:lvl1pPr>
          </a:lstStyle>
          <a:p>
            <a:pPr>
              <a:defRPr/>
            </a:pPr>
            <a:fld id="{71715AFF-B462-4E44-AC0D-A35D34A87A60}" type="slidenum">
              <a:rPr lang="en-US" smtClean="0"/>
              <a:pPr>
                <a:defRPr/>
              </a:pPr>
              <a:t>‹#›</a:t>
            </a:fld>
            <a:endParaRPr lang="en-US"/>
          </a:p>
        </p:txBody>
      </p:sp>
    </p:spTree>
    <p:extLst>
      <p:ext uri="{BB962C8B-B14F-4D97-AF65-F5344CB8AC3E}">
        <p14:creationId xmlns:p14="http://schemas.microsoft.com/office/powerpoint/2010/main" val="226733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r>
              <a:rPr lang="en-US" smtClean="0"/>
              <a:t>02-Sep-04</a:t>
            </a:r>
            <a:endParaRPr lang="en-US"/>
          </a:p>
        </p:txBody>
      </p:sp>
      <p:sp>
        <p:nvSpPr>
          <p:cNvPr id="4" name="Footer Placeholder 21"/>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5" name="Slide Number Placeholder 17"/>
          <p:cNvSpPr>
            <a:spLocks noGrp="1"/>
          </p:cNvSpPr>
          <p:nvPr>
            <p:ph type="sldNum" sz="quarter" idx="12"/>
          </p:nvPr>
        </p:nvSpPr>
        <p:spPr/>
        <p:txBody>
          <a:bodyPr/>
          <a:lstStyle>
            <a:lvl1pPr>
              <a:defRPr/>
            </a:lvl1pPr>
          </a:lstStyle>
          <a:p>
            <a:pPr>
              <a:defRPr/>
            </a:pPr>
            <a:fld id="{0C2FCB92-7F1C-4144-AE75-D8B93C49D779}" type="slidenum">
              <a:rPr lang="en-US" smtClean="0"/>
              <a:pPr>
                <a:defRPr/>
              </a:pPr>
              <a:t>‹#›</a:t>
            </a:fld>
            <a:endParaRPr lang="en-US"/>
          </a:p>
        </p:txBody>
      </p:sp>
    </p:spTree>
    <p:extLst>
      <p:ext uri="{BB962C8B-B14F-4D97-AF65-F5344CB8AC3E}">
        <p14:creationId xmlns:p14="http://schemas.microsoft.com/office/powerpoint/2010/main" val="284052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en-US" smtClean="0"/>
              <a:t>02-Sep-04</a:t>
            </a:r>
            <a:endParaRPr lang="en-US"/>
          </a:p>
        </p:txBody>
      </p:sp>
      <p:sp>
        <p:nvSpPr>
          <p:cNvPr id="3" name="Footer Placeholder 21"/>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4" name="Slide Number Placeholder 17"/>
          <p:cNvSpPr>
            <a:spLocks noGrp="1"/>
          </p:cNvSpPr>
          <p:nvPr>
            <p:ph type="sldNum" sz="quarter" idx="12"/>
          </p:nvPr>
        </p:nvSpPr>
        <p:spPr/>
        <p:txBody>
          <a:bodyPr/>
          <a:lstStyle>
            <a:lvl1pPr>
              <a:defRPr/>
            </a:lvl1pPr>
          </a:lstStyle>
          <a:p>
            <a:pPr>
              <a:defRPr/>
            </a:pPr>
            <a:fld id="{D76D573B-2E8E-4AA0-B9E0-09D29E9D4541}" type="slidenum">
              <a:rPr lang="en-US" smtClean="0"/>
              <a:pPr>
                <a:defRPr/>
              </a:pPr>
              <a:t>‹#›</a:t>
            </a:fld>
            <a:endParaRPr lang="en-US"/>
          </a:p>
        </p:txBody>
      </p:sp>
    </p:spTree>
    <p:extLst>
      <p:ext uri="{BB962C8B-B14F-4D97-AF65-F5344CB8AC3E}">
        <p14:creationId xmlns:p14="http://schemas.microsoft.com/office/powerpoint/2010/main" val="305420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r>
              <a:rPr lang="en-US" smtClean="0"/>
              <a:t>02-Sep-04</a:t>
            </a:r>
            <a:endParaRPr lang="en-US"/>
          </a:p>
        </p:txBody>
      </p:sp>
      <p:sp>
        <p:nvSpPr>
          <p:cNvPr id="6" name="Footer Placeholder 21"/>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7" name="Slide Number Placeholder 17"/>
          <p:cNvSpPr>
            <a:spLocks noGrp="1"/>
          </p:cNvSpPr>
          <p:nvPr>
            <p:ph type="sldNum" sz="quarter" idx="12"/>
          </p:nvPr>
        </p:nvSpPr>
        <p:spPr/>
        <p:txBody>
          <a:bodyPr/>
          <a:lstStyle>
            <a:lvl1pPr>
              <a:defRPr/>
            </a:lvl1pPr>
          </a:lstStyle>
          <a:p>
            <a:pPr>
              <a:defRPr/>
            </a:pPr>
            <a:fld id="{426B6244-2A31-4929-8BA0-6C80EEB01FA7}" type="slidenum">
              <a:rPr lang="en-US" smtClean="0"/>
              <a:pPr>
                <a:defRPr/>
              </a:pPr>
              <a:t>‹#›</a:t>
            </a:fld>
            <a:endParaRPr lang="en-US"/>
          </a:p>
        </p:txBody>
      </p:sp>
    </p:spTree>
    <p:extLst>
      <p:ext uri="{BB962C8B-B14F-4D97-AF65-F5344CB8AC3E}">
        <p14:creationId xmlns:p14="http://schemas.microsoft.com/office/powerpoint/2010/main" val="155293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r>
              <a:rPr lang="en-US" smtClean="0"/>
              <a:t>02-Sep-04</a:t>
            </a:r>
            <a:endParaRPr lang="en-US"/>
          </a:p>
        </p:txBody>
      </p:sp>
      <p:sp>
        <p:nvSpPr>
          <p:cNvPr id="10" name="Footer Placeholder 5"/>
          <p:cNvSpPr>
            <a:spLocks noGrp="1"/>
          </p:cNvSpPr>
          <p:nvPr>
            <p:ph type="ftr" sz="quarter" idx="11"/>
          </p:nvPr>
        </p:nvSpPr>
        <p:spPr/>
        <p:txBody>
          <a:bodyPr/>
          <a:lstStyle>
            <a:lvl1pPr>
              <a:defRPr/>
            </a:lvl1pPr>
          </a:lstStyle>
          <a:p>
            <a:pPr>
              <a:defRPr/>
            </a:pPr>
            <a:r>
              <a:rPr lang="en-US" smtClean="0"/>
              <a:t>ECE 551 – Fall 2004</a:t>
            </a: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AE7E79B0-BE90-435B-8477-733852931664}" type="slidenum">
              <a:rPr lang="en-US" smtClean="0"/>
              <a:pPr>
                <a:defRPr/>
              </a:pPr>
              <a:t>‹#›</a:t>
            </a:fld>
            <a:endParaRPr lang="en-US"/>
          </a:p>
        </p:txBody>
      </p:sp>
    </p:spTree>
    <p:extLst>
      <p:ext uri="{BB962C8B-B14F-4D97-AF65-F5344CB8AC3E}">
        <p14:creationId xmlns:p14="http://schemas.microsoft.com/office/powerpoint/2010/main" val="67532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smtClean="0"/>
              <a:t>02-Sep-04</a:t>
            </a: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smtClean="0"/>
              <a:t>ECE 551 – Fall 2004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defRPr>
            </a:lvl1pPr>
          </a:lstStyle>
          <a:p>
            <a:pPr>
              <a:defRPr/>
            </a:pPr>
            <a:fld id="{81EEF96F-C080-428A-80F1-AB5F98BF7B68}" type="slidenum">
              <a:rPr lang="en-US" smtClean="0"/>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extLst>
      <p:ext uri="{BB962C8B-B14F-4D97-AF65-F5344CB8AC3E}">
        <p14:creationId xmlns:p14="http://schemas.microsoft.com/office/powerpoint/2010/main" val="80927384"/>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US" altLang="en-US" sz="5900" smtClean="0"/>
              <a:t>ECE 551</a:t>
            </a:r>
            <a:br>
              <a:rPr lang="en-US" altLang="en-US" sz="5900" smtClean="0"/>
            </a:br>
            <a:r>
              <a:rPr lang="en-US" altLang="en-US" sz="4400" smtClean="0"/>
              <a:t>Digital Design And Synthesis</a:t>
            </a:r>
            <a:endParaRPr lang="en-US" altLang="en-US" sz="3200" smtClean="0"/>
          </a:p>
        </p:txBody>
      </p:sp>
      <p:sp>
        <p:nvSpPr>
          <p:cNvPr id="5123" name="Rectangle 5"/>
          <p:cNvSpPr>
            <a:spLocks noGrp="1" noChangeArrowheads="1"/>
          </p:cNvSpPr>
          <p:nvPr>
            <p:ph type="subTitle" idx="1"/>
          </p:nvPr>
        </p:nvSpPr>
        <p:spPr>
          <a:xfrm>
            <a:off x="1371600" y="3270250"/>
            <a:ext cx="6400800" cy="539750"/>
          </a:xfrm>
        </p:spPr>
        <p:txBody>
          <a:bodyPr/>
          <a:lstStyle/>
          <a:p>
            <a:pPr eaLnBrk="1" hangingPunct="1">
              <a:lnSpc>
                <a:spcPct val="90000"/>
              </a:lnSpc>
            </a:pPr>
            <a:r>
              <a:rPr lang="en-US" altLang="en-US" dirty="0" smtClean="0"/>
              <a:t>Fall </a:t>
            </a:r>
            <a:r>
              <a:rPr lang="en-US" altLang="en-US" dirty="0" smtClean="0"/>
              <a:t>‘17</a:t>
            </a:r>
            <a:endParaRPr lang="en-US" altLang="en-US" dirty="0" smtClean="0"/>
          </a:p>
          <a:p>
            <a:pPr eaLnBrk="1" hangingPunct="1">
              <a:lnSpc>
                <a:spcPct val="90000"/>
              </a:lnSpc>
            </a:pPr>
            <a:endParaRPr lang="en-US" altLang="en-US" dirty="0" smtClean="0"/>
          </a:p>
          <a:p>
            <a:pPr eaLnBrk="1" hangingPunct="1">
              <a:lnSpc>
                <a:spcPct val="90000"/>
              </a:lnSpc>
            </a:pPr>
            <a:endParaRPr lang="en-US" altLang="en-US" sz="3400" dirty="0" smtClean="0"/>
          </a:p>
        </p:txBody>
      </p:sp>
      <p:sp>
        <p:nvSpPr>
          <p:cNvPr id="5125" name="Rectangle 7"/>
          <p:cNvSpPr>
            <a:spLocks noChangeArrowheads="1"/>
          </p:cNvSpPr>
          <p:nvPr/>
        </p:nvSpPr>
        <p:spPr bwMode="auto">
          <a:xfrm>
            <a:off x="2438400" y="3810000"/>
            <a:ext cx="4648200"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lnSpc>
                <a:spcPct val="90000"/>
              </a:lnSpc>
              <a:buFont typeface="Wingdings" panose="05000000000000000000" pitchFamily="2" charset="2"/>
              <a:buNone/>
            </a:pPr>
            <a:r>
              <a:rPr lang="en-US" altLang="en-US" dirty="0"/>
              <a:t>Behavioral Verilog</a:t>
            </a:r>
          </a:p>
          <a:p>
            <a:pPr lvl="1" eaLnBrk="1" hangingPunct="1">
              <a:lnSpc>
                <a:spcPct val="90000"/>
              </a:lnSpc>
              <a:buFontTx/>
              <a:buNone/>
            </a:pPr>
            <a:r>
              <a:rPr lang="en-US" altLang="en-US" sz="2000" dirty="0"/>
              <a:t>always &amp; initial blocks</a:t>
            </a:r>
          </a:p>
          <a:p>
            <a:pPr lvl="1" eaLnBrk="1" hangingPunct="1">
              <a:lnSpc>
                <a:spcPct val="90000"/>
              </a:lnSpc>
              <a:buFontTx/>
              <a:buNone/>
            </a:pPr>
            <a:r>
              <a:rPr lang="en-US" altLang="en-US" sz="2000" dirty="0"/>
              <a:t>Coding flops</a:t>
            </a:r>
          </a:p>
          <a:p>
            <a:pPr lvl="1" eaLnBrk="1" hangingPunct="1">
              <a:lnSpc>
                <a:spcPct val="90000"/>
              </a:lnSpc>
              <a:buFontTx/>
              <a:buNone/>
            </a:pPr>
            <a:r>
              <a:rPr lang="en-US" altLang="en-US" sz="2000" dirty="0"/>
              <a:t>if else &amp; case statements</a:t>
            </a:r>
          </a:p>
          <a:p>
            <a:pPr eaLnBrk="1" hangingPunct="1">
              <a:lnSpc>
                <a:spcPct val="90000"/>
              </a:lnSpc>
              <a:buFont typeface="Wingdings" panose="05000000000000000000" pitchFamily="2" charset="2"/>
              <a:buNone/>
            </a:pPr>
            <a:r>
              <a:rPr lang="en-US" altLang="en-US" dirty="0"/>
              <a:t>Blocking vs Non-Blocking</a:t>
            </a:r>
          </a:p>
          <a:p>
            <a:pPr eaLnBrk="1" hangingPunct="1">
              <a:lnSpc>
                <a:spcPct val="90000"/>
              </a:lnSpc>
              <a:buFont typeface="Wingdings" panose="05000000000000000000" pitchFamily="2" charset="2"/>
              <a:buNone/>
            </a:pPr>
            <a:r>
              <a:rPr lang="en-US" altLang="en-US" dirty="0"/>
              <a:t>Simulator Mechanics part duo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57200" y="79863"/>
            <a:ext cx="8229600" cy="1143000"/>
          </a:xfrm>
        </p:spPr>
        <p:txBody>
          <a:bodyPr/>
          <a:lstStyle/>
          <a:p>
            <a:pPr eaLnBrk="1" hangingPunct="1"/>
            <a:r>
              <a:rPr lang="en-US" altLang="en-US" dirty="0" smtClean="0"/>
              <a:t>Trigger lists (Sensitivity lists)</a:t>
            </a:r>
          </a:p>
        </p:txBody>
      </p:sp>
      <p:sp>
        <p:nvSpPr>
          <p:cNvPr id="14340" name="Rectangle 4"/>
          <p:cNvSpPr>
            <a:spLocks noGrp="1" noChangeArrowheads="1"/>
          </p:cNvSpPr>
          <p:nvPr>
            <p:ph idx="1"/>
          </p:nvPr>
        </p:nvSpPr>
        <p:spPr>
          <a:xfrm>
            <a:off x="494323" y="1248263"/>
            <a:ext cx="8229600" cy="2133600"/>
          </a:xfrm>
          <a:noFill/>
        </p:spPr>
        <p:txBody>
          <a:bodyPr/>
          <a:lstStyle/>
          <a:p>
            <a:pPr eaLnBrk="1" hangingPunct="1"/>
            <a:r>
              <a:rPr lang="en-US" altLang="en-US" dirty="0" smtClean="0"/>
              <a:t>Conditionally “execute” inside of </a:t>
            </a:r>
            <a:r>
              <a:rPr lang="en-US" altLang="en-US" b="1" dirty="0" smtClean="0"/>
              <a:t>always</a:t>
            </a:r>
            <a:r>
              <a:rPr lang="en-US" altLang="en-US" dirty="0" smtClean="0"/>
              <a:t> block</a:t>
            </a:r>
          </a:p>
          <a:p>
            <a:pPr lvl="1" eaLnBrk="1" hangingPunct="1"/>
            <a:r>
              <a:rPr lang="en-US" altLang="en-US" dirty="0" smtClean="0"/>
              <a:t>Any change on trigger (sensitivity) list, triggers block</a:t>
            </a:r>
          </a:p>
          <a:p>
            <a:pPr lvl="2" eaLnBrk="1" hangingPunct="1">
              <a:buFont typeface="Wingdings" panose="05000000000000000000" pitchFamily="2" charset="2"/>
              <a:buNone/>
            </a:pPr>
            <a:r>
              <a:rPr lang="en-US" altLang="en-US" b="1" dirty="0" smtClean="0"/>
              <a:t>always</a:t>
            </a:r>
            <a:r>
              <a:rPr lang="en-US" altLang="en-US" dirty="0" smtClean="0"/>
              <a:t> </a:t>
            </a:r>
            <a:r>
              <a:rPr lang="en-US" altLang="en-US" b="1" dirty="0" smtClean="0"/>
              <a:t>@</a:t>
            </a:r>
            <a:r>
              <a:rPr lang="en-US" altLang="en-US" dirty="0" smtClean="0"/>
              <a:t>(a, b, c) </a:t>
            </a:r>
            <a:r>
              <a:rPr lang="en-US" altLang="en-US" b="1" dirty="0" smtClean="0"/>
              <a:t>begin</a:t>
            </a:r>
          </a:p>
          <a:p>
            <a:pPr lvl="2" eaLnBrk="1" hangingPunct="1">
              <a:buFont typeface="Wingdings" panose="05000000000000000000" pitchFamily="2" charset="2"/>
              <a:buNone/>
            </a:pPr>
            <a:r>
              <a:rPr lang="en-US" altLang="en-US" b="1" dirty="0" smtClean="0"/>
              <a:t>			…</a:t>
            </a:r>
          </a:p>
          <a:p>
            <a:pPr lvl="1" eaLnBrk="1" hangingPunct="1">
              <a:buFontTx/>
              <a:buNone/>
            </a:pPr>
            <a:r>
              <a:rPr lang="en-US" altLang="en-US" sz="2000" dirty="0" smtClean="0"/>
              <a:t>		</a:t>
            </a:r>
            <a:r>
              <a:rPr lang="en-US" altLang="en-US" sz="2000" b="1" dirty="0" smtClean="0"/>
              <a:t>end</a:t>
            </a:r>
          </a:p>
        </p:txBody>
      </p:sp>
      <p:sp>
        <p:nvSpPr>
          <p:cNvPr id="14338" name="Slide Number Placeholder 5"/>
          <p:cNvSpPr>
            <a:spLocks noGrp="1"/>
          </p:cNvSpPr>
          <p:nvPr>
            <p:ph type="sldNum" sz="quarter" idx="12"/>
          </p:nvPr>
        </p:nvSpPr>
        <p:spPr>
          <a:xfrm>
            <a:off x="7961923" y="6156813"/>
            <a:ext cx="762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211AF77B-D91A-45E4-A924-1B8D6932450B}" type="slidenum">
              <a:rPr lang="en-US" altLang="en-US" sz="1000">
                <a:latin typeface="Verdana" panose="020B0604030504040204" pitchFamily="34" charset="0"/>
              </a:rPr>
              <a:pPr>
                <a:spcBef>
                  <a:spcPct val="0"/>
                </a:spcBef>
                <a:buClrTx/>
                <a:buSzTx/>
                <a:buFontTx/>
                <a:buNone/>
              </a:pPr>
              <a:t>10</a:t>
            </a:fld>
            <a:endParaRPr lang="en-US" altLang="en-US" sz="1000">
              <a:latin typeface="Verdana" panose="020B0604030504040204" pitchFamily="34" charset="0"/>
            </a:endParaRPr>
          </a:p>
        </p:txBody>
      </p:sp>
      <p:sp>
        <p:nvSpPr>
          <p:cNvPr id="253957" name="Rectangle 5"/>
          <p:cNvSpPr>
            <a:spLocks noChangeArrowheads="1"/>
          </p:cNvSpPr>
          <p:nvPr/>
        </p:nvSpPr>
        <p:spPr bwMode="auto">
          <a:xfrm>
            <a:off x="494323" y="3229463"/>
            <a:ext cx="8229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dirty="0"/>
              <a:t>Original way to specify trigger list</a:t>
            </a:r>
            <a:br>
              <a:rPr lang="en-US" altLang="en-US" dirty="0"/>
            </a:br>
            <a:r>
              <a:rPr lang="en-US" altLang="en-US" dirty="0"/>
              <a:t>	</a:t>
            </a:r>
            <a:r>
              <a:rPr lang="en-US" altLang="en-US" b="1" dirty="0"/>
              <a:t>always @ </a:t>
            </a:r>
            <a:r>
              <a:rPr lang="en-US" altLang="en-US" dirty="0"/>
              <a:t>(X1 </a:t>
            </a:r>
            <a:r>
              <a:rPr lang="en-US" altLang="en-US" b="1" dirty="0"/>
              <a:t>or</a:t>
            </a:r>
            <a:r>
              <a:rPr lang="en-US" altLang="en-US" dirty="0"/>
              <a:t> X2 </a:t>
            </a:r>
            <a:r>
              <a:rPr lang="en-US" altLang="en-US" b="1" dirty="0"/>
              <a:t>or</a:t>
            </a:r>
            <a:r>
              <a:rPr lang="en-US" altLang="en-US" dirty="0"/>
              <a:t> X3)</a:t>
            </a:r>
          </a:p>
          <a:p>
            <a:pPr eaLnBrk="1" hangingPunct="1"/>
            <a:r>
              <a:rPr lang="en-US" altLang="en-US" dirty="0"/>
              <a:t>In Verilog 2001 can use </a:t>
            </a:r>
            <a:r>
              <a:rPr lang="en-US" altLang="en-US" b="1" dirty="0"/>
              <a:t>,</a:t>
            </a:r>
            <a:r>
              <a:rPr lang="en-US" altLang="en-US" dirty="0"/>
              <a:t> instead of </a:t>
            </a:r>
            <a:r>
              <a:rPr lang="en-US" altLang="en-US" b="1" dirty="0"/>
              <a:t>or</a:t>
            </a:r>
            <a:br>
              <a:rPr lang="en-US" altLang="en-US" b="1" dirty="0"/>
            </a:br>
            <a:r>
              <a:rPr lang="en-US" altLang="en-US" b="1" dirty="0"/>
              <a:t>	always @ </a:t>
            </a:r>
            <a:r>
              <a:rPr lang="en-US" altLang="en-US" dirty="0"/>
              <a:t>(X1, X2, X3)</a:t>
            </a:r>
          </a:p>
          <a:p>
            <a:pPr eaLnBrk="1" hangingPunct="1"/>
            <a:r>
              <a:rPr lang="en-US" altLang="en-US" dirty="0"/>
              <a:t>Verilog 2001 also has </a:t>
            </a:r>
            <a:r>
              <a:rPr lang="en-US" altLang="en-US" b="1" dirty="0"/>
              <a:t>*</a:t>
            </a:r>
            <a:r>
              <a:rPr lang="en-US" altLang="en-US" dirty="0"/>
              <a:t> for </a:t>
            </a:r>
            <a:r>
              <a:rPr lang="en-US" altLang="en-US" i="1" dirty="0"/>
              <a:t>combinational only</a:t>
            </a:r>
            <a:r>
              <a:rPr lang="en-US" altLang="en-US" dirty="0"/>
              <a:t/>
            </a:r>
            <a:br>
              <a:rPr lang="en-US" altLang="en-US" dirty="0"/>
            </a:br>
            <a:r>
              <a:rPr lang="en-US" altLang="en-US" dirty="0"/>
              <a:t>	</a:t>
            </a:r>
            <a:r>
              <a:rPr lang="en-US" altLang="en-US" b="1" dirty="0"/>
              <a:t>always @</a:t>
            </a:r>
            <a:r>
              <a:rPr lang="en-US" altLang="en-US" dirty="0"/>
              <a:t> </a:t>
            </a:r>
            <a:r>
              <a:rPr lang="en-US" altLang="en-US" dirty="0" smtClean="0"/>
              <a:t>(*)</a:t>
            </a:r>
          </a:p>
          <a:p>
            <a:pPr eaLnBrk="1" hangingPunct="1"/>
            <a:r>
              <a:rPr lang="en-US" altLang="en-US" dirty="0" smtClean="0"/>
              <a:t>System Verilog introduced the </a:t>
            </a:r>
            <a:r>
              <a:rPr lang="en-US" altLang="en-US" b="1" dirty="0" err="1" smtClean="0"/>
              <a:t>always_comb</a:t>
            </a:r>
            <a:endParaRPr lang="en-US"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3957"/>
                                        </p:tgtEl>
                                        <p:attrNameLst>
                                          <p:attrName>style.visibility</p:attrName>
                                        </p:attrNameLst>
                                      </p:cBhvr>
                                      <p:to>
                                        <p:strVal val="visible"/>
                                      </p:to>
                                    </p:set>
                                    <p:anim calcmode="lin" valueType="num">
                                      <p:cBhvr additive="base">
                                        <p:cTn id="7" dur="500" fill="hold"/>
                                        <p:tgtEl>
                                          <p:spTgt spid="253957"/>
                                        </p:tgtEl>
                                        <p:attrNameLst>
                                          <p:attrName>ppt_x</p:attrName>
                                        </p:attrNameLst>
                                      </p:cBhvr>
                                      <p:tavLst>
                                        <p:tav tm="0">
                                          <p:val>
                                            <p:strVal val="#ppt_x"/>
                                          </p:val>
                                        </p:tav>
                                        <p:tav tm="100000">
                                          <p:val>
                                            <p:strVal val="#ppt_x"/>
                                          </p:val>
                                        </p:tav>
                                      </p:tavLst>
                                    </p:anim>
                                    <p:anim calcmode="lin" valueType="num">
                                      <p:cBhvr additive="base">
                                        <p:cTn id="8" dur="500" fill="hold"/>
                                        <p:tgtEl>
                                          <p:spTgt spid="2539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73075" y="168094"/>
            <a:ext cx="8229600" cy="1143000"/>
          </a:xfrm>
        </p:spPr>
        <p:txBody>
          <a:bodyPr/>
          <a:lstStyle/>
          <a:p>
            <a:pPr eaLnBrk="1" hangingPunct="1"/>
            <a:r>
              <a:rPr lang="en-US" altLang="en-US" sz="3600" dirty="0" err="1" smtClean="0"/>
              <a:t>FlipFlops</a:t>
            </a:r>
            <a:r>
              <a:rPr lang="en-US" altLang="en-US" sz="3600" dirty="0" smtClean="0"/>
              <a:t> (finally getting somewhere)</a:t>
            </a:r>
          </a:p>
        </p:txBody>
      </p:sp>
      <p:sp>
        <p:nvSpPr>
          <p:cNvPr id="16388" name="Rectangle 4"/>
          <p:cNvSpPr>
            <a:spLocks noGrp="1" noChangeArrowheads="1"/>
          </p:cNvSpPr>
          <p:nvPr>
            <p:ph idx="1"/>
          </p:nvPr>
        </p:nvSpPr>
        <p:spPr>
          <a:xfrm>
            <a:off x="457200" y="1600200"/>
            <a:ext cx="8229600" cy="1447800"/>
          </a:xfrm>
          <a:noFill/>
        </p:spPr>
        <p:txBody>
          <a:bodyPr/>
          <a:lstStyle/>
          <a:p>
            <a:pPr eaLnBrk="1" hangingPunct="1"/>
            <a:r>
              <a:rPr lang="en-US" altLang="en-US" smtClean="0"/>
              <a:t>A negedge is on the transitions</a:t>
            </a:r>
          </a:p>
          <a:p>
            <a:pPr lvl="1" eaLnBrk="1" hangingPunct="1"/>
            <a:r>
              <a:rPr lang="en-US" altLang="en-US" smtClean="0"/>
              <a:t>1 </a:t>
            </a:r>
            <a:r>
              <a:rPr lang="en-US" altLang="en-US" smtClean="0">
                <a:sym typeface="Wingdings" panose="05000000000000000000" pitchFamily="2" charset="2"/>
              </a:rPr>
              <a:t></a:t>
            </a:r>
            <a:r>
              <a:rPr lang="en-US" altLang="en-US" smtClean="0"/>
              <a:t> x, z, 0</a:t>
            </a:r>
          </a:p>
          <a:p>
            <a:pPr lvl="1" eaLnBrk="1" hangingPunct="1"/>
            <a:r>
              <a:rPr lang="en-US" altLang="en-US" smtClean="0"/>
              <a:t>x, z </a:t>
            </a:r>
            <a:r>
              <a:rPr lang="en-US" altLang="en-US" smtClean="0">
                <a:sym typeface="Wingdings" panose="05000000000000000000" pitchFamily="2" charset="2"/>
              </a:rPr>
              <a:t></a:t>
            </a:r>
            <a:r>
              <a:rPr lang="en-US" altLang="en-US" smtClean="0"/>
              <a:t> 0</a:t>
            </a:r>
          </a:p>
        </p:txBody>
      </p:sp>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E96CF134-0E1B-4DFB-8154-1DB08AB04EC5}" type="slidenum">
              <a:rPr lang="en-US" altLang="en-US" sz="1000">
                <a:latin typeface="Verdana" panose="020B0604030504040204" pitchFamily="34" charset="0"/>
              </a:rPr>
              <a:pPr>
                <a:spcBef>
                  <a:spcPct val="0"/>
                </a:spcBef>
                <a:buClrTx/>
                <a:buSzTx/>
                <a:buFontTx/>
                <a:buNone/>
              </a:pPr>
              <a:t>11</a:t>
            </a:fld>
            <a:endParaRPr lang="en-US" altLang="en-US" sz="1000">
              <a:latin typeface="Verdana" panose="020B0604030504040204" pitchFamily="34" charset="0"/>
            </a:endParaRPr>
          </a:p>
        </p:txBody>
      </p:sp>
      <p:sp>
        <p:nvSpPr>
          <p:cNvPr id="254981" name="Rectangle 5"/>
          <p:cNvSpPr>
            <a:spLocks noChangeArrowheads="1"/>
          </p:cNvSpPr>
          <p:nvPr/>
        </p:nvSpPr>
        <p:spPr bwMode="auto">
          <a:xfrm>
            <a:off x="457200" y="29718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a:t>A posedge is on the transitions</a:t>
            </a:r>
          </a:p>
          <a:p>
            <a:pPr lvl="1" eaLnBrk="1" hangingPunct="1"/>
            <a:r>
              <a:rPr lang="en-US" altLang="en-US"/>
              <a:t>0 </a:t>
            </a:r>
            <a:r>
              <a:rPr lang="en-US" altLang="en-US">
                <a:sym typeface="Wingdings" panose="05000000000000000000" pitchFamily="2" charset="2"/>
              </a:rPr>
              <a:t></a:t>
            </a:r>
            <a:r>
              <a:rPr lang="en-US" altLang="en-US"/>
              <a:t> x, z, 1</a:t>
            </a:r>
          </a:p>
          <a:p>
            <a:pPr lvl="1" eaLnBrk="1" hangingPunct="1"/>
            <a:r>
              <a:rPr lang="en-US" altLang="en-US"/>
              <a:t>x, z </a:t>
            </a:r>
            <a:r>
              <a:rPr lang="en-US" altLang="en-US">
                <a:sym typeface="Wingdings" panose="05000000000000000000" pitchFamily="2" charset="2"/>
              </a:rPr>
              <a:t></a:t>
            </a:r>
            <a:r>
              <a:rPr lang="en-US" altLang="en-US"/>
              <a:t> 1</a:t>
            </a:r>
          </a:p>
        </p:txBody>
      </p:sp>
      <p:sp>
        <p:nvSpPr>
          <p:cNvPr id="254982" name="Rectangle 6"/>
          <p:cNvSpPr>
            <a:spLocks noChangeArrowheads="1"/>
          </p:cNvSpPr>
          <p:nvPr/>
        </p:nvSpPr>
        <p:spPr bwMode="auto">
          <a:xfrm>
            <a:off x="457200" y="4419600"/>
            <a:ext cx="8229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a:t>Used for clocked (synchronous) logic (i.e. Flops!)</a:t>
            </a:r>
            <a:br>
              <a:rPr lang="en-US" altLang="en-US"/>
            </a:br>
            <a:r>
              <a:rPr lang="en-US" altLang="en-US"/>
              <a:t/>
            </a:r>
            <a:br>
              <a:rPr lang="en-US" altLang="en-US"/>
            </a:br>
            <a:r>
              <a:rPr lang="en-US" altLang="en-US"/>
              <a:t>	</a:t>
            </a:r>
            <a:r>
              <a:rPr lang="en-US" altLang="en-US" b="1"/>
              <a:t>always</a:t>
            </a:r>
            <a:r>
              <a:rPr lang="en-US" altLang="en-US"/>
              <a:t> </a:t>
            </a:r>
            <a:r>
              <a:rPr lang="en-US" altLang="en-US" b="1"/>
              <a:t>@</a:t>
            </a:r>
            <a:r>
              <a:rPr lang="en-US" altLang="en-US"/>
              <a:t> (</a:t>
            </a:r>
            <a:r>
              <a:rPr lang="en-US" altLang="en-US" b="1"/>
              <a:t>posedge</a:t>
            </a:r>
            <a:r>
              <a:rPr lang="en-US" altLang="en-US"/>
              <a:t> clk)</a:t>
            </a:r>
            <a:br>
              <a:rPr lang="en-US" altLang="en-US"/>
            </a:br>
            <a:r>
              <a:rPr lang="en-US" altLang="en-US"/>
              <a:t>	   register &lt;= register_input;</a:t>
            </a:r>
          </a:p>
        </p:txBody>
      </p:sp>
      <p:sp>
        <p:nvSpPr>
          <p:cNvPr id="254983" name="Oval 7"/>
          <p:cNvSpPr>
            <a:spLocks noChangeArrowheads="1"/>
          </p:cNvSpPr>
          <p:nvPr/>
        </p:nvSpPr>
        <p:spPr bwMode="auto">
          <a:xfrm>
            <a:off x="2819400" y="5715000"/>
            <a:ext cx="609600" cy="457200"/>
          </a:xfrm>
          <a:prstGeom prst="ellipse">
            <a:avLst/>
          </a:prstGeom>
          <a:noFill/>
          <a:ln w="19050">
            <a:solidFill>
              <a:srgbClr val="00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54984" name="Text Box 8"/>
          <p:cNvSpPr txBox="1">
            <a:spLocks noChangeArrowheads="1"/>
          </p:cNvSpPr>
          <p:nvPr/>
        </p:nvSpPr>
        <p:spPr bwMode="auto">
          <a:xfrm>
            <a:off x="6003925" y="5213350"/>
            <a:ext cx="2698750" cy="654050"/>
          </a:xfrm>
          <a:prstGeom prst="rect">
            <a:avLst/>
          </a:prstGeom>
          <a:solidFill>
            <a:srgbClr val="00FFFF"/>
          </a:solidFill>
          <a:ln w="12700">
            <a:solidFill>
              <a:schemeClr val="tx1"/>
            </a:solidFill>
            <a:miter lim="800000"/>
            <a:headEnd/>
            <a:tailEnd/>
          </a:ln>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Hey! What is this</a:t>
            </a:r>
          </a:p>
          <a:p>
            <a:pPr eaLnBrk="1" hangingPunct="1">
              <a:spcBef>
                <a:spcPct val="0"/>
              </a:spcBef>
              <a:buClrTx/>
              <a:buSzTx/>
              <a:buFontTx/>
              <a:buNone/>
            </a:pPr>
            <a:r>
              <a:rPr lang="en-US" altLang="en-US" sz="1800">
                <a:latin typeface="Verdana" panose="020B0604030504040204" pitchFamily="34" charset="0"/>
              </a:rPr>
              <a:t>assignment operator?</a:t>
            </a:r>
          </a:p>
        </p:txBody>
      </p:sp>
      <p:sp>
        <p:nvSpPr>
          <p:cNvPr id="254985" name="Freeform 9"/>
          <p:cNvSpPr>
            <a:spLocks/>
          </p:cNvSpPr>
          <p:nvPr/>
        </p:nvSpPr>
        <p:spPr bwMode="auto">
          <a:xfrm>
            <a:off x="3429000" y="5410200"/>
            <a:ext cx="2590800" cy="457200"/>
          </a:xfrm>
          <a:custGeom>
            <a:avLst/>
            <a:gdLst>
              <a:gd name="T0" fmla="*/ 2147483646 w 1632"/>
              <a:gd name="T1" fmla="*/ 0 h 288"/>
              <a:gd name="T2" fmla="*/ 2147483646 w 1632"/>
              <a:gd name="T3" fmla="*/ 2147483646 h 288"/>
              <a:gd name="T4" fmla="*/ 0 w 1632"/>
              <a:gd name="T5" fmla="*/ 2147483646 h 288"/>
              <a:gd name="T6" fmla="*/ 0 60000 65536"/>
              <a:gd name="T7" fmla="*/ 0 60000 65536"/>
              <a:gd name="T8" fmla="*/ 0 60000 65536"/>
              <a:gd name="T9" fmla="*/ 0 w 1632"/>
              <a:gd name="T10" fmla="*/ 0 h 288"/>
              <a:gd name="T11" fmla="*/ 1632 w 1632"/>
              <a:gd name="T12" fmla="*/ 288 h 288"/>
            </a:gdLst>
            <a:ahLst/>
            <a:cxnLst>
              <a:cxn ang="T6">
                <a:pos x="T0" y="T1"/>
              </a:cxn>
              <a:cxn ang="T7">
                <a:pos x="T2" y="T3"/>
              </a:cxn>
              <a:cxn ang="T8">
                <a:pos x="T4" y="T5"/>
              </a:cxn>
            </a:cxnLst>
            <a:rect l="T9" t="T10" r="T11" b="T12"/>
            <a:pathLst>
              <a:path w="1632" h="288">
                <a:moveTo>
                  <a:pt x="1632" y="0"/>
                </a:moveTo>
                <a:cubicBezTo>
                  <a:pt x="1600" y="72"/>
                  <a:pt x="1568" y="144"/>
                  <a:pt x="1296" y="192"/>
                </a:cubicBezTo>
                <a:cubicBezTo>
                  <a:pt x="1024" y="240"/>
                  <a:pt x="512" y="264"/>
                  <a:pt x="0" y="288"/>
                </a:cubicBezTo>
              </a:path>
            </a:pathLst>
          </a:custGeom>
          <a:noFill/>
          <a:ln w="19050" cap="flat" cmpd="sng">
            <a:solidFill>
              <a:srgbClr val="00CCFF"/>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4981"/>
                                        </p:tgtEl>
                                        <p:attrNameLst>
                                          <p:attrName>style.visibility</p:attrName>
                                        </p:attrNameLst>
                                      </p:cBhvr>
                                      <p:to>
                                        <p:strVal val="visible"/>
                                      </p:to>
                                    </p:set>
                                    <p:animEffect transition="in" filter="checkerboard(across)">
                                      <p:cBhvr>
                                        <p:cTn id="7" dur="500"/>
                                        <p:tgtEl>
                                          <p:spTgt spid="2549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254982"/>
                                        </p:tgtEl>
                                        <p:attrNameLst>
                                          <p:attrName>style.visibility</p:attrName>
                                        </p:attrNameLst>
                                      </p:cBhvr>
                                      <p:to>
                                        <p:strVal val="visible"/>
                                      </p:to>
                                    </p:set>
                                    <p:anim calcmode="lin" valueType="num">
                                      <p:cBhvr>
                                        <p:cTn id="12" dur="500" fill="hold"/>
                                        <p:tgtEl>
                                          <p:spTgt spid="254982"/>
                                        </p:tgtEl>
                                        <p:attrNameLst>
                                          <p:attrName>ppt_w</p:attrName>
                                        </p:attrNameLst>
                                      </p:cBhvr>
                                      <p:tavLst>
                                        <p:tav tm="0">
                                          <p:val>
                                            <p:fltVal val="0"/>
                                          </p:val>
                                        </p:tav>
                                        <p:tav tm="100000">
                                          <p:val>
                                            <p:strVal val="#ppt_w"/>
                                          </p:val>
                                        </p:tav>
                                      </p:tavLst>
                                    </p:anim>
                                    <p:anim calcmode="lin" valueType="num">
                                      <p:cBhvr>
                                        <p:cTn id="13" dur="500" fill="hold"/>
                                        <p:tgtEl>
                                          <p:spTgt spid="254982"/>
                                        </p:tgtEl>
                                        <p:attrNameLst>
                                          <p:attrName>ppt_h</p:attrName>
                                        </p:attrNameLst>
                                      </p:cBhvr>
                                      <p:tavLst>
                                        <p:tav tm="0">
                                          <p:val>
                                            <p:fltVal val="0"/>
                                          </p:val>
                                        </p:tav>
                                        <p:tav tm="100000">
                                          <p:val>
                                            <p:strVal val="#ppt_h"/>
                                          </p:val>
                                        </p:tav>
                                      </p:tavLst>
                                    </p:anim>
                                    <p:anim calcmode="lin" valueType="num">
                                      <p:cBhvr>
                                        <p:cTn id="14" dur="500" fill="hold"/>
                                        <p:tgtEl>
                                          <p:spTgt spid="254982"/>
                                        </p:tgtEl>
                                        <p:attrNameLst>
                                          <p:attrName>style.rotation</p:attrName>
                                        </p:attrNameLst>
                                      </p:cBhvr>
                                      <p:tavLst>
                                        <p:tav tm="0">
                                          <p:val>
                                            <p:fltVal val="360"/>
                                          </p:val>
                                        </p:tav>
                                        <p:tav tm="100000">
                                          <p:val>
                                            <p:fltVal val="0"/>
                                          </p:val>
                                        </p:tav>
                                      </p:tavLst>
                                    </p:anim>
                                    <p:animEffect transition="in" filter="fade">
                                      <p:cBhvr>
                                        <p:cTn id="15" dur="500"/>
                                        <p:tgtEl>
                                          <p:spTgt spid="2549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254984"/>
                                        </p:tgtEl>
                                        <p:attrNameLst>
                                          <p:attrName>style.visibility</p:attrName>
                                        </p:attrNameLst>
                                      </p:cBhvr>
                                      <p:to>
                                        <p:strVal val="visible"/>
                                      </p:to>
                                    </p:set>
                                    <p:anim calcmode="lin" valueType="num">
                                      <p:cBhvr additive="base">
                                        <p:cTn id="20" dur="500" fill="hold"/>
                                        <p:tgtEl>
                                          <p:spTgt spid="254984"/>
                                        </p:tgtEl>
                                        <p:attrNameLst>
                                          <p:attrName>ppt_x</p:attrName>
                                        </p:attrNameLst>
                                      </p:cBhvr>
                                      <p:tavLst>
                                        <p:tav tm="0">
                                          <p:val>
                                            <p:strVal val="1+#ppt_w/2"/>
                                          </p:val>
                                        </p:tav>
                                        <p:tav tm="100000">
                                          <p:val>
                                            <p:strVal val="#ppt_x"/>
                                          </p:val>
                                        </p:tav>
                                      </p:tavLst>
                                    </p:anim>
                                    <p:anim calcmode="lin" valueType="num">
                                      <p:cBhvr additive="base">
                                        <p:cTn id="21" dur="500" fill="hold"/>
                                        <p:tgtEl>
                                          <p:spTgt spid="254984"/>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254985"/>
                                        </p:tgtEl>
                                        <p:attrNameLst>
                                          <p:attrName>style.visibility</p:attrName>
                                        </p:attrNameLst>
                                      </p:cBhvr>
                                      <p:to>
                                        <p:strVal val="visible"/>
                                      </p:to>
                                    </p:set>
                                    <p:anim calcmode="lin" valueType="num">
                                      <p:cBhvr additive="base">
                                        <p:cTn id="24" dur="500" fill="hold"/>
                                        <p:tgtEl>
                                          <p:spTgt spid="254985"/>
                                        </p:tgtEl>
                                        <p:attrNameLst>
                                          <p:attrName>ppt_x</p:attrName>
                                        </p:attrNameLst>
                                      </p:cBhvr>
                                      <p:tavLst>
                                        <p:tav tm="0">
                                          <p:val>
                                            <p:strVal val="1+#ppt_w/2"/>
                                          </p:val>
                                        </p:tav>
                                        <p:tav tm="100000">
                                          <p:val>
                                            <p:strVal val="#ppt_x"/>
                                          </p:val>
                                        </p:tav>
                                      </p:tavLst>
                                    </p:anim>
                                    <p:anim calcmode="lin" valueType="num">
                                      <p:cBhvr additive="base">
                                        <p:cTn id="25" dur="500" fill="hold"/>
                                        <p:tgtEl>
                                          <p:spTgt spid="254985"/>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254983"/>
                                        </p:tgtEl>
                                        <p:attrNameLst>
                                          <p:attrName>style.visibility</p:attrName>
                                        </p:attrNameLst>
                                      </p:cBhvr>
                                      <p:to>
                                        <p:strVal val="visible"/>
                                      </p:to>
                                    </p:set>
                                    <p:anim calcmode="lin" valueType="num">
                                      <p:cBhvr additive="base">
                                        <p:cTn id="28" dur="500" fill="hold"/>
                                        <p:tgtEl>
                                          <p:spTgt spid="254983"/>
                                        </p:tgtEl>
                                        <p:attrNameLst>
                                          <p:attrName>ppt_x</p:attrName>
                                        </p:attrNameLst>
                                      </p:cBhvr>
                                      <p:tavLst>
                                        <p:tav tm="0">
                                          <p:val>
                                            <p:strVal val="1+#ppt_w/2"/>
                                          </p:val>
                                        </p:tav>
                                        <p:tav tm="100000">
                                          <p:val>
                                            <p:strVal val="#ppt_x"/>
                                          </p:val>
                                        </p:tav>
                                      </p:tavLst>
                                    </p:anim>
                                    <p:anim calcmode="lin" valueType="num">
                                      <p:cBhvr additive="base">
                                        <p:cTn id="29" dur="500" fill="hold"/>
                                        <p:tgtEl>
                                          <p:spTgt spid="2549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p:bldP spid="254982" grpId="0"/>
      <p:bldP spid="254983" grpId="0" animBg="1"/>
      <p:bldP spid="254984" grpId="0" animBg="1"/>
      <p:bldP spid="25498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533400" y="90488"/>
            <a:ext cx="8229600" cy="1143000"/>
          </a:xfrm>
        </p:spPr>
        <p:txBody>
          <a:bodyPr/>
          <a:lstStyle/>
          <a:p>
            <a:pPr eaLnBrk="1" hangingPunct="1"/>
            <a:r>
              <a:rPr lang="en-US" altLang="en-US" sz="3600" dirty="0" smtClean="0"/>
              <a:t>Implying Flops (my way or the highway)</a:t>
            </a:r>
          </a:p>
        </p:txBody>
      </p:sp>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CE701176-7875-4E53-80FB-1A0BBF66EC07}" type="slidenum">
              <a:rPr lang="en-US" altLang="en-US" sz="1000">
                <a:latin typeface="Verdana" panose="020B0604030504040204" pitchFamily="34" charset="0"/>
              </a:rPr>
              <a:pPr>
                <a:spcBef>
                  <a:spcPct val="0"/>
                </a:spcBef>
                <a:buClrTx/>
                <a:buSzTx/>
                <a:buFontTx/>
                <a:buNone/>
              </a:pPr>
              <a:t>12</a:t>
            </a:fld>
            <a:endParaRPr lang="en-US" altLang="en-US" sz="1000">
              <a:latin typeface="Verdana" panose="020B0604030504040204" pitchFamily="34" charset="0"/>
            </a:endParaRPr>
          </a:p>
        </p:txBody>
      </p:sp>
      <p:sp>
        <p:nvSpPr>
          <p:cNvPr id="17412" name="Rectangle 4"/>
          <p:cNvSpPr>
            <a:spLocks noChangeArrowheads="1"/>
          </p:cNvSpPr>
          <p:nvPr/>
        </p:nvSpPr>
        <p:spPr bwMode="auto">
          <a:xfrm>
            <a:off x="1600200" y="1828800"/>
            <a:ext cx="304800" cy="914400"/>
          </a:xfrm>
          <a:prstGeom prst="rect">
            <a:avLst/>
          </a:prstGeom>
          <a:solidFill>
            <a:srgbClr val="6969FF">
              <a:alpha val="12941"/>
            </a:srgbClr>
          </a:solidFill>
          <a:ln w="1270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17413" name="Line 5"/>
          <p:cNvSpPr>
            <a:spLocks noChangeShapeType="1"/>
          </p:cNvSpPr>
          <p:nvPr/>
        </p:nvSpPr>
        <p:spPr bwMode="auto">
          <a:xfrm flipH="1">
            <a:off x="1676400" y="2514600"/>
            <a:ext cx="76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4" name="Line 6"/>
          <p:cNvSpPr>
            <a:spLocks noChangeShapeType="1"/>
          </p:cNvSpPr>
          <p:nvPr/>
        </p:nvSpPr>
        <p:spPr bwMode="auto">
          <a:xfrm>
            <a:off x="1752600" y="2514600"/>
            <a:ext cx="76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5" name="Line 7"/>
          <p:cNvSpPr>
            <a:spLocks noChangeShapeType="1"/>
          </p:cNvSpPr>
          <p:nvPr/>
        </p:nvSpPr>
        <p:spPr bwMode="auto">
          <a:xfrm>
            <a:off x="1752600" y="2743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6" name="Line 8"/>
          <p:cNvSpPr>
            <a:spLocks noChangeShapeType="1"/>
          </p:cNvSpPr>
          <p:nvPr/>
        </p:nvSpPr>
        <p:spPr bwMode="auto">
          <a:xfrm>
            <a:off x="1295400" y="2286000"/>
            <a:ext cx="30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7" name="Line 9"/>
          <p:cNvSpPr>
            <a:spLocks noChangeShapeType="1"/>
          </p:cNvSpPr>
          <p:nvPr/>
        </p:nvSpPr>
        <p:spPr bwMode="auto">
          <a:xfrm>
            <a:off x="1905000" y="2286000"/>
            <a:ext cx="228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8" name="Text Box 10"/>
          <p:cNvSpPr txBox="1">
            <a:spLocks noChangeArrowheads="1"/>
          </p:cNvSpPr>
          <p:nvPr/>
        </p:nvSpPr>
        <p:spPr bwMode="auto">
          <a:xfrm>
            <a:off x="1508125" y="2927350"/>
            <a:ext cx="50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clk</a:t>
            </a:r>
          </a:p>
        </p:txBody>
      </p:sp>
      <p:sp>
        <p:nvSpPr>
          <p:cNvPr id="17419" name="Text Box 11"/>
          <p:cNvSpPr txBox="1">
            <a:spLocks noChangeArrowheads="1"/>
          </p:cNvSpPr>
          <p:nvPr/>
        </p:nvSpPr>
        <p:spPr bwMode="auto">
          <a:xfrm>
            <a:off x="990600" y="2057400"/>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d</a:t>
            </a:r>
          </a:p>
        </p:txBody>
      </p:sp>
      <p:sp>
        <p:nvSpPr>
          <p:cNvPr id="17420" name="Text Box 12"/>
          <p:cNvSpPr txBox="1">
            <a:spLocks noChangeArrowheads="1"/>
          </p:cNvSpPr>
          <p:nvPr/>
        </p:nvSpPr>
        <p:spPr bwMode="auto">
          <a:xfrm>
            <a:off x="2133600" y="2057400"/>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q</a:t>
            </a:r>
          </a:p>
        </p:txBody>
      </p:sp>
      <p:sp>
        <p:nvSpPr>
          <p:cNvPr id="17421" name="Rectangle 13"/>
          <p:cNvSpPr>
            <a:spLocks noChangeArrowheads="1"/>
          </p:cNvSpPr>
          <p:nvPr/>
        </p:nvSpPr>
        <p:spPr bwMode="auto">
          <a:xfrm>
            <a:off x="838200" y="1676400"/>
            <a:ext cx="1905000" cy="1752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17422" name="Text Box 14"/>
          <p:cNvSpPr txBox="1">
            <a:spLocks noChangeArrowheads="1"/>
          </p:cNvSpPr>
          <p:nvPr/>
        </p:nvSpPr>
        <p:spPr bwMode="auto">
          <a:xfrm>
            <a:off x="838200" y="3429000"/>
            <a:ext cx="19050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Standard D-FF</a:t>
            </a:r>
          </a:p>
          <a:p>
            <a:pPr eaLnBrk="1" hangingPunct="1">
              <a:spcBef>
                <a:spcPct val="0"/>
              </a:spcBef>
              <a:buClrTx/>
              <a:buSzTx/>
              <a:buFontTx/>
              <a:buNone/>
            </a:pPr>
            <a:r>
              <a:rPr lang="en-US" altLang="en-US" sz="1800">
                <a:latin typeface="Verdana" panose="020B0604030504040204" pitchFamily="34" charset="0"/>
              </a:rPr>
              <a:t>with no reset</a:t>
            </a:r>
          </a:p>
        </p:txBody>
      </p:sp>
      <p:grpSp>
        <p:nvGrpSpPr>
          <p:cNvPr id="2" name="Group 17"/>
          <p:cNvGrpSpPr>
            <a:grpSpLocks/>
          </p:cNvGrpSpPr>
          <p:nvPr/>
        </p:nvGrpSpPr>
        <p:grpSpPr bwMode="auto">
          <a:xfrm>
            <a:off x="2819400" y="1574800"/>
            <a:ext cx="4678363" cy="1323975"/>
            <a:chOff x="1776" y="992"/>
            <a:chExt cx="2947" cy="834"/>
          </a:xfrm>
        </p:grpSpPr>
        <p:sp>
          <p:nvSpPr>
            <p:cNvPr id="17429" name="Text Box 15"/>
            <p:cNvSpPr txBox="1">
              <a:spLocks noChangeArrowheads="1"/>
            </p:cNvSpPr>
            <p:nvPr/>
          </p:nvSpPr>
          <p:spPr bwMode="auto">
            <a:xfrm>
              <a:off x="2976" y="992"/>
              <a:ext cx="1747" cy="83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a:latin typeface="Tahoma" panose="020B0604030504040204" pitchFamily="34" charset="0"/>
                </a:rPr>
                <a:t>reg q;</a:t>
              </a:r>
            </a:p>
            <a:p>
              <a:pPr eaLnBrk="1" hangingPunct="1">
                <a:spcBef>
                  <a:spcPct val="0"/>
                </a:spcBef>
                <a:buClrTx/>
                <a:buSzTx/>
                <a:buFontTx/>
                <a:buNone/>
              </a:pPr>
              <a:endParaRPr lang="en-US" altLang="en-US" sz="2000">
                <a:latin typeface="Tahoma" panose="020B0604030504040204" pitchFamily="34" charset="0"/>
              </a:endParaRPr>
            </a:p>
            <a:p>
              <a:pPr eaLnBrk="1" hangingPunct="1">
                <a:spcBef>
                  <a:spcPct val="0"/>
                </a:spcBef>
                <a:buClrTx/>
                <a:buSzTx/>
                <a:buFontTx/>
                <a:buNone/>
              </a:pPr>
              <a:r>
                <a:rPr lang="en-US" altLang="en-US" sz="2000">
                  <a:latin typeface="Tahoma" panose="020B0604030504040204" pitchFamily="34" charset="0"/>
                </a:rPr>
                <a:t>always @(posedge clk)</a:t>
              </a:r>
            </a:p>
            <a:p>
              <a:pPr eaLnBrk="1" hangingPunct="1">
                <a:spcBef>
                  <a:spcPct val="0"/>
                </a:spcBef>
                <a:buClrTx/>
                <a:buSzTx/>
                <a:buFontTx/>
                <a:buNone/>
              </a:pPr>
              <a:r>
                <a:rPr lang="en-US" altLang="en-US" sz="2000">
                  <a:latin typeface="Tahoma" panose="020B0604030504040204" pitchFamily="34" charset="0"/>
                </a:rPr>
                <a:t>  q &lt;= d;</a:t>
              </a:r>
            </a:p>
          </p:txBody>
        </p:sp>
        <p:sp>
          <p:nvSpPr>
            <p:cNvPr id="17430" name="Line 16"/>
            <p:cNvSpPr>
              <a:spLocks noChangeShapeType="1"/>
            </p:cNvSpPr>
            <p:nvPr/>
          </p:nvSpPr>
          <p:spPr bwMode="auto">
            <a:xfrm flipV="1">
              <a:off x="1776" y="1296"/>
              <a:ext cx="1152"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23"/>
          <p:cNvGrpSpPr>
            <a:grpSpLocks/>
          </p:cNvGrpSpPr>
          <p:nvPr/>
        </p:nvGrpSpPr>
        <p:grpSpPr bwMode="auto">
          <a:xfrm>
            <a:off x="3048000" y="2895600"/>
            <a:ext cx="4906963" cy="1374775"/>
            <a:chOff x="1920" y="1776"/>
            <a:chExt cx="3091" cy="866"/>
          </a:xfrm>
        </p:grpSpPr>
        <p:sp>
          <p:nvSpPr>
            <p:cNvPr id="17426" name="Text Box 18"/>
            <p:cNvSpPr txBox="1">
              <a:spLocks noChangeArrowheads="1"/>
            </p:cNvSpPr>
            <p:nvPr/>
          </p:nvSpPr>
          <p:spPr bwMode="auto">
            <a:xfrm>
              <a:off x="2976" y="1808"/>
              <a:ext cx="2035" cy="83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a:latin typeface="Tahoma" panose="020B0604030504040204" pitchFamily="34" charset="0"/>
                </a:rPr>
                <a:t>reg [11:0] DAC_val;</a:t>
              </a:r>
            </a:p>
            <a:p>
              <a:pPr eaLnBrk="1" hangingPunct="1">
                <a:spcBef>
                  <a:spcPct val="0"/>
                </a:spcBef>
                <a:buClrTx/>
                <a:buSzTx/>
                <a:buFontTx/>
                <a:buNone/>
              </a:pPr>
              <a:endParaRPr lang="en-US" altLang="en-US" sz="2000">
                <a:latin typeface="Tahoma" panose="020B0604030504040204" pitchFamily="34" charset="0"/>
              </a:endParaRPr>
            </a:p>
            <a:p>
              <a:pPr eaLnBrk="1" hangingPunct="1">
                <a:spcBef>
                  <a:spcPct val="0"/>
                </a:spcBef>
                <a:buClrTx/>
                <a:buSzTx/>
                <a:buFontTx/>
                <a:buNone/>
              </a:pPr>
              <a:r>
                <a:rPr lang="en-US" altLang="en-US" sz="2000">
                  <a:latin typeface="Tahoma" panose="020B0604030504040204" pitchFamily="34" charset="0"/>
                </a:rPr>
                <a:t>always @(posedge clk)</a:t>
              </a:r>
            </a:p>
            <a:p>
              <a:pPr eaLnBrk="1" hangingPunct="1">
                <a:spcBef>
                  <a:spcPct val="0"/>
                </a:spcBef>
                <a:buClrTx/>
                <a:buSzTx/>
                <a:buFontTx/>
                <a:buNone/>
              </a:pPr>
              <a:r>
                <a:rPr lang="en-US" altLang="en-US" sz="2000">
                  <a:latin typeface="Tahoma" panose="020B0604030504040204" pitchFamily="34" charset="0"/>
                </a:rPr>
                <a:t>  DAC_val &lt;= result[11:0];</a:t>
              </a:r>
            </a:p>
          </p:txBody>
        </p:sp>
        <p:sp>
          <p:nvSpPr>
            <p:cNvPr id="17427" name="AutoShape 20"/>
            <p:cNvSpPr>
              <a:spLocks noChangeArrowheads="1"/>
            </p:cNvSpPr>
            <p:nvPr/>
          </p:nvSpPr>
          <p:spPr bwMode="auto">
            <a:xfrm>
              <a:off x="1920" y="1776"/>
              <a:ext cx="912" cy="720"/>
            </a:xfrm>
            <a:prstGeom prst="cloudCallout">
              <a:avLst>
                <a:gd name="adj1" fmla="val -42875"/>
                <a:gd name="adj2" fmla="val 46250"/>
              </a:avLst>
            </a:prstGeom>
            <a:solidFill>
              <a:srgbClr val="6969FF">
                <a:alpha val="21960"/>
              </a:srgbClr>
            </a:solidFill>
            <a:ln w="12700">
              <a:solidFill>
                <a:schemeClr val="tx1"/>
              </a:solidFill>
              <a:round/>
              <a:headEnd/>
              <a:tailEnd/>
            </a:ln>
          </p:spPr>
          <p:txBody>
            <a:bodyPr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endParaRPr lang="en-US" altLang="en-US" sz="1800">
                <a:latin typeface="Verdana" panose="020B0604030504040204" pitchFamily="34" charset="0"/>
              </a:endParaRPr>
            </a:p>
          </p:txBody>
        </p:sp>
        <p:sp>
          <p:nvSpPr>
            <p:cNvPr id="17428" name="Text Box 21"/>
            <p:cNvSpPr txBox="1">
              <a:spLocks noChangeArrowheads="1"/>
            </p:cNvSpPr>
            <p:nvPr/>
          </p:nvSpPr>
          <p:spPr bwMode="auto">
            <a:xfrm>
              <a:off x="1968" y="1824"/>
              <a:ext cx="76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It can be</a:t>
              </a:r>
            </a:p>
            <a:p>
              <a:pPr algn="ctr" eaLnBrk="1" hangingPunct="1">
                <a:spcBef>
                  <a:spcPct val="0"/>
                </a:spcBef>
                <a:buClrTx/>
                <a:buSzTx/>
                <a:buFontTx/>
                <a:buNone/>
              </a:pPr>
              <a:r>
                <a:rPr lang="en-US" altLang="en-US" sz="1800">
                  <a:latin typeface="Verdana" panose="020B0604030504040204" pitchFamily="34" charset="0"/>
                </a:rPr>
                <a:t>A vector</a:t>
              </a:r>
            </a:p>
            <a:p>
              <a:pPr algn="ctr" eaLnBrk="1" hangingPunct="1">
                <a:spcBef>
                  <a:spcPct val="0"/>
                </a:spcBef>
                <a:buClrTx/>
                <a:buSzTx/>
                <a:buFontTx/>
                <a:buNone/>
              </a:pPr>
              <a:r>
                <a:rPr lang="en-US" altLang="en-US" sz="1800">
                  <a:latin typeface="Verdana" panose="020B0604030504040204" pitchFamily="34" charset="0"/>
                </a:rPr>
                <a:t>too</a:t>
              </a:r>
            </a:p>
          </p:txBody>
        </p:sp>
      </p:grpSp>
      <p:sp>
        <p:nvSpPr>
          <p:cNvPr id="256024" name="Text Box 24"/>
          <p:cNvSpPr txBox="1">
            <a:spLocks noChangeArrowheads="1"/>
          </p:cNvSpPr>
          <p:nvPr/>
        </p:nvSpPr>
        <p:spPr bwMode="auto">
          <a:xfrm>
            <a:off x="1143000" y="4419600"/>
            <a:ext cx="6797675" cy="1752600"/>
          </a:xfrm>
          <a:prstGeom prst="rect">
            <a:avLst/>
          </a:prstGeom>
          <a:solidFill>
            <a:srgbClr val="99CC00">
              <a:alpha val="52156"/>
            </a:srgbClr>
          </a:solidFill>
          <a:ln w="12700">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Be careful</a:t>
            </a:r>
            <a:r>
              <a:rPr lang="en-US" altLang="en-US" sz="1800">
                <a:latin typeface="Verdana" panose="020B0604030504040204" pitchFamily="34" charset="0"/>
              </a:rPr>
              <a:t>…  Yes, a non–reset flop is smaller than a reset Flop, but most of the time you need to reset your flops.</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Always error on the side of reseting the flop if you are at all uncertain.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9" presetClass="entr" presetSubtype="0" decel="100000" fill="hold" grpId="0" nodeType="clickEffect">
                                  <p:stCondLst>
                                    <p:cond delay="0"/>
                                  </p:stCondLst>
                                  <p:childTnLst>
                                    <p:set>
                                      <p:cBhvr>
                                        <p:cTn id="16" dur="1" fill="hold">
                                          <p:stCondLst>
                                            <p:cond delay="0"/>
                                          </p:stCondLst>
                                        </p:cTn>
                                        <p:tgtEl>
                                          <p:spTgt spid="256024"/>
                                        </p:tgtEl>
                                        <p:attrNameLst>
                                          <p:attrName>style.visibility</p:attrName>
                                        </p:attrNameLst>
                                      </p:cBhvr>
                                      <p:to>
                                        <p:strVal val="visible"/>
                                      </p:to>
                                    </p:set>
                                    <p:anim calcmode="lin" valueType="num">
                                      <p:cBhvr>
                                        <p:cTn id="17" dur="500" fill="hold"/>
                                        <p:tgtEl>
                                          <p:spTgt spid="256024"/>
                                        </p:tgtEl>
                                        <p:attrNameLst>
                                          <p:attrName>ppt_w</p:attrName>
                                        </p:attrNameLst>
                                      </p:cBhvr>
                                      <p:tavLst>
                                        <p:tav tm="0">
                                          <p:val>
                                            <p:fltVal val="0"/>
                                          </p:val>
                                        </p:tav>
                                        <p:tav tm="100000">
                                          <p:val>
                                            <p:strVal val="#ppt_w"/>
                                          </p:val>
                                        </p:tav>
                                      </p:tavLst>
                                    </p:anim>
                                    <p:anim calcmode="lin" valueType="num">
                                      <p:cBhvr>
                                        <p:cTn id="18" dur="500" fill="hold"/>
                                        <p:tgtEl>
                                          <p:spTgt spid="256024"/>
                                        </p:tgtEl>
                                        <p:attrNameLst>
                                          <p:attrName>ppt_h</p:attrName>
                                        </p:attrNameLst>
                                      </p:cBhvr>
                                      <p:tavLst>
                                        <p:tav tm="0">
                                          <p:val>
                                            <p:fltVal val="0"/>
                                          </p:val>
                                        </p:tav>
                                        <p:tav tm="100000">
                                          <p:val>
                                            <p:strVal val="#ppt_h"/>
                                          </p:val>
                                        </p:tav>
                                      </p:tavLst>
                                    </p:anim>
                                    <p:anim calcmode="lin" valueType="num">
                                      <p:cBhvr>
                                        <p:cTn id="19" dur="500" fill="hold"/>
                                        <p:tgtEl>
                                          <p:spTgt spid="256024"/>
                                        </p:tgtEl>
                                        <p:attrNameLst>
                                          <p:attrName>style.rotation</p:attrName>
                                        </p:attrNameLst>
                                      </p:cBhvr>
                                      <p:tavLst>
                                        <p:tav tm="0">
                                          <p:val>
                                            <p:fltVal val="360"/>
                                          </p:val>
                                        </p:tav>
                                        <p:tav tm="100000">
                                          <p:val>
                                            <p:fltVal val="0"/>
                                          </p:val>
                                        </p:tav>
                                      </p:tavLst>
                                    </p:anim>
                                    <p:animEffect transition="in" filter="fade">
                                      <p:cBhvr>
                                        <p:cTn id="20" dur="500"/>
                                        <p:tgtEl>
                                          <p:spTgt spid="256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22366" y="260169"/>
            <a:ext cx="8229600" cy="1143000"/>
          </a:xfrm>
        </p:spPr>
        <p:txBody>
          <a:bodyPr/>
          <a:lstStyle/>
          <a:p>
            <a:pPr eaLnBrk="1" hangingPunct="1"/>
            <a:r>
              <a:rPr lang="en-US" altLang="en-US" sz="4400" dirty="0" smtClean="0"/>
              <a:t>Implying Flops (synchronous reset)</a:t>
            </a:r>
          </a:p>
        </p:txBody>
      </p:sp>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DBF30ACA-B455-4DDC-A521-9DAAA97320C7}" type="slidenum">
              <a:rPr lang="en-US" altLang="en-US" sz="1000">
                <a:latin typeface="Verdana" panose="020B0604030504040204" pitchFamily="34" charset="0"/>
              </a:rPr>
              <a:pPr>
                <a:spcBef>
                  <a:spcPct val="0"/>
                </a:spcBef>
                <a:buClrTx/>
                <a:buSzTx/>
                <a:buFontTx/>
                <a:buNone/>
              </a:pPr>
              <a:t>13</a:t>
            </a:fld>
            <a:endParaRPr lang="en-US" altLang="en-US" sz="1000">
              <a:latin typeface="Verdana" panose="020B0604030504040204" pitchFamily="34" charset="0"/>
            </a:endParaRPr>
          </a:p>
        </p:txBody>
      </p:sp>
      <p:sp>
        <p:nvSpPr>
          <p:cNvPr id="18436" name="Text Box 16"/>
          <p:cNvSpPr txBox="1">
            <a:spLocks noChangeArrowheads="1"/>
          </p:cNvSpPr>
          <p:nvPr/>
        </p:nvSpPr>
        <p:spPr bwMode="auto">
          <a:xfrm>
            <a:off x="685800" y="1828800"/>
            <a:ext cx="3810000" cy="2238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dirty="0" err="1">
                <a:latin typeface="Tahoma" panose="020B0604030504040204" pitchFamily="34" charset="0"/>
              </a:rPr>
              <a:t>reg</a:t>
            </a:r>
            <a:r>
              <a:rPr lang="en-US" altLang="en-US" sz="2000" dirty="0">
                <a:latin typeface="Tahoma" panose="020B0604030504040204" pitchFamily="34" charset="0"/>
              </a:rPr>
              <a:t> q;</a:t>
            </a:r>
          </a:p>
          <a:p>
            <a:pPr eaLnBrk="1" hangingPunct="1">
              <a:spcBef>
                <a:spcPct val="0"/>
              </a:spcBef>
              <a:buClrTx/>
              <a:buSzTx/>
              <a:buFontTx/>
              <a:buNone/>
            </a:pPr>
            <a:endParaRPr lang="en-US" altLang="en-US" sz="2000" dirty="0">
              <a:latin typeface="Tahoma" panose="020B0604030504040204" pitchFamily="34" charset="0"/>
            </a:endParaRPr>
          </a:p>
          <a:p>
            <a:pPr eaLnBrk="1" hangingPunct="1">
              <a:spcBef>
                <a:spcPct val="0"/>
              </a:spcBef>
              <a:buClrTx/>
              <a:buSzTx/>
              <a:buFontTx/>
              <a:buNone/>
            </a:pPr>
            <a:r>
              <a:rPr lang="en-US" altLang="en-US" sz="2000" dirty="0">
                <a:latin typeface="Tahoma" panose="020B0604030504040204" pitchFamily="34" charset="0"/>
              </a:rPr>
              <a:t>always @(</a:t>
            </a:r>
            <a:r>
              <a:rPr lang="en-US" altLang="en-US" sz="2000" dirty="0" err="1">
                <a:latin typeface="Tahoma" panose="020B0604030504040204" pitchFamily="34" charset="0"/>
              </a:rPr>
              <a:t>posedge</a:t>
            </a:r>
            <a:r>
              <a:rPr lang="en-US" altLang="en-US" sz="2000" dirty="0">
                <a:latin typeface="Tahoma" panose="020B0604030504040204" pitchFamily="34" charset="0"/>
              </a:rPr>
              <a:t> </a:t>
            </a:r>
            <a:r>
              <a:rPr lang="en-US" altLang="en-US" sz="2000" dirty="0" err="1">
                <a:latin typeface="Tahoma" panose="020B0604030504040204" pitchFamily="34" charset="0"/>
              </a:rPr>
              <a:t>clk</a:t>
            </a:r>
            <a:r>
              <a:rPr lang="en-US" altLang="en-US" sz="2000" dirty="0">
                <a:latin typeface="Tahoma" panose="020B0604030504040204" pitchFamily="34" charset="0"/>
              </a:rPr>
              <a:t>)</a:t>
            </a:r>
          </a:p>
          <a:p>
            <a:pPr eaLnBrk="1" hangingPunct="1">
              <a:spcBef>
                <a:spcPct val="0"/>
              </a:spcBef>
              <a:buClrTx/>
              <a:buSzTx/>
              <a:buFontTx/>
              <a:buNone/>
            </a:pPr>
            <a:r>
              <a:rPr lang="en-US" altLang="en-US" sz="2000" dirty="0">
                <a:latin typeface="Tahoma" panose="020B0604030504040204" pitchFamily="34" charset="0"/>
              </a:rPr>
              <a:t>  if (!</a:t>
            </a:r>
            <a:r>
              <a:rPr lang="en-US" altLang="en-US" sz="2000" dirty="0" err="1">
                <a:latin typeface="Tahoma" panose="020B0604030504040204" pitchFamily="34" charset="0"/>
              </a:rPr>
              <a:t>rst_n</a:t>
            </a:r>
            <a:r>
              <a:rPr lang="en-US" altLang="en-US" sz="2000" dirty="0">
                <a:latin typeface="Tahoma" panose="020B0604030504040204" pitchFamily="34" charset="0"/>
              </a:rPr>
              <a:t>) </a:t>
            </a:r>
          </a:p>
          <a:p>
            <a:pPr eaLnBrk="1" hangingPunct="1">
              <a:spcBef>
                <a:spcPct val="0"/>
              </a:spcBef>
              <a:buClrTx/>
              <a:buSzTx/>
              <a:buFontTx/>
              <a:buNone/>
            </a:pPr>
            <a:r>
              <a:rPr lang="en-US" altLang="en-US" sz="2000" dirty="0">
                <a:latin typeface="Tahoma" panose="020B0604030504040204" pitchFamily="34" charset="0"/>
              </a:rPr>
              <a:t>    q &lt;= 1’b0;	  //synch reset</a:t>
            </a:r>
          </a:p>
          <a:p>
            <a:pPr eaLnBrk="1" hangingPunct="1">
              <a:spcBef>
                <a:spcPct val="0"/>
              </a:spcBef>
              <a:buClrTx/>
              <a:buSzTx/>
              <a:buFontTx/>
              <a:buNone/>
            </a:pPr>
            <a:r>
              <a:rPr lang="en-US" altLang="en-US" sz="2000" dirty="0">
                <a:latin typeface="Tahoma" panose="020B0604030504040204" pitchFamily="34" charset="0"/>
              </a:rPr>
              <a:t>  else</a:t>
            </a:r>
          </a:p>
          <a:p>
            <a:pPr eaLnBrk="1" hangingPunct="1">
              <a:spcBef>
                <a:spcPct val="0"/>
              </a:spcBef>
              <a:buClrTx/>
              <a:buSzTx/>
              <a:buFontTx/>
              <a:buNone/>
            </a:pPr>
            <a:r>
              <a:rPr lang="en-US" altLang="en-US" sz="2000" dirty="0">
                <a:latin typeface="Tahoma" panose="020B0604030504040204" pitchFamily="34" charset="0"/>
              </a:rPr>
              <a:t>    q &lt;= d;</a:t>
            </a:r>
          </a:p>
        </p:txBody>
      </p:sp>
      <p:sp>
        <p:nvSpPr>
          <p:cNvPr id="18437" name="Text Box 28"/>
          <p:cNvSpPr txBox="1">
            <a:spLocks noChangeArrowheads="1"/>
          </p:cNvSpPr>
          <p:nvPr/>
        </p:nvSpPr>
        <p:spPr bwMode="auto">
          <a:xfrm>
            <a:off x="685800" y="4038600"/>
            <a:ext cx="3810000" cy="379413"/>
          </a:xfrm>
          <a:prstGeom prst="rect">
            <a:avLst/>
          </a:prstGeom>
          <a:solidFill>
            <a:srgbClr val="00FF00">
              <a:alpha val="25882"/>
            </a:srgbClr>
          </a:solidFill>
          <a:ln w="12700">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How does this synthesize?</a:t>
            </a:r>
          </a:p>
        </p:txBody>
      </p:sp>
      <p:sp>
        <p:nvSpPr>
          <p:cNvPr id="18438" name="Text Box 30"/>
          <p:cNvSpPr txBox="1">
            <a:spLocks noChangeArrowheads="1"/>
          </p:cNvSpPr>
          <p:nvPr/>
        </p:nvSpPr>
        <p:spPr bwMode="auto">
          <a:xfrm>
            <a:off x="2498725" y="42989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grpSp>
        <p:nvGrpSpPr>
          <p:cNvPr id="2" name="Group 32"/>
          <p:cNvGrpSpPr>
            <a:grpSpLocks/>
          </p:cNvGrpSpPr>
          <p:nvPr/>
        </p:nvGrpSpPr>
        <p:grpSpPr bwMode="auto">
          <a:xfrm>
            <a:off x="4572000" y="1600200"/>
            <a:ext cx="3657600" cy="3079750"/>
            <a:chOff x="2880" y="1008"/>
            <a:chExt cx="2304" cy="1940"/>
          </a:xfrm>
        </p:grpSpPr>
        <p:sp>
          <p:nvSpPr>
            <p:cNvPr id="18441" name="Rectangle 4"/>
            <p:cNvSpPr>
              <a:spLocks noChangeArrowheads="1"/>
            </p:cNvSpPr>
            <p:nvPr/>
          </p:nvSpPr>
          <p:spPr bwMode="auto">
            <a:xfrm>
              <a:off x="4464" y="1104"/>
              <a:ext cx="192" cy="576"/>
            </a:xfrm>
            <a:prstGeom prst="rect">
              <a:avLst/>
            </a:prstGeom>
            <a:solidFill>
              <a:srgbClr val="6969FF">
                <a:alpha val="12941"/>
              </a:srgbClr>
            </a:solidFill>
            <a:ln w="1270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18442" name="Line 5"/>
            <p:cNvSpPr>
              <a:spLocks noChangeShapeType="1"/>
            </p:cNvSpPr>
            <p:nvPr/>
          </p:nvSpPr>
          <p:spPr bwMode="auto">
            <a:xfrm flipH="1">
              <a:off x="4512" y="1536"/>
              <a:ext cx="48"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3" name="Line 6"/>
            <p:cNvSpPr>
              <a:spLocks noChangeShapeType="1"/>
            </p:cNvSpPr>
            <p:nvPr/>
          </p:nvSpPr>
          <p:spPr bwMode="auto">
            <a:xfrm>
              <a:off x="4560" y="1536"/>
              <a:ext cx="48"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7"/>
            <p:cNvSpPr>
              <a:spLocks noChangeShapeType="1"/>
            </p:cNvSpPr>
            <p:nvPr/>
          </p:nvSpPr>
          <p:spPr bwMode="auto">
            <a:xfrm>
              <a:off x="4560" y="1680"/>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5" name="Line 9"/>
            <p:cNvSpPr>
              <a:spLocks noChangeShapeType="1"/>
            </p:cNvSpPr>
            <p:nvPr/>
          </p:nvSpPr>
          <p:spPr bwMode="auto">
            <a:xfrm>
              <a:off x="4656" y="1392"/>
              <a:ext cx="14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6" name="Text Box 10"/>
            <p:cNvSpPr txBox="1">
              <a:spLocks noChangeArrowheads="1"/>
            </p:cNvSpPr>
            <p:nvPr/>
          </p:nvSpPr>
          <p:spPr bwMode="auto">
            <a:xfrm>
              <a:off x="4406" y="1796"/>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clk</a:t>
              </a:r>
            </a:p>
          </p:txBody>
        </p:sp>
        <p:sp>
          <p:nvSpPr>
            <p:cNvPr id="18447" name="Text Box 11"/>
            <p:cNvSpPr txBox="1">
              <a:spLocks noChangeArrowheads="1"/>
            </p:cNvSpPr>
            <p:nvPr/>
          </p:nvSpPr>
          <p:spPr bwMode="auto">
            <a:xfrm>
              <a:off x="3696" y="1152"/>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d</a:t>
              </a:r>
            </a:p>
          </p:txBody>
        </p:sp>
        <p:sp>
          <p:nvSpPr>
            <p:cNvPr id="18448" name="Text Box 12"/>
            <p:cNvSpPr txBox="1">
              <a:spLocks noChangeArrowheads="1"/>
            </p:cNvSpPr>
            <p:nvPr/>
          </p:nvSpPr>
          <p:spPr bwMode="auto">
            <a:xfrm>
              <a:off x="4800" y="1248"/>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q</a:t>
              </a:r>
            </a:p>
          </p:txBody>
        </p:sp>
        <p:sp>
          <p:nvSpPr>
            <p:cNvPr id="18449" name="Rectangle 13"/>
            <p:cNvSpPr>
              <a:spLocks noChangeArrowheads="1"/>
            </p:cNvSpPr>
            <p:nvPr/>
          </p:nvSpPr>
          <p:spPr bwMode="auto">
            <a:xfrm>
              <a:off x="3504" y="1008"/>
              <a:ext cx="1680" cy="110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18450" name="Text Box 14"/>
            <p:cNvSpPr txBox="1">
              <a:spLocks noChangeArrowheads="1"/>
            </p:cNvSpPr>
            <p:nvPr/>
          </p:nvSpPr>
          <p:spPr bwMode="auto">
            <a:xfrm>
              <a:off x="3504" y="2112"/>
              <a:ext cx="1680" cy="8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Cell library might not contain a synch reset flop.  Synthesis might combine 2 standard cells</a:t>
              </a:r>
            </a:p>
          </p:txBody>
        </p:sp>
        <p:grpSp>
          <p:nvGrpSpPr>
            <p:cNvPr id="18451" name="Group 26"/>
            <p:cNvGrpSpPr>
              <a:grpSpLocks/>
            </p:cNvGrpSpPr>
            <p:nvPr/>
          </p:nvGrpSpPr>
          <p:grpSpPr bwMode="auto">
            <a:xfrm>
              <a:off x="3936" y="1248"/>
              <a:ext cx="528" cy="288"/>
              <a:chOff x="624" y="3264"/>
              <a:chExt cx="528" cy="288"/>
            </a:xfrm>
          </p:grpSpPr>
          <p:sp>
            <p:nvSpPr>
              <p:cNvPr id="18454" name="Arc 18"/>
              <p:cNvSpPr>
                <a:spLocks/>
              </p:cNvSpPr>
              <p:nvPr/>
            </p:nvSpPr>
            <p:spPr bwMode="auto">
              <a:xfrm flipV="1">
                <a:off x="912" y="3408"/>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5" name="Arc 19"/>
              <p:cNvSpPr>
                <a:spLocks/>
              </p:cNvSpPr>
              <p:nvPr/>
            </p:nvSpPr>
            <p:spPr bwMode="auto">
              <a:xfrm>
                <a:off x="912" y="3264"/>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6" name="Line 20"/>
              <p:cNvSpPr>
                <a:spLocks noChangeShapeType="1"/>
              </p:cNvSpPr>
              <p:nvPr/>
            </p:nvSpPr>
            <p:spPr bwMode="auto">
              <a:xfrm>
                <a:off x="1056" y="3408"/>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1"/>
              <p:cNvSpPr>
                <a:spLocks noChangeShapeType="1"/>
              </p:cNvSpPr>
              <p:nvPr/>
            </p:nvSpPr>
            <p:spPr bwMode="auto">
              <a:xfrm flipH="1">
                <a:off x="768" y="326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2"/>
              <p:cNvSpPr>
                <a:spLocks noChangeShapeType="1"/>
              </p:cNvSpPr>
              <p:nvPr/>
            </p:nvSpPr>
            <p:spPr bwMode="auto">
              <a:xfrm flipH="1">
                <a:off x="768" y="35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3"/>
              <p:cNvSpPr>
                <a:spLocks noChangeShapeType="1"/>
              </p:cNvSpPr>
              <p:nvPr/>
            </p:nvSpPr>
            <p:spPr bwMode="auto">
              <a:xfrm flipV="1">
                <a:off x="768" y="326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Line 24"/>
              <p:cNvSpPr>
                <a:spLocks noChangeShapeType="1"/>
              </p:cNvSpPr>
              <p:nvPr/>
            </p:nvSpPr>
            <p:spPr bwMode="auto">
              <a:xfrm flipH="1">
                <a:off x="624" y="33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1" name="Line 25"/>
              <p:cNvSpPr>
                <a:spLocks noChangeShapeType="1"/>
              </p:cNvSpPr>
              <p:nvPr/>
            </p:nvSpPr>
            <p:spPr bwMode="auto">
              <a:xfrm flipH="1">
                <a:off x="624" y="350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8452" name="Text Box 27"/>
            <p:cNvSpPr txBox="1">
              <a:spLocks noChangeArrowheads="1"/>
            </p:cNvSpPr>
            <p:nvPr/>
          </p:nvSpPr>
          <p:spPr bwMode="auto">
            <a:xfrm>
              <a:off x="3504" y="1392"/>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rst_n</a:t>
              </a:r>
            </a:p>
          </p:txBody>
        </p:sp>
        <p:sp>
          <p:nvSpPr>
            <p:cNvPr id="18453" name="Line 31"/>
            <p:cNvSpPr>
              <a:spLocks noChangeShapeType="1"/>
            </p:cNvSpPr>
            <p:nvPr/>
          </p:nvSpPr>
          <p:spPr bwMode="auto">
            <a:xfrm flipV="1">
              <a:off x="2880" y="1680"/>
              <a:ext cx="57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57057" name="Text Box 33"/>
          <p:cNvSpPr txBox="1">
            <a:spLocks noChangeArrowheads="1"/>
          </p:cNvSpPr>
          <p:nvPr/>
        </p:nvSpPr>
        <p:spPr bwMode="auto">
          <a:xfrm>
            <a:off x="1219200" y="4953000"/>
            <a:ext cx="6400800" cy="1203325"/>
          </a:xfrm>
          <a:prstGeom prst="rect">
            <a:avLst/>
          </a:prstGeom>
          <a:solidFill>
            <a:srgbClr val="FF6600">
              <a:alpha val="23921"/>
            </a:srgbClr>
          </a:solidFill>
          <a:ln w="12700">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Many cell libraries don’t contain synchronous reset flops.  This means the synthesizer will have to combine 2 (or more) standard cell to achieve the desired function… Hmmm?  Is this efficient?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9" presetClass="entr" presetSubtype="0" decel="100000" fill="hold" grpId="0" nodeType="clickEffect">
                                  <p:stCondLst>
                                    <p:cond delay="0"/>
                                  </p:stCondLst>
                                  <p:childTnLst>
                                    <p:set>
                                      <p:cBhvr>
                                        <p:cTn id="12" dur="1" fill="hold">
                                          <p:stCondLst>
                                            <p:cond delay="0"/>
                                          </p:stCondLst>
                                        </p:cTn>
                                        <p:tgtEl>
                                          <p:spTgt spid="257057"/>
                                        </p:tgtEl>
                                        <p:attrNameLst>
                                          <p:attrName>style.visibility</p:attrName>
                                        </p:attrNameLst>
                                      </p:cBhvr>
                                      <p:to>
                                        <p:strVal val="visible"/>
                                      </p:to>
                                    </p:set>
                                    <p:anim calcmode="lin" valueType="num">
                                      <p:cBhvr>
                                        <p:cTn id="13" dur="500" fill="hold"/>
                                        <p:tgtEl>
                                          <p:spTgt spid="257057"/>
                                        </p:tgtEl>
                                        <p:attrNameLst>
                                          <p:attrName>ppt_w</p:attrName>
                                        </p:attrNameLst>
                                      </p:cBhvr>
                                      <p:tavLst>
                                        <p:tav tm="0">
                                          <p:val>
                                            <p:fltVal val="0"/>
                                          </p:val>
                                        </p:tav>
                                        <p:tav tm="100000">
                                          <p:val>
                                            <p:strVal val="#ppt_w"/>
                                          </p:val>
                                        </p:tav>
                                      </p:tavLst>
                                    </p:anim>
                                    <p:anim calcmode="lin" valueType="num">
                                      <p:cBhvr>
                                        <p:cTn id="14" dur="500" fill="hold"/>
                                        <p:tgtEl>
                                          <p:spTgt spid="257057"/>
                                        </p:tgtEl>
                                        <p:attrNameLst>
                                          <p:attrName>ppt_h</p:attrName>
                                        </p:attrNameLst>
                                      </p:cBhvr>
                                      <p:tavLst>
                                        <p:tav tm="0">
                                          <p:val>
                                            <p:fltVal val="0"/>
                                          </p:val>
                                        </p:tav>
                                        <p:tav tm="100000">
                                          <p:val>
                                            <p:strVal val="#ppt_h"/>
                                          </p:val>
                                        </p:tav>
                                      </p:tavLst>
                                    </p:anim>
                                    <p:anim calcmode="lin" valueType="num">
                                      <p:cBhvr>
                                        <p:cTn id="15" dur="500" fill="hold"/>
                                        <p:tgtEl>
                                          <p:spTgt spid="257057"/>
                                        </p:tgtEl>
                                        <p:attrNameLst>
                                          <p:attrName>style.rotation</p:attrName>
                                        </p:attrNameLst>
                                      </p:cBhvr>
                                      <p:tavLst>
                                        <p:tav tm="0">
                                          <p:val>
                                            <p:fltVal val="360"/>
                                          </p:val>
                                        </p:tav>
                                        <p:tav tm="100000">
                                          <p:val>
                                            <p:fltVal val="0"/>
                                          </p:val>
                                        </p:tav>
                                      </p:tavLst>
                                    </p:anim>
                                    <p:animEffect transition="in" filter="fade">
                                      <p:cBhvr>
                                        <p:cTn id="16" dur="500"/>
                                        <p:tgtEl>
                                          <p:spTgt spid="257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7200" y="260894"/>
            <a:ext cx="8229600" cy="1143000"/>
          </a:xfrm>
        </p:spPr>
        <p:txBody>
          <a:bodyPr/>
          <a:lstStyle/>
          <a:p>
            <a:pPr eaLnBrk="1" hangingPunct="1"/>
            <a:r>
              <a:rPr lang="en-US" altLang="en-US" dirty="0" smtClean="0"/>
              <a:t>Implying Flops (</a:t>
            </a:r>
            <a:r>
              <a:rPr lang="en-US" altLang="en-US" dirty="0" err="1" smtClean="0"/>
              <a:t>asynch</a:t>
            </a:r>
            <a:r>
              <a:rPr lang="en-US" altLang="en-US" dirty="0" smtClean="0"/>
              <a:t> reset)</a:t>
            </a:r>
          </a:p>
        </p:txBody>
      </p:sp>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C8910A1A-844C-4655-A5BF-002611284BC6}" type="slidenum">
              <a:rPr lang="en-US" altLang="en-US" sz="1000">
                <a:latin typeface="Verdana" panose="020B0604030504040204" pitchFamily="34" charset="0"/>
              </a:rPr>
              <a:pPr>
                <a:spcBef>
                  <a:spcPct val="0"/>
                </a:spcBef>
                <a:buClrTx/>
                <a:buSzTx/>
                <a:buFontTx/>
                <a:buNone/>
              </a:pPr>
              <a:t>14</a:t>
            </a:fld>
            <a:endParaRPr lang="en-US" altLang="en-US" sz="1000">
              <a:latin typeface="Verdana" panose="020B0604030504040204" pitchFamily="34" charset="0"/>
            </a:endParaRPr>
          </a:p>
        </p:txBody>
      </p:sp>
      <p:sp>
        <p:nvSpPr>
          <p:cNvPr id="19460" name="Rectangle 4"/>
          <p:cNvSpPr>
            <a:spLocks noChangeArrowheads="1"/>
          </p:cNvSpPr>
          <p:nvPr/>
        </p:nvSpPr>
        <p:spPr bwMode="auto">
          <a:xfrm>
            <a:off x="1600200" y="2286000"/>
            <a:ext cx="304800" cy="914400"/>
          </a:xfrm>
          <a:prstGeom prst="rect">
            <a:avLst/>
          </a:prstGeom>
          <a:solidFill>
            <a:srgbClr val="6969FF">
              <a:alpha val="12941"/>
            </a:srgbClr>
          </a:solidFill>
          <a:ln w="1270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19461" name="Line 5"/>
          <p:cNvSpPr>
            <a:spLocks noChangeShapeType="1"/>
          </p:cNvSpPr>
          <p:nvPr/>
        </p:nvSpPr>
        <p:spPr bwMode="auto">
          <a:xfrm flipH="1">
            <a:off x="1676400" y="2971800"/>
            <a:ext cx="76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2" name="Line 6"/>
          <p:cNvSpPr>
            <a:spLocks noChangeShapeType="1"/>
          </p:cNvSpPr>
          <p:nvPr/>
        </p:nvSpPr>
        <p:spPr bwMode="auto">
          <a:xfrm>
            <a:off x="1752600" y="2971800"/>
            <a:ext cx="76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3" name="Line 7"/>
          <p:cNvSpPr>
            <a:spLocks noChangeShapeType="1"/>
          </p:cNvSpPr>
          <p:nvPr/>
        </p:nvSpPr>
        <p:spPr bwMode="auto">
          <a:xfrm>
            <a:off x="1752600" y="32004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4" name="Line 8"/>
          <p:cNvSpPr>
            <a:spLocks noChangeShapeType="1"/>
          </p:cNvSpPr>
          <p:nvPr/>
        </p:nvSpPr>
        <p:spPr bwMode="auto">
          <a:xfrm>
            <a:off x="1295400" y="2743200"/>
            <a:ext cx="30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5" name="Line 9"/>
          <p:cNvSpPr>
            <a:spLocks noChangeShapeType="1"/>
          </p:cNvSpPr>
          <p:nvPr/>
        </p:nvSpPr>
        <p:spPr bwMode="auto">
          <a:xfrm>
            <a:off x="1905000" y="2743200"/>
            <a:ext cx="228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6" name="Text Box 10"/>
          <p:cNvSpPr txBox="1">
            <a:spLocks noChangeArrowheads="1"/>
          </p:cNvSpPr>
          <p:nvPr/>
        </p:nvSpPr>
        <p:spPr bwMode="auto">
          <a:xfrm>
            <a:off x="1508125" y="3384550"/>
            <a:ext cx="50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clk</a:t>
            </a:r>
          </a:p>
        </p:txBody>
      </p:sp>
      <p:sp>
        <p:nvSpPr>
          <p:cNvPr id="19467" name="Text Box 11"/>
          <p:cNvSpPr txBox="1">
            <a:spLocks noChangeArrowheads="1"/>
          </p:cNvSpPr>
          <p:nvPr/>
        </p:nvSpPr>
        <p:spPr bwMode="auto">
          <a:xfrm>
            <a:off x="990600" y="2514600"/>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d</a:t>
            </a:r>
          </a:p>
        </p:txBody>
      </p:sp>
      <p:sp>
        <p:nvSpPr>
          <p:cNvPr id="19468" name="Text Box 12"/>
          <p:cNvSpPr txBox="1">
            <a:spLocks noChangeArrowheads="1"/>
          </p:cNvSpPr>
          <p:nvPr/>
        </p:nvSpPr>
        <p:spPr bwMode="auto">
          <a:xfrm>
            <a:off x="2133600" y="2514600"/>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q</a:t>
            </a:r>
          </a:p>
        </p:txBody>
      </p:sp>
      <p:sp>
        <p:nvSpPr>
          <p:cNvPr id="19469" name="Rectangle 13"/>
          <p:cNvSpPr>
            <a:spLocks noChangeArrowheads="1"/>
          </p:cNvSpPr>
          <p:nvPr/>
        </p:nvSpPr>
        <p:spPr bwMode="auto">
          <a:xfrm>
            <a:off x="838200" y="1676400"/>
            <a:ext cx="1905000" cy="2209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19470" name="Text Box 14"/>
          <p:cNvSpPr txBox="1">
            <a:spLocks noChangeArrowheads="1"/>
          </p:cNvSpPr>
          <p:nvPr/>
        </p:nvSpPr>
        <p:spPr bwMode="auto">
          <a:xfrm>
            <a:off x="838200" y="3886200"/>
            <a:ext cx="19050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D-FF with asynch reset</a:t>
            </a:r>
          </a:p>
        </p:txBody>
      </p:sp>
      <p:sp>
        <p:nvSpPr>
          <p:cNvPr id="19471" name="Oval 15"/>
          <p:cNvSpPr>
            <a:spLocks noChangeArrowheads="1"/>
          </p:cNvSpPr>
          <p:nvPr/>
        </p:nvSpPr>
        <p:spPr bwMode="auto">
          <a:xfrm>
            <a:off x="1676400" y="2133600"/>
            <a:ext cx="152400" cy="152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grpSp>
        <p:nvGrpSpPr>
          <p:cNvPr id="19472" name="Group 18"/>
          <p:cNvGrpSpPr>
            <a:grpSpLocks/>
          </p:cNvGrpSpPr>
          <p:nvPr/>
        </p:nvGrpSpPr>
        <p:grpSpPr bwMode="auto">
          <a:xfrm>
            <a:off x="1600200" y="2286000"/>
            <a:ext cx="325438" cy="336550"/>
            <a:chOff x="2774" y="2052"/>
            <a:chExt cx="205" cy="212"/>
          </a:xfrm>
        </p:grpSpPr>
        <p:sp>
          <p:nvSpPr>
            <p:cNvPr id="19480" name="Text Box 16"/>
            <p:cNvSpPr txBox="1">
              <a:spLocks noChangeArrowheads="1"/>
            </p:cNvSpPr>
            <p:nvPr/>
          </p:nvSpPr>
          <p:spPr bwMode="auto">
            <a:xfrm>
              <a:off x="2774" y="2052"/>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R</a:t>
              </a:r>
            </a:p>
          </p:txBody>
        </p:sp>
        <p:sp>
          <p:nvSpPr>
            <p:cNvPr id="19481" name="Line 17"/>
            <p:cNvSpPr>
              <a:spLocks noChangeShapeType="1"/>
            </p:cNvSpPr>
            <p:nvPr/>
          </p:nvSpPr>
          <p:spPr bwMode="auto">
            <a:xfrm>
              <a:off x="2835" y="2091"/>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473" name="Text Box 19"/>
          <p:cNvSpPr txBox="1">
            <a:spLocks noChangeArrowheads="1"/>
          </p:cNvSpPr>
          <p:nvPr/>
        </p:nvSpPr>
        <p:spPr bwMode="auto">
          <a:xfrm>
            <a:off x="1371600" y="1676400"/>
            <a:ext cx="78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rst_n</a:t>
            </a:r>
          </a:p>
        </p:txBody>
      </p:sp>
      <p:sp>
        <p:nvSpPr>
          <p:cNvPr id="19474" name="Line 20"/>
          <p:cNvSpPr>
            <a:spLocks noChangeShapeType="1"/>
          </p:cNvSpPr>
          <p:nvPr/>
        </p:nvSpPr>
        <p:spPr bwMode="auto">
          <a:xfrm flipV="1">
            <a:off x="1752600" y="2057400"/>
            <a:ext cx="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6"/>
          <p:cNvGrpSpPr>
            <a:grpSpLocks/>
          </p:cNvGrpSpPr>
          <p:nvPr/>
        </p:nvGrpSpPr>
        <p:grpSpPr bwMode="auto">
          <a:xfrm>
            <a:off x="2819400" y="1574800"/>
            <a:ext cx="5556251" cy="2246313"/>
            <a:chOff x="1776" y="992"/>
            <a:chExt cx="3500" cy="1415"/>
          </a:xfrm>
        </p:grpSpPr>
        <p:sp>
          <p:nvSpPr>
            <p:cNvPr id="19478" name="Text Box 22"/>
            <p:cNvSpPr txBox="1">
              <a:spLocks noChangeArrowheads="1"/>
            </p:cNvSpPr>
            <p:nvPr/>
          </p:nvSpPr>
          <p:spPr bwMode="auto">
            <a:xfrm>
              <a:off x="2400" y="992"/>
              <a:ext cx="2876" cy="141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dirty="0" err="1">
                  <a:latin typeface="Tahoma" panose="020B0604030504040204" pitchFamily="34" charset="0"/>
                </a:rPr>
                <a:t>reg</a:t>
              </a:r>
              <a:r>
                <a:rPr lang="en-US" altLang="en-US" sz="2000" dirty="0">
                  <a:latin typeface="Tahoma" panose="020B0604030504040204" pitchFamily="34" charset="0"/>
                </a:rPr>
                <a:t> q;</a:t>
              </a:r>
            </a:p>
            <a:p>
              <a:pPr eaLnBrk="1" hangingPunct="1">
                <a:spcBef>
                  <a:spcPct val="0"/>
                </a:spcBef>
                <a:buClrTx/>
                <a:buSzTx/>
                <a:buFontTx/>
                <a:buNone/>
              </a:pPr>
              <a:endParaRPr lang="en-US" altLang="en-US" sz="2000" dirty="0">
                <a:latin typeface="Tahoma" panose="020B0604030504040204" pitchFamily="34" charset="0"/>
              </a:endParaRPr>
            </a:p>
            <a:p>
              <a:pPr eaLnBrk="1" hangingPunct="1">
                <a:spcBef>
                  <a:spcPct val="0"/>
                </a:spcBef>
                <a:buClrTx/>
                <a:buSzTx/>
                <a:buFontTx/>
                <a:buNone/>
              </a:pPr>
              <a:r>
                <a:rPr lang="en-US" altLang="en-US" sz="2000" dirty="0">
                  <a:latin typeface="Tahoma" panose="020B0604030504040204" pitchFamily="34" charset="0"/>
                </a:rPr>
                <a:t>always @(</a:t>
              </a:r>
              <a:r>
                <a:rPr lang="en-US" altLang="en-US" sz="2000" dirty="0" err="1">
                  <a:latin typeface="Tahoma" panose="020B0604030504040204" pitchFamily="34" charset="0"/>
                </a:rPr>
                <a:t>posedge</a:t>
              </a:r>
              <a:r>
                <a:rPr lang="en-US" altLang="en-US" sz="2000" dirty="0">
                  <a:latin typeface="Tahoma" panose="020B0604030504040204" pitchFamily="34" charset="0"/>
                </a:rPr>
                <a:t> </a:t>
              </a:r>
              <a:r>
                <a:rPr lang="en-US" altLang="en-US" sz="2000" dirty="0" err="1" smtClean="0">
                  <a:latin typeface="Tahoma" panose="020B0604030504040204" pitchFamily="34" charset="0"/>
                </a:rPr>
                <a:t>clk</a:t>
              </a:r>
              <a:r>
                <a:rPr lang="en-US" altLang="en-US" sz="2000" dirty="0" smtClean="0">
                  <a:latin typeface="Tahoma" panose="020B0604030504040204" pitchFamily="34" charset="0"/>
                </a:rPr>
                <a:t>, </a:t>
              </a:r>
              <a:r>
                <a:rPr lang="en-US" altLang="en-US" sz="2000" dirty="0" err="1" smtClean="0">
                  <a:latin typeface="Tahoma" panose="020B0604030504040204" pitchFamily="34" charset="0"/>
                </a:rPr>
                <a:t>negedge</a:t>
              </a:r>
              <a:r>
                <a:rPr lang="en-US" altLang="en-US" sz="2000" dirty="0" smtClean="0">
                  <a:latin typeface="Tahoma" panose="020B0604030504040204" pitchFamily="34" charset="0"/>
                </a:rPr>
                <a:t> </a:t>
              </a:r>
              <a:r>
                <a:rPr lang="en-US" altLang="en-US" sz="2000" dirty="0" err="1">
                  <a:latin typeface="Tahoma" panose="020B0604030504040204" pitchFamily="34" charset="0"/>
                </a:rPr>
                <a:t>rst_n</a:t>
              </a:r>
              <a:r>
                <a:rPr lang="en-US" altLang="en-US" sz="2000" dirty="0">
                  <a:latin typeface="Tahoma" panose="020B0604030504040204" pitchFamily="34" charset="0"/>
                </a:rPr>
                <a:t>)</a:t>
              </a:r>
            </a:p>
            <a:p>
              <a:pPr eaLnBrk="1" hangingPunct="1">
                <a:spcBef>
                  <a:spcPct val="0"/>
                </a:spcBef>
                <a:buClrTx/>
                <a:buSzTx/>
                <a:buFontTx/>
                <a:buNone/>
              </a:pPr>
              <a:r>
                <a:rPr lang="en-US" altLang="en-US" sz="2000" dirty="0">
                  <a:latin typeface="Tahoma" panose="020B0604030504040204" pitchFamily="34" charset="0"/>
                </a:rPr>
                <a:t>   if (!</a:t>
              </a:r>
              <a:r>
                <a:rPr lang="en-US" altLang="en-US" sz="2000" dirty="0" err="1">
                  <a:latin typeface="Tahoma" panose="020B0604030504040204" pitchFamily="34" charset="0"/>
                </a:rPr>
                <a:t>rst_n</a:t>
              </a:r>
              <a:r>
                <a:rPr lang="en-US" altLang="en-US" sz="2000" dirty="0">
                  <a:latin typeface="Tahoma" panose="020B0604030504040204" pitchFamily="34" charset="0"/>
                </a:rPr>
                <a:t>)</a:t>
              </a:r>
            </a:p>
            <a:p>
              <a:pPr eaLnBrk="1" hangingPunct="1">
                <a:spcBef>
                  <a:spcPct val="0"/>
                </a:spcBef>
                <a:buClrTx/>
                <a:buSzTx/>
                <a:buFontTx/>
                <a:buNone/>
              </a:pPr>
              <a:r>
                <a:rPr lang="en-US" altLang="en-US" sz="2000" dirty="0">
                  <a:latin typeface="Tahoma" panose="020B0604030504040204" pitchFamily="34" charset="0"/>
                </a:rPr>
                <a:t>      q &lt;= 1’b0;</a:t>
              </a:r>
            </a:p>
            <a:p>
              <a:pPr eaLnBrk="1" hangingPunct="1">
                <a:spcBef>
                  <a:spcPct val="0"/>
                </a:spcBef>
                <a:buClrTx/>
                <a:buSzTx/>
                <a:buFontTx/>
                <a:buNone/>
              </a:pPr>
              <a:r>
                <a:rPr lang="en-US" altLang="en-US" sz="2000" dirty="0">
                  <a:latin typeface="Tahoma" panose="020B0604030504040204" pitchFamily="34" charset="0"/>
                </a:rPr>
                <a:t>   else</a:t>
              </a:r>
            </a:p>
            <a:p>
              <a:pPr eaLnBrk="1" hangingPunct="1">
                <a:spcBef>
                  <a:spcPct val="0"/>
                </a:spcBef>
                <a:buClrTx/>
                <a:buSzTx/>
                <a:buFontTx/>
                <a:buNone/>
              </a:pPr>
              <a:r>
                <a:rPr lang="en-US" altLang="en-US" sz="2000" dirty="0">
                  <a:latin typeface="Tahoma" panose="020B0604030504040204" pitchFamily="34" charset="0"/>
                </a:rPr>
                <a:t>      q &lt;= d;</a:t>
              </a:r>
            </a:p>
          </p:txBody>
        </p:sp>
        <p:sp>
          <p:nvSpPr>
            <p:cNvPr id="19479" name="Line 23"/>
            <p:cNvSpPr>
              <a:spLocks noChangeShapeType="1"/>
            </p:cNvSpPr>
            <p:nvPr/>
          </p:nvSpPr>
          <p:spPr bwMode="auto">
            <a:xfrm flipV="1">
              <a:off x="1776" y="1344"/>
              <a:ext cx="576"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58072" name="Text Box 24"/>
          <p:cNvSpPr txBox="1">
            <a:spLocks noChangeArrowheads="1"/>
          </p:cNvSpPr>
          <p:nvPr/>
        </p:nvSpPr>
        <p:spPr bwMode="auto">
          <a:xfrm>
            <a:off x="3505200" y="3886200"/>
            <a:ext cx="5105400" cy="1203325"/>
          </a:xfrm>
          <a:prstGeom prst="rect">
            <a:avLst/>
          </a:prstGeom>
          <a:solidFill>
            <a:srgbClr val="00FF00">
              <a:alpha val="10196"/>
            </a:srgbClr>
          </a:solidFill>
          <a:ln w="12700">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Cell libraries will contain an asynch reset flop.  It is usually only slightly larger than a flop with no reset.  This is probably your best bet for most flops.</a:t>
            </a:r>
          </a:p>
        </p:txBody>
      </p:sp>
      <p:sp>
        <p:nvSpPr>
          <p:cNvPr id="258073" name="Text Box 25"/>
          <p:cNvSpPr txBox="1">
            <a:spLocks noChangeArrowheads="1"/>
          </p:cNvSpPr>
          <p:nvPr/>
        </p:nvSpPr>
        <p:spPr bwMode="auto">
          <a:xfrm>
            <a:off x="609600" y="5334000"/>
            <a:ext cx="7924800" cy="928688"/>
          </a:xfrm>
          <a:prstGeom prst="rect">
            <a:avLst/>
          </a:prstGeom>
          <a:solidFill>
            <a:srgbClr val="FF9900">
              <a:alpha val="27058"/>
            </a:srgbClr>
          </a:solidFill>
          <a:ln w="12700">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Reset has its affect asynchronous from clock.  What if reset is deasserting at the same time as a + clock edge?  Is this the cause of a potential meta-stability issue?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58072"/>
                                        </p:tgtEl>
                                        <p:attrNameLst>
                                          <p:attrName>style.visibility</p:attrName>
                                        </p:attrNameLst>
                                      </p:cBhvr>
                                      <p:to>
                                        <p:strVal val="visible"/>
                                      </p:to>
                                    </p:set>
                                    <p:animEffect transition="in" filter="dissolve">
                                      <p:cBhvr>
                                        <p:cTn id="13" dur="500"/>
                                        <p:tgtEl>
                                          <p:spTgt spid="25807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9" presetClass="entr" presetSubtype="0" decel="100000" fill="hold" grpId="0" nodeType="clickEffect">
                                  <p:stCondLst>
                                    <p:cond delay="0"/>
                                  </p:stCondLst>
                                  <p:childTnLst>
                                    <p:set>
                                      <p:cBhvr>
                                        <p:cTn id="17" dur="1" fill="hold">
                                          <p:stCondLst>
                                            <p:cond delay="0"/>
                                          </p:stCondLst>
                                        </p:cTn>
                                        <p:tgtEl>
                                          <p:spTgt spid="258073"/>
                                        </p:tgtEl>
                                        <p:attrNameLst>
                                          <p:attrName>style.visibility</p:attrName>
                                        </p:attrNameLst>
                                      </p:cBhvr>
                                      <p:to>
                                        <p:strVal val="visible"/>
                                      </p:to>
                                    </p:set>
                                    <p:anim calcmode="lin" valueType="num">
                                      <p:cBhvr>
                                        <p:cTn id="18" dur="500" fill="hold"/>
                                        <p:tgtEl>
                                          <p:spTgt spid="258073"/>
                                        </p:tgtEl>
                                        <p:attrNameLst>
                                          <p:attrName>ppt_w</p:attrName>
                                        </p:attrNameLst>
                                      </p:cBhvr>
                                      <p:tavLst>
                                        <p:tav tm="0">
                                          <p:val>
                                            <p:fltVal val="0"/>
                                          </p:val>
                                        </p:tav>
                                        <p:tav tm="100000">
                                          <p:val>
                                            <p:strVal val="#ppt_w"/>
                                          </p:val>
                                        </p:tav>
                                      </p:tavLst>
                                    </p:anim>
                                    <p:anim calcmode="lin" valueType="num">
                                      <p:cBhvr>
                                        <p:cTn id="19" dur="500" fill="hold"/>
                                        <p:tgtEl>
                                          <p:spTgt spid="258073"/>
                                        </p:tgtEl>
                                        <p:attrNameLst>
                                          <p:attrName>ppt_h</p:attrName>
                                        </p:attrNameLst>
                                      </p:cBhvr>
                                      <p:tavLst>
                                        <p:tav tm="0">
                                          <p:val>
                                            <p:fltVal val="0"/>
                                          </p:val>
                                        </p:tav>
                                        <p:tav tm="100000">
                                          <p:val>
                                            <p:strVal val="#ppt_h"/>
                                          </p:val>
                                        </p:tav>
                                      </p:tavLst>
                                    </p:anim>
                                    <p:anim calcmode="lin" valueType="num">
                                      <p:cBhvr>
                                        <p:cTn id="20" dur="500" fill="hold"/>
                                        <p:tgtEl>
                                          <p:spTgt spid="258073"/>
                                        </p:tgtEl>
                                        <p:attrNameLst>
                                          <p:attrName>style.rotation</p:attrName>
                                        </p:attrNameLst>
                                      </p:cBhvr>
                                      <p:tavLst>
                                        <p:tav tm="0">
                                          <p:val>
                                            <p:fltVal val="360"/>
                                          </p:val>
                                        </p:tav>
                                        <p:tav tm="100000">
                                          <p:val>
                                            <p:fltVal val="0"/>
                                          </p:val>
                                        </p:tav>
                                      </p:tavLst>
                                    </p:anim>
                                    <p:animEffect transition="in" filter="fade">
                                      <p:cBhvr>
                                        <p:cTn id="21" dur="500"/>
                                        <p:tgtEl>
                                          <p:spTgt spid="258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72" grpId="0" animBg="1"/>
      <p:bldP spid="2580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85800" y="228600"/>
            <a:ext cx="8229600" cy="1139825"/>
          </a:xfrm>
        </p:spPr>
        <p:txBody>
          <a:bodyPr/>
          <a:lstStyle/>
          <a:p>
            <a:pPr eaLnBrk="1" hangingPunct="1"/>
            <a:r>
              <a:rPr lang="en-US" altLang="en-US" smtClean="0"/>
              <a:t>Know your cell library</a:t>
            </a:r>
          </a:p>
        </p:txBody>
      </p:sp>
      <p:sp>
        <p:nvSpPr>
          <p:cNvPr id="20484" name="Rectangle 3"/>
          <p:cNvSpPr>
            <a:spLocks noGrp="1" noChangeArrowheads="1"/>
          </p:cNvSpPr>
          <p:nvPr>
            <p:ph idx="1"/>
          </p:nvPr>
        </p:nvSpPr>
        <p:spPr>
          <a:xfrm>
            <a:off x="457200" y="1600200"/>
            <a:ext cx="8229600" cy="2362200"/>
          </a:xfrm>
        </p:spPr>
        <p:txBody>
          <a:bodyPr/>
          <a:lstStyle/>
          <a:p>
            <a:pPr eaLnBrk="1" hangingPunct="1"/>
            <a:r>
              <a:rPr lang="en-US" altLang="en-US" smtClean="0"/>
              <a:t>What type of flops are available</a:t>
            </a:r>
          </a:p>
          <a:p>
            <a:pPr lvl="1" eaLnBrk="1" hangingPunct="1"/>
            <a:r>
              <a:rPr lang="en-US" altLang="en-US" smtClean="0"/>
              <a:t>+ or – edge triggered (most are positive)</a:t>
            </a:r>
          </a:p>
          <a:p>
            <a:pPr lvl="1" eaLnBrk="1" hangingPunct="1"/>
            <a:r>
              <a:rPr lang="en-US" altLang="en-US" smtClean="0"/>
              <a:t>Is the asynch reset active high or active low</a:t>
            </a:r>
          </a:p>
          <a:p>
            <a:pPr lvl="1" eaLnBrk="1" hangingPunct="1"/>
            <a:r>
              <a:rPr lang="en-US" altLang="en-US" smtClean="0"/>
              <a:t>Is a synchronous reset available?</a:t>
            </a:r>
          </a:p>
          <a:p>
            <a:pPr lvl="1" eaLnBrk="1" hangingPunct="1"/>
            <a:r>
              <a:rPr lang="en-US" altLang="en-US" smtClean="0"/>
              <a:t>Do I have scan flops available?</a:t>
            </a:r>
          </a:p>
          <a:p>
            <a:pPr lvl="1" eaLnBrk="1" hangingPunct="1"/>
            <a:endParaRPr lang="en-US" altLang="en-US" smtClean="0"/>
          </a:p>
        </p:txBody>
      </p:sp>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3AB9674F-E696-4C10-A7BD-E59AD8F8CACF}" type="slidenum">
              <a:rPr lang="en-US" altLang="en-US" sz="1000">
                <a:latin typeface="Verdana" panose="020B0604030504040204" pitchFamily="34" charset="0"/>
              </a:rPr>
              <a:pPr>
                <a:spcBef>
                  <a:spcPct val="0"/>
                </a:spcBef>
                <a:buClrTx/>
                <a:buSzTx/>
                <a:buFontTx/>
                <a:buNone/>
              </a:pPr>
              <a:t>15</a:t>
            </a:fld>
            <a:endParaRPr lang="en-US" altLang="en-US" sz="1000">
              <a:latin typeface="Verdana" panose="020B0604030504040204" pitchFamily="34" charset="0"/>
            </a:endParaRPr>
          </a:p>
        </p:txBody>
      </p:sp>
      <p:sp>
        <p:nvSpPr>
          <p:cNvPr id="259076" name="Rectangle 4"/>
          <p:cNvSpPr>
            <a:spLocks noChangeArrowheads="1"/>
          </p:cNvSpPr>
          <p:nvPr/>
        </p:nvSpPr>
        <p:spPr bwMode="auto">
          <a:xfrm>
            <a:off x="457200" y="3962400"/>
            <a:ext cx="8229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a:t>Code to what is available</a:t>
            </a:r>
          </a:p>
          <a:p>
            <a:pPr lvl="1" eaLnBrk="1" hangingPunct="1"/>
            <a:r>
              <a:rPr lang="en-US" altLang="en-US"/>
              <a:t>You want synthesis to be able to pick the least number of cells to implement what you code.</a:t>
            </a:r>
          </a:p>
          <a:p>
            <a:pPr lvl="1" eaLnBrk="1" hangingPunct="1"/>
            <a:r>
              <a:rPr lang="en-US" altLang="en-US"/>
              <a:t>If your library has active low asynch reset flops then don’t code active high reset flops.</a:t>
            </a:r>
          </a:p>
          <a:p>
            <a:pPr lvl="1"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9076"/>
                                        </p:tgtEl>
                                        <p:attrNameLst>
                                          <p:attrName>style.visibility</p:attrName>
                                        </p:attrNameLst>
                                      </p:cBhvr>
                                      <p:to>
                                        <p:strVal val="visible"/>
                                      </p:to>
                                    </p:set>
                                    <p:animEffect transition="in" filter="checkerboard(across)">
                                      <p:cBhvr>
                                        <p:cTn id="7" dur="500"/>
                                        <p:tgtEl>
                                          <p:spTgt spid="259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41960" y="134711"/>
            <a:ext cx="8458200" cy="1139825"/>
          </a:xfrm>
        </p:spPr>
        <p:txBody>
          <a:bodyPr/>
          <a:lstStyle/>
          <a:p>
            <a:pPr eaLnBrk="1" hangingPunct="1"/>
            <a:r>
              <a:rPr lang="en-US" altLang="en-US" sz="3600" dirty="0" smtClean="0"/>
              <a:t>What about conditionally enabled Flops?</a:t>
            </a:r>
          </a:p>
        </p:txBody>
      </p:sp>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447922E2-EC67-421D-B3BE-B4F9F65E8B82}" type="slidenum">
              <a:rPr lang="en-US" altLang="en-US" sz="1000">
                <a:latin typeface="Verdana" panose="020B0604030504040204" pitchFamily="34" charset="0"/>
              </a:rPr>
              <a:pPr>
                <a:spcBef>
                  <a:spcPct val="0"/>
                </a:spcBef>
                <a:buClrTx/>
                <a:buSzTx/>
                <a:buFontTx/>
                <a:buNone/>
              </a:pPr>
              <a:t>16</a:t>
            </a:fld>
            <a:endParaRPr lang="en-US" altLang="en-US" sz="1000">
              <a:latin typeface="Verdana" panose="020B0604030504040204" pitchFamily="34" charset="0"/>
            </a:endParaRPr>
          </a:p>
        </p:txBody>
      </p:sp>
      <p:sp>
        <p:nvSpPr>
          <p:cNvPr id="21508" name="Text Box 4"/>
          <p:cNvSpPr txBox="1">
            <a:spLocks noChangeArrowheads="1"/>
          </p:cNvSpPr>
          <p:nvPr/>
        </p:nvSpPr>
        <p:spPr bwMode="auto">
          <a:xfrm>
            <a:off x="457200" y="1600200"/>
            <a:ext cx="4953000" cy="2847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a:latin typeface="Tahoma" panose="020B0604030504040204" pitchFamily="34" charset="0"/>
              </a:rPr>
              <a:t>reg q;</a:t>
            </a:r>
          </a:p>
          <a:p>
            <a:pPr eaLnBrk="1" hangingPunct="1">
              <a:spcBef>
                <a:spcPct val="0"/>
              </a:spcBef>
              <a:buClrTx/>
              <a:buSzTx/>
              <a:buFontTx/>
              <a:buNone/>
            </a:pPr>
            <a:endParaRPr lang="en-US" altLang="en-US" sz="2000">
              <a:latin typeface="Tahoma" panose="020B0604030504040204" pitchFamily="34" charset="0"/>
            </a:endParaRPr>
          </a:p>
          <a:p>
            <a:pPr eaLnBrk="1" hangingPunct="1">
              <a:spcBef>
                <a:spcPct val="0"/>
              </a:spcBef>
              <a:buClrTx/>
              <a:buSzTx/>
              <a:buFontTx/>
              <a:buNone/>
            </a:pPr>
            <a:r>
              <a:rPr lang="en-US" altLang="en-US" sz="2000">
                <a:latin typeface="Tahoma" panose="020B0604030504040204" pitchFamily="34" charset="0"/>
              </a:rPr>
              <a:t>always @(posedge clk or negedge rst_n)</a:t>
            </a:r>
          </a:p>
          <a:p>
            <a:pPr eaLnBrk="1" hangingPunct="1">
              <a:spcBef>
                <a:spcPct val="0"/>
              </a:spcBef>
              <a:buClrTx/>
              <a:buSzTx/>
              <a:buFontTx/>
              <a:buNone/>
            </a:pPr>
            <a:r>
              <a:rPr lang="en-US" altLang="en-US" sz="2000">
                <a:latin typeface="Tahoma" panose="020B0604030504040204" pitchFamily="34" charset="0"/>
              </a:rPr>
              <a:t>  if (!rst_n) </a:t>
            </a:r>
          </a:p>
          <a:p>
            <a:pPr eaLnBrk="1" hangingPunct="1">
              <a:spcBef>
                <a:spcPct val="0"/>
              </a:spcBef>
              <a:buClrTx/>
              <a:buSzTx/>
              <a:buFontTx/>
              <a:buNone/>
            </a:pPr>
            <a:r>
              <a:rPr lang="en-US" altLang="en-US" sz="2000">
                <a:latin typeface="Tahoma" panose="020B0604030504040204" pitchFamily="34" charset="0"/>
              </a:rPr>
              <a:t>    q &lt;= 1’b0;	  //asynch reset</a:t>
            </a:r>
          </a:p>
          <a:p>
            <a:pPr eaLnBrk="1" hangingPunct="1">
              <a:spcBef>
                <a:spcPct val="0"/>
              </a:spcBef>
              <a:buClrTx/>
              <a:buSzTx/>
              <a:buFontTx/>
              <a:buNone/>
            </a:pPr>
            <a:r>
              <a:rPr lang="en-US" altLang="en-US" sz="2000">
                <a:latin typeface="Tahoma" panose="020B0604030504040204" pitchFamily="34" charset="0"/>
              </a:rPr>
              <a:t>  else if (en)</a:t>
            </a:r>
          </a:p>
          <a:p>
            <a:pPr eaLnBrk="1" hangingPunct="1">
              <a:spcBef>
                <a:spcPct val="0"/>
              </a:spcBef>
              <a:buClrTx/>
              <a:buSzTx/>
              <a:buFontTx/>
              <a:buNone/>
            </a:pPr>
            <a:r>
              <a:rPr lang="en-US" altLang="en-US" sz="2000">
                <a:latin typeface="Tahoma" panose="020B0604030504040204" pitchFamily="34" charset="0"/>
              </a:rPr>
              <a:t>    q &lt;= d;	  //conditionally enabled</a:t>
            </a:r>
          </a:p>
          <a:p>
            <a:pPr eaLnBrk="1" hangingPunct="1">
              <a:spcBef>
                <a:spcPct val="0"/>
              </a:spcBef>
              <a:buClrTx/>
              <a:buSzTx/>
              <a:buFontTx/>
              <a:buNone/>
            </a:pPr>
            <a:r>
              <a:rPr lang="en-US" altLang="en-US" sz="2000">
                <a:latin typeface="Tahoma" panose="020B0604030504040204" pitchFamily="34" charset="0"/>
              </a:rPr>
              <a:t>  else</a:t>
            </a:r>
          </a:p>
          <a:p>
            <a:pPr eaLnBrk="1" hangingPunct="1">
              <a:spcBef>
                <a:spcPct val="0"/>
              </a:spcBef>
              <a:buClrTx/>
              <a:buSzTx/>
              <a:buFontTx/>
              <a:buNone/>
            </a:pPr>
            <a:r>
              <a:rPr lang="en-US" altLang="en-US" sz="2000">
                <a:latin typeface="Tahoma" panose="020B0604030504040204" pitchFamily="34" charset="0"/>
              </a:rPr>
              <a:t>    q &lt;= q;	  //keep old value</a:t>
            </a:r>
          </a:p>
        </p:txBody>
      </p:sp>
      <p:sp>
        <p:nvSpPr>
          <p:cNvPr id="21509" name="Text Box 5"/>
          <p:cNvSpPr txBox="1">
            <a:spLocks noChangeArrowheads="1"/>
          </p:cNvSpPr>
          <p:nvPr/>
        </p:nvSpPr>
        <p:spPr bwMode="auto">
          <a:xfrm>
            <a:off x="457200" y="4419600"/>
            <a:ext cx="4953000" cy="379413"/>
          </a:xfrm>
          <a:prstGeom prst="rect">
            <a:avLst/>
          </a:prstGeom>
          <a:solidFill>
            <a:srgbClr val="00FF00">
              <a:alpha val="25882"/>
            </a:srgbClr>
          </a:solidFill>
          <a:ln w="12700">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How does this synthesize?</a:t>
            </a:r>
          </a:p>
        </p:txBody>
      </p:sp>
      <p:grpSp>
        <p:nvGrpSpPr>
          <p:cNvPr id="2" name="Group 45"/>
          <p:cNvGrpSpPr>
            <a:grpSpLocks/>
          </p:cNvGrpSpPr>
          <p:nvPr/>
        </p:nvGrpSpPr>
        <p:grpSpPr bwMode="auto">
          <a:xfrm>
            <a:off x="5486400" y="3962400"/>
            <a:ext cx="3048000" cy="2514600"/>
            <a:chOff x="3456" y="2496"/>
            <a:chExt cx="1920" cy="1584"/>
          </a:xfrm>
        </p:grpSpPr>
        <p:sp>
          <p:nvSpPr>
            <p:cNvPr id="21512" name="Line 7"/>
            <p:cNvSpPr>
              <a:spLocks noChangeShapeType="1"/>
            </p:cNvSpPr>
            <p:nvPr/>
          </p:nvSpPr>
          <p:spPr bwMode="auto">
            <a:xfrm flipH="1" flipV="1">
              <a:off x="4080" y="2976"/>
              <a:ext cx="192"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3" name="Line 8"/>
            <p:cNvSpPr>
              <a:spLocks noChangeShapeType="1"/>
            </p:cNvSpPr>
            <p:nvPr/>
          </p:nvSpPr>
          <p:spPr bwMode="auto">
            <a:xfrm flipH="1">
              <a:off x="4080" y="3552"/>
              <a:ext cx="192"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4" name="Line 9"/>
            <p:cNvSpPr>
              <a:spLocks noChangeShapeType="1"/>
            </p:cNvSpPr>
            <p:nvPr/>
          </p:nvSpPr>
          <p:spPr bwMode="auto">
            <a:xfrm>
              <a:off x="4272" y="3168"/>
              <a:ext cx="0" cy="38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5" name="Line 10"/>
            <p:cNvSpPr>
              <a:spLocks noChangeShapeType="1"/>
            </p:cNvSpPr>
            <p:nvPr/>
          </p:nvSpPr>
          <p:spPr bwMode="auto">
            <a:xfrm>
              <a:off x="4272" y="3360"/>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6" name="Line 11"/>
            <p:cNvSpPr>
              <a:spLocks noChangeShapeType="1"/>
            </p:cNvSpPr>
            <p:nvPr/>
          </p:nvSpPr>
          <p:spPr bwMode="auto">
            <a:xfrm flipV="1">
              <a:off x="4080" y="2976"/>
              <a:ext cx="0" cy="76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7" name="Text Box 12"/>
            <p:cNvSpPr txBox="1">
              <a:spLocks noChangeArrowheads="1"/>
            </p:cNvSpPr>
            <p:nvPr/>
          </p:nvSpPr>
          <p:spPr bwMode="auto">
            <a:xfrm>
              <a:off x="4080" y="3120"/>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0</a:t>
              </a:r>
            </a:p>
          </p:txBody>
        </p:sp>
        <p:sp>
          <p:nvSpPr>
            <p:cNvPr id="21518" name="Text Box 13"/>
            <p:cNvSpPr txBox="1">
              <a:spLocks noChangeArrowheads="1"/>
            </p:cNvSpPr>
            <p:nvPr/>
          </p:nvSpPr>
          <p:spPr bwMode="auto">
            <a:xfrm>
              <a:off x="4080" y="3408"/>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1</a:t>
              </a:r>
            </a:p>
          </p:txBody>
        </p:sp>
        <p:sp>
          <p:nvSpPr>
            <p:cNvPr id="21519" name="Line 14"/>
            <p:cNvSpPr>
              <a:spLocks noChangeShapeType="1"/>
            </p:cNvSpPr>
            <p:nvPr/>
          </p:nvSpPr>
          <p:spPr bwMode="auto">
            <a:xfrm>
              <a:off x="3936" y="3168"/>
              <a:ext cx="144"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0" name="Line 15"/>
            <p:cNvSpPr>
              <a:spLocks noChangeShapeType="1"/>
            </p:cNvSpPr>
            <p:nvPr/>
          </p:nvSpPr>
          <p:spPr bwMode="auto">
            <a:xfrm>
              <a:off x="3840" y="3552"/>
              <a:ext cx="240"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1" name="Line 16"/>
            <p:cNvSpPr>
              <a:spLocks noChangeShapeType="1"/>
            </p:cNvSpPr>
            <p:nvPr/>
          </p:nvSpPr>
          <p:spPr bwMode="auto">
            <a:xfrm>
              <a:off x="4176" y="3648"/>
              <a:ext cx="0"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2" name="Rectangle 17"/>
            <p:cNvSpPr>
              <a:spLocks noChangeArrowheads="1"/>
            </p:cNvSpPr>
            <p:nvPr/>
          </p:nvSpPr>
          <p:spPr bwMode="auto">
            <a:xfrm>
              <a:off x="4608" y="3072"/>
              <a:ext cx="192" cy="576"/>
            </a:xfrm>
            <a:prstGeom prst="rect">
              <a:avLst/>
            </a:prstGeom>
            <a:solidFill>
              <a:srgbClr val="6969FF">
                <a:alpha val="12941"/>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1523" name="Line 18"/>
            <p:cNvSpPr>
              <a:spLocks noChangeShapeType="1"/>
            </p:cNvSpPr>
            <p:nvPr/>
          </p:nvSpPr>
          <p:spPr bwMode="auto">
            <a:xfrm flipH="1">
              <a:off x="4656" y="3504"/>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4" name="Line 19"/>
            <p:cNvSpPr>
              <a:spLocks noChangeShapeType="1"/>
            </p:cNvSpPr>
            <p:nvPr/>
          </p:nvSpPr>
          <p:spPr bwMode="auto">
            <a:xfrm>
              <a:off x="4704" y="3504"/>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5" name="Line 20"/>
            <p:cNvSpPr>
              <a:spLocks noChangeShapeType="1"/>
            </p:cNvSpPr>
            <p:nvPr/>
          </p:nvSpPr>
          <p:spPr bwMode="auto">
            <a:xfrm>
              <a:off x="4704" y="3648"/>
              <a:ext cx="0"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6" name="Line 21"/>
            <p:cNvSpPr>
              <a:spLocks noChangeShapeType="1"/>
            </p:cNvSpPr>
            <p:nvPr/>
          </p:nvSpPr>
          <p:spPr bwMode="auto">
            <a:xfrm>
              <a:off x="4416" y="3360"/>
              <a:ext cx="192"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7" name="Line 22"/>
            <p:cNvSpPr>
              <a:spLocks noChangeShapeType="1"/>
            </p:cNvSpPr>
            <p:nvPr/>
          </p:nvSpPr>
          <p:spPr bwMode="auto">
            <a:xfrm>
              <a:off x="4800" y="3360"/>
              <a:ext cx="288"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8" name="Text Box 23"/>
            <p:cNvSpPr txBox="1">
              <a:spLocks noChangeArrowheads="1"/>
            </p:cNvSpPr>
            <p:nvPr/>
          </p:nvSpPr>
          <p:spPr bwMode="auto">
            <a:xfrm>
              <a:off x="4550" y="3764"/>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clk</a:t>
              </a:r>
            </a:p>
          </p:txBody>
        </p:sp>
        <p:sp>
          <p:nvSpPr>
            <p:cNvPr id="21529" name="Text Box 24"/>
            <p:cNvSpPr txBox="1">
              <a:spLocks noChangeArrowheads="1"/>
            </p:cNvSpPr>
            <p:nvPr/>
          </p:nvSpPr>
          <p:spPr bwMode="auto">
            <a:xfrm>
              <a:off x="3600" y="3456"/>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d</a:t>
              </a:r>
            </a:p>
          </p:txBody>
        </p:sp>
        <p:sp>
          <p:nvSpPr>
            <p:cNvPr id="21530" name="Text Box 25"/>
            <p:cNvSpPr txBox="1">
              <a:spLocks noChangeArrowheads="1"/>
            </p:cNvSpPr>
            <p:nvPr/>
          </p:nvSpPr>
          <p:spPr bwMode="auto">
            <a:xfrm>
              <a:off x="5088" y="3216"/>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q</a:t>
              </a:r>
            </a:p>
          </p:txBody>
        </p:sp>
        <p:sp>
          <p:nvSpPr>
            <p:cNvPr id="21531" name="Oval 26"/>
            <p:cNvSpPr>
              <a:spLocks noChangeArrowheads="1"/>
            </p:cNvSpPr>
            <p:nvPr/>
          </p:nvSpPr>
          <p:spPr bwMode="auto">
            <a:xfrm>
              <a:off x="4656" y="2976"/>
              <a:ext cx="96" cy="96"/>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grpSp>
          <p:nvGrpSpPr>
            <p:cNvPr id="21532" name="Group 27"/>
            <p:cNvGrpSpPr>
              <a:grpSpLocks/>
            </p:cNvGrpSpPr>
            <p:nvPr/>
          </p:nvGrpSpPr>
          <p:grpSpPr bwMode="auto">
            <a:xfrm>
              <a:off x="4608" y="3072"/>
              <a:ext cx="205" cy="212"/>
              <a:chOff x="2774" y="2052"/>
              <a:chExt cx="205" cy="212"/>
            </a:xfrm>
          </p:grpSpPr>
          <p:sp>
            <p:nvSpPr>
              <p:cNvPr id="21547" name="Text Box 28"/>
              <p:cNvSpPr txBox="1">
                <a:spLocks noChangeArrowheads="1"/>
              </p:cNvSpPr>
              <p:nvPr/>
            </p:nvSpPr>
            <p:spPr bwMode="auto">
              <a:xfrm>
                <a:off x="2774" y="2052"/>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R</a:t>
                </a:r>
              </a:p>
            </p:txBody>
          </p:sp>
          <p:sp>
            <p:nvSpPr>
              <p:cNvPr id="21548" name="Line 29"/>
              <p:cNvSpPr>
                <a:spLocks noChangeShapeType="1"/>
              </p:cNvSpPr>
              <p:nvPr/>
            </p:nvSpPr>
            <p:spPr bwMode="auto">
              <a:xfrm>
                <a:off x="2835" y="2091"/>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533" name="Line 30"/>
            <p:cNvSpPr>
              <a:spLocks noChangeShapeType="1"/>
            </p:cNvSpPr>
            <p:nvPr/>
          </p:nvSpPr>
          <p:spPr bwMode="auto">
            <a:xfrm flipV="1">
              <a:off x="4704" y="2928"/>
              <a:ext cx="0" cy="4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4" name="Text Box 31"/>
            <p:cNvSpPr txBox="1">
              <a:spLocks noChangeArrowheads="1"/>
            </p:cNvSpPr>
            <p:nvPr/>
          </p:nvSpPr>
          <p:spPr bwMode="auto">
            <a:xfrm>
              <a:off x="4032" y="3792"/>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en</a:t>
              </a:r>
            </a:p>
          </p:txBody>
        </p:sp>
        <p:sp>
          <p:nvSpPr>
            <p:cNvPr id="21535" name="Line 32"/>
            <p:cNvSpPr>
              <a:spLocks noChangeShapeType="1"/>
            </p:cNvSpPr>
            <p:nvPr/>
          </p:nvSpPr>
          <p:spPr bwMode="auto">
            <a:xfrm flipV="1">
              <a:off x="4704" y="2736"/>
              <a:ext cx="0" cy="18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6" name="Line 33"/>
            <p:cNvSpPr>
              <a:spLocks noChangeShapeType="1"/>
            </p:cNvSpPr>
            <p:nvPr/>
          </p:nvSpPr>
          <p:spPr bwMode="auto">
            <a:xfrm flipV="1">
              <a:off x="3936" y="2880"/>
              <a:ext cx="0" cy="28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7" name="Line 34"/>
            <p:cNvSpPr>
              <a:spLocks noChangeShapeType="1"/>
            </p:cNvSpPr>
            <p:nvPr/>
          </p:nvSpPr>
          <p:spPr bwMode="auto">
            <a:xfrm>
              <a:off x="3936" y="2880"/>
              <a:ext cx="72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1538" name="Group 38"/>
            <p:cNvGrpSpPr>
              <a:grpSpLocks/>
            </p:cNvGrpSpPr>
            <p:nvPr/>
          </p:nvGrpSpPr>
          <p:grpSpPr bwMode="auto">
            <a:xfrm>
              <a:off x="4656" y="2880"/>
              <a:ext cx="96" cy="48"/>
              <a:chOff x="912" y="3936"/>
              <a:chExt cx="96" cy="48"/>
            </a:xfrm>
          </p:grpSpPr>
          <p:sp>
            <p:nvSpPr>
              <p:cNvPr id="21545" name="Arc 35"/>
              <p:cNvSpPr>
                <a:spLocks/>
              </p:cNvSpPr>
              <p:nvPr/>
            </p:nvSpPr>
            <p:spPr bwMode="auto">
              <a:xfrm flipV="1">
                <a:off x="960" y="3936"/>
                <a:ext cx="4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46" name="Arc 37"/>
              <p:cNvSpPr>
                <a:spLocks/>
              </p:cNvSpPr>
              <p:nvPr/>
            </p:nvSpPr>
            <p:spPr bwMode="auto">
              <a:xfrm flipH="1" flipV="1">
                <a:off x="912" y="3936"/>
                <a:ext cx="4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1539" name="Line 39"/>
            <p:cNvSpPr>
              <a:spLocks noChangeShapeType="1"/>
            </p:cNvSpPr>
            <p:nvPr/>
          </p:nvSpPr>
          <p:spPr bwMode="auto">
            <a:xfrm>
              <a:off x="4752" y="2880"/>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0" name="Line 40"/>
            <p:cNvSpPr>
              <a:spLocks noChangeShapeType="1"/>
            </p:cNvSpPr>
            <p:nvPr/>
          </p:nvSpPr>
          <p:spPr bwMode="auto">
            <a:xfrm>
              <a:off x="4944" y="2880"/>
              <a:ext cx="0" cy="4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1" name="Oval 41"/>
            <p:cNvSpPr>
              <a:spLocks noChangeArrowheads="1"/>
            </p:cNvSpPr>
            <p:nvPr/>
          </p:nvSpPr>
          <p:spPr bwMode="auto">
            <a:xfrm>
              <a:off x="4917" y="3336"/>
              <a:ext cx="48" cy="48"/>
            </a:xfrm>
            <a:prstGeom prst="ellipse">
              <a:avLst/>
            </a:prstGeom>
            <a:solidFill>
              <a:schemeClr val="tx1"/>
            </a:solidFill>
            <a:ln w="22225">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1542" name="Text Box 42"/>
            <p:cNvSpPr txBox="1">
              <a:spLocks noChangeArrowheads="1"/>
            </p:cNvSpPr>
            <p:nvPr/>
          </p:nvSpPr>
          <p:spPr bwMode="auto">
            <a:xfrm>
              <a:off x="4464" y="2496"/>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rst_n</a:t>
              </a:r>
            </a:p>
          </p:txBody>
        </p:sp>
        <p:sp>
          <p:nvSpPr>
            <p:cNvPr id="21543" name="Rectangle 43"/>
            <p:cNvSpPr>
              <a:spLocks noChangeArrowheads="1"/>
            </p:cNvSpPr>
            <p:nvPr/>
          </p:nvSpPr>
          <p:spPr bwMode="auto">
            <a:xfrm>
              <a:off x="3600" y="2544"/>
              <a:ext cx="1776" cy="1536"/>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1544" name="Line 44"/>
            <p:cNvSpPr>
              <a:spLocks noChangeShapeType="1"/>
            </p:cNvSpPr>
            <p:nvPr/>
          </p:nvSpPr>
          <p:spPr bwMode="auto">
            <a:xfrm>
              <a:off x="3456" y="2640"/>
              <a:ext cx="96" cy="144"/>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60143" name="Text Box 47"/>
          <p:cNvSpPr txBox="1">
            <a:spLocks noChangeArrowheads="1"/>
          </p:cNvSpPr>
          <p:nvPr/>
        </p:nvSpPr>
        <p:spPr bwMode="auto">
          <a:xfrm>
            <a:off x="609600" y="4953000"/>
            <a:ext cx="4800600" cy="1477963"/>
          </a:xfrm>
          <a:prstGeom prst="rect">
            <a:avLst/>
          </a:prstGeom>
          <a:solidFill>
            <a:srgbClr val="FF9900">
              <a:alpha val="27058"/>
            </a:srgbClr>
          </a:solidFill>
          <a:ln w="12700">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How about using a gated clock?  </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It would be lower power right?</a:t>
            </a:r>
          </a:p>
          <a:p>
            <a:pPr eaLnBrk="1" hangingPunct="1">
              <a:spcBef>
                <a:spcPct val="0"/>
              </a:spcBef>
              <a:buClrTx/>
              <a:buSzTx/>
              <a:buFontTx/>
              <a:buNone/>
            </a:pPr>
            <a:endParaRPr lang="en-US" altLang="en-US" sz="1800" b="1">
              <a:latin typeface="Verdana" panose="020B0604030504040204" pitchFamily="34" charset="0"/>
            </a:endParaRPr>
          </a:p>
          <a:p>
            <a:pPr eaLnBrk="1" hangingPunct="1">
              <a:spcBef>
                <a:spcPct val="0"/>
              </a:spcBef>
              <a:buClrTx/>
              <a:buSzTx/>
              <a:buFontTx/>
              <a:buNone/>
            </a:pPr>
            <a:r>
              <a:rPr lang="en-US" altLang="en-US" sz="1800" b="1">
                <a:latin typeface="Verdana" panose="020B0604030504040204" pitchFamily="34" charset="0"/>
              </a:rPr>
              <a:t>Be careful, there be dragons here!</a:t>
            </a:r>
          </a:p>
        </p:txBody>
      </p:sp>
      <p:sp>
        <p:nvSpPr>
          <p:cNvPr id="46" name="Text Box 47"/>
          <p:cNvSpPr txBox="1">
            <a:spLocks noChangeArrowheads="1"/>
          </p:cNvSpPr>
          <p:nvPr/>
        </p:nvSpPr>
        <p:spPr bwMode="auto">
          <a:xfrm>
            <a:off x="5524500" y="1602353"/>
            <a:ext cx="3009900" cy="2308324"/>
          </a:xfrm>
          <a:prstGeom prst="rect">
            <a:avLst/>
          </a:prstGeom>
          <a:solidFill>
            <a:srgbClr val="FF9900">
              <a:alpha val="27058"/>
            </a:srgbClr>
          </a:solidFill>
          <a:ln w="12700">
            <a:solidFill>
              <a:schemeClr val="tx1"/>
            </a:solidFill>
            <a:miter lim="800000"/>
            <a:headEnd/>
            <a:tailEnd/>
          </a:ln>
        </p:spPr>
        <p:txBody>
          <a:bodyPr wrap="squar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dirty="0" smtClean="0">
                <a:latin typeface="Verdana" panose="020B0604030504040204" pitchFamily="34" charset="0"/>
              </a:rPr>
              <a:t>Dragons you will have to face though.  The benefits of clock gating (particularly power benefits) are too great to ignore just because it is “hard to do”.  In this class we “chicken out” and use recirculating flops style.</a:t>
            </a:r>
            <a:endParaRPr lang="en-US" altLang="en-US" sz="1600" b="1"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9" presetClass="entr" presetSubtype="0" decel="100000" fill="hold" grpId="0" nodeType="clickEffect">
                                  <p:stCondLst>
                                    <p:cond delay="0"/>
                                  </p:stCondLst>
                                  <p:childTnLst>
                                    <p:set>
                                      <p:cBhvr>
                                        <p:cTn id="12" dur="1" fill="hold">
                                          <p:stCondLst>
                                            <p:cond delay="0"/>
                                          </p:stCondLst>
                                        </p:cTn>
                                        <p:tgtEl>
                                          <p:spTgt spid="260143"/>
                                        </p:tgtEl>
                                        <p:attrNameLst>
                                          <p:attrName>style.visibility</p:attrName>
                                        </p:attrNameLst>
                                      </p:cBhvr>
                                      <p:to>
                                        <p:strVal val="visible"/>
                                      </p:to>
                                    </p:set>
                                    <p:anim calcmode="lin" valueType="num">
                                      <p:cBhvr>
                                        <p:cTn id="13" dur="500" fill="hold"/>
                                        <p:tgtEl>
                                          <p:spTgt spid="260143"/>
                                        </p:tgtEl>
                                        <p:attrNameLst>
                                          <p:attrName>ppt_w</p:attrName>
                                        </p:attrNameLst>
                                      </p:cBhvr>
                                      <p:tavLst>
                                        <p:tav tm="0">
                                          <p:val>
                                            <p:fltVal val="0"/>
                                          </p:val>
                                        </p:tav>
                                        <p:tav tm="100000">
                                          <p:val>
                                            <p:strVal val="#ppt_w"/>
                                          </p:val>
                                        </p:tav>
                                      </p:tavLst>
                                    </p:anim>
                                    <p:anim calcmode="lin" valueType="num">
                                      <p:cBhvr>
                                        <p:cTn id="14" dur="500" fill="hold"/>
                                        <p:tgtEl>
                                          <p:spTgt spid="260143"/>
                                        </p:tgtEl>
                                        <p:attrNameLst>
                                          <p:attrName>ppt_h</p:attrName>
                                        </p:attrNameLst>
                                      </p:cBhvr>
                                      <p:tavLst>
                                        <p:tav tm="0">
                                          <p:val>
                                            <p:fltVal val="0"/>
                                          </p:val>
                                        </p:tav>
                                        <p:tav tm="100000">
                                          <p:val>
                                            <p:strVal val="#ppt_h"/>
                                          </p:val>
                                        </p:tav>
                                      </p:tavLst>
                                    </p:anim>
                                    <p:anim calcmode="lin" valueType="num">
                                      <p:cBhvr>
                                        <p:cTn id="15" dur="500" fill="hold"/>
                                        <p:tgtEl>
                                          <p:spTgt spid="260143"/>
                                        </p:tgtEl>
                                        <p:attrNameLst>
                                          <p:attrName>style.rotation</p:attrName>
                                        </p:attrNameLst>
                                      </p:cBhvr>
                                      <p:tavLst>
                                        <p:tav tm="0">
                                          <p:val>
                                            <p:fltVal val="360"/>
                                          </p:val>
                                        </p:tav>
                                        <p:tav tm="100000">
                                          <p:val>
                                            <p:fltVal val="0"/>
                                          </p:val>
                                        </p:tav>
                                      </p:tavLst>
                                    </p:anim>
                                    <p:animEffect transition="in" filter="fade">
                                      <p:cBhvr>
                                        <p:cTn id="16" dur="500"/>
                                        <p:tgtEl>
                                          <p:spTgt spid="260143"/>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p:cTn id="21" dur="500" fill="hold"/>
                                        <p:tgtEl>
                                          <p:spTgt spid="46"/>
                                        </p:tgtEl>
                                        <p:attrNameLst>
                                          <p:attrName>ppt_w</p:attrName>
                                        </p:attrNameLst>
                                      </p:cBhvr>
                                      <p:tavLst>
                                        <p:tav tm="0">
                                          <p:val>
                                            <p:fltVal val="0"/>
                                          </p:val>
                                        </p:tav>
                                        <p:tav tm="100000">
                                          <p:val>
                                            <p:strVal val="#ppt_w"/>
                                          </p:val>
                                        </p:tav>
                                      </p:tavLst>
                                    </p:anim>
                                    <p:anim calcmode="lin" valueType="num">
                                      <p:cBhvr>
                                        <p:cTn id="22" dur="500" fill="hold"/>
                                        <p:tgtEl>
                                          <p:spTgt spid="46"/>
                                        </p:tgtEl>
                                        <p:attrNameLst>
                                          <p:attrName>ppt_h</p:attrName>
                                        </p:attrNameLst>
                                      </p:cBhvr>
                                      <p:tavLst>
                                        <p:tav tm="0">
                                          <p:val>
                                            <p:fltVal val="0"/>
                                          </p:val>
                                        </p:tav>
                                        <p:tav tm="100000">
                                          <p:val>
                                            <p:strVal val="#ppt_h"/>
                                          </p:val>
                                        </p:tav>
                                      </p:tavLst>
                                    </p:anim>
                                    <p:anim calcmode="lin" valueType="num">
                                      <p:cBhvr>
                                        <p:cTn id="23" dur="500" fill="hold"/>
                                        <p:tgtEl>
                                          <p:spTgt spid="46"/>
                                        </p:tgtEl>
                                        <p:attrNameLst>
                                          <p:attrName>style.rotation</p:attrName>
                                        </p:attrNameLst>
                                      </p:cBhvr>
                                      <p:tavLst>
                                        <p:tav tm="0">
                                          <p:val>
                                            <p:fltVal val="360"/>
                                          </p:val>
                                        </p:tav>
                                        <p:tav tm="100000">
                                          <p:val>
                                            <p:fltVal val="0"/>
                                          </p:val>
                                        </p:tav>
                                      </p:tavLst>
                                    </p:anim>
                                    <p:animEffect transition="in" filter="fade">
                                      <p:cBhvr>
                                        <p:cTn id="2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43" grpId="0" animBg="1"/>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06375"/>
            <a:ext cx="8229600" cy="1143000"/>
          </a:xfrm>
        </p:spPr>
        <p:txBody>
          <a:bodyPr/>
          <a:lstStyle/>
          <a:p>
            <a:r>
              <a:rPr lang="en-US" altLang="en-US" dirty="0" smtClean="0"/>
              <a:t>Flop Inference in System Verilog</a:t>
            </a:r>
          </a:p>
        </p:txBody>
      </p:sp>
      <p:sp>
        <p:nvSpPr>
          <p:cNvPr id="225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278EEF00-0E4D-40AE-93CF-A5A56F86C411}" type="slidenum">
              <a:rPr lang="en-US" altLang="en-US" sz="1000">
                <a:latin typeface="Verdana" panose="020B0604030504040204" pitchFamily="34" charset="0"/>
              </a:rPr>
              <a:pPr>
                <a:spcBef>
                  <a:spcPct val="0"/>
                </a:spcBef>
                <a:buClrTx/>
                <a:buSzTx/>
                <a:buFontTx/>
                <a:buNone/>
              </a:pPr>
              <a:t>17</a:t>
            </a:fld>
            <a:endParaRPr lang="en-US" altLang="en-US" sz="1000">
              <a:latin typeface="Verdana" panose="020B0604030504040204" pitchFamily="34" charset="0"/>
            </a:endParaRPr>
          </a:p>
        </p:txBody>
      </p:sp>
      <p:sp>
        <p:nvSpPr>
          <p:cNvPr id="22532" name="TextBox 4"/>
          <p:cNvSpPr txBox="1">
            <a:spLocks noChangeArrowheads="1"/>
          </p:cNvSpPr>
          <p:nvPr/>
        </p:nvSpPr>
        <p:spPr bwMode="auto">
          <a:xfrm>
            <a:off x="228600" y="1524000"/>
            <a:ext cx="4051300" cy="2462213"/>
          </a:xfrm>
          <a:prstGeom prst="rect">
            <a:avLst/>
          </a:prstGeom>
          <a:solidFill>
            <a:srgbClr val="FFC000">
              <a:alpha val="50195"/>
            </a:srgbClr>
          </a:solidFill>
          <a:ln w="9525">
            <a:solidFill>
              <a:schemeClr val="tx1"/>
            </a:solidFill>
            <a:miter lim="800000"/>
            <a:headEnd/>
            <a:tailEnd/>
          </a:ln>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b="1">
                <a:latin typeface="Courier New" panose="02070309020205020404" pitchFamily="49" charset="0"/>
                <a:cs typeface="Courier New" panose="02070309020205020404" pitchFamily="49" charset="0"/>
              </a:rPr>
              <a:t>module</a:t>
            </a:r>
            <a:r>
              <a:rPr lang="en-US" altLang="en-US" sz="1400">
                <a:latin typeface="Courier New" panose="02070309020205020404" pitchFamily="49" charset="0"/>
                <a:cs typeface="Courier New" panose="02070309020205020404" pitchFamily="49" charset="0"/>
              </a:rPr>
              <a:t> simple_ff(</a:t>
            </a:r>
            <a:r>
              <a:rPr lang="en-US" altLang="en-US" sz="1400" b="1">
                <a:latin typeface="Courier New" panose="02070309020205020404" pitchFamily="49" charset="0"/>
                <a:cs typeface="Courier New" panose="02070309020205020404" pitchFamily="49" charset="0"/>
              </a:rPr>
              <a:t>input</a:t>
            </a:r>
            <a:r>
              <a:rPr lang="en-US" altLang="en-US" sz="1400">
                <a:latin typeface="Courier New" panose="02070309020205020404" pitchFamily="49" charset="0"/>
                <a:cs typeface="Courier New" panose="02070309020205020404" pitchFamily="49" charset="0"/>
              </a:rPr>
              <a:t> clk,d,rst_n,</a:t>
            </a:r>
          </a:p>
          <a:p>
            <a:pPr eaLnBrk="1" hangingPunct="1">
              <a:spcBef>
                <a:spcPct val="0"/>
              </a:spcBef>
              <a:buClrTx/>
              <a:buSzTx/>
              <a:buFontTx/>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output</a:t>
            </a:r>
            <a:r>
              <a:rPr lang="en-US" altLang="en-US" sz="1400">
                <a:latin typeface="Courier New" panose="02070309020205020404" pitchFamily="49" charset="0"/>
                <a:cs typeface="Courier New" panose="02070309020205020404" pitchFamily="49" charset="0"/>
              </a:rPr>
              <a:t> q);</a:t>
            </a:r>
          </a:p>
          <a:p>
            <a:pPr eaLnBrk="1" hangingPunct="1">
              <a:spcBef>
                <a:spcPct val="0"/>
              </a:spcBef>
              <a:buClrTx/>
              <a:buSzTx/>
              <a:buFontTx/>
              <a:buNone/>
            </a:pPr>
            <a:endParaRPr lang="en-US" altLang="en-US" sz="140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400" b="1">
                <a:latin typeface="Courier New" panose="02070309020205020404" pitchFamily="49" charset="0"/>
                <a:cs typeface="Courier New" panose="02070309020205020404" pitchFamily="49" charset="0"/>
              </a:rPr>
              <a:t>reg</a:t>
            </a:r>
            <a:r>
              <a:rPr lang="en-US" altLang="en-US" sz="1400">
                <a:latin typeface="Courier New" panose="02070309020205020404" pitchFamily="49" charset="0"/>
                <a:cs typeface="Courier New" panose="02070309020205020404" pitchFamily="49" charset="0"/>
              </a:rPr>
              <a:t> q;</a:t>
            </a:r>
          </a:p>
          <a:p>
            <a:pPr eaLnBrk="1" hangingPunct="1">
              <a:spcBef>
                <a:spcPct val="0"/>
              </a:spcBef>
              <a:buClrTx/>
              <a:buSzTx/>
              <a:buFontTx/>
              <a:buNone/>
            </a:pPr>
            <a:endParaRPr lang="en-US" altLang="en-US" sz="140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400" b="1">
                <a:latin typeface="Courier New" panose="02070309020205020404" pitchFamily="49" charset="0"/>
                <a:cs typeface="Courier New" panose="02070309020205020404" pitchFamily="49" charset="0"/>
              </a:rPr>
              <a:t>always</a:t>
            </a: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posedge</a:t>
            </a:r>
            <a:r>
              <a:rPr lang="en-US" altLang="en-US" sz="1400">
                <a:latin typeface="Courier New" panose="02070309020205020404" pitchFamily="49" charset="0"/>
                <a:cs typeface="Courier New" panose="02070309020205020404" pitchFamily="49" charset="0"/>
              </a:rPr>
              <a:t> clk, </a:t>
            </a:r>
            <a:r>
              <a:rPr lang="en-US" altLang="en-US" sz="1400" b="1">
                <a:latin typeface="Courier New" panose="02070309020205020404" pitchFamily="49" charset="0"/>
                <a:cs typeface="Courier New" panose="02070309020205020404" pitchFamily="49" charset="0"/>
              </a:rPr>
              <a:t>negedge</a:t>
            </a:r>
            <a:r>
              <a:rPr lang="en-US" altLang="en-US" sz="1400">
                <a:latin typeface="Courier New" panose="02070309020205020404" pitchFamily="49" charset="0"/>
                <a:cs typeface="Courier New" panose="02070309020205020404" pitchFamily="49" charset="0"/>
              </a:rPr>
              <a:t> rst_n)</a:t>
            </a:r>
          </a:p>
          <a:p>
            <a:pPr eaLnBrk="1" hangingPunct="1">
              <a:spcBef>
                <a:spcPct val="0"/>
              </a:spcBef>
              <a:buClrTx/>
              <a:buSzTx/>
              <a:buFontTx/>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if</a:t>
            </a:r>
            <a:r>
              <a:rPr lang="en-US" altLang="en-US" sz="1400">
                <a:latin typeface="Courier New" panose="02070309020205020404" pitchFamily="49" charset="0"/>
                <a:cs typeface="Courier New" panose="02070309020205020404" pitchFamily="49" charset="0"/>
              </a:rPr>
              <a:t> (!rst_n)</a:t>
            </a:r>
          </a:p>
          <a:p>
            <a:pPr eaLnBrk="1" hangingPunct="1">
              <a:spcBef>
                <a:spcPct val="0"/>
              </a:spcBef>
              <a:buClrTx/>
              <a:buSzTx/>
              <a:buFontTx/>
              <a:buNone/>
            </a:pPr>
            <a:r>
              <a:rPr lang="en-US" altLang="en-US" sz="1400">
                <a:latin typeface="Courier New" panose="02070309020205020404" pitchFamily="49" charset="0"/>
                <a:cs typeface="Courier New" panose="02070309020205020404" pitchFamily="49" charset="0"/>
              </a:rPr>
              <a:t>    q &lt;= 1’b0;</a:t>
            </a:r>
          </a:p>
          <a:p>
            <a:pPr eaLnBrk="1" hangingPunct="1">
              <a:spcBef>
                <a:spcPct val="0"/>
              </a:spcBef>
              <a:buClrTx/>
              <a:buSzTx/>
              <a:buFontTx/>
              <a:buNone/>
            </a:pPr>
            <a:r>
              <a:rPr lang="en-US" altLang="en-US" sz="1400">
                <a:latin typeface="Courier New" panose="02070309020205020404" pitchFamily="49" charset="0"/>
                <a:cs typeface="Courier New" panose="02070309020205020404" pitchFamily="49" charset="0"/>
              </a:rPr>
              <a:t>  </a:t>
            </a:r>
            <a:r>
              <a:rPr lang="en-US" altLang="en-US" sz="1400" b="1">
                <a:latin typeface="Courier New" panose="02070309020205020404" pitchFamily="49" charset="0"/>
                <a:cs typeface="Courier New" panose="02070309020205020404" pitchFamily="49" charset="0"/>
              </a:rPr>
              <a:t>else</a:t>
            </a:r>
          </a:p>
          <a:p>
            <a:pPr eaLnBrk="1" hangingPunct="1">
              <a:spcBef>
                <a:spcPct val="0"/>
              </a:spcBef>
              <a:buClrTx/>
              <a:buSzTx/>
              <a:buFontTx/>
              <a:buNone/>
            </a:pPr>
            <a:r>
              <a:rPr lang="en-US" altLang="en-US" sz="1400">
                <a:latin typeface="Courier New" panose="02070309020205020404" pitchFamily="49" charset="0"/>
                <a:cs typeface="Courier New" panose="02070309020205020404" pitchFamily="49" charset="0"/>
              </a:rPr>
              <a:t>    q &lt;= d;</a:t>
            </a:r>
          </a:p>
          <a:p>
            <a:pPr eaLnBrk="1" hangingPunct="1">
              <a:spcBef>
                <a:spcPct val="0"/>
              </a:spcBef>
              <a:buClrTx/>
              <a:buSzTx/>
              <a:buFontTx/>
              <a:buNone/>
            </a:pPr>
            <a:r>
              <a:rPr lang="en-US" altLang="en-US" sz="1400" b="1">
                <a:latin typeface="Courier New" panose="02070309020205020404" pitchFamily="49" charset="0"/>
                <a:cs typeface="Courier New" panose="02070309020205020404" pitchFamily="49" charset="0"/>
              </a:rPr>
              <a:t>endmodule</a:t>
            </a:r>
            <a:endParaRPr lang="en-US" altLang="en-US" sz="1800" b="1">
              <a:latin typeface="Verdana" panose="020B0604030504040204" pitchFamily="34" charset="0"/>
            </a:endParaRPr>
          </a:p>
        </p:txBody>
      </p:sp>
      <p:sp>
        <p:nvSpPr>
          <p:cNvPr id="22533" name="TextBox 5"/>
          <p:cNvSpPr txBox="1">
            <a:spLocks noChangeArrowheads="1"/>
          </p:cNvSpPr>
          <p:nvPr/>
        </p:nvSpPr>
        <p:spPr bwMode="auto">
          <a:xfrm>
            <a:off x="1828800" y="3452813"/>
            <a:ext cx="233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i="1">
                <a:latin typeface="Verdana" panose="020B0604030504040204" pitchFamily="34" charset="0"/>
              </a:rPr>
              <a:t>Standard verilog</a:t>
            </a:r>
          </a:p>
        </p:txBody>
      </p:sp>
      <p:sp>
        <p:nvSpPr>
          <p:cNvPr id="7" name="TextBox 6"/>
          <p:cNvSpPr txBox="1"/>
          <p:nvPr/>
        </p:nvSpPr>
        <p:spPr>
          <a:xfrm>
            <a:off x="4279900" y="3810000"/>
            <a:ext cx="4373563" cy="2462213"/>
          </a:xfrm>
          <a:prstGeom prst="rect">
            <a:avLst/>
          </a:prstGeom>
          <a:solidFill>
            <a:schemeClr val="accent1">
              <a:lumMod val="75000"/>
              <a:alpha val="50196"/>
            </a:schemeClr>
          </a:solidFill>
          <a:ln>
            <a:solidFill>
              <a:schemeClr val="tx1"/>
            </a:solidFill>
          </a:ln>
        </p:spPr>
        <p:txBody>
          <a:bodyPr wrap="none">
            <a:spAutoFit/>
          </a:bodyPr>
          <a:lstStyle/>
          <a:p>
            <a:pPr eaLnBrk="1" hangingPunct="1">
              <a:defRPr/>
            </a:pPr>
            <a:r>
              <a:rPr lang="en-US" sz="1400" b="1" dirty="0">
                <a:latin typeface="Courier New" pitchFamily="49" charset="0"/>
                <a:cs typeface="Courier New" pitchFamily="49" charset="0"/>
              </a:rPr>
              <a:t>module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simple_ff</a:t>
            </a:r>
            <a:r>
              <a:rPr lang="en-US" sz="1400" dirty="0">
                <a:latin typeface="Courier New" pitchFamily="49" charset="0"/>
                <a:cs typeface="Courier New" pitchFamily="49" charset="0"/>
              </a:rPr>
              <a:t>(</a:t>
            </a:r>
            <a:r>
              <a:rPr lang="en-US" sz="1400" b="1" dirty="0">
                <a:latin typeface="Courier New" pitchFamily="49" charset="0"/>
                <a:cs typeface="Courier New" pitchFamily="49" charset="0"/>
              </a:rPr>
              <a:t>input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clk,d,rst_n</a:t>
            </a:r>
            <a:r>
              <a:rPr lang="en-US" sz="1400" dirty="0">
                <a:latin typeface="Courier New" pitchFamily="49" charset="0"/>
                <a:cs typeface="Courier New" pitchFamily="49" charset="0"/>
              </a:rPr>
              <a:t>,</a:t>
            </a:r>
          </a:p>
          <a:p>
            <a:pPr eaLnBrk="1" hangingPunct="1">
              <a:defRPr/>
            </a:pP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output</a:t>
            </a:r>
            <a:r>
              <a:rPr lang="en-US" sz="1400" dirty="0">
                <a:latin typeface="Courier New" pitchFamily="49" charset="0"/>
                <a:cs typeface="Courier New" pitchFamily="49" charset="0"/>
              </a:rPr>
              <a:t> q);</a:t>
            </a:r>
          </a:p>
          <a:p>
            <a:pPr eaLnBrk="1" hangingPunct="1">
              <a:defRPr/>
            </a:pPr>
            <a:endParaRPr lang="en-US" sz="1400" dirty="0">
              <a:latin typeface="Courier New" pitchFamily="49" charset="0"/>
              <a:cs typeface="Courier New" pitchFamily="49" charset="0"/>
            </a:endParaRPr>
          </a:p>
          <a:p>
            <a:pPr eaLnBrk="1" hangingPunct="1">
              <a:defRPr/>
            </a:pPr>
            <a:r>
              <a:rPr lang="en-US" sz="1400" b="1" dirty="0">
                <a:latin typeface="Courier New" pitchFamily="49" charset="0"/>
                <a:cs typeface="Courier New" pitchFamily="49" charset="0"/>
              </a:rPr>
              <a:t>logic</a:t>
            </a:r>
            <a:r>
              <a:rPr lang="en-US" sz="1400" dirty="0">
                <a:latin typeface="Courier New" pitchFamily="49" charset="0"/>
                <a:cs typeface="Courier New" pitchFamily="49" charset="0"/>
              </a:rPr>
              <a:t> q;</a:t>
            </a:r>
          </a:p>
          <a:p>
            <a:pPr eaLnBrk="1" hangingPunct="1">
              <a:defRPr/>
            </a:pPr>
            <a:endParaRPr lang="en-US" sz="1400" dirty="0">
              <a:latin typeface="Courier New" pitchFamily="49" charset="0"/>
              <a:cs typeface="Courier New" pitchFamily="49" charset="0"/>
            </a:endParaRPr>
          </a:p>
          <a:p>
            <a:pPr eaLnBrk="1" hangingPunct="1">
              <a:defRPr/>
            </a:pPr>
            <a:r>
              <a:rPr lang="en-US" sz="1400" b="1" dirty="0" err="1">
                <a:latin typeface="Courier New" pitchFamily="49" charset="0"/>
                <a:cs typeface="Courier New" pitchFamily="49" charset="0"/>
              </a:rPr>
              <a:t>always_ff</a:t>
            </a:r>
            <a:r>
              <a:rPr lang="en-US" sz="1400" dirty="0">
                <a:latin typeface="Courier New" pitchFamily="49" charset="0"/>
                <a:cs typeface="Courier New" pitchFamily="49" charset="0"/>
              </a:rPr>
              <a:t> @(</a:t>
            </a:r>
            <a:r>
              <a:rPr lang="en-US" sz="1400" b="1" dirty="0" err="1">
                <a:latin typeface="Courier New" pitchFamily="49" charset="0"/>
                <a:cs typeface="Courier New" pitchFamily="49" charset="0"/>
              </a:rPr>
              <a:t>posedge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clk</a:t>
            </a:r>
            <a:r>
              <a:rPr lang="en-US" sz="1400" dirty="0">
                <a:latin typeface="Courier New" pitchFamily="49" charset="0"/>
                <a:cs typeface="Courier New" pitchFamily="49" charset="0"/>
              </a:rPr>
              <a:t>, </a:t>
            </a:r>
            <a:r>
              <a:rPr lang="en-US" sz="1400" b="1" dirty="0" err="1">
                <a:latin typeface="Courier New" pitchFamily="49" charset="0"/>
                <a:cs typeface="Courier New" pitchFamily="49" charset="0"/>
              </a:rPr>
              <a:t>negedge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rst_n</a:t>
            </a:r>
            <a:r>
              <a:rPr lang="en-US" sz="1400" dirty="0">
                <a:latin typeface="Courier New" pitchFamily="49" charset="0"/>
                <a:cs typeface="Courier New" pitchFamily="49" charset="0"/>
              </a:rPr>
              <a:t>)</a:t>
            </a:r>
          </a:p>
          <a:p>
            <a:pPr eaLnBrk="1" hangingPunct="1">
              <a:defRPr/>
            </a:pP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if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rst_n</a:t>
            </a:r>
            <a:r>
              <a:rPr lang="en-US" sz="1400" dirty="0">
                <a:latin typeface="Courier New" pitchFamily="49" charset="0"/>
                <a:cs typeface="Courier New" pitchFamily="49" charset="0"/>
              </a:rPr>
              <a:t>)</a:t>
            </a:r>
          </a:p>
          <a:p>
            <a:pPr eaLnBrk="1" hangingPunct="1">
              <a:defRPr/>
            </a:pPr>
            <a:r>
              <a:rPr lang="en-US" sz="1400" dirty="0">
                <a:latin typeface="Courier New" pitchFamily="49" charset="0"/>
                <a:cs typeface="Courier New" pitchFamily="49" charset="0"/>
              </a:rPr>
              <a:t>    q &lt;= 1’b0;</a:t>
            </a:r>
          </a:p>
          <a:p>
            <a:pPr eaLnBrk="1" hangingPunct="1">
              <a:defRPr/>
            </a:pP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else</a:t>
            </a:r>
          </a:p>
          <a:p>
            <a:pPr eaLnBrk="1" hangingPunct="1">
              <a:defRPr/>
            </a:pPr>
            <a:r>
              <a:rPr lang="en-US" sz="1400" dirty="0">
                <a:latin typeface="Courier New" pitchFamily="49" charset="0"/>
                <a:cs typeface="Courier New" pitchFamily="49" charset="0"/>
              </a:rPr>
              <a:t>    q &lt;= d;</a:t>
            </a:r>
          </a:p>
          <a:p>
            <a:pPr eaLnBrk="1" hangingPunct="1">
              <a:defRPr/>
            </a:pPr>
            <a:r>
              <a:rPr lang="en-US" sz="1400" b="1" dirty="0" err="1">
                <a:latin typeface="Courier New" pitchFamily="49" charset="0"/>
                <a:cs typeface="Courier New" pitchFamily="49" charset="0"/>
              </a:rPr>
              <a:t>endmodule</a:t>
            </a:r>
            <a:endParaRPr lang="en-US" b="1" dirty="0">
              <a:cs typeface="Arial" charset="0"/>
            </a:endParaRPr>
          </a:p>
        </p:txBody>
      </p:sp>
      <p:sp>
        <p:nvSpPr>
          <p:cNvPr id="8" name="TextBox 7"/>
          <p:cNvSpPr txBox="1">
            <a:spLocks noChangeArrowheads="1"/>
          </p:cNvSpPr>
          <p:nvPr/>
        </p:nvSpPr>
        <p:spPr bwMode="auto">
          <a:xfrm>
            <a:off x="4457700" y="1752600"/>
            <a:ext cx="4191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In standard verilog anything assigned inside an always block must be of type</a:t>
            </a:r>
            <a:r>
              <a:rPr lang="en-US" altLang="en-US" sz="1800" b="1">
                <a:latin typeface="Courier New" panose="02070309020205020404" pitchFamily="49" charset="0"/>
                <a:cs typeface="Courier New" panose="02070309020205020404" pitchFamily="49" charset="0"/>
              </a:rPr>
              <a:t> reg</a:t>
            </a:r>
            <a:r>
              <a:rPr lang="en-US" altLang="en-US" sz="1800">
                <a:latin typeface="Verdana" panose="020B0604030504040204" pitchFamily="34" charset="0"/>
              </a:rPr>
              <a:t>.</a:t>
            </a:r>
          </a:p>
        </p:txBody>
      </p:sp>
      <p:sp>
        <p:nvSpPr>
          <p:cNvPr id="11" name="Freeform 10"/>
          <p:cNvSpPr>
            <a:spLocks/>
          </p:cNvSpPr>
          <p:nvPr/>
        </p:nvSpPr>
        <p:spPr bwMode="auto">
          <a:xfrm>
            <a:off x="1104900" y="2330450"/>
            <a:ext cx="5664200" cy="444500"/>
          </a:xfrm>
          <a:custGeom>
            <a:avLst/>
            <a:gdLst>
              <a:gd name="T0" fmla="*/ 5666095 w 5663821"/>
              <a:gd name="T1" fmla="*/ 304113 h 445175"/>
              <a:gd name="T2" fmla="*/ 4969779 w 5663821"/>
              <a:gd name="T3" fmla="*/ 439355 h 445175"/>
              <a:gd name="T4" fmla="*/ 3877518 w 5663821"/>
              <a:gd name="T5" fmla="*/ 358210 h 445175"/>
              <a:gd name="T6" fmla="*/ 2252786 w 5663821"/>
              <a:gd name="T7" fmla="*/ 47155 h 445175"/>
              <a:gd name="T8" fmla="*/ 0 w 5663821"/>
              <a:gd name="T9" fmla="*/ 6584 h 445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3821" h="445175">
                <a:moveTo>
                  <a:pt x="5663821" y="306895"/>
                </a:moveTo>
                <a:cubicBezTo>
                  <a:pt x="5464791" y="370584"/>
                  <a:pt x="5265761" y="434274"/>
                  <a:pt x="4967785" y="443372"/>
                </a:cubicBezTo>
                <a:cubicBezTo>
                  <a:pt x="4669809" y="452470"/>
                  <a:pt x="4328615" y="427450"/>
                  <a:pt x="3875964" y="361486"/>
                </a:cubicBezTo>
                <a:cubicBezTo>
                  <a:pt x="3423313" y="295522"/>
                  <a:pt x="2897874" y="106727"/>
                  <a:pt x="2251880" y="47587"/>
                </a:cubicBezTo>
                <a:cubicBezTo>
                  <a:pt x="1605886" y="-11553"/>
                  <a:pt x="802943" y="-2455"/>
                  <a:pt x="0" y="6644"/>
                </a:cubicBezTo>
              </a:path>
            </a:pathLst>
          </a:custGeom>
          <a:noFill/>
          <a:ln w="22225" cap="flat" cmpd="sng" algn="ctr">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37" name="TextBox 11"/>
          <p:cNvSpPr txBox="1">
            <a:spLocks noChangeArrowheads="1"/>
          </p:cNvSpPr>
          <p:nvPr/>
        </p:nvSpPr>
        <p:spPr bwMode="auto">
          <a:xfrm>
            <a:off x="6096000" y="5715000"/>
            <a:ext cx="2112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i="1">
                <a:latin typeface="Verdana" panose="020B0604030504040204" pitchFamily="34" charset="0"/>
              </a:rPr>
              <a:t>System verilog</a:t>
            </a:r>
          </a:p>
        </p:txBody>
      </p:sp>
      <p:grpSp>
        <p:nvGrpSpPr>
          <p:cNvPr id="2" name="Group 1"/>
          <p:cNvGrpSpPr/>
          <p:nvPr/>
        </p:nvGrpSpPr>
        <p:grpSpPr>
          <a:xfrm>
            <a:off x="303213" y="4114800"/>
            <a:ext cx="4113212" cy="1477963"/>
            <a:chOff x="303213" y="4114800"/>
            <a:chExt cx="4113212" cy="1477963"/>
          </a:xfrm>
        </p:grpSpPr>
        <p:sp>
          <p:nvSpPr>
            <p:cNvPr id="13" name="TextBox 12"/>
            <p:cNvSpPr txBox="1">
              <a:spLocks noChangeArrowheads="1"/>
            </p:cNvSpPr>
            <p:nvPr/>
          </p:nvSpPr>
          <p:spPr bwMode="auto">
            <a:xfrm>
              <a:off x="303213" y="4114800"/>
              <a:ext cx="39020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dirty="0">
                  <a:latin typeface="Verdana" panose="020B0604030504040204" pitchFamily="34" charset="0"/>
                </a:rPr>
                <a:t>System Verilog contains a type called “</a:t>
              </a:r>
              <a:r>
                <a:rPr lang="en-US" altLang="en-US" sz="1800" b="1" dirty="0">
                  <a:latin typeface="Courier New" panose="02070309020205020404" pitchFamily="49" charset="0"/>
                  <a:cs typeface="Courier New" panose="02070309020205020404" pitchFamily="49" charset="0"/>
                </a:rPr>
                <a:t>logic</a:t>
              </a:r>
              <a:r>
                <a:rPr lang="en-US" altLang="en-US" sz="1800" dirty="0">
                  <a:latin typeface="Verdana" panose="020B0604030504040204" pitchFamily="34" charset="0"/>
                </a:rPr>
                <a:t>” this can be used for signals that are assigned in always blocks or in structural or dataflow.</a:t>
              </a:r>
            </a:p>
          </p:txBody>
        </p:sp>
        <p:sp>
          <p:nvSpPr>
            <p:cNvPr id="22539" name="Freeform 14"/>
            <p:cNvSpPr>
              <a:spLocks/>
            </p:cNvSpPr>
            <p:nvPr/>
          </p:nvSpPr>
          <p:spPr bwMode="auto">
            <a:xfrm>
              <a:off x="1582738" y="4678363"/>
              <a:ext cx="2833687" cy="808037"/>
            </a:xfrm>
            <a:custGeom>
              <a:avLst/>
              <a:gdLst>
                <a:gd name="T0" fmla="*/ 0 w 2715904"/>
                <a:gd name="T1" fmla="*/ 167398 h 1036237"/>
                <a:gd name="T2" fmla="*/ 1891973 w 2715904"/>
                <a:gd name="T3" fmla="*/ 172180 h 1036237"/>
                <a:gd name="T4" fmla="*/ 2883882 w 2715904"/>
                <a:gd name="T5" fmla="*/ 179355 h 1036237"/>
                <a:gd name="T6" fmla="*/ 3324729 w 2715904"/>
                <a:gd name="T7" fmla="*/ 129135 h 1036237"/>
                <a:gd name="T8" fmla="*/ 3324729 w 2715904"/>
                <a:gd name="T9" fmla="*/ 62177 h 1036237"/>
                <a:gd name="T10" fmla="*/ 3655366 w 2715904"/>
                <a:gd name="T11" fmla="*/ 0 h 10362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15904" h="1036237">
                  <a:moveTo>
                    <a:pt x="0" y="955343"/>
                  </a:moveTo>
                  <a:lnTo>
                    <a:pt x="1405719" y="982639"/>
                  </a:lnTo>
                  <a:cubicBezTo>
                    <a:pt x="1762835" y="994012"/>
                    <a:pt x="1965277" y="1064525"/>
                    <a:pt x="2142698" y="1023582"/>
                  </a:cubicBezTo>
                  <a:cubicBezTo>
                    <a:pt x="2320119" y="982639"/>
                    <a:pt x="2415653" y="848436"/>
                    <a:pt x="2470244" y="736979"/>
                  </a:cubicBezTo>
                  <a:cubicBezTo>
                    <a:pt x="2524835" y="625522"/>
                    <a:pt x="2429301" y="477672"/>
                    <a:pt x="2470244" y="354842"/>
                  </a:cubicBezTo>
                  <a:cubicBezTo>
                    <a:pt x="2511187" y="232012"/>
                    <a:pt x="2613545" y="116006"/>
                    <a:pt x="2715904" y="0"/>
                  </a:cubicBezTo>
                </a:path>
              </a:pathLst>
            </a:custGeom>
            <a:noFill/>
            <a:ln w="22225" cap="flat" cmpd="sng" algn="ctr">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2540" name="TextBox 15"/>
          <p:cNvSpPr txBox="1">
            <a:spLocks noChangeArrowheads="1"/>
          </p:cNvSpPr>
          <p:nvPr/>
        </p:nvSpPr>
        <p:spPr bwMode="auto">
          <a:xfrm>
            <a:off x="288925" y="5592763"/>
            <a:ext cx="3895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dirty="0" err="1">
                <a:latin typeface="Courier New" panose="02070309020205020404" pitchFamily="49" charset="0"/>
                <a:cs typeface="Courier New" panose="02070309020205020404" pitchFamily="49" charset="0"/>
              </a:rPr>
              <a:t>always_ff</a:t>
            </a:r>
            <a:r>
              <a:rPr lang="en-US" altLang="en-US" sz="1800" dirty="0">
                <a:latin typeface="Verdana" panose="020B0604030504040204" pitchFamily="34" charset="0"/>
              </a:rPr>
              <a:t> … no different, but</a:t>
            </a:r>
          </a:p>
          <a:p>
            <a:pPr eaLnBrk="1" hangingPunct="1">
              <a:spcBef>
                <a:spcPct val="0"/>
              </a:spcBef>
              <a:buClrTx/>
              <a:buSzTx/>
              <a:buFontTx/>
              <a:buNone/>
            </a:pPr>
            <a:r>
              <a:rPr lang="en-US" altLang="en-US" sz="1800" dirty="0">
                <a:latin typeface="Verdana" panose="020B0604030504040204" pitchFamily="34" charset="0"/>
              </a:rPr>
              <a:t>Synthesis tool will warn if didn’t</a:t>
            </a:r>
          </a:p>
          <a:p>
            <a:pPr eaLnBrk="1" hangingPunct="1">
              <a:spcBef>
                <a:spcPct val="0"/>
              </a:spcBef>
              <a:buClrTx/>
              <a:buSzTx/>
              <a:buFontTx/>
              <a:buNone/>
            </a:pPr>
            <a:r>
              <a:rPr lang="en-US" altLang="en-US" sz="1800" dirty="0">
                <a:latin typeface="Verdana" panose="020B0604030504040204" pitchFamily="34" charset="0"/>
              </a:rPr>
              <a:t>infer a flop.</a:t>
            </a:r>
          </a:p>
          <a:p>
            <a:pPr eaLnBrk="1" hangingPunct="1">
              <a:spcBef>
                <a:spcPct val="0"/>
              </a:spcBef>
              <a:buClrTx/>
              <a:buSzTx/>
              <a:buFontTx/>
              <a:buNone/>
            </a:pPr>
            <a:endParaRPr lang="en-US" altLang="en-US" sz="1800" dirty="0">
              <a:latin typeface="Verdana" panose="020B0604030504040204" pitchFamily="34" charset="0"/>
            </a:endParaRPr>
          </a:p>
        </p:txBody>
      </p:sp>
      <p:sp>
        <p:nvSpPr>
          <p:cNvPr id="22541" name="Freeform 16"/>
          <p:cNvSpPr>
            <a:spLocks/>
          </p:cNvSpPr>
          <p:nvPr/>
        </p:nvSpPr>
        <p:spPr bwMode="auto">
          <a:xfrm>
            <a:off x="1965325" y="5186363"/>
            <a:ext cx="2484438" cy="1176337"/>
          </a:xfrm>
          <a:custGeom>
            <a:avLst/>
            <a:gdLst>
              <a:gd name="T0" fmla="*/ 0 w 2483892"/>
              <a:gd name="T1" fmla="*/ 1161386 h 1176113"/>
              <a:gd name="T2" fmla="*/ 942937 w 2483892"/>
              <a:gd name="T3" fmla="*/ 1120395 h 1176113"/>
              <a:gd name="T4" fmla="*/ 1844877 w 2483892"/>
              <a:gd name="T5" fmla="*/ 1175052 h 1176113"/>
              <a:gd name="T6" fmla="*/ 2213854 w 2483892"/>
              <a:gd name="T7" fmla="*/ 1024752 h 1176113"/>
              <a:gd name="T8" fmla="*/ 2213854 w 2483892"/>
              <a:gd name="T9" fmla="*/ 683168 h 1176113"/>
              <a:gd name="T10" fmla="*/ 2241185 w 2483892"/>
              <a:gd name="T11" fmla="*/ 368910 h 1176113"/>
              <a:gd name="T12" fmla="*/ 2487169 w 2483892"/>
              <a:gd name="T13" fmla="*/ 0 h 11761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83892" h="1176113">
                <a:moveTo>
                  <a:pt x="0" y="1160060"/>
                </a:moveTo>
                <a:cubicBezTo>
                  <a:pt x="317310" y="1138451"/>
                  <a:pt x="634621" y="1116842"/>
                  <a:pt x="941695" y="1119117"/>
                </a:cubicBezTo>
                <a:cubicBezTo>
                  <a:pt x="1248769" y="1121392"/>
                  <a:pt x="1630907" y="1189630"/>
                  <a:pt x="1842447" y="1173708"/>
                </a:cubicBezTo>
                <a:cubicBezTo>
                  <a:pt x="2053987" y="1157786"/>
                  <a:pt x="2149522" y="1105469"/>
                  <a:pt x="2210937" y="1023582"/>
                </a:cubicBezTo>
                <a:cubicBezTo>
                  <a:pt x="2272352" y="941695"/>
                  <a:pt x="2206388" y="791570"/>
                  <a:pt x="2210937" y="682388"/>
                </a:cubicBezTo>
                <a:cubicBezTo>
                  <a:pt x="2215486" y="573206"/>
                  <a:pt x="2192740" y="482221"/>
                  <a:pt x="2238232" y="368490"/>
                </a:cubicBezTo>
                <a:cubicBezTo>
                  <a:pt x="2283724" y="254759"/>
                  <a:pt x="2383808" y="127379"/>
                  <a:pt x="2483892" y="0"/>
                </a:cubicBezTo>
              </a:path>
            </a:pathLst>
          </a:custGeom>
          <a:noFill/>
          <a:ln w="22225" cap="flat" cmpd="sng" algn="ctr">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22540"/>
                                        </p:tgtEl>
                                        <p:attrNameLst>
                                          <p:attrName>style.visibility</p:attrName>
                                        </p:attrNameLst>
                                      </p:cBhvr>
                                      <p:to>
                                        <p:strVal val="visible"/>
                                      </p:to>
                                    </p:set>
                                    <p:anim calcmode="lin" valueType="num">
                                      <p:cBhvr>
                                        <p:cTn id="14" dur="1000" fill="hold"/>
                                        <p:tgtEl>
                                          <p:spTgt spid="22540"/>
                                        </p:tgtEl>
                                        <p:attrNameLst>
                                          <p:attrName>ppt_w</p:attrName>
                                        </p:attrNameLst>
                                      </p:cBhvr>
                                      <p:tavLst>
                                        <p:tav tm="0">
                                          <p:val>
                                            <p:fltVal val="0"/>
                                          </p:val>
                                        </p:tav>
                                        <p:tav tm="100000">
                                          <p:val>
                                            <p:strVal val="#ppt_w"/>
                                          </p:val>
                                        </p:tav>
                                      </p:tavLst>
                                    </p:anim>
                                    <p:anim calcmode="lin" valueType="num">
                                      <p:cBhvr>
                                        <p:cTn id="15" dur="1000" fill="hold"/>
                                        <p:tgtEl>
                                          <p:spTgt spid="22540"/>
                                        </p:tgtEl>
                                        <p:attrNameLst>
                                          <p:attrName>ppt_h</p:attrName>
                                        </p:attrNameLst>
                                      </p:cBhvr>
                                      <p:tavLst>
                                        <p:tav tm="0">
                                          <p:val>
                                            <p:fltVal val="0"/>
                                          </p:val>
                                        </p:tav>
                                        <p:tav tm="100000">
                                          <p:val>
                                            <p:strVal val="#ppt_h"/>
                                          </p:val>
                                        </p:tav>
                                      </p:tavLst>
                                    </p:anim>
                                    <p:anim calcmode="lin" valueType="num">
                                      <p:cBhvr>
                                        <p:cTn id="16" dur="1000" fill="hold"/>
                                        <p:tgtEl>
                                          <p:spTgt spid="22540"/>
                                        </p:tgtEl>
                                        <p:attrNameLst>
                                          <p:attrName>style.rotation</p:attrName>
                                        </p:attrNameLst>
                                      </p:cBhvr>
                                      <p:tavLst>
                                        <p:tav tm="0">
                                          <p:val>
                                            <p:fltVal val="90"/>
                                          </p:val>
                                        </p:tav>
                                        <p:tav tm="100000">
                                          <p:val>
                                            <p:fltVal val="0"/>
                                          </p:val>
                                        </p:tav>
                                      </p:tavLst>
                                    </p:anim>
                                    <p:animEffect transition="in" filter="fade">
                                      <p:cBhvr>
                                        <p:cTn id="17" dur="1000"/>
                                        <p:tgtEl>
                                          <p:spTgt spid="22540"/>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22541"/>
                                        </p:tgtEl>
                                        <p:attrNameLst>
                                          <p:attrName>style.visibility</p:attrName>
                                        </p:attrNameLst>
                                      </p:cBhvr>
                                      <p:to>
                                        <p:strVal val="visible"/>
                                      </p:to>
                                    </p:set>
                                    <p:anim calcmode="lin" valueType="num">
                                      <p:cBhvr>
                                        <p:cTn id="20" dur="1000" fill="hold"/>
                                        <p:tgtEl>
                                          <p:spTgt spid="22541"/>
                                        </p:tgtEl>
                                        <p:attrNameLst>
                                          <p:attrName>ppt_w</p:attrName>
                                        </p:attrNameLst>
                                      </p:cBhvr>
                                      <p:tavLst>
                                        <p:tav tm="0">
                                          <p:val>
                                            <p:fltVal val="0"/>
                                          </p:val>
                                        </p:tav>
                                        <p:tav tm="100000">
                                          <p:val>
                                            <p:strVal val="#ppt_w"/>
                                          </p:val>
                                        </p:tav>
                                      </p:tavLst>
                                    </p:anim>
                                    <p:anim calcmode="lin" valueType="num">
                                      <p:cBhvr>
                                        <p:cTn id="21" dur="1000" fill="hold"/>
                                        <p:tgtEl>
                                          <p:spTgt spid="22541"/>
                                        </p:tgtEl>
                                        <p:attrNameLst>
                                          <p:attrName>ppt_h</p:attrName>
                                        </p:attrNameLst>
                                      </p:cBhvr>
                                      <p:tavLst>
                                        <p:tav tm="0">
                                          <p:val>
                                            <p:fltVal val="0"/>
                                          </p:val>
                                        </p:tav>
                                        <p:tav tm="100000">
                                          <p:val>
                                            <p:strVal val="#ppt_h"/>
                                          </p:val>
                                        </p:tav>
                                      </p:tavLst>
                                    </p:anim>
                                    <p:anim calcmode="lin" valueType="num">
                                      <p:cBhvr>
                                        <p:cTn id="22" dur="1000" fill="hold"/>
                                        <p:tgtEl>
                                          <p:spTgt spid="22541"/>
                                        </p:tgtEl>
                                        <p:attrNameLst>
                                          <p:attrName>style.rotation</p:attrName>
                                        </p:attrNameLst>
                                      </p:cBhvr>
                                      <p:tavLst>
                                        <p:tav tm="0">
                                          <p:val>
                                            <p:fltVal val="90"/>
                                          </p:val>
                                        </p:tav>
                                        <p:tav tm="100000">
                                          <p:val>
                                            <p:fltVal val="0"/>
                                          </p:val>
                                        </p:tav>
                                      </p:tavLst>
                                    </p:anim>
                                    <p:animEffect transition="in" filter="fade">
                                      <p:cBhvr>
                                        <p:cTn id="23" dur="10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p:bldP spid="2254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04800" y="277813"/>
            <a:ext cx="8534400" cy="1139825"/>
          </a:xfrm>
        </p:spPr>
        <p:txBody>
          <a:bodyPr/>
          <a:lstStyle/>
          <a:p>
            <a:pPr eaLnBrk="1" hangingPunct="1"/>
            <a:r>
              <a:rPr lang="en-US" altLang="en-US" sz="3600" smtClean="0"/>
              <a:t>Behavioral: Combinational vs Sequential</a:t>
            </a:r>
          </a:p>
        </p:txBody>
      </p:sp>
      <p:sp>
        <p:nvSpPr>
          <p:cNvPr id="24580" name="Rectangle 4"/>
          <p:cNvSpPr>
            <a:spLocks noGrp="1" noChangeArrowheads="1"/>
          </p:cNvSpPr>
          <p:nvPr>
            <p:ph idx="1"/>
          </p:nvPr>
        </p:nvSpPr>
        <p:spPr>
          <a:noFill/>
        </p:spPr>
        <p:txBody>
          <a:bodyPr/>
          <a:lstStyle/>
          <a:p>
            <a:pPr eaLnBrk="1" hangingPunct="1"/>
            <a:r>
              <a:rPr lang="en-US" altLang="en-US" smtClean="0"/>
              <a:t>Combinational</a:t>
            </a:r>
          </a:p>
          <a:p>
            <a:pPr lvl="1" eaLnBrk="1" hangingPunct="1"/>
            <a:r>
              <a:rPr lang="en-US" altLang="en-US" smtClean="0"/>
              <a:t>Not edge-triggered</a:t>
            </a:r>
          </a:p>
          <a:p>
            <a:pPr lvl="1" eaLnBrk="1" hangingPunct="1"/>
            <a:r>
              <a:rPr lang="en-US" altLang="en-US" smtClean="0"/>
              <a:t>All “inputs” (RHS nets/variables) are triggers</a:t>
            </a:r>
          </a:p>
          <a:p>
            <a:pPr lvl="1" eaLnBrk="1" hangingPunct="1"/>
            <a:r>
              <a:rPr lang="en-US" altLang="en-US" smtClean="0"/>
              <a:t>Does not depend on clock</a:t>
            </a:r>
          </a:p>
          <a:p>
            <a:pPr eaLnBrk="1" hangingPunct="1"/>
            <a:endParaRPr lang="en-US" altLang="en-US" smtClean="0"/>
          </a:p>
          <a:p>
            <a:pPr eaLnBrk="1" hangingPunct="1"/>
            <a:r>
              <a:rPr lang="en-US" altLang="en-US" smtClean="0"/>
              <a:t>Sequential</a:t>
            </a:r>
          </a:p>
          <a:p>
            <a:pPr lvl="1" eaLnBrk="1" hangingPunct="1"/>
            <a:r>
              <a:rPr lang="en-US" altLang="en-US" smtClean="0"/>
              <a:t>Edge-triggered by clock signal</a:t>
            </a:r>
          </a:p>
          <a:p>
            <a:pPr lvl="1" eaLnBrk="1" hangingPunct="1"/>
            <a:r>
              <a:rPr lang="en-US" altLang="en-US" smtClean="0"/>
              <a:t>Only clock (and possibly reset) appear in trigger list</a:t>
            </a:r>
          </a:p>
          <a:p>
            <a:pPr lvl="1" eaLnBrk="1" hangingPunct="1"/>
            <a:r>
              <a:rPr lang="en-US" altLang="en-US" smtClean="0"/>
              <a:t>Can include combinational logic that feeds a FF or register</a:t>
            </a:r>
          </a:p>
        </p:txBody>
      </p:sp>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CCCCE94F-E7EB-4E9A-B446-83088AD9A257}" type="slidenum">
              <a:rPr lang="en-US" altLang="en-US" sz="1000">
                <a:latin typeface="Verdana" panose="020B0604030504040204" pitchFamily="34" charset="0"/>
              </a:rPr>
              <a:pPr>
                <a:spcBef>
                  <a:spcPct val="0"/>
                </a:spcBef>
                <a:buClrTx/>
                <a:buSzTx/>
                <a:buFontTx/>
                <a:buNone/>
              </a:pPr>
              <a:t>18</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457200" y="288925"/>
            <a:ext cx="8229600" cy="1143000"/>
          </a:xfrm>
        </p:spPr>
        <p:txBody>
          <a:bodyPr/>
          <a:lstStyle/>
          <a:p>
            <a:pPr eaLnBrk="1" hangingPunct="1"/>
            <a:r>
              <a:rPr lang="en-US" altLang="en-US" dirty="0" smtClean="0"/>
              <a:t>Blocking vs non-Blocking</a:t>
            </a:r>
          </a:p>
        </p:txBody>
      </p:sp>
      <p:sp>
        <p:nvSpPr>
          <p:cNvPr id="25603" name="Rectangle 4"/>
          <p:cNvSpPr>
            <a:spLocks noGrp="1" noChangeArrowheads="1"/>
          </p:cNvSpPr>
          <p:nvPr>
            <p:ph idx="1"/>
          </p:nvPr>
        </p:nvSpPr>
        <p:spPr>
          <a:xfrm>
            <a:off x="457200" y="1524000"/>
            <a:ext cx="8229600" cy="4953000"/>
          </a:xfrm>
          <a:noFill/>
        </p:spPr>
        <p:txBody>
          <a:bodyPr/>
          <a:lstStyle/>
          <a:p>
            <a:pPr eaLnBrk="1" hangingPunct="1"/>
            <a:r>
              <a:rPr lang="en-US" altLang="en-US" smtClean="0"/>
              <a:t>Blocking “Evaluated” </a:t>
            </a:r>
            <a:r>
              <a:rPr lang="en-US" altLang="en-US" u="sng" smtClean="0"/>
              <a:t>sequentially</a:t>
            </a:r>
            <a:r>
              <a:rPr lang="en-US" altLang="en-US" smtClean="0"/>
              <a:t> </a:t>
            </a:r>
          </a:p>
          <a:p>
            <a:pPr eaLnBrk="1" hangingPunct="1"/>
            <a:r>
              <a:rPr lang="en-US" altLang="en-US" smtClean="0"/>
              <a:t>Works a lot like software </a:t>
            </a:r>
            <a:r>
              <a:rPr lang="en-US" altLang="en-US" smtClean="0">
                <a:solidFill>
                  <a:srgbClr val="CC0000"/>
                </a:solidFill>
              </a:rPr>
              <a:t>(</a:t>
            </a:r>
            <a:r>
              <a:rPr lang="en-US" altLang="en-US" b="1" smtClean="0">
                <a:solidFill>
                  <a:srgbClr val="CC0000"/>
                </a:solidFill>
              </a:rPr>
              <a:t>danger!</a:t>
            </a:r>
            <a:r>
              <a:rPr lang="en-US" altLang="en-US" smtClean="0">
                <a:solidFill>
                  <a:srgbClr val="CC0000"/>
                </a:solidFill>
              </a:rPr>
              <a:t>)</a:t>
            </a:r>
          </a:p>
          <a:p>
            <a:pPr eaLnBrk="1" hangingPunct="1"/>
            <a:r>
              <a:rPr lang="en-US" altLang="en-US" smtClean="0"/>
              <a:t>Used for </a:t>
            </a:r>
            <a:r>
              <a:rPr lang="en-US" altLang="en-US" u="sng" smtClean="0"/>
              <a:t>combinational</a:t>
            </a:r>
            <a:r>
              <a:rPr lang="en-US" altLang="en-US" smtClean="0"/>
              <a:t> logic</a:t>
            </a:r>
            <a:br>
              <a:rPr lang="en-US" altLang="en-US" smtClean="0"/>
            </a:br>
            <a:endParaRPr lang="en-US" altLang="en-US" smtClean="0"/>
          </a:p>
        </p:txBody>
      </p:sp>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6297BE46-74A2-49E4-9A2D-E57DDCD26578}" type="slidenum">
              <a:rPr lang="en-US" altLang="en-US" sz="1000">
                <a:latin typeface="Verdana" panose="020B0604030504040204" pitchFamily="34" charset="0"/>
              </a:rPr>
              <a:pPr>
                <a:spcBef>
                  <a:spcPct val="0"/>
                </a:spcBef>
                <a:buClrTx/>
                <a:buSzTx/>
                <a:buFontTx/>
                <a:buNone/>
              </a:pPr>
              <a:t>19</a:t>
            </a:fld>
            <a:endParaRPr lang="en-US" altLang="en-US" sz="1000">
              <a:latin typeface="Verdana" panose="020B0604030504040204" pitchFamily="34" charset="0"/>
            </a:endParaRPr>
          </a:p>
        </p:txBody>
      </p:sp>
      <p:grpSp>
        <p:nvGrpSpPr>
          <p:cNvPr id="2" name="Group 24"/>
          <p:cNvGrpSpPr>
            <a:grpSpLocks/>
          </p:cNvGrpSpPr>
          <p:nvPr/>
        </p:nvGrpSpPr>
        <p:grpSpPr bwMode="auto">
          <a:xfrm>
            <a:off x="1298575" y="3363913"/>
            <a:ext cx="7159625" cy="3189287"/>
            <a:chOff x="818" y="2119"/>
            <a:chExt cx="4510" cy="2009"/>
          </a:xfrm>
        </p:grpSpPr>
        <p:sp>
          <p:nvSpPr>
            <p:cNvPr id="25606" name="Text Box 5"/>
            <p:cNvSpPr txBox="1">
              <a:spLocks noChangeArrowheads="1"/>
            </p:cNvSpPr>
            <p:nvPr/>
          </p:nvSpPr>
          <p:spPr bwMode="auto">
            <a:xfrm>
              <a:off x="818" y="2119"/>
              <a:ext cx="4086" cy="19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module</a:t>
              </a:r>
              <a:r>
                <a:rPr lang="en-US" altLang="en-US" sz="1800">
                  <a:latin typeface="Verdana" panose="020B0604030504040204" pitchFamily="34" charset="0"/>
                </a:rPr>
                <a:t> addtree(</a:t>
              </a:r>
              <a:r>
                <a:rPr lang="en-US" altLang="en-US" sz="1800" b="1">
                  <a:latin typeface="Verdana" panose="020B0604030504040204" pitchFamily="34" charset="0"/>
                </a:rPr>
                <a:t>output reg</a:t>
              </a:r>
              <a:r>
                <a:rPr lang="en-US" altLang="en-US" sz="1800">
                  <a:latin typeface="Verdana" panose="020B0604030504040204" pitchFamily="34" charset="0"/>
                </a:rPr>
                <a:t> [9:0] out,</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input</a:t>
              </a:r>
              <a:r>
                <a:rPr lang="en-US" altLang="en-US" sz="1800">
                  <a:latin typeface="Verdana" panose="020B0604030504040204" pitchFamily="34" charset="0"/>
                </a:rPr>
                <a:t> [7:0] in1, in2, in3, in4);</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b="1">
                  <a:latin typeface="Verdana" panose="020B0604030504040204" pitchFamily="34" charset="0"/>
                </a:rPr>
                <a:t>reg</a:t>
              </a:r>
              <a:r>
                <a:rPr lang="en-US" altLang="en-US" sz="1800">
                  <a:latin typeface="Verdana" panose="020B0604030504040204" pitchFamily="34" charset="0"/>
                </a:rPr>
                <a:t> [8:0] part1, part2;</a:t>
              </a:r>
            </a:p>
            <a:p>
              <a:pPr eaLnBrk="1" hangingPunct="1">
                <a:spcBef>
                  <a:spcPct val="0"/>
                </a:spcBef>
                <a:buClrTx/>
                <a:buSzTx/>
                <a:buFontTx/>
                <a:buNone/>
              </a:pPr>
              <a:r>
                <a:rPr lang="en-US" altLang="en-US" sz="1800" b="1">
                  <a:latin typeface="Verdana" panose="020B0604030504040204" pitchFamily="34" charset="0"/>
                </a:rPr>
                <a:t>always @</a:t>
              </a:r>
              <a:r>
                <a:rPr lang="en-US" altLang="en-US" sz="1800">
                  <a:latin typeface="Verdana" panose="020B0604030504040204" pitchFamily="34" charset="0"/>
                </a:rPr>
                <a:t>(in1, in2, in3, in4) </a:t>
              </a:r>
              <a:r>
                <a:rPr lang="en-US" altLang="en-US" sz="1800" b="1">
                  <a:latin typeface="Verdana" panose="020B0604030504040204" pitchFamily="34" charset="0"/>
                </a:rPr>
                <a:t>begin</a:t>
              </a:r>
            </a:p>
            <a:p>
              <a:pPr eaLnBrk="1" hangingPunct="1">
                <a:spcBef>
                  <a:spcPct val="0"/>
                </a:spcBef>
                <a:buClrTx/>
                <a:buSzTx/>
                <a:buFontTx/>
                <a:buNone/>
              </a:pPr>
              <a:r>
                <a:rPr lang="en-US" altLang="en-US" sz="1800">
                  <a:latin typeface="Verdana" panose="020B0604030504040204" pitchFamily="34" charset="0"/>
                </a:rPr>
                <a:t>	part1 = in1 + in2;</a:t>
              </a:r>
            </a:p>
            <a:p>
              <a:pPr eaLnBrk="1" hangingPunct="1">
                <a:spcBef>
                  <a:spcPct val="0"/>
                </a:spcBef>
                <a:buClrTx/>
                <a:buSzTx/>
                <a:buFontTx/>
                <a:buNone/>
              </a:pPr>
              <a:r>
                <a:rPr lang="en-US" altLang="en-US" sz="1800">
                  <a:latin typeface="Verdana" panose="020B0604030504040204" pitchFamily="34" charset="0"/>
                </a:rPr>
                <a:t>	part2 = in3 + in4;</a:t>
              </a:r>
            </a:p>
            <a:p>
              <a:pPr eaLnBrk="1" hangingPunct="1">
                <a:spcBef>
                  <a:spcPct val="0"/>
                </a:spcBef>
                <a:buClrTx/>
                <a:buSzTx/>
                <a:buFontTx/>
                <a:buNone/>
              </a:pPr>
              <a:r>
                <a:rPr lang="en-US" altLang="en-US" sz="1800">
                  <a:latin typeface="Verdana" panose="020B0604030504040204" pitchFamily="34" charset="0"/>
                </a:rPr>
                <a:t>	out = part1 + part2;</a:t>
              </a:r>
            </a:p>
            <a:p>
              <a:pPr eaLnBrk="1" hangingPunct="1">
                <a:spcBef>
                  <a:spcPct val="0"/>
                </a:spcBef>
                <a:buClrTx/>
                <a:buSzTx/>
                <a:buFontTx/>
                <a:buNone/>
              </a:pPr>
              <a:r>
                <a:rPr lang="en-US" altLang="en-US" sz="1800" b="1">
                  <a:latin typeface="Verdana" panose="020B0604030504040204" pitchFamily="34" charset="0"/>
                </a:rPr>
                <a:t>end</a:t>
              </a:r>
            </a:p>
            <a:p>
              <a:pPr eaLnBrk="1" hangingPunct="1">
                <a:spcBef>
                  <a:spcPct val="0"/>
                </a:spcBef>
                <a:buClrTx/>
                <a:buSzTx/>
                <a:buFontTx/>
                <a:buNone/>
              </a:pPr>
              <a:r>
                <a:rPr lang="en-US" altLang="en-US" sz="1800" b="1">
                  <a:latin typeface="Verdana" panose="020B0604030504040204" pitchFamily="34" charset="0"/>
                </a:rPr>
                <a:t>endmodule</a:t>
              </a:r>
            </a:p>
            <a:p>
              <a:pPr eaLnBrk="1" hangingPunct="1">
                <a:spcBef>
                  <a:spcPct val="0"/>
                </a:spcBef>
                <a:buClrTx/>
                <a:buSzTx/>
                <a:buFontTx/>
                <a:buNone/>
              </a:pPr>
              <a:endParaRPr lang="en-US" altLang="en-US" sz="1800" b="1">
                <a:latin typeface="Verdana" panose="020B0604030504040204" pitchFamily="34" charset="0"/>
              </a:endParaRPr>
            </a:p>
          </p:txBody>
        </p:sp>
        <p:sp>
          <p:nvSpPr>
            <p:cNvPr id="25607" name="Rectangle 23"/>
            <p:cNvSpPr>
              <a:spLocks noChangeArrowheads="1"/>
            </p:cNvSpPr>
            <p:nvPr/>
          </p:nvSpPr>
          <p:spPr bwMode="auto">
            <a:xfrm>
              <a:off x="3840" y="2592"/>
              <a:ext cx="1488" cy="1536"/>
            </a:xfrm>
            <a:prstGeom prst="rect">
              <a:avLst/>
            </a:prstGeom>
            <a:solidFill>
              <a:schemeClr val="bg1"/>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5608" name="Rectangle 6"/>
            <p:cNvSpPr>
              <a:spLocks noChangeArrowheads="1"/>
            </p:cNvSpPr>
            <p:nvPr/>
          </p:nvSpPr>
          <p:spPr bwMode="auto">
            <a:xfrm>
              <a:off x="4080" y="2928"/>
              <a:ext cx="384" cy="336"/>
            </a:xfrm>
            <a:prstGeom prst="rect">
              <a:avLst/>
            </a:prstGeom>
            <a:solidFill>
              <a:srgbClr val="99CCFF"/>
            </a:solidFill>
            <a:ln w="1905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a:t>
              </a:r>
            </a:p>
          </p:txBody>
        </p:sp>
        <p:sp>
          <p:nvSpPr>
            <p:cNvPr id="25609" name="Rectangle 7"/>
            <p:cNvSpPr>
              <a:spLocks noChangeArrowheads="1"/>
            </p:cNvSpPr>
            <p:nvPr/>
          </p:nvSpPr>
          <p:spPr bwMode="auto">
            <a:xfrm>
              <a:off x="4656" y="2928"/>
              <a:ext cx="384" cy="336"/>
            </a:xfrm>
            <a:prstGeom prst="rect">
              <a:avLst/>
            </a:prstGeom>
            <a:solidFill>
              <a:srgbClr val="99CCFF"/>
            </a:solidFill>
            <a:ln w="1905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a:t>
              </a:r>
            </a:p>
          </p:txBody>
        </p:sp>
        <p:sp>
          <p:nvSpPr>
            <p:cNvPr id="25610" name="Rectangle 8"/>
            <p:cNvSpPr>
              <a:spLocks noChangeArrowheads="1"/>
            </p:cNvSpPr>
            <p:nvPr/>
          </p:nvSpPr>
          <p:spPr bwMode="auto">
            <a:xfrm>
              <a:off x="4368" y="3456"/>
              <a:ext cx="384" cy="336"/>
            </a:xfrm>
            <a:prstGeom prst="rect">
              <a:avLst/>
            </a:prstGeom>
            <a:solidFill>
              <a:srgbClr val="99CCFF"/>
            </a:solidFill>
            <a:ln w="1905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a:t>
              </a:r>
            </a:p>
          </p:txBody>
        </p:sp>
        <p:sp>
          <p:nvSpPr>
            <p:cNvPr id="25611" name="Freeform 9"/>
            <p:cNvSpPr>
              <a:spLocks/>
            </p:cNvSpPr>
            <p:nvPr/>
          </p:nvSpPr>
          <p:spPr bwMode="auto">
            <a:xfrm>
              <a:off x="4272" y="3264"/>
              <a:ext cx="192" cy="192"/>
            </a:xfrm>
            <a:custGeom>
              <a:avLst/>
              <a:gdLst>
                <a:gd name="T0" fmla="*/ 0 w 192"/>
                <a:gd name="T1" fmla="*/ 0 h 192"/>
                <a:gd name="T2" fmla="*/ 0 w 192"/>
                <a:gd name="T3" fmla="*/ 96 h 192"/>
                <a:gd name="T4" fmla="*/ 192 w 192"/>
                <a:gd name="T5" fmla="*/ 96 h 192"/>
                <a:gd name="T6" fmla="*/ 192 w 192"/>
                <a:gd name="T7" fmla="*/ 192 h 192"/>
                <a:gd name="T8" fmla="*/ 0 60000 65536"/>
                <a:gd name="T9" fmla="*/ 0 60000 65536"/>
                <a:gd name="T10" fmla="*/ 0 60000 65536"/>
                <a:gd name="T11" fmla="*/ 0 60000 65536"/>
                <a:gd name="T12" fmla="*/ 0 w 192"/>
                <a:gd name="T13" fmla="*/ 0 h 192"/>
                <a:gd name="T14" fmla="*/ 192 w 192"/>
                <a:gd name="T15" fmla="*/ 192 h 192"/>
              </a:gdLst>
              <a:ahLst/>
              <a:cxnLst>
                <a:cxn ang="T8">
                  <a:pos x="T0" y="T1"/>
                </a:cxn>
                <a:cxn ang="T9">
                  <a:pos x="T2" y="T3"/>
                </a:cxn>
                <a:cxn ang="T10">
                  <a:pos x="T4" y="T5"/>
                </a:cxn>
                <a:cxn ang="T11">
                  <a:pos x="T6" y="T7"/>
                </a:cxn>
              </a:cxnLst>
              <a:rect l="T12" t="T13" r="T14" b="T15"/>
              <a:pathLst>
                <a:path w="192" h="192">
                  <a:moveTo>
                    <a:pt x="0" y="0"/>
                  </a:moveTo>
                  <a:lnTo>
                    <a:pt x="0" y="96"/>
                  </a:lnTo>
                  <a:lnTo>
                    <a:pt x="192" y="96"/>
                  </a:lnTo>
                  <a:lnTo>
                    <a:pt x="192" y="192"/>
                  </a:lnTo>
                </a:path>
              </a:pathLst>
            </a:custGeom>
            <a:noFill/>
            <a:ln w="19050" cap="flat" cmpd="sng">
              <a:solidFill>
                <a:schemeClr val="tx1"/>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2" name="Freeform 10"/>
            <p:cNvSpPr>
              <a:spLocks/>
            </p:cNvSpPr>
            <p:nvPr/>
          </p:nvSpPr>
          <p:spPr bwMode="auto">
            <a:xfrm flipH="1">
              <a:off x="4656" y="3264"/>
              <a:ext cx="192" cy="192"/>
            </a:xfrm>
            <a:custGeom>
              <a:avLst/>
              <a:gdLst>
                <a:gd name="T0" fmla="*/ 0 w 192"/>
                <a:gd name="T1" fmla="*/ 0 h 192"/>
                <a:gd name="T2" fmla="*/ 0 w 192"/>
                <a:gd name="T3" fmla="*/ 96 h 192"/>
                <a:gd name="T4" fmla="*/ 192 w 192"/>
                <a:gd name="T5" fmla="*/ 96 h 192"/>
                <a:gd name="T6" fmla="*/ 192 w 192"/>
                <a:gd name="T7" fmla="*/ 192 h 192"/>
                <a:gd name="T8" fmla="*/ 0 60000 65536"/>
                <a:gd name="T9" fmla="*/ 0 60000 65536"/>
                <a:gd name="T10" fmla="*/ 0 60000 65536"/>
                <a:gd name="T11" fmla="*/ 0 60000 65536"/>
                <a:gd name="T12" fmla="*/ 0 w 192"/>
                <a:gd name="T13" fmla="*/ 0 h 192"/>
                <a:gd name="T14" fmla="*/ 192 w 192"/>
                <a:gd name="T15" fmla="*/ 192 h 192"/>
              </a:gdLst>
              <a:ahLst/>
              <a:cxnLst>
                <a:cxn ang="T8">
                  <a:pos x="T0" y="T1"/>
                </a:cxn>
                <a:cxn ang="T9">
                  <a:pos x="T2" y="T3"/>
                </a:cxn>
                <a:cxn ang="T10">
                  <a:pos x="T4" y="T5"/>
                </a:cxn>
                <a:cxn ang="T11">
                  <a:pos x="T6" y="T7"/>
                </a:cxn>
              </a:cxnLst>
              <a:rect l="T12" t="T13" r="T14" b="T15"/>
              <a:pathLst>
                <a:path w="192" h="192">
                  <a:moveTo>
                    <a:pt x="0" y="0"/>
                  </a:moveTo>
                  <a:lnTo>
                    <a:pt x="0" y="96"/>
                  </a:lnTo>
                  <a:lnTo>
                    <a:pt x="192" y="96"/>
                  </a:lnTo>
                  <a:lnTo>
                    <a:pt x="192" y="192"/>
                  </a:lnTo>
                </a:path>
              </a:pathLst>
            </a:custGeom>
            <a:noFill/>
            <a:ln w="19050" cap="flat" cmpd="sng">
              <a:solidFill>
                <a:schemeClr val="tx1"/>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3" name="Line 11"/>
            <p:cNvSpPr>
              <a:spLocks noChangeShapeType="1"/>
            </p:cNvSpPr>
            <p:nvPr/>
          </p:nvSpPr>
          <p:spPr bwMode="auto">
            <a:xfrm>
              <a:off x="4176" y="2784"/>
              <a:ext cx="0" cy="144"/>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5614" name="Line 12"/>
            <p:cNvSpPr>
              <a:spLocks noChangeShapeType="1"/>
            </p:cNvSpPr>
            <p:nvPr/>
          </p:nvSpPr>
          <p:spPr bwMode="auto">
            <a:xfrm>
              <a:off x="4368" y="2784"/>
              <a:ext cx="0" cy="144"/>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5615" name="Line 13"/>
            <p:cNvSpPr>
              <a:spLocks noChangeShapeType="1"/>
            </p:cNvSpPr>
            <p:nvPr/>
          </p:nvSpPr>
          <p:spPr bwMode="auto">
            <a:xfrm>
              <a:off x="4752" y="2784"/>
              <a:ext cx="0" cy="144"/>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5616" name="Line 14"/>
            <p:cNvSpPr>
              <a:spLocks noChangeShapeType="1"/>
            </p:cNvSpPr>
            <p:nvPr/>
          </p:nvSpPr>
          <p:spPr bwMode="auto">
            <a:xfrm>
              <a:off x="4944" y="2784"/>
              <a:ext cx="0" cy="144"/>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5617" name="Line 15"/>
            <p:cNvSpPr>
              <a:spLocks noChangeShapeType="1"/>
            </p:cNvSpPr>
            <p:nvPr/>
          </p:nvSpPr>
          <p:spPr bwMode="auto">
            <a:xfrm>
              <a:off x="4560" y="3792"/>
              <a:ext cx="0" cy="144"/>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5618" name="Text Box 16"/>
            <p:cNvSpPr txBox="1">
              <a:spLocks noChangeArrowheads="1"/>
            </p:cNvSpPr>
            <p:nvPr/>
          </p:nvSpPr>
          <p:spPr bwMode="auto">
            <a:xfrm>
              <a:off x="4401" y="3888"/>
              <a:ext cx="3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out</a:t>
              </a:r>
            </a:p>
          </p:txBody>
        </p:sp>
        <p:sp>
          <p:nvSpPr>
            <p:cNvPr id="25619" name="Text Box 17"/>
            <p:cNvSpPr txBox="1">
              <a:spLocks noChangeArrowheads="1"/>
            </p:cNvSpPr>
            <p:nvPr/>
          </p:nvSpPr>
          <p:spPr bwMode="auto">
            <a:xfrm>
              <a:off x="3981" y="2592"/>
              <a:ext cx="3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in1</a:t>
              </a:r>
            </a:p>
          </p:txBody>
        </p:sp>
        <p:sp>
          <p:nvSpPr>
            <p:cNvPr id="25620" name="Text Box 18"/>
            <p:cNvSpPr txBox="1">
              <a:spLocks noChangeArrowheads="1"/>
            </p:cNvSpPr>
            <p:nvPr/>
          </p:nvSpPr>
          <p:spPr bwMode="auto">
            <a:xfrm>
              <a:off x="4224" y="2592"/>
              <a:ext cx="3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in2</a:t>
              </a:r>
            </a:p>
          </p:txBody>
        </p:sp>
        <p:sp>
          <p:nvSpPr>
            <p:cNvPr id="25621" name="Text Box 19"/>
            <p:cNvSpPr txBox="1">
              <a:spLocks noChangeArrowheads="1"/>
            </p:cNvSpPr>
            <p:nvPr/>
          </p:nvSpPr>
          <p:spPr bwMode="auto">
            <a:xfrm>
              <a:off x="4557" y="2592"/>
              <a:ext cx="3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in3</a:t>
              </a:r>
            </a:p>
          </p:txBody>
        </p:sp>
        <p:sp>
          <p:nvSpPr>
            <p:cNvPr id="25622" name="Text Box 20"/>
            <p:cNvSpPr txBox="1">
              <a:spLocks noChangeArrowheads="1"/>
            </p:cNvSpPr>
            <p:nvPr/>
          </p:nvSpPr>
          <p:spPr bwMode="auto">
            <a:xfrm>
              <a:off x="4800" y="2592"/>
              <a:ext cx="3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in4</a:t>
              </a:r>
            </a:p>
          </p:txBody>
        </p:sp>
        <p:sp>
          <p:nvSpPr>
            <p:cNvPr id="25623" name="Text Box 21"/>
            <p:cNvSpPr txBox="1">
              <a:spLocks noChangeArrowheads="1"/>
            </p:cNvSpPr>
            <p:nvPr/>
          </p:nvSpPr>
          <p:spPr bwMode="auto">
            <a:xfrm>
              <a:off x="3840" y="3312"/>
              <a:ext cx="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part1</a:t>
              </a:r>
            </a:p>
          </p:txBody>
        </p:sp>
        <p:sp>
          <p:nvSpPr>
            <p:cNvPr id="25624" name="Text Box 22"/>
            <p:cNvSpPr txBox="1">
              <a:spLocks noChangeArrowheads="1"/>
            </p:cNvSpPr>
            <p:nvPr/>
          </p:nvSpPr>
          <p:spPr bwMode="auto">
            <a:xfrm>
              <a:off x="4800" y="3312"/>
              <a:ext cx="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part2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47675" y="152400"/>
            <a:ext cx="8229600" cy="1143000"/>
          </a:xfrm>
        </p:spPr>
        <p:txBody>
          <a:bodyPr/>
          <a:lstStyle/>
          <a:p>
            <a:pPr eaLnBrk="1" hangingPunct="1"/>
            <a:r>
              <a:rPr lang="en-US" altLang="en-US" dirty="0" smtClean="0"/>
              <a:t>Administrative Matters</a:t>
            </a:r>
          </a:p>
        </p:txBody>
      </p:sp>
      <p:sp>
        <p:nvSpPr>
          <p:cNvPr id="6148" name="Rectangle 3"/>
          <p:cNvSpPr>
            <a:spLocks noGrp="1" noChangeArrowheads="1"/>
          </p:cNvSpPr>
          <p:nvPr>
            <p:ph idx="1"/>
          </p:nvPr>
        </p:nvSpPr>
        <p:spPr>
          <a:xfrm>
            <a:off x="447675" y="1566862"/>
            <a:ext cx="8382000" cy="4953000"/>
          </a:xfrm>
        </p:spPr>
        <p:txBody>
          <a:bodyPr/>
          <a:lstStyle/>
          <a:p>
            <a:pPr eaLnBrk="1" hangingPunct="1"/>
            <a:r>
              <a:rPr lang="en-US" altLang="en-US" dirty="0" smtClean="0"/>
              <a:t>Readings</a:t>
            </a:r>
          </a:p>
          <a:p>
            <a:pPr lvl="1" eaLnBrk="1" hangingPunct="1"/>
            <a:r>
              <a:rPr lang="en-US" altLang="en-US" sz="2000" dirty="0" smtClean="0"/>
              <a:t>Cummings SNUG Paper</a:t>
            </a:r>
            <a:r>
              <a:rPr lang="en-US" altLang="en-US" sz="2000" i="1" dirty="0" smtClean="0"/>
              <a:t> (Verilog Styles that Kill) (posted on webpage)</a:t>
            </a:r>
          </a:p>
          <a:p>
            <a:pPr marL="0" indent="0" eaLnBrk="1" hangingPunct="1">
              <a:buNone/>
            </a:pPr>
            <a:endParaRPr lang="en-US" altLang="en-US" dirty="0" smtClean="0"/>
          </a:p>
          <a:p>
            <a:pPr eaLnBrk="1" hangingPunct="1"/>
            <a:r>
              <a:rPr lang="en-US" altLang="en-US" dirty="0" smtClean="0"/>
              <a:t>Midterm:  </a:t>
            </a:r>
            <a:r>
              <a:rPr lang="en-US" altLang="en-US" dirty="0" smtClean="0"/>
              <a:t>Weds Oct 25</a:t>
            </a:r>
            <a:r>
              <a:rPr lang="en-US" altLang="en-US" baseline="30000" dirty="0" smtClean="0"/>
              <a:t>th</a:t>
            </a:r>
            <a:r>
              <a:rPr lang="en-US" altLang="en-US" dirty="0" smtClean="0"/>
              <a:t>, </a:t>
            </a:r>
            <a:r>
              <a:rPr lang="en-US" altLang="en-US" dirty="0" smtClean="0"/>
              <a:t>7:15PM -- 9:00PM, in </a:t>
            </a:r>
            <a:r>
              <a:rPr lang="en-US" altLang="en-US" dirty="0" smtClean="0">
                <a:latin typeface="Tahoma" panose="020B0604030504040204" pitchFamily="34" charset="0"/>
                <a:ea typeface="Tahoma" panose="020B0604030504040204" pitchFamily="34" charset="0"/>
                <a:cs typeface="Tahoma" panose="020B0604030504040204" pitchFamily="34" charset="0"/>
              </a:rPr>
              <a:t>EH1800</a:t>
            </a:r>
            <a:endParaRPr lang="en-US" altLang="en-US" dirty="0" smtClean="0">
              <a:latin typeface="Tahoma" panose="020B0604030504040204" pitchFamily="34" charset="0"/>
              <a:ea typeface="Tahoma" panose="020B0604030504040204" pitchFamily="34" charset="0"/>
              <a:cs typeface="Tahoma" panose="020B0604030504040204" pitchFamily="34" charset="0"/>
            </a:endParaRPr>
          </a:p>
          <a:p>
            <a:pPr eaLnBrk="1" hangingPunct="1"/>
            <a:endParaRPr lang="en-US" altLang="en-US" dirty="0"/>
          </a:p>
          <a:p>
            <a:pPr eaLnBrk="1" hangingPunct="1"/>
            <a:r>
              <a:rPr lang="en-US" altLang="en-US" dirty="0" smtClean="0"/>
              <a:t>Alternate Midterm is </a:t>
            </a:r>
            <a:r>
              <a:rPr lang="en-US" altLang="en-US" dirty="0" smtClean="0"/>
              <a:t>Mon Oct 23</a:t>
            </a:r>
            <a:r>
              <a:rPr lang="en-US" altLang="en-US" baseline="30000" dirty="0" smtClean="0"/>
              <a:t>rd</a:t>
            </a:r>
            <a:r>
              <a:rPr lang="en-US" altLang="en-US" dirty="0" smtClean="0"/>
              <a:t>, </a:t>
            </a:r>
            <a:r>
              <a:rPr lang="en-US" altLang="en-US" dirty="0" smtClean="0"/>
              <a:t>7:15PM in </a:t>
            </a:r>
            <a:r>
              <a:rPr lang="en-US" altLang="en-US" dirty="0" smtClean="0">
                <a:latin typeface="Tahoma" panose="020B0604030504040204" pitchFamily="34" charset="0"/>
                <a:ea typeface="Tahoma" panose="020B0604030504040204" pitchFamily="34" charset="0"/>
                <a:cs typeface="Tahoma" panose="020B0604030504040204" pitchFamily="34" charset="0"/>
              </a:rPr>
              <a:t>??</a:t>
            </a:r>
            <a:endParaRPr lang="en-US" altLang="en-US" dirty="0" smtClean="0">
              <a:latin typeface="Tahoma" panose="020B0604030504040204" pitchFamily="34" charset="0"/>
              <a:ea typeface="Tahoma" panose="020B0604030504040204" pitchFamily="34" charset="0"/>
              <a:cs typeface="Tahoma" panose="020B0604030504040204" pitchFamily="34" charset="0"/>
            </a:endParaRPr>
          </a:p>
          <a:p>
            <a:pPr eaLnBrk="1" hangingPunct="1"/>
            <a:endParaRPr lang="en-US" alt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dirty="0" smtClean="0">
                <a:latin typeface="Tahoma" panose="020B0604030504040204" pitchFamily="34" charset="0"/>
                <a:ea typeface="Tahoma" panose="020B0604030504040204" pitchFamily="34" charset="0"/>
                <a:cs typeface="Tahoma" panose="020B0604030504040204" pitchFamily="34" charset="0"/>
              </a:rPr>
              <a:t>Quiz Monday on Lecture04 materials</a:t>
            </a:r>
          </a:p>
          <a:p>
            <a:pPr eaLnBrk="1" hangingPunct="1"/>
            <a:endParaRPr lang="en-US" alt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dirty="0" smtClean="0">
                <a:latin typeface="Tahoma" panose="020B0604030504040204" pitchFamily="34" charset="0"/>
                <a:ea typeface="Tahoma" panose="020B0604030504040204" pitchFamily="34" charset="0"/>
                <a:cs typeface="Tahoma" panose="020B0604030504040204" pitchFamily="34" charset="0"/>
              </a:rPr>
              <a:t>HW2 Due in 1 week.</a:t>
            </a:r>
          </a:p>
        </p:txBody>
      </p:sp>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E18A614F-CABD-4356-8664-D9DBBB9C1282}" type="slidenum">
              <a:rPr lang="en-US" altLang="en-US" sz="1000">
                <a:latin typeface="Verdana" panose="020B0604030504040204" pitchFamily="34" charset="0"/>
              </a:rPr>
              <a:pPr>
                <a:spcBef>
                  <a:spcPct val="0"/>
                </a:spcBef>
                <a:buClrTx/>
                <a:buSzTx/>
                <a:buFontTx/>
                <a:buNone/>
              </a:pPr>
              <a:t>2</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78971" y="320676"/>
            <a:ext cx="8229600" cy="1143000"/>
          </a:xfrm>
        </p:spPr>
        <p:txBody>
          <a:bodyPr/>
          <a:lstStyle/>
          <a:p>
            <a:pPr eaLnBrk="1" hangingPunct="1"/>
            <a:r>
              <a:rPr lang="en-US" altLang="en-US" dirty="0" smtClean="0"/>
              <a:t>Non-Blocking Assignments</a:t>
            </a:r>
          </a:p>
        </p:txBody>
      </p:sp>
      <p:sp>
        <p:nvSpPr>
          <p:cNvPr id="26628" name="Rectangle 4"/>
          <p:cNvSpPr>
            <a:spLocks noGrp="1" noChangeArrowheads="1"/>
          </p:cNvSpPr>
          <p:nvPr>
            <p:ph idx="1"/>
          </p:nvPr>
        </p:nvSpPr>
        <p:spPr>
          <a:xfrm>
            <a:off x="609600" y="1524636"/>
            <a:ext cx="8229600" cy="4389437"/>
          </a:xfrm>
          <a:noFill/>
        </p:spPr>
        <p:txBody>
          <a:bodyPr/>
          <a:lstStyle/>
          <a:p>
            <a:pPr eaLnBrk="1" hangingPunct="1"/>
            <a:r>
              <a:rPr lang="en-US" altLang="en-US" dirty="0" smtClean="0"/>
              <a:t>“Updated” </a:t>
            </a:r>
            <a:r>
              <a:rPr lang="en-US" altLang="en-US" u="sng" dirty="0" smtClean="0"/>
              <a:t>simultaneously</a:t>
            </a:r>
            <a:r>
              <a:rPr lang="en-US" altLang="en-US" dirty="0" smtClean="0"/>
              <a:t> if no delays given</a:t>
            </a:r>
          </a:p>
          <a:p>
            <a:pPr eaLnBrk="1" hangingPunct="1"/>
            <a:r>
              <a:rPr lang="en-US" altLang="en-US" dirty="0" smtClean="0"/>
              <a:t>Used for </a:t>
            </a:r>
            <a:r>
              <a:rPr lang="en-US" altLang="en-US" u="sng" dirty="0" smtClean="0"/>
              <a:t>sequential</a:t>
            </a:r>
            <a:r>
              <a:rPr lang="en-US" altLang="en-US" dirty="0" smtClean="0"/>
              <a:t> logic</a:t>
            </a:r>
            <a:br>
              <a:rPr lang="en-US" altLang="en-US" dirty="0" smtClean="0"/>
            </a:br>
            <a:endParaRPr lang="en-US" altLang="en-US" dirty="0" smtClean="0"/>
          </a:p>
        </p:txBody>
      </p:sp>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09C61227-46CE-4252-A879-1AB06EEB8D0B}" type="slidenum">
              <a:rPr lang="en-US" altLang="en-US" sz="1000">
                <a:latin typeface="Verdana" panose="020B0604030504040204" pitchFamily="34" charset="0"/>
              </a:rPr>
              <a:pPr>
                <a:spcBef>
                  <a:spcPct val="0"/>
                </a:spcBef>
                <a:buClrTx/>
                <a:buSzTx/>
                <a:buFontTx/>
                <a:buNone/>
              </a:pPr>
              <a:t>20</a:t>
            </a:fld>
            <a:endParaRPr lang="en-US" altLang="en-US" sz="1000">
              <a:latin typeface="Verdana" panose="020B0604030504040204" pitchFamily="34" charset="0"/>
            </a:endParaRPr>
          </a:p>
        </p:txBody>
      </p:sp>
      <p:grpSp>
        <p:nvGrpSpPr>
          <p:cNvPr id="2" name="Group 25"/>
          <p:cNvGrpSpPr>
            <a:grpSpLocks/>
          </p:cNvGrpSpPr>
          <p:nvPr/>
        </p:nvGrpSpPr>
        <p:grpSpPr bwMode="auto">
          <a:xfrm>
            <a:off x="1143000" y="2590800"/>
            <a:ext cx="7467600" cy="3949700"/>
            <a:chOff x="720" y="1632"/>
            <a:chExt cx="4704" cy="2488"/>
          </a:xfrm>
        </p:grpSpPr>
        <p:sp>
          <p:nvSpPr>
            <p:cNvPr id="26630" name="Text Box 5"/>
            <p:cNvSpPr txBox="1">
              <a:spLocks noChangeArrowheads="1"/>
            </p:cNvSpPr>
            <p:nvPr/>
          </p:nvSpPr>
          <p:spPr bwMode="auto">
            <a:xfrm>
              <a:off x="720" y="1632"/>
              <a:ext cx="4067" cy="24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module</a:t>
              </a:r>
              <a:r>
                <a:rPr lang="en-US" altLang="en-US" sz="1800">
                  <a:latin typeface="Verdana" panose="020B0604030504040204" pitchFamily="34" charset="0"/>
                </a:rPr>
                <a:t> swap(</a:t>
              </a:r>
              <a:r>
                <a:rPr lang="en-US" altLang="en-US" sz="1800" b="1">
                  <a:latin typeface="Verdana" panose="020B0604030504040204" pitchFamily="34" charset="0"/>
                </a:rPr>
                <a:t>output reg</a:t>
              </a:r>
              <a:r>
                <a:rPr lang="en-US" altLang="en-US" sz="1800">
                  <a:latin typeface="Verdana" panose="020B0604030504040204" pitchFamily="34" charset="0"/>
                </a:rPr>
                <a:t> out0, out1, </a:t>
              </a:r>
              <a:r>
                <a:rPr lang="en-US" altLang="en-US" sz="1800" b="1">
                  <a:latin typeface="Verdana" panose="020B0604030504040204" pitchFamily="34" charset="0"/>
                </a:rPr>
                <a:t>input</a:t>
              </a:r>
              <a:r>
                <a:rPr lang="en-US" altLang="en-US" sz="1800">
                  <a:latin typeface="Verdana" panose="020B0604030504040204" pitchFamily="34" charset="0"/>
                </a:rPr>
                <a:t> rst, clk);</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b="1">
                  <a:latin typeface="Verdana" panose="020B0604030504040204" pitchFamily="34" charset="0"/>
                </a:rPr>
                <a:t>always @</a:t>
              </a:r>
              <a:r>
                <a:rPr lang="en-US" altLang="en-US" sz="1800">
                  <a:latin typeface="Verdana" panose="020B0604030504040204" pitchFamily="34" charset="0"/>
                </a:rPr>
                <a:t>(posedge clk) </a:t>
              </a:r>
              <a:r>
                <a:rPr lang="en-US" altLang="en-US" sz="1800" b="1">
                  <a:latin typeface="Verdana" panose="020B0604030504040204" pitchFamily="34" charset="0"/>
                </a:rPr>
                <a:t>begin</a:t>
              </a:r>
            </a:p>
            <a:p>
              <a:pPr eaLnBrk="1" hangingPunct="1">
                <a:spcBef>
                  <a:spcPct val="0"/>
                </a:spcBef>
                <a:buClrTx/>
                <a:buSzTx/>
                <a:buFontTx/>
                <a:buNone/>
              </a:pPr>
              <a:r>
                <a:rPr lang="en-US" altLang="en-US" sz="1800" b="1">
                  <a:latin typeface="Verdana" panose="020B0604030504040204" pitchFamily="34" charset="0"/>
                </a:rPr>
                <a:t>	if </a:t>
              </a:r>
              <a:r>
                <a:rPr lang="en-US" altLang="en-US" sz="1800">
                  <a:latin typeface="Verdana" panose="020B0604030504040204" pitchFamily="34" charset="0"/>
                </a:rPr>
                <a:t>(rst) </a:t>
              </a:r>
              <a:r>
                <a:rPr lang="en-US" altLang="en-US" sz="1800" b="1">
                  <a:latin typeface="Verdana" panose="020B0604030504040204" pitchFamily="34" charset="0"/>
                </a:rPr>
                <a:t>begin</a:t>
              </a:r>
            </a:p>
            <a:p>
              <a:pPr eaLnBrk="1" hangingPunct="1">
                <a:spcBef>
                  <a:spcPct val="0"/>
                </a:spcBef>
                <a:buClrTx/>
                <a:buSzTx/>
                <a:buFontTx/>
                <a:buNone/>
              </a:pPr>
              <a:r>
                <a:rPr lang="en-US" altLang="en-US" sz="1800">
                  <a:latin typeface="Verdana" panose="020B0604030504040204" pitchFamily="34" charset="0"/>
                </a:rPr>
                <a:t>		out0 &lt;= 1’b0;</a:t>
              </a:r>
            </a:p>
            <a:p>
              <a:pPr eaLnBrk="1" hangingPunct="1">
                <a:spcBef>
                  <a:spcPct val="0"/>
                </a:spcBef>
                <a:buClrTx/>
                <a:buSzTx/>
                <a:buFontTx/>
                <a:buNone/>
              </a:pPr>
              <a:r>
                <a:rPr lang="en-US" altLang="en-US" sz="1800">
                  <a:latin typeface="Verdana" panose="020B0604030504040204" pitchFamily="34" charset="0"/>
                </a:rPr>
                <a:t>		out1 &lt;= 1’b1;</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end</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else begin</a:t>
              </a:r>
            </a:p>
            <a:p>
              <a:pPr eaLnBrk="1" hangingPunct="1">
                <a:spcBef>
                  <a:spcPct val="0"/>
                </a:spcBef>
                <a:buClrTx/>
                <a:buSzTx/>
                <a:buFontTx/>
                <a:buNone/>
              </a:pPr>
              <a:r>
                <a:rPr lang="en-US" altLang="en-US" sz="1800" b="1">
                  <a:latin typeface="Verdana" panose="020B0604030504040204" pitchFamily="34" charset="0"/>
                </a:rPr>
                <a:t>		</a:t>
              </a:r>
              <a:r>
                <a:rPr lang="en-US" altLang="en-US" sz="1800">
                  <a:latin typeface="Verdana" panose="020B0604030504040204" pitchFamily="34" charset="0"/>
                </a:rPr>
                <a:t>out0 &lt;= out1;</a:t>
              </a:r>
            </a:p>
            <a:p>
              <a:pPr eaLnBrk="1" hangingPunct="1">
                <a:spcBef>
                  <a:spcPct val="0"/>
                </a:spcBef>
                <a:buClrTx/>
                <a:buSzTx/>
                <a:buFontTx/>
                <a:buNone/>
              </a:pPr>
              <a:r>
                <a:rPr lang="en-US" altLang="en-US" sz="1800">
                  <a:latin typeface="Verdana" panose="020B0604030504040204" pitchFamily="34" charset="0"/>
                </a:rPr>
                <a:t>		out1 &lt;= out0;</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end</a:t>
              </a:r>
            </a:p>
            <a:p>
              <a:pPr eaLnBrk="1" hangingPunct="1">
                <a:spcBef>
                  <a:spcPct val="0"/>
                </a:spcBef>
                <a:buClrTx/>
                <a:buSzTx/>
                <a:buFontTx/>
                <a:buNone/>
              </a:pPr>
              <a:r>
                <a:rPr lang="en-US" altLang="en-US" sz="1800" b="1">
                  <a:latin typeface="Verdana" panose="020B0604030504040204" pitchFamily="34" charset="0"/>
                </a:rPr>
                <a:t>end</a:t>
              </a:r>
            </a:p>
            <a:p>
              <a:pPr eaLnBrk="1" hangingPunct="1">
                <a:spcBef>
                  <a:spcPct val="0"/>
                </a:spcBef>
                <a:buClrTx/>
                <a:buSzTx/>
                <a:buFontTx/>
                <a:buNone/>
              </a:pPr>
              <a:r>
                <a:rPr lang="en-US" altLang="en-US" sz="1800" b="1">
                  <a:latin typeface="Verdana" panose="020B0604030504040204" pitchFamily="34" charset="0"/>
                </a:rPr>
                <a:t>endmodule</a:t>
              </a:r>
            </a:p>
          </p:txBody>
        </p:sp>
        <p:sp>
          <p:nvSpPr>
            <p:cNvPr id="26631" name="Rectangle 24"/>
            <p:cNvSpPr>
              <a:spLocks noChangeArrowheads="1"/>
            </p:cNvSpPr>
            <p:nvPr/>
          </p:nvSpPr>
          <p:spPr bwMode="auto">
            <a:xfrm>
              <a:off x="3360" y="2112"/>
              <a:ext cx="2064" cy="1872"/>
            </a:xfrm>
            <a:prstGeom prst="rect">
              <a:avLst/>
            </a:prstGeom>
            <a:solidFill>
              <a:schemeClr val="bg1"/>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6632" name="Rectangle 6"/>
            <p:cNvSpPr>
              <a:spLocks noChangeArrowheads="1"/>
            </p:cNvSpPr>
            <p:nvPr/>
          </p:nvSpPr>
          <p:spPr bwMode="auto">
            <a:xfrm>
              <a:off x="4204" y="3312"/>
              <a:ext cx="576" cy="624"/>
            </a:xfrm>
            <a:prstGeom prst="rect">
              <a:avLst/>
            </a:prstGeom>
            <a:solidFill>
              <a:srgbClr val="99CCFF"/>
            </a:solidFill>
            <a:ln w="1905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D      Q</a:t>
              </a:r>
            </a:p>
            <a:p>
              <a:pPr eaLnBrk="1" hangingPunct="1">
                <a:spcBef>
                  <a:spcPct val="0"/>
                </a:spcBef>
                <a:buClrTx/>
                <a:buSzTx/>
                <a:buFontTx/>
                <a:buNone/>
              </a:pPr>
              <a:endParaRPr lang="en-US" altLang="en-US" sz="1600">
                <a:latin typeface="Verdana" panose="020B0604030504040204" pitchFamily="34" charset="0"/>
              </a:endParaRPr>
            </a:p>
            <a:p>
              <a:pPr eaLnBrk="1" hangingPunct="1">
                <a:spcBef>
                  <a:spcPct val="0"/>
                </a:spcBef>
                <a:buClrTx/>
                <a:buSzTx/>
                <a:buFontTx/>
                <a:buNone/>
              </a:pPr>
              <a:r>
                <a:rPr lang="en-US" altLang="en-US" sz="1600">
                  <a:latin typeface="Verdana" panose="020B0604030504040204" pitchFamily="34" charset="0"/>
                </a:rPr>
                <a:t>rst to 1</a:t>
              </a:r>
            </a:p>
            <a:p>
              <a:pPr eaLnBrk="1" hangingPunct="1">
                <a:spcBef>
                  <a:spcPct val="0"/>
                </a:spcBef>
                <a:buClrTx/>
                <a:buSzTx/>
                <a:buFontTx/>
                <a:buNone/>
              </a:pPr>
              <a:endParaRPr lang="en-US" altLang="en-US" sz="1600">
                <a:latin typeface="Verdana" panose="020B0604030504040204" pitchFamily="34" charset="0"/>
              </a:endParaRPr>
            </a:p>
          </p:txBody>
        </p:sp>
        <p:sp>
          <p:nvSpPr>
            <p:cNvPr id="26633" name="Rectangle 7"/>
            <p:cNvSpPr>
              <a:spLocks noChangeArrowheads="1"/>
            </p:cNvSpPr>
            <p:nvPr/>
          </p:nvSpPr>
          <p:spPr bwMode="auto">
            <a:xfrm>
              <a:off x="4204" y="2256"/>
              <a:ext cx="576" cy="624"/>
            </a:xfrm>
            <a:prstGeom prst="rect">
              <a:avLst/>
            </a:prstGeom>
            <a:solidFill>
              <a:srgbClr val="99CCFF"/>
            </a:solidFill>
            <a:ln w="1905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D      Q</a:t>
              </a:r>
              <a:br>
                <a:rPr lang="en-US" altLang="en-US" sz="1600">
                  <a:latin typeface="Verdana" panose="020B0604030504040204" pitchFamily="34" charset="0"/>
                </a:rPr>
              </a:br>
              <a:endParaRPr lang="en-US" altLang="en-US" sz="1600">
                <a:latin typeface="Verdana" panose="020B0604030504040204" pitchFamily="34" charset="0"/>
              </a:endParaRPr>
            </a:p>
            <a:p>
              <a:pPr eaLnBrk="1" hangingPunct="1">
                <a:spcBef>
                  <a:spcPct val="0"/>
                </a:spcBef>
                <a:buClrTx/>
                <a:buSzTx/>
                <a:buFontTx/>
                <a:buNone/>
              </a:pPr>
              <a:r>
                <a:rPr lang="en-US" altLang="en-US" sz="1600">
                  <a:latin typeface="Verdana" panose="020B0604030504040204" pitchFamily="34" charset="0"/>
                </a:rPr>
                <a:t>rst to 0</a:t>
              </a:r>
            </a:p>
            <a:p>
              <a:pPr eaLnBrk="1" hangingPunct="1">
                <a:spcBef>
                  <a:spcPct val="0"/>
                </a:spcBef>
                <a:buClrTx/>
                <a:buSzTx/>
                <a:buFontTx/>
                <a:buNone/>
              </a:pPr>
              <a:endParaRPr lang="en-US" altLang="en-US" sz="1600">
                <a:latin typeface="Verdana" panose="020B0604030504040204" pitchFamily="34" charset="0"/>
              </a:endParaRPr>
            </a:p>
          </p:txBody>
        </p:sp>
        <p:sp>
          <p:nvSpPr>
            <p:cNvPr id="26634" name="Line 8"/>
            <p:cNvSpPr>
              <a:spLocks noChangeShapeType="1"/>
            </p:cNvSpPr>
            <p:nvPr/>
          </p:nvSpPr>
          <p:spPr bwMode="auto">
            <a:xfrm>
              <a:off x="3724" y="2784"/>
              <a:ext cx="48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6635" name="Text Box 9"/>
            <p:cNvSpPr txBox="1">
              <a:spLocks noChangeArrowheads="1"/>
            </p:cNvSpPr>
            <p:nvPr/>
          </p:nvSpPr>
          <p:spPr bwMode="auto">
            <a:xfrm>
              <a:off x="3408" y="2688"/>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clk</a:t>
              </a:r>
            </a:p>
          </p:txBody>
        </p:sp>
        <p:sp>
          <p:nvSpPr>
            <p:cNvPr id="26636" name="Line 10"/>
            <p:cNvSpPr>
              <a:spLocks noChangeShapeType="1"/>
            </p:cNvSpPr>
            <p:nvPr/>
          </p:nvSpPr>
          <p:spPr bwMode="auto">
            <a:xfrm flipV="1">
              <a:off x="4204" y="2784"/>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7" name="Line 11"/>
            <p:cNvSpPr>
              <a:spLocks noChangeShapeType="1"/>
            </p:cNvSpPr>
            <p:nvPr/>
          </p:nvSpPr>
          <p:spPr bwMode="auto">
            <a:xfrm flipH="1" flipV="1">
              <a:off x="4204" y="2736"/>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8" name="Line 12"/>
            <p:cNvSpPr>
              <a:spLocks noChangeShapeType="1"/>
            </p:cNvSpPr>
            <p:nvPr/>
          </p:nvSpPr>
          <p:spPr bwMode="auto">
            <a:xfrm flipV="1">
              <a:off x="4204" y="3840"/>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9" name="Line 13"/>
            <p:cNvSpPr>
              <a:spLocks noChangeShapeType="1"/>
            </p:cNvSpPr>
            <p:nvPr/>
          </p:nvSpPr>
          <p:spPr bwMode="auto">
            <a:xfrm flipH="1" flipV="1">
              <a:off x="4204" y="3792"/>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0" name="Freeform 14"/>
            <p:cNvSpPr>
              <a:spLocks/>
            </p:cNvSpPr>
            <p:nvPr/>
          </p:nvSpPr>
          <p:spPr bwMode="auto">
            <a:xfrm>
              <a:off x="3820" y="2784"/>
              <a:ext cx="384" cy="1056"/>
            </a:xfrm>
            <a:custGeom>
              <a:avLst/>
              <a:gdLst>
                <a:gd name="T0" fmla="*/ 0 w 384"/>
                <a:gd name="T1" fmla="*/ 0 h 1056"/>
                <a:gd name="T2" fmla="*/ 0 w 384"/>
                <a:gd name="T3" fmla="*/ 1056 h 1056"/>
                <a:gd name="T4" fmla="*/ 384 w 384"/>
                <a:gd name="T5" fmla="*/ 1056 h 1056"/>
                <a:gd name="T6" fmla="*/ 0 60000 65536"/>
                <a:gd name="T7" fmla="*/ 0 60000 65536"/>
                <a:gd name="T8" fmla="*/ 0 60000 65536"/>
                <a:gd name="T9" fmla="*/ 0 w 384"/>
                <a:gd name="T10" fmla="*/ 0 h 1056"/>
                <a:gd name="T11" fmla="*/ 384 w 384"/>
                <a:gd name="T12" fmla="*/ 1056 h 1056"/>
              </a:gdLst>
              <a:ahLst/>
              <a:cxnLst>
                <a:cxn ang="T6">
                  <a:pos x="T0" y="T1"/>
                </a:cxn>
                <a:cxn ang="T7">
                  <a:pos x="T2" y="T3"/>
                </a:cxn>
                <a:cxn ang="T8">
                  <a:pos x="T4" y="T5"/>
                </a:cxn>
              </a:cxnLst>
              <a:rect l="T9" t="T10" r="T11" b="T12"/>
              <a:pathLst>
                <a:path w="384" h="1056">
                  <a:moveTo>
                    <a:pt x="0" y="0"/>
                  </a:moveTo>
                  <a:lnTo>
                    <a:pt x="0" y="1056"/>
                  </a:lnTo>
                  <a:lnTo>
                    <a:pt x="384" y="1056"/>
                  </a:lnTo>
                </a:path>
              </a:pathLst>
            </a:custGeom>
            <a:noFill/>
            <a:ln w="19050" cap="flat" cmpd="sng">
              <a:solidFill>
                <a:schemeClr val="tx1"/>
              </a:solidFill>
              <a:prstDash val="solid"/>
              <a:round/>
              <a:headEnd type="oval"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1" name="Line 15"/>
            <p:cNvSpPr>
              <a:spLocks noChangeShapeType="1"/>
            </p:cNvSpPr>
            <p:nvPr/>
          </p:nvSpPr>
          <p:spPr bwMode="auto">
            <a:xfrm>
              <a:off x="3724" y="2640"/>
              <a:ext cx="48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6642" name="Text Box 16"/>
            <p:cNvSpPr txBox="1">
              <a:spLocks noChangeArrowheads="1"/>
            </p:cNvSpPr>
            <p:nvPr/>
          </p:nvSpPr>
          <p:spPr bwMode="auto">
            <a:xfrm>
              <a:off x="3408" y="2505"/>
              <a:ext cx="3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rst</a:t>
              </a:r>
            </a:p>
          </p:txBody>
        </p:sp>
        <p:sp>
          <p:nvSpPr>
            <p:cNvPr id="26643" name="Freeform 17"/>
            <p:cNvSpPr>
              <a:spLocks/>
            </p:cNvSpPr>
            <p:nvPr/>
          </p:nvSpPr>
          <p:spPr bwMode="auto">
            <a:xfrm>
              <a:off x="3868" y="2640"/>
              <a:ext cx="336" cy="1056"/>
            </a:xfrm>
            <a:custGeom>
              <a:avLst/>
              <a:gdLst>
                <a:gd name="T0" fmla="*/ 0 w 336"/>
                <a:gd name="T1" fmla="*/ 0 h 1056"/>
                <a:gd name="T2" fmla="*/ 0 w 336"/>
                <a:gd name="T3" fmla="*/ 1056 h 1056"/>
                <a:gd name="T4" fmla="*/ 336 w 336"/>
                <a:gd name="T5" fmla="*/ 1056 h 1056"/>
                <a:gd name="T6" fmla="*/ 0 60000 65536"/>
                <a:gd name="T7" fmla="*/ 0 60000 65536"/>
                <a:gd name="T8" fmla="*/ 0 60000 65536"/>
                <a:gd name="T9" fmla="*/ 0 w 336"/>
                <a:gd name="T10" fmla="*/ 0 h 1056"/>
                <a:gd name="T11" fmla="*/ 336 w 336"/>
                <a:gd name="T12" fmla="*/ 1056 h 1056"/>
              </a:gdLst>
              <a:ahLst/>
              <a:cxnLst>
                <a:cxn ang="T6">
                  <a:pos x="T0" y="T1"/>
                </a:cxn>
                <a:cxn ang="T7">
                  <a:pos x="T2" y="T3"/>
                </a:cxn>
                <a:cxn ang="T8">
                  <a:pos x="T4" y="T5"/>
                </a:cxn>
              </a:cxnLst>
              <a:rect l="T9" t="T10" r="T11" b="T12"/>
              <a:pathLst>
                <a:path w="336" h="1056">
                  <a:moveTo>
                    <a:pt x="0" y="0"/>
                  </a:moveTo>
                  <a:lnTo>
                    <a:pt x="0" y="1056"/>
                  </a:lnTo>
                  <a:lnTo>
                    <a:pt x="336" y="1056"/>
                  </a:lnTo>
                </a:path>
              </a:pathLst>
            </a:custGeom>
            <a:noFill/>
            <a:ln w="19050" cap="flat" cmpd="sng">
              <a:solidFill>
                <a:schemeClr val="tx1"/>
              </a:solidFill>
              <a:prstDash val="solid"/>
              <a:round/>
              <a:headEnd type="oval"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4" name="Freeform 18"/>
            <p:cNvSpPr>
              <a:spLocks/>
            </p:cNvSpPr>
            <p:nvPr/>
          </p:nvSpPr>
          <p:spPr bwMode="auto">
            <a:xfrm>
              <a:off x="3964" y="2352"/>
              <a:ext cx="912" cy="1056"/>
            </a:xfrm>
            <a:custGeom>
              <a:avLst/>
              <a:gdLst>
                <a:gd name="T0" fmla="*/ 816 w 912"/>
                <a:gd name="T1" fmla="*/ 0 h 1056"/>
                <a:gd name="T2" fmla="*/ 912 w 912"/>
                <a:gd name="T3" fmla="*/ 0 h 1056"/>
                <a:gd name="T4" fmla="*/ 912 w 912"/>
                <a:gd name="T5" fmla="*/ 816 h 1056"/>
                <a:gd name="T6" fmla="*/ 0 w 912"/>
                <a:gd name="T7" fmla="*/ 816 h 1056"/>
                <a:gd name="T8" fmla="*/ 0 w 912"/>
                <a:gd name="T9" fmla="*/ 1056 h 1056"/>
                <a:gd name="T10" fmla="*/ 240 w 912"/>
                <a:gd name="T11" fmla="*/ 1056 h 1056"/>
                <a:gd name="T12" fmla="*/ 0 60000 65536"/>
                <a:gd name="T13" fmla="*/ 0 60000 65536"/>
                <a:gd name="T14" fmla="*/ 0 60000 65536"/>
                <a:gd name="T15" fmla="*/ 0 60000 65536"/>
                <a:gd name="T16" fmla="*/ 0 60000 65536"/>
                <a:gd name="T17" fmla="*/ 0 60000 65536"/>
                <a:gd name="T18" fmla="*/ 0 w 912"/>
                <a:gd name="T19" fmla="*/ 0 h 1056"/>
                <a:gd name="T20" fmla="*/ 912 w 912"/>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912" h="1056">
                  <a:moveTo>
                    <a:pt x="816" y="0"/>
                  </a:moveTo>
                  <a:lnTo>
                    <a:pt x="912" y="0"/>
                  </a:lnTo>
                  <a:lnTo>
                    <a:pt x="912" y="816"/>
                  </a:lnTo>
                  <a:lnTo>
                    <a:pt x="0" y="816"/>
                  </a:lnTo>
                  <a:lnTo>
                    <a:pt x="0" y="1056"/>
                  </a:lnTo>
                  <a:lnTo>
                    <a:pt x="240" y="1056"/>
                  </a:lnTo>
                </a:path>
              </a:pathLst>
            </a:custGeom>
            <a:noFill/>
            <a:ln w="19050" cap="flat" cmpd="sng">
              <a:solidFill>
                <a:schemeClr val="tx1"/>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5" name="Freeform 19"/>
            <p:cNvSpPr>
              <a:spLocks/>
            </p:cNvSpPr>
            <p:nvPr/>
          </p:nvSpPr>
          <p:spPr bwMode="auto">
            <a:xfrm>
              <a:off x="3964" y="2352"/>
              <a:ext cx="1008" cy="1056"/>
            </a:xfrm>
            <a:custGeom>
              <a:avLst/>
              <a:gdLst>
                <a:gd name="T0" fmla="*/ 816 w 1008"/>
                <a:gd name="T1" fmla="*/ 1056 h 1056"/>
                <a:gd name="T2" fmla="*/ 1008 w 1008"/>
                <a:gd name="T3" fmla="*/ 1056 h 1056"/>
                <a:gd name="T4" fmla="*/ 1008 w 1008"/>
                <a:gd name="T5" fmla="*/ 672 h 1056"/>
                <a:gd name="T6" fmla="*/ 0 w 1008"/>
                <a:gd name="T7" fmla="*/ 672 h 1056"/>
                <a:gd name="T8" fmla="*/ 0 w 1008"/>
                <a:gd name="T9" fmla="*/ 0 h 1056"/>
                <a:gd name="T10" fmla="*/ 240 w 1008"/>
                <a:gd name="T11" fmla="*/ 0 h 1056"/>
                <a:gd name="T12" fmla="*/ 0 60000 65536"/>
                <a:gd name="T13" fmla="*/ 0 60000 65536"/>
                <a:gd name="T14" fmla="*/ 0 60000 65536"/>
                <a:gd name="T15" fmla="*/ 0 60000 65536"/>
                <a:gd name="T16" fmla="*/ 0 60000 65536"/>
                <a:gd name="T17" fmla="*/ 0 60000 65536"/>
                <a:gd name="T18" fmla="*/ 0 w 1008"/>
                <a:gd name="T19" fmla="*/ 0 h 1056"/>
                <a:gd name="T20" fmla="*/ 1008 w 1008"/>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008" h="1056">
                  <a:moveTo>
                    <a:pt x="816" y="1056"/>
                  </a:moveTo>
                  <a:lnTo>
                    <a:pt x="1008" y="1056"/>
                  </a:lnTo>
                  <a:lnTo>
                    <a:pt x="1008" y="672"/>
                  </a:lnTo>
                  <a:lnTo>
                    <a:pt x="0" y="672"/>
                  </a:lnTo>
                  <a:lnTo>
                    <a:pt x="0" y="0"/>
                  </a:lnTo>
                  <a:lnTo>
                    <a:pt x="240" y="0"/>
                  </a:lnTo>
                </a:path>
              </a:pathLst>
            </a:custGeom>
            <a:noFill/>
            <a:ln w="19050" cap="flat" cmpd="sng">
              <a:solidFill>
                <a:schemeClr val="tx1"/>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6" name="Line 20"/>
            <p:cNvSpPr>
              <a:spLocks noChangeShapeType="1"/>
            </p:cNvSpPr>
            <p:nvPr/>
          </p:nvSpPr>
          <p:spPr bwMode="auto">
            <a:xfrm>
              <a:off x="4876" y="2352"/>
              <a:ext cx="240" cy="0"/>
            </a:xfrm>
            <a:prstGeom prst="line">
              <a:avLst/>
            </a:prstGeom>
            <a:noFill/>
            <a:ln w="19050">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6647" name="Line 21"/>
            <p:cNvSpPr>
              <a:spLocks noChangeShapeType="1"/>
            </p:cNvSpPr>
            <p:nvPr/>
          </p:nvSpPr>
          <p:spPr bwMode="auto">
            <a:xfrm>
              <a:off x="4972" y="3408"/>
              <a:ext cx="144" cy="0"/>
            </a:xfrm>
            <a:prstGeom prst="line">
              <a:avLst/>
            </a:prstGeom>
            <a:noFill/>
            <a:ln w="19050">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6648" name="Text Box 22"/>
            <p:cNvSpPr txBox="1">
              <a:spLocks noChangeArrowheads="1"/>
            </p:cNvSpPr>
            <p:nvPr/>
          </p:nvSpPr>
          <p:spPr bwMode="auto">
            <a:xfrm>
              <a:off x="4885" y="3369"/>
              <a:ext cx="4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out1</a:t>
              </a:r>
            </a:p>
          </p:txBody>
        </p:sp>
        <p:sp>
          <p:nvSpPr>
            <p:cNvPr id="26649" name="Text Box 23"/>
            <p:cNvSpPr txBox="1">
              <a:spLocks noChangeArrowheads="1"/>
            </p:cNvSpPr>
            <p:nvPr/>
          </p:nvSpPr>
          <p:spPr bwMode="auto">
            <a:xfrm>
              <a:off x="4885" y="2313"/>
              <a:ext cx="4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out0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63731" y="381181"/>
            <a:ext cx="8229600" cy="1143000"/>
          </a:xfrm>
        </p:spPr>
        <p:txBody>
          <a:bodyPr/>
          <a:lstStyle/>
          <a:p>
            <a:pPr eaLnBrk="1" hangingPunct="1"/>
            <a:r>
              <a:rPr lang="en-US" altLang="en-US" dirty="0" smtClean="0"/>
              <a:t>Swapping if done in Blocking</a:t>
            </a:r>
          </a:p>
        </p:txBody>
      </p:sp>
      <p:sp>
        <p:nvSpPr>
          <p:cNvPr id="27652" name="Rectangle 4"/>
          <p:cNvSpPr>
            <a:spLocks noGrp="1" noChangeArrowheads="1"/>
          </p:cNvSpPr>
          <p:nvPr>
            <p:ph idx="1"/>
          </p:nvPr>
        </p:nvSpPr>
        <p:spPr>
          <a:xfrm>
            <a:off x="463731" y="1725250"/>
            <a:ext cx="8229600" cy="4389437"/>
          </a:xfrm>
          <a:noFill/>
        </p:spPr>
        <p:txBody>
          <a:bodyPr/>
          <a:lstStyle/>
          <a:p>
            <a:pPr eaLnBrk="1" hangingPunct="1"/>
            <a:r>
              <a:rPr lang="en-US" altLang="en-US" dirty="0" smtClean="0"/>
              <a:t>Temp variable will be required</a:t>
            </a:r>
            <a:br>
              <a:rPr lang="en-US" altLang="en-US" dirty="0" smtClean="0"/>
            </a:br>
            <a:endParaRPr lang="en-US" altLang="en-US" dirty="0" smtClean="0"/>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79CD1E10-26A9-4410-B4DD-D2FDCD68478A}" type="slidenum">
              <a:rPr lang="en-US" altLang="en-US" sz="1000">
                <a:latin typeface="Verdana" panose="020B0604030504040204" pitchFamily="34" charset="0"/>
              </a:rPr>
              <a:pPr>
                <a:spcBef>
                  <a:spcPct val="0"/>
                </a:spcBef>
                <a:buClrTx/>
                <a:buSzTx/>
                <a:buFontTx/>
                <a:buNone/>
              </a:pPr>
              <a:t>21</a:t>
            </a:fld>
            <a:endParaRPr lang="en-US" altLang="en-US" sz="1000">
              <a:latin typeface="Verdana" panose="020B0604030504040204" pitchFamily="34" charset="0"/>
            </a:endParaRPr>
          </a:p>
        </p:txBody>
      </p:sp>
      <p:grpSp>
        <p:nvGrpSpPr>
          <p:cNvPr id="2" name="Group 25"/>
          <p:cNvGrpSpPr>
            <a:grpSpLocks/>
          </p:cNvGrpSpPr>
          <p:nvPr/>
        </p:nvGrpSpPr>
        <p:grpSpPr bwMode="auto">
          <a:xfrm>
            <a:off x="1143000" y="2590800"/>
            <a:ext cx="7467600" cy="3949700"/>
            <a:chOff x="720" y="1632"/>
            <a:chExt cx="4704" cy="2488"/>
          </a:xfrm>
        </p:grpSpPr>
        <p:sp>
          <p:nvSpPr>
            <p:cNvPr id="27657" name="Text Box 5"/>
            <p:cNvSpPr txBox="1">
              <a:spLocks noChangeArrowheads="1"/>
            </p:cNvSpPr>
            <p:nvPr/>
          </p:nvSpPr>
          <p:spPr bwMode="auto">
            <a:xfrm>
              <a:off x="720" y="1632"/>
              <a:ext cx="4067" cy="24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module</a:t>
              </a:r>
              <a:r>
                <a:rPr lang="en-US" altLang="en-US" sz="1800">
                  <a:latin typeface="Verdana" panose="020B0604030504040204" pitchFamily="34" charset="0"/>
                </a:rPr>
                <a:t> swap(</a:t>
              </a:r>
              <a:r>
                <a:rPr lang="en-US" altLang="en-US" sz="1800" b="1">
                  <a:latin typeface="Verdana" panose="020B0604030504040204" pitchFamily="34" charset="0"/>
                </a:rPr>
                <a:t>output reg</a:t>
              </a:r>
              <a:r>
                <a:rPr lang="en-US" altLang="en-US" sz="1800">
                  <a:latin typeface="Verdana" panose="020B0604030504040204" pitchFamily="34" charset="0"/>
                </a:rPr>
                <a:t> out0, out1, </a:t>
              </a:r>
              <a:r>
                <a:rPr lang="en-US" altLang="en-US" sz="1800" b="1">
                  <a:latin typeface="Verdana" panose="020B0604030504040204" pitchFamily="34" charset="0"/>
                </a:rPr>
                <a:t>input</a:t>
              </a:r>
              <a:r>
                <a:rPr lang="en-US" altLang="en-US" sz="1800">
                  <a:latin typeface="Verdana" panose="020B0604030504040204" pitchFamily="34" charset="0"/>
                </a:rPr>
                <a:t> rst, clk);</a:t>
              </a:r>
            </a:p>
            <a:p>
              <a:pPr eaLnBrk="1" hangingPunct="1">
                <a:spcBef>
                  <a:spcPct val="0"/>
                </a:spcBef>
                <a:buClrTx/>
                <a:buSzTx/>
                <a:buFontTx/>
                <a:buNone/>
              </a:pPr>
              <a:r>
                <a:rPr lang="en-US" altLang="en-US" sz="1800">
                  <a:latin typeface="Verdana" panose="020B0604030504040204" pitchFamily="34" charset="0"/>
                </a:rPr>
                <a:t>reg temp;</a:t>
              </a:r>
            </a:p>
            <a:p>
              <a:pPr eaLnBrk="1" hangingPunct="1">
                <a:spcBef>
                  <a:spcPct val="0"/>
                </a:spcBef>
                <a:buClrTx/>
                <a:buSzTx/>
                <a:buFontTx/>
                <a:buNone/>
              </a:pPr>
              <a:r>
                <a:rPr lang="en-US" altLang="en-US" sz="1800" b="1">
                  <a:latin typeface="Verdana" panose="020B0604030504040204" pitchFamily="34" charset="0"/>
                </a:rPr>
                <a:t>always @</a:t>
              </a:r>
              <a:r>
                <a:rPr lang="en-US" altLang="en-US" sz="1800">
                  <a:latin typeface="Verdana" panose="020B0604030504040204" pitchFamily="34" charset="0"/>
                </a:rPr>
                <a:t>(posedge clk) </a:t>
              </a:r>
              <a:r>
                <a:rPr lang="en-US" altLang="en-US" sz="1800" b="1">
                  <a:latin typeface="Verdana" panose="020B0604030504040204" pitchFamily="34" charset="0"/>
                </a:rPr>
                <a:t>begin</a:t>
              </a:r>
            </a:p>
            <a:p>
              <a:pPr eaLnBrk="1" hangingPunct="1">
                <a:spcBef>
                  <a:spcPct val="0"/>
                </a:spcBef>
                <a:buClrTx/>
                <a:buSzTx/>
                <a:buFontTx/>
                <a:buNone/>
              </a:pPr>
              <a:r>
                <a:rPr lang="en-US" altLang="en-US" sz="1800" b="1">
                  <a:latin typeface="Verdana" panose="020B0604030504040204" pitchFamily="34" charset="0"/>
                </a:rPr>
                <a:t>	if </a:t>
              </a:r>
              <a:r>
                <a:rPr lang="en-US" altLang="en-US" sz="1800">
                  <a:latin typeface="Verdana" panose="020B0604030504040204" pitchFamily="34" charset="0"/>
                </a:rPr>
                <a:t>(rst) </a:t>
              </a:r>
              <a:r>
                <a:rPr lang="en-US" altLang="en-US" sz="1800" b="1">
                  <a:latin typeface="Verdana" panose="020B0604030504040204" pitchFamily="34" charset="0"/>
                </a:rPr>
                <a:t>begin</a:t>
              </a:r>
            </a:p>
            <a:p>
              <a:pPr eaLnBrk="1" hangingPunct="1">
                <a:spcBef>
                  <a:spcPct val="0"/>
                </a:spcBef>
                <a:buClrTx/>
                <a:buSzTx/>
                <a:buFontTx/>
                <a:buNone/>
              </a:pPr>
              <a:r>
                <a:rPr lang="en-US" altLang="en-US" sz="1800">
                  <a:latin typeface="Verdana" panose="020B0604030504040204" pitchFamily="34" charset="0"/>
                </a:rPr>
                <a:t>		out0 = 1’b0;</a:t>
              </a:r>
            </a:p>
            <a:p>
              <a:pPr eaLnBrk="1" hangingPunct="1">
                <a:spcBef>
                  <a:spcPct val="0"/>
                </a:spcBef>
                <a:buClrTx/>
                <a:buSzTx/>
                <a:buFontTx/>
                <a:buNone/>
              </a:pPr>
              <a:r>
                <a:rPr lang="en-US" altLang="en-US" sz="1800">
                  <a:latin typeface="Verdana" panose="020B0604030504040204" pitchFamily="34" charset="0"/>
                </a:rPr>
                <a:t>		out1 = 1’b1;</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end</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else begin</a:t>
              </a:r>
            </a:p>
            <a:p>
              <a:pPr eaLnBrk="1" hangingPunct="1">
                <a:spcBef>
                  <a:spcPct val="0"/>
                </a:spcBef>
                <a:buClrTx/>
                <a:buSzTx/>
                <a:buFontTx/>
                <a:buNone/>
              </a:pPr>
              <a:r>
                <a:rPr lang="en-US" altLang="en-US" sz="1800" b="1">
                  <a:latin typeface="Verdana" panose="020B0604030504040204" pitchFamily="34" charset="0"/>
                </a:rPr>
                <a:t>                       </a:t>
              </a:r>
              <a:r>
                <a:rPr lang="en-US" altLang="en-US" sz="1800">
                  <a:latin typeface="Verdana" panose="020B0604030504040204" pitchFamily="34" charset="0"/>
                </a:rPr>
                <a:t>temp = out0;</a:t>
              </a:r>
            </a:p>
            <a:p>
              <a:pPr eaLnBrk="1" hangingPunct="1">
                <a:spcBef>
                  <a:spcPct val="0"/>
                </a:spcBef>
                <a:buClrTx/>
                <a:buSzTx/>
                <a:buFontTx/>
                <a:buNone/>
              </a:pPr>
              <a:r>
                <a:rPr lang="en-US" altLang="en-US" sz="1800" b="1">
                  <a:latin typeface="Verdana" panose="020B0604030504040204" pitchFamily="34" charset="0"/>
                </a:rPr>
                <a:t>		</a:t>
              </a:r>
              <a:r>
                <a:rPr lang="en-US" altLang="en-US" sz="1800">
                  <a:latin typeface="Verdana" panose="020B0604030504040204" pitchFamily="34" charset="0"/>
                </a:rPr>
                <a:t>out0 = out1;</a:t>
              </a:r>
            </a:p>
            <a:p>
              <a:pPr eaLnBrk="1" hangingPunct="1">
                <a:spcBef>
                  <a:spcPct val="0"/>
                </a:spcBef>
                <a:buClrTx/>
                <a:buSzTx/>
                <a:buFontTx/>
                <a:buNone/>
              </a:pPr>
              <a:r>
                <a:rPr lang="en-US" altLang="en-US" sz="1800">
                  <a:latin typeface="Verdana" panose="020B0604030504040204" pitchFamily="34" charset="0"/>
                </a:rPr>
                <a:t>		out1 = temp;</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end</a:t>
              </a:r>
            </a:p>
            <a:p>
              <a:pPr eaLnBrk="1" hangingPunct="1">
                <a:spcBef>
                  <a:spcPct val="0"/>
                </a:spcBef>
                <a:buClrTx/>
                <a:buSzTx/>
                <a:buFontTx/>
                <a:buNone/>
              </a:pPr>
              <a:r>
                <a:rPr lang="en-US" altLang="en-US" sz="1800" b="1">
                  <a:latin typeface="Verdana" panose="020B0604030504040204" pitchFamily="34" charset="0"/>
                </a:rPr>
                <a:t>end</a:t>
              </a:r>
            </a:p>
            <a:p>
              <a:pPr eaLnBrk="1" hangingPunct="1">
                <a:spcBef>
                  <a:spcPct val="0"/>
                </a:spcBef>
                <a:buClrTx/>
                <a:buSzTx/>
                <a:buFontTx/>
                <a:buNone/>
              </a:pPr>
              <a:r>
                <a:rPr lang="en-US" altLang="en-US" sz="1800" b="1">
                  <a:latin typeface="Verdana" panose="020B0604030504040204" pitchFamily="34" charset="0"/>
                </a:rPr>
                <a:t>endmodule</a:t>
              </a:r>
            </a:p>
          </p:txBody>
        </p:sp>
        <p:sp>
          <p:nvSpPr>
            <p:cNvPr id="27658" name="Rectangle 24"/>
            <p:cNvSpPr>
              <a:spLocks noChangeArrowheads="1"/>
            </p:cNvSpPr>
            <p:nvPr/>
          </p:nvSpPr>
          <p:spPr bwMode="auto">
            <a:xfrm>
              <a:off x="3360" y="2112"/>
              <a:ext cx="2064" cy="1872"/>
            </a:xfrm>
            <a:prstGeom prst="rect">
              <a:avLst/>
            </a:prstGeom>
            <a:solidFill>
              <a:schemeClr val="bg1"/>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7659" name="Rectangle 6"/>
            <p:cNvSpPr>
              <a:spLocks noChangeArrowheads="1"/>
            </p:cNvSpPr>
            <p:nvPr/>
          </p:nvSpPr>
          <p:spPr bwMode="auto">
            <a:xfrm>
              <a:off x="4204" y="3312"/>
              <a:ext cx="576" cy="624"/>
            </a:xfrm>
            <a:prstGeom prst="rect">
              <a:avLst/>
            </a:prstGeom>
            <a:solidFill>
              <a:srgbClr val="99CCFF"/>
            </a:solidFill>
            <a:ln w="1905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D      Q</a:t>
              </a:r>
            </a:p>
            <a:p>
              <a:pPr eaLnBrk="1" hangingPunct="1">
                <a:spcBef>
                  <a:spcPct val="0"/>
                </a:spcBef>
                <a:buClrTx/>
                <a:buSzTx/>
                <a:buFontTx/>
                <a:buNone/>
              </a:pPr>
              <a:endParaRPr lang="en-US" altLang="en-US" sz="1600">
                <a:latin typeface="Verdana" panose="020B0604030504040204" pitchFamily="34" charset="0"/>
              </a:endParaRPr>
            </a:p>
            <a:p>
              <a:pPr eaLnBrk="1" hangingPunct="1">
                <a:spcBef>
                  <a:spcPct val="0"/>
                </a:spcBef>
                <a:buClrTx/>
                <a:buSzTx/>
                <a:buFontTx/>
                <a:buNone/>
              </a:pPr>
              <a:r>
                <a:rPr lang="en-US" altLang="en-US" sz="1600">
                  <a:latin typeface="Verdana" panose="020B0604030504040204" pitchFamily="34" charset="0"/>
                </a:rPr>
                <a:t>rst to 1</a:t>
              </a:r>
            </a:p>
            <a:p>
              <a:pPr eaLnBrk="1" hangingPunct="1">
                <a:spcBef>
                  <a:spcPct val="0"/>
                </a:spcBef>
                <a:buClrTx/>
                <a:buSzTx/>
                <a:buFontTx/>
                <a:buNone/>
              </a:pPr>
              <a:endParaRPr lang="en-US" altLang="en-US" sz="1600">
                <a:latin typeface="Verdana" panose="020B0604030504040204" pitchFamily="34" charset="0"/>
              </a:endParaRPr>
            </a:p>
          </p:txBody>
        </p:sp>
        <p:sp>
          <p:nvSpPr>
            <p:cNvPr id="27660" name="Rectangle 7"/>
            <p:cNvSpPr>
              <a:spLocks noChangeArrowheads="1"/>
            </p:cNvSpPr>
            <p:nvPr/>
          </p:nvSpPr>
          <p:spPr bwMode="auto">
            <a:xfrm>
              <a:off x="4204" y="2256"/>
              <a:ext cx="576" cy="624"/>
            </a:xfrm>
            <a:prstGeom prst="rect">
              <a:avLst/>
            </a:prstGeom>
            <a:solidFill>
              <a:srgbClr val="99CCFF"/>
            </a:solidFill>
            <a:ln w="1905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D      Q</a:t>
              </a:r>
              <a:br>
                <a:rPr lang="en-US" altLang="en-US" sz="1600">
                  <a:latin typeface="Verdana" panose="020B0604030504040204" pitchFamily="34" charset="0"/>
                </a:rPr>
              </a:br>
              <a:endParaRPr lang="en-US" altLang="en-US" sz="1600">
                <a:latin typeface="Verdana" panose="020B0604030504040204" pitchFamily="34" charset="0"/>
              </a:endParaRPr>
            </a:p>
            <a:p>
              <a:pPr eaLnBrk="1" hangingPunct="1">
                <a:spcBef>
                  <a:spcPct val="0"/>
                </a:spcBef>
                <a:buClrTx/>
                <a:buSzTx/>
                <a:buFontTx/>
                <a:buNone/>
              </a:pPr>
              <a:r>
                <a:rPr lang="en-US" altLang="en-US" sz="1600">
                  <a:latin typeface="Verdana" panose="020B0604030504040204" pitchFamily="34" charset="0"/>
                </a:rPr>
                <a:t>rst to 0</a:t>
              </a:r>
            </a:p>
            <a:p>
              <a:pPr eaLnBrk="1" hangingPunct="1">
                <a:spcBef>
                  <a:spcPct val="0"/>
                </a:spcBef>
                <a:buClrTx/>
                <a:buSzTx/>
                <a:buFontTx/>
                <a:buNone/>
              </a:pPr>
              <a:endParaRPr lang="en-US" altLang="en-US" sz="1600">
                <a:latin typeface="Verdana" panose="020B0604030504040204" pitchFamily="34" charset="0"/>
              </a:endParaRPr>
            </a:p>
          </p:txBody>
        </p:sp>
        <p:sp>
          <p:nvSpPr>
            <p:cNvPr id="27661" name="Line 8"/>
            <p:cNvSpPr>
              <a:spLocks noChangeShapeType="1"/>
            </p:cNvSpPr>
            <p:nvPr/>
          </p:nvSpPr>
          <p:spPr bwMode="auto">
            <a:xfrm>
              <a:off x="3724" y="2784"/>
              <a:ext cx="48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7662" name="Text Box 9"/>
            <p:cNvSpPr txBox="1">
              <a:spLocks noChangeArrowheads="1"/>
            </p:cNvSpPr>
            <p:nvPr/>
          </p:nvSpPr>
          <p:spPr bwMode="auto">
            <a:xfrm>
              <a:off x="3408" y="2688"/>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clk</a:t>
              </a:r>
            </a:p>
          </p:txBody>
        </p:sp>
        <p:sp>
          <p:nvSpPr>
            <p:cNvPr id="27663" name="Line 10"/>
            <p:cNvSpPr>
              <a:spLocks noChangeShapeType="1"/>
            </p:cNvSpPr>
            <p:nvPr/>
          </p:nvSpPr>
          <p:spPr bwMode="auto">
            <a:xfrm flipV="1">
              <a:off x="4204" y="2784"/>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4" name="Line 11"/>
            <p:cNvSpPr>
              <a:spLocks noChangeShapeType="1"/>
            </p:cNvSpPr>
            <p:nvPr/>
          </p:nvSpPr>
          <p:spPr bwMode="auto">
            <a:xfrm flipH="1" flipV="1">
              <a:off x="4204" y="2736"/>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5" name="Line 12"/>
            <p:cNvSpPr>
              <a:spLocks noChangeShapeType="1"/>
            </p:cNvSpPr>
            <p:nvPr/>
          </p:nvSpPr>
          <p:spPr bwMode="auto">
            <a:xfrm flipV="1">
              <a:off x="4204" y="3840"/>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6" name="Line 13"/>
            <p:cNvSpPr>
              <a:spLocks noChangeShapeType="1"/>
            </p:cNvSpPr>
            <p:nvPr/>
          </p:nvSpPr>
          <p:spPr bwMode="auto">
            <a:xfrm flipH="1" flipV="1">
              <a:off x="4204" y="3792"/>
              <a:ext cx="96"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7" name="Freeform 14"/>
            <p:cNvSpPr>
              <a:spLocks/>
            </p:cNvSpPr>
            <p:nvPr/>
          </p:nvSpPr>
          <p:spPr bwMode="auto">
            <a:xfrm>
              <a:off x="3820" y="2784"/>
              <a:ext cx="384" cy="1056"/>
            </a:xfrm>
            <a:custGeom>
              <a:avLst/>
              <a:gdLst>
                <a:gd name="T0" fmla="*/ 0 w 384"/>
                <a:gd name="T1" fmla="*/ 0 h 1056"/>
                <a:gd name="T2" fmla="*/ 0 w 384"/>
                <a:gd name="T3" fmla="*/ 1056 h 1056"/>
                <a:gd name="T4" fmla="*/ 384 w 384"/>
                <a:gd name="T5" fmla="*/ 1056 h 1056"/>
                <a:gd name="T6" fmla="*/ 0 60000 65536"/>
                <a:gd name="T7" fmla="*/ 0 60000 65536"/>
                <a:gd name="T8" fmla="*/ 0 60000 65536"/>
                <a:gd name="T9" fmla="*/ 0 w 384"/>
                <a:gd name="T10" fmla="*/ 0 h 1056"/>
                <a:gd name="T11" fmla="*/ 384 w 384"/>
                <a:gd name="T12" fmla="*/ 1056 h 1056"/>
              </a:gdLst>
              <a:ahLst/>
              <a:cxnLst>
                <a:cxn ang="T6">
                  <a:pos x="T0" y="T1"/>
                </a:cxn>
                <a:cxn ang="T7">
                  <a:pos x="T2" y="T3"/>
                </a:cxn>
                <a:cxn ang="T8">
                  <a:pos x="T4" y="T5"/>
                </a:cxn>
              </a:cxnLst>
              <a:rect l="T9" t="T10" r="T11" b="T12"/>
              <a:pathLst>
                <a:path w="384" h="1056">
                  <a:moveTo>
                    <a:pt x="0" y="0"/>
                  </a:moveTo>
                  <a:lnTo>
                    <a:pt x="0" y="1056"/>
                  </a:lnTo>
                  <a:lnTo>
                    <a:pt x="384" y="1056"/>
                  </a:lnTo>
                </a:path>
              </a:pathLst>
            </a:custGeom>
            <a:noFill/>
            <a:ln w="19050" cap="flat" cmpd="sng">
              <a:solidFill>
                <a:schemeClr val="tx1"/>
              </a:solidFill>
              <a:prstDash val="solid"/>
              <a:round/>
              <a:headEnd type="oval"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8" name="Line 15"/>
            <p:cNvSpPr>
              <a:spLocks noChangeShapeType="1"/>
            </p:cNvSpPr>
            <p:nvPr/>
          </p:nvSpPr>
          <p:spPr bwMode="auto">
            <a:xfrm>
              <a:off x="3724" y="2640"/>
              <a:ext cx="48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7669" name="Text Box 16"/>
            <p:cNvSpPr txBox="1">
              <a:spLocks noChangeArrowheads="1"/>
            </p:cNvSpPr>
            <p:nvPr/>
          </p:nvSpPr>
          <p:spPr bwMode="auto">
            <a:xfrm>
              <a:off x="3408" y="2505"/>
              <a:ext cx="3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rst</a:t>
              </a:r>
            </a:p>
          </p:txBody>
        </p:sp>
        <p:sp>
          <p:nvSpPr>
            <p:cNvPr id="27670" name="Freeform 17"/>
            <p:cNvSpPr>
              <a:spLocks/>
            </p:cNvSpPr>
            <p:nvPr/>
          </p:nvSpPr>
          <p:spPr bwMode="auto">
            <a:xfrm>
              <a:off x="3868" y="2640"/>
              <a:ext cx="336" cy="1056"/>
            </a:xfrm>
            <a:custGeom>
              <a:avLst/>
              <a:gdLst>
                <a:gd name="T0" fmla="*/ 0 w 336"/>
                <a:gd name="T1" fmla="*/ 0 h 1056"/>
                <a:gd name="T2" fmla="*/ 0 w 336"/>
                <a:gd name="T3" fmla="*/ 1056 h 1056"/>
                <a:gd name="T4" fmla="*/ 336 w 336"/>
                <a:gd name="T5" fmla="*/ 1056 h 1056"/>
                <a:gd name="T6" fmla="*/ 0 60000 65536"/>
                <a:gd name="T7" fmla="*/ 0 60000 65536"/>
                <a:gd name="T8" fmla="*/ 0 60000 65536"/>
                <a:gd name="T9" fmla="*/ 0 w 336"/>
                <a:gd name="T10" fmla="*/ 0 h 1056"/>
                <a:gd name="T11" fmla="*/ 336 w 336"/>
                <a:gd name="T12" fmla="*/ 1056 h 1056"/>
              </a:gdLst>
              <a:ahLst/>
              <a:cxnLst>
                <a:cxn ang="T6">
                  <a:pos x="T0" y="T1"/>
                </a:cxn>
                <a:cxn ang="T7">
                  <a:pos x="T2" y="T3"/>
                </a:cxn>
                <a:cxn ang="T8">
                  <a:pos x="T4" y="T5"/>
                </a:cxn>
              </a:cxnLst>
              <a:rect l="T9" t="T10" r="T11" b="T12"/>
              <a:pathLst>
                <a:path w="336" h="1056">
                  <a:moveTo>
                    <a:pt x="0" y="0"/>
                  </a:moveTo>
                  <a:lnTo>
                    <a:pt x="0" y="1056"/>
                  </a:lnTo>
                  <a:lnTo>
                    <a:pt x="336" y="1056"/>
                  </a:lnTo>
                </a:path>
              </a:pathLst>
            </a:custGeom>
            <a:noFill/>
            <a:ln w="19050" cap="flat" cmpd="sng">
              <a:solidFill>
                <a:schemeClr val="tx1"/>
              </a:solidFill>
              <a:prstDash val="solid"/>
              <a:round/>
              <a:headEnd type="oval"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1" name="Freeform 18"/>
            <p:cNvSpPr>
              <a:spLocks/>
            </p:cNvSpPr>
            <p:nvPr/>
          </p:nvSpPr>
          <p:spPr bwMode="auto">
            <a:xfrm>
              <a:off x="3964" y="2352"/>
              <a:ext cx="912" cy="1056"/>
            </a:xfrm>
            <a:custGeom>
              <a:avLst/>
              <a:gdLst>
                <a:gd name="T0" fmla="*/ 816 w 912"/>
                <a:gd name="T1" fmla="*/ 0 h 1056"/>
                <a:gd name="T2" fmla="*/ 912 w 912"/>
                <a:gd name="T3" fmla="*/ 0 h 1056"/>
                <a:gd name="T4" fmla="*/ 912 w 912"/>
                <a:gd name="T5" fmla="*/ 816 h 1056"/>
                <a:gd name="T6" fmla="*/ 0 w 912"/>
                <a:gd name="T7" fmla="*/ 816 h 1056"/>
                <a:gd name="T8" fmla="*/ 0 w 912"/>
                <a:gd name="T9" fmla="*/ 1056 h 1056"/>
                <a:gd name="T10" fmla="*/ 240 w 912"/>
                <a:gd name="T11" fmla="*/ 1056 h 1056"/>
                <a:gd name="T12" fmla="*/ 0 60000 65536"/>
                <a:gd name="T13" fmla="*/ 0 60000 65536"/>
                <a:gd name="T14" fmla="*/ 0 60000 65536"/>
                <a:gd name="T15" fmla="*/ 0 60000 65536"/>
                <a:gd name="T16" fmla="*/ 0 60000 65536"/>
                <a:gd name="T17" fmla="*/ 0 60000 65536"/>
                <a:gd name="T18" fmla="*/ 0 w 912"/>
                <a:gd name="T19" fmla="*/ 0 h 1056"/>
                <a:gd name="T20" fmla="*/ 912 w 912"/>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912" h="1056">
                  <a:moveTo>
                    <a:pt x="816" y="0"/>
                  </a:moveTo>
                  <a:lnTo>
                    <a:pt x="912" y="0"/>
                  </a:lnTo>
                  <a:lnTo>
                    <a:pt x="912" y="816"/>
                  </a:lnTo>
                  <a:lnTo>
                    <a:pt x="0" y="816"/>
                  </a:lnTo>
                  <a:lnTo>
                    <a:pt x="0" y="1056"/>
                  </a:lnTo>
                  <a:lnTo>
                    <a:pt x="240" y="1056"/>
                  </a:lnTo>
                </a:path>
              </a:pathLst>
            </a:custGeom>
            <a:noFill/>
            <a:ln w="19050" cap="flat" cmpd="sng">
              <a:solidFill>
                <a:schemeClr val="tx1"/>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2" name="Freeform 19"/>
            <p:cNvSpPr>
              <a:spLocks/>
            </p:cNvSpPr>
            <p:nvPr/>
          </p:nvSpPr>
          <p:spPr bwMode="auto">
            <a:xfrm>
              <a:off x="3964" y="2352"/>
              <a:ext cx="1008" cy="1056"/>
            </a:xfrm>
            <a:custGeom>
              <a:avLst/>
              <a:gdLst>
                <a:gd name="T0" fmla="*/ 816 w 1008"/>
                <a:gd name="T1" fmla="*/ 1056 h 1056"/>
                <a:gd name="T2" fmla="*/ 1008 w 1008"/>
                <a:gd name="T3" fmla="*/ 1056 h 1056"/>
                <a:gd name="T4" fmla="*/ 1008 w 1008"/>
                <a:gd name="T5" fmla="*/ 672 h 1056"/>
                <a:gd name="T6" fmla="*/ 0 w 1008"/>
                <a:gd name="T7" fmla="*/ 672 h 1056"/>
                <a:gd name="T8" fmla="*/ 0 w 1008"/>
                <a:gd name="T9" fmla="*/ 0 h 1056"/>
                <a:gd name="T10" fmla="*/ 240 w 1008"/>
                <a:gd name="T11" fmla="*/ 0 h 1056"/>
                <a:gd name="T12" fmla="*/ 0 60000 65536"/>
                <a:gd name="T13" fmla="*/ 0 60000 65536"/>
                <a:gd name="T14" fmla="*/ 0 60000 65536"/>
                <a:gd name="T15" fmla="*/ 0 60000 65536"/>
                <a:gd name="T16" fmla="*/ 0 60000 65536"/>
                <a:gd name="T17" fmla="*/ 0 60000 65536"/>
                <a:gd name="T18" fmla="*/ 0 w 1008"/>
                <a:gd name="T19" fmla="*/ 0 h 1056"/>
                <a:gd name="T20" fmla="*/ 1008 w 1008"/>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008" h="1056">
                  <a:moveTo>
                    <a:pt x="816" y="1056"/>
                  </a:moveTo>
                  <a:lnTo>
                    <a:pt x="1008" y="1056"/>
                  </a:lnTo>
                  <a:lnTo>
                    <a:pt x="1008" y="672"/>
                  </a:lnTo>
                  <a:lnTo>
                    <a:pt x="0" y="672"/>
                  </a:lnTo>
                  <a:lnTo>
                    <a:pt x="0" y="0"/>
                  </a:lnTo>
                  <a:lnTo>
                    <a:pt x="240" y="0"/>
                  </a:lnTo>
                </a:path>
              </a:pathLst>
            </a:custGeom>
            <a:noFill/>
            <a:ln w="19050" cap="flat" cmpd="sng">
              <a:solidFill>
                <a:schemeClr val="tx1"/>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3" name="Line 20"/>
            <p:cNvSpPr>
              <a:spLocks noChangeShapeType="1"/>
            </p:cNvSpPr>
            <p:nvPr/>
          </p:nvSpPr>
          <p:spPr bwMode="auto">
            <a:xfrm>
              <a:off x="4876" y="2352"/>
              <a:ext cx="240" cy="0"/>
            </a:xfrm>
            <a:prstGeom prst="line">
              <a:avLst/>
            </a:prstGeom>
            <a:noFill/>
            <a:ln w="19050">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7674" name="Line 21"/>
            <p:cNvSpPr>
              <a:spLocks noChangeShapeType="1"/>
            </p:cNvSpPr>
            <p:nvPr/>
          </p:nvSpPr>
          <p:spPr bwMode="auto">
            <a:xfrm>
              <a:off x="4972" y="3408"/>
              <a:ext cx="144" cy="0"/>
            </a:xfrm>
            <a:prstGeom prst="line">
              <a:avLst/>
            </a:prstGeom>
            <a:noFill/>
            <a:ln w="19050">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7675" name="Text Box 22"/>
            <p:cNvSpPr txBox="1">
              <a:spLocks noChangeArrowheads="1"/>
            </p:cNvSpPr>
            <p:nvPr/>
          </p:nvSpPr>
          <p:spPr bwMode="auto">
            <a:xfrm>
              <a:off x="4885" y="3369"/>
              <a:ext cx="4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out1</a:t>
              </a:r>
            </a:p>
          </p:txBody>
        </p:sp>
        <p:sp>
          <p:nvSpPr>
            <p:cNvPr id="27676" name="Text Box 23"/>
            <p:cNvSpPr txBox="1">
              <a:spLocks noChangeArrowheads="1"/>
            </p:cNvSpPr>
            <p:nvPr/>
          </p:nvSpPr>
          <p:spPr bwMode="auto">
            <a:xfrm>
              <a:off x="4885" y="2313"/>
              <a:ext cx="4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out0</a:t>
              </a:r>
            </a:p>
          </p:txBody>
        </p:sp>
      </p:grpSp>
      <p:grpSp>
        <p:nvGrpSpPr>
          <p:cNvPr id="5" name="Group 4"/>
          <p:cNvGrpSpPr>
            <a:grpSpLocks/>
          </p:cNvGrpSpPr>
          <p:nvPr/>
        </p:nvGrpSpPr>
        <p:grpSpPr bwMode="auto">
          <a:xfrm>
            <a:off x="533400" y="2546350"/>
            <a:ext cx="7740650" cy="4083050"/>
            <a:chOff x="533400" y="2546350"/>
            <a:chExt cx="7741097" cy="4083050"/>
          </a:xfrm>
        </p:grpSpPr>
        <p:cxnSp>
          <p:nvCxnSpPr>
            <p:cNvPr id="27655" name="Straight Connector 3"/>
            <p:cNvCxnSpPr>
              <a:cxnSpLocks noChangeShapeType="1"/>
            </p:cNvCxnSpPr>
            <p:nvPr/>
          </p:nvCxnSpPr>
          <p:spPr bwMode="auto">
            <a:xfrm>
              <a:off x="533400" y="2590800"/>
              <a:ext cx="7588250" cy="4038600"/>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cxnSp>
          <p:nvCxnSpPr>
            <p:cNvPr id="27656" name="Straight Connector 27"/>
            <p:cNvCxnSpPr>
              <a:cxnSpLocks noChangeShapeType="1"/>
            </p:cNvCxnSpPr>
            <p:nvPr/>
          </p:nvCxnSpPr>
          <p:spPr bwMode="auto">
            <a:xfrm flipV="1">
              <a:off x="686247" y="2546350"/>
              <a:ext cx="7588250" cy="4038600"/>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166688"/>
            <a:ext cx="8229600" cy="1143000"/>
          </a:xfrm>
        </p:spPr>
        <p:txBody>
          <a:bodyPr/>
          <a:lstStyle/>
          <a:p>
            <a:pPr eaLnBrk="1" hangingPunct="1"/>
            <a:r>
              <a:rPr lang="en-US" altLang="en-US" dirty="0" smtClean="0"/>
              <a:t>More on Blocking</a:t>
            </a:r>
          </a:p>
        </p:txBody>
      </p:sp>
      <p:sp>
        <p:nvSpPr>
          <p:cNvPr id="28676" name="Rectangle 3"/>
          <p:cNvSpPr>
            <a:spLocks noGrp="1" noChangeArrowheads="1"/>
          </p:cNvSpPr>
          <p:nvPr>
            <p:ph idx="1"/>
          </p:nvPr>
        </p:nvSpPr>
        <p:spPr>
          <a:xfrm>
            <a:off x="381000" y="1447800"/>
            <a:ext cx="8229600" cy="1828800"/>
          </a:xfrm>
        </p:spPr>
        <p:txBody>
          <a:bodyPr/>
          <a:lstStyle/>
          <a:p>
            <a:pPr eaLnBrk="1" hangingPunct="1"/>
            <a:r>
              <a:rPr lang="en-US" altLang="en-US" dirty="0" smtClean="0"/>
              <a:t>Called blocking because….</a:t>
            </a:r>
          </a:p>
          <a:p>
            <a:pPr lvl="1" eaLnBrk="1" hangingPunct="1"/>
            <a:r>
              <a:rPr lang="en-US" altLang="en-US" dirty="0" smtClean="0"/>
              <a:t>The evaluation of subsequent statements &lt;RHS&gt; are </a:t>
            </a:r>
            <a:r>
              <a:rPr lang="en-US" altLang="en-US" b="1" dirty="0" smtClean="0"/>
              <a:t>blocked</a:t>
            </a:r>
            <a:r>
              <a:rPr lang="en-US" altLang="en-US" dirty="0" smtClean="0"/>
              <a:t>, until the &lt;LHS&gt; assignment of the current statement is completed.</a:t>
            </a:r>
          </a:p>
        </p:txBody>
      </p:sp>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591494FF-1179-4E3F-9D6D-78561871D27B}" type="slidenum">
              <a:rPr lang="en-US" altLang="en-US" sz="1000">
                <a:latin typeface="Verdana" panose="020B0604030504040204" pitchFamily="34" charset="0"/>
              </a:rPr>
              <a:pPr>
                <a:spcBef>
                  <a:spcPct val="0"/>
                </a:spcBef>
                <a:buClrTx/>
                <a:buSzTx/>
                <a:buFontTx/>
                <a:buNone/>
              </a:pPr>
              <a:t>22</a:t>
            </a:fld>
            <a:endParaRPr lang="en-US" altLang="en-US" sz="1000">
              <a:latin typeface="Verdana" panose="020B0604030504040204" pitchFamily="34" charset="0"/>
            </a:endParaRPr>
          </a:p>
        </p:txBody>
      </p:sp>
      <p:grpSp>
        <p:nvGrpSpPr>
          <p:cNvPr id="2" name="Group 34"/>
          <p:cNvGrpSpPr>
            <a:grpSpLocks/>
          </p:cNvGrpSpPr>
          <p:nvPr/>
        </p:nvGrpSpPr>
        <p:grpSpPr bwMode="auto">
          <a:xfrm>
            <a:off x="5257800" y="2743200"/>
            <a:ext cx="3124200" cy="1836738"/>
            <a:chOff x="3312" y="1728"/>
            <a:chExt cx="1968" cy="1157"/>
          </a:xfrm>
        </p:grpSpPr>
        <p:sp>
          <p:nvSpPr>
            <p:cNvPr id="28680" name="Rectangle 4"/>
            <p:cNvSpPr>
              <a:spLocks noChangeArrowheads="1"/>
            </p:cNvSpPr>
            <p:nvPr/>
          </p:nvSpPr>
          <p:spPr bwMode="auto">
            <a:xfrm>
              <a:off x="3936" y="1824"/>
              <a:ext cx="192" cy="480"/>
            </a:xfrm>
            <a:prstGeom prst="rect">
              <a:avLst/>
            </a:prstGeom>
            <a:solidFill>
              <a:srgbClr val="6969FF">
                <a:alpha val="39999"/>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8681" name="Line 5"/>
            <p:cNvSpPr>
              <a:spLocks noChangeShapeType="1"/>
            </p:cNvSpPr>
            <p:nvPr/>
          </p:nvSpPr>
          <p:spPr bwMode="auto">
            <a:xfrm flipH="1">
              <a:off x="3984"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2" name="Line 6"/>
            <p:cNvSpPr>
              <a:spLocks noChangeShapeType="1"/>
            </p:cNvSpPr>
            <p:nvPr/>
          </p:nvSpPr>
          <p:spPr bwMode="auto">
            <a:xfrm>
              <a:off x="4032"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3" name="Line 7"/>
            <p:cNvSpPr>
              <a:spLocks noChangeShapeType="1"/>
            </p:cNvSpPr>
            <p:nvPr/>
          </p:nvSpPr>
          <p:spPr bwMode="auto">
            <a:xfrm>
              <a:off x="3744" y="2064"/>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4" name="Rectangle 8"/>
            <p:cNvSpPr>
              <a:spLocks noChangeArrowheads="1"/>
            </p:cNvSpPr>
            <p:nvPr/>
          </p:nvSpPr>
          <p:spPr bwMode="auto">
            <a:xfrm>
              <a:off x="4368" y="1824"/>
              <a:ext cx="192" cy="480"/>
            </a:xfrm>
            <a:prstGeom prst="rect">
              <a:avLst/>
            </a:prstGeom>
            <a:solidFill>
              <a:srgbClr val="6969FF">
                <a:alpha val="39999"/>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8685" name="Line 9"/>
            <p:cNvSpPr>
              <a:spLocks noChangeShapeType="1"/>
            </p:cNvSpPr>
            <p:nvPr/>
          </p:nvSpPr>
          <p:spPr bwMode="auto">
            <a:xfrm flipH="1">
              <a:off x="4416"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6" name="Line 10"/>
            <p:cNvSpPr>
              <a:spLocks noChangeShapeType="1"/>
            </p:cNvSpPr>
            <p:nvPr/>
          </p:nvSpPr>
          <p:spPr bwMode="auto">
            <a:xfrm>
              <a:off x="4464"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7" name="Line 11"/>
            <p:cNvSpPr>
              <a:spLocks noChangeShapeType="1"/>
            </p:cNvSpPr>
            <p:nvPr/>
          </p:nvSpPr>
          <p:spPr bwMode="auto">
            <a:xfrm>
              <a:off x="4128" y="2064"/>
              <a:ext cx="24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8" name="Rectangle 15"/>
            <p:cNvSpPr>
              <a:spLocks noChangeArrowheads="1"/>
            </p:cNvSpPr>
            <p:nvPr/>
          </p:nvSpPr>
          <p:spPr bwMode="auto">
            <a:xfrm>
              <a:off x="4800" y="1824"/>
              <a:ext cx="192" cy="480"/>
            </a:xfrm>
            <a:prstGeom prst="rect">
              <a:avLst/>
            </a:prstGeom>
            <a:solidFill>
              <a:srgbClr val="6969FF">
                <a:alpha val="39999"/>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8689" name="Line 16"/>
            <p:cNvSpPr>
              <a:spLocks noChangeShapeType="1"/>
            </p:cNvSpPr>
            <p:nvPr/>
          </p:nvSpPr>
          <p:spPr bwMode="auto">
            <a:xfrm flipH="1">
              <a:off x="4848"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0" name="Line 17"/>
            <p:cNvSpPr>
              <a:spLocks noChangeShapeType="1"/>
            </p:cNvSpPr>
            <p:nvPr/>
          </p:nvSpPr>
          <p:spPr bwMode="auto">
            <a:xfrm>
              <a:off x="4896"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1" name="Line 18"/>
            <p:cNvSpPr>
              <a:spLocks noChangeShapeType="1"/>
            </p:cNvSpPr>
            <p:nvPr/>
          </p:nvSpPr>
          <p:spPr bwMode="auto">
            <a:xfrm>
              <a:off x="4560" y="2064"/>
              <a:ext cx="24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2" name="Line 19"/>
            <p:cNvSpPr>
              <a:spLocks noChangeShapeType="1"/>
            </p:cNvSpPr>
            <p:nvPr/>
          </p:nvSpPr>
          <p:spPr bwMode="auto">
            <a:xfrm>
              <a:off x="4992" y="2064"/>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3" name="Text Box 20"/>
            <p:cNvSpPr txBox="1">
              <a:spLocks noChangeArrowheads="1"/>
            </p:cNvSpPr>
            <p:nvPr/>
          </p:nvSpPr>
          <p:spPr bwMode="auto">
            <a:xfrm>
              <a:off x="3552" y="1968"/>
              <a:ext cx="2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d</a:t>
              </a:r>
            </a:p>
          </p:txBody>
        </p:sp>
        <p:sp>
          <p:nvSpPr>
            <p:cNvPr id="28694" name="Line 21"/>
            <p:cNvSpPr>
              <a:spLocks noChangeShapeType="1"/>
            </p:cNvSpPr>
            <p:nvPr/>
          </p:nvSpPr>
          <p:spPr bwMode="auto">
            <a:xfrm>
              <a:off x="4032" y="2304"/>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5" name="Line 22"/>
            <p:cNvSpPr>
              <a:spLocks noChangeShapeType="1"/>
            </p:cNvSpPr>
            <p:nvPr/>
          </p:nvSpPr>
          <p:spPr bwMode="auto">
            <a:xfrm>
              <a:off x="4464" y="2304"/>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6" name="Line 23"/>
            <p:cNvSpPr>
              <a:spLocks noChangeShapeType="1"/>
            </p:cNvSpPr>
            <p:nvPr/>
          </p:nvSpPr>
          <p:spPr bwMode="auto">
            <a:xfrm>
              <a:off x="4896" y="2304"/>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7" name="Line 24"/>
            <p:cNvSpPr>
              <a:spLocks noChangeShapeType="1"/>
            </p:cNvSpPr>
            <p:nvPr/>
          </p:nvSpPr>
          <p:spPr bwMode="auto">
            <a:xfrm flipH="1">
              <a:off x="3744" y="2496"/>
              <a:ext cx="115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8" name="Text Box 25"/>
            <p:cNvSpPr txBox="1">
              <a:spLocks noChangeArrowheads="1"/>
            </p:cNvSpPr>
            <p:nvPr/>
          </p:nvSpPr>
          <p:spPr bwMode="auto">
            <a:xfrm>
              <a:off x="3408" y="2352"/>
              <a:ext cx="3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clk</a:t>
              </a:r>
            </a:p>
          </p:txBody>
        </p:sp>
        <p:sp>
          <p:nvSpPr>
            <p:cNvPr id="28699" name="Text Box 26"/>
            <p:cNvSpPr txBox="1">
              <a:spLocks noChangeArrowheads="1"/>
            </p:cNvSpPr>
            <p:nvPr/>
          </p:nvSpPr>
          <p:spPr bwMode="auto">
            <a:xfrm>
              <a:off x="4080" y="1888"/>
              <a:ext cx="2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a:latin typeface="Verdana" panose="020B0604030504040204" pitchFamily="34" charset="0"/>
                </a:rPr>
                <a:t>q1</a:t>
              </a:r>
            </a:p>
          </p:txBody>
        </p:sp>
        <p:sp>
          <p:nvSpPr>
            <p:cNvPr id="28700" name="Text Box 27"/>
            <p:cNvSpPr txBox="1">
              <a:spLocks noChangeArrowheads="1"/>
            </p:cNvSpPr>
            <p:nvPr/>
          </p:nvSpPr>
          <p:spPr bwMode="auto">
            <a:xfrm>
              <a:off x="4512" y="1872"/>
              <a:ext cx="2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a:latin typeface="Verdana" panose="020B0604030504040204" pitchFamily="34" charset="0"/>
                </a:rPr>
                <a:t>q2</a:t>
              </a:r>
            </a:p>
          </p:txBody>
        </p:sp>
        <p:sp>
          <p:nvSpPr>
            <p:cNvPr id="28701" name="Text Box 28"/>
            <p:cNvSpPr txBox="1">
              <a:spLocks noChangeArrowheads="1"/>
            </p:cNvSpPr>
            <p:nvPr/>
          </p:nvSpPr>
          <p:spPr bwMode="auto">
            <a:xfrm>
              <a:off x="4944" y="1872"/>
              <a:ext cx="2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a:latin typeface="Verdana" panose="020B0604030504040204" pitchFamily="34" charset="0"/>
                </a:rPr>
                <a:t>q3</a:t>
              </a:r>
            </a:p>
          </p:txBody>
        </p:sp>
        <p:sp>
          <p:nvSpPr>
            <p:cNvPr id="28702" name="Rectangle 29"/>
            <p:cNvSpPr>
              <a:spLocks noChangeArrowheads="1"/>
            </p:cNvSpPr>
            <p:nvPr/>
          </p:nvSpPr>
          <p:spPr bwMode="auto">
            <a:xfrm>
              <a:off x="3312" y="1728"/>
              <a:ext cx="1968" cy="912"/>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8703" name="Text Box 30"/>
            <p:cNvSpPr txBox="1">
              <a:spLocks noChangeArrowheads="1"/>
            </p:cNvSpPr>
            <p:nvPr/>
          </p:nvSpPr>
          <p:spPr bwMode="auto">
            <a:xfrm>
              <a:off x="3312" y="2640"/>
              <a:ext cx="1968" cy="245"/>
            </a:xfrm>
            <a:prstGeom prst="rect">
              <a:avLst/>
            </a:prstGeom>
            <a:solidFill>
              <a:srgbClr val="99CC00">
                <a:alpha val="23137"/>
              </a:srgb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Lets code this</a:t>
              </a:r>
            </a:p>
          </p:txBody>
        </p:sp>
      </p:grpSp>
      <p:sp>
        <p:nvSpPr>
          <p:cNvPr id="265247" name="Text Box 31"/>
          <p:cNvSpPr txBox="1">
            <a:spLocks noChangeArrowheads="1"/>
          </p:cNvSpPr>
          <p:nvPr/>
        </p:nvSpPr>
        <p:spPr bwMode="auto">
          <a:xfrm>
            <a:off x="457200" y="3124200"/>
            <a:ext cx="3833813" cy="3557588"/>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b="1">
                <a:latin typeface="Tahoma" panose="020B0604030504040204" pitchFamily="34" charset="0"/>
              </a:rPr>
              <a:t>module</a:t>
            </a:r>
            <a:r>
              <a:rPr lang="en-US" altLang="en-US" sz="2000">
                <a:latin typeface="Tahoma" panose="020B0604030504040204" pitchFamily="34" charset="0"/>
              </a:rPr>
              <a:t> pipe(clk, d, q);</a:t>
            </a:r>
          </a:p>
          <a:p>
            <a:pPr eaLnBrk="1" hangingPunct="1">
              <a:spcBef>
                <a:spcPct val="0"/>
              </a:spcBef>
              <a:buClrTx/>
              <a:buSzTx/>
              <a:buFontTx/>
              <a:buNone/>
            </a:pPr>
            <a:endParaRPr lang="en-US" altLang="en-US" sz="9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input</a:t>
            </a:r>
            <a:r>
              <a:rPr lang="en-US" altLang="en-US" sz="2000">
                <a:latin typeface="Tahoma" panose="020B0604030504040204" pitchFamily="34" charset="0"/>
              </a:rPr>
              <a:t> clk,d;</a:t>
            </a:r>
          </a:p>
          <a:p>
            <a:pPr eaLnBrk="1" hangingPunct="1">
              <a:spcBef>
                <a:spcPct val="0"/>
              </a:spcBef>
              <a:buClrTx/>
              <a:buSzTx/>
              <a:buFontTx/>
              <a:buNone/>
            </a:pPr>
            <a:r>
              <a:rPr lang="en-US" altLang="en-US" sz="2000" b="1">
                <a:latin typeface="Tahoma" panose="020B0604030504040204" pitchFamily="34" charset="0"/>
              </a:rPr>
              <a:t>output</a:t>
            </a:r>
            <a:r>
              <a:rPr lang="en-US" altLang="en-US" sz="2000">
                <a:latin typeface="Tahoma" panose="020B0604030504040204" pitchFamily="34" charset="0"/>
              </a:rPr>
              <a:t> q;</a:t>
            </a:r>
          </a:p>
          <a:p>
            <a:pPr eaLnBrk="1" hangingPunct="1">
              <a:spcBef>
                <a:spcPct val="0"/>
              </a:spcBef>
              <a:buClrTx/>
              <a:buSzTx/>
              <a:buFontTx/>
              <a:buNone/>
            </a:pPr>
            <a:r>
              <a:rPr lang="en-US" altLang="en-US" sz="2000" b="1">
                <a:latin typeface="Tahoma" panose="020B0604030504040204" pitchFamily="34" charset="0"/>
              </a:rPr>
              <a:t>reg</a:t>
            </a:r>
            <a:r>
              <a:rPr lang="en-US" altLang="en-US" sz="2000">
                <a:latin typeface="Tahoma" panose="020B0604030504040204" pitchFamily="34" charset="0"/>
              </a:rPr>
              <a:t> q;</a:t>
            </a:r>
          </a:p>
          <a:p>
            <a:pPr eaLnBrk="1" hangingPunct="1">
              <a:spcBef>
                <a:spcPct val="0"/>
              </a:spcBef>
              <a:buClrTx/>
              <a:buSzTx/>
              <a:buFontTx/>
              <a:buNone/>
            </a:pPr>
            <a:endParaRPr lang="en-US" altLang="en-US" sz="9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always</a:t>
            </a:r>
            <a:r>
              <a:rPr lang="en-US" altLang="en-US" sz="2000">
                <a:latin typeface="Tahoma" panose="020B0604030504040204" pitchFamily="34" charset="0"/>
              </a:rPr>
              <a:t> @(</a:t>
            </a:r>
            <a:r>
              <a:rPr lang="en-US" altLang="en-US" sz="2000" b="1">
                <a:latin typeface="Tahoma" panose="020B0604030504040204" pitchFamily="34" charset="0"/>
              </a:rPr>
              <a:t>posedge</a:t>
            </a:r>
            <a:r>
              <a:rPr lang="en-US" altLang="en-US" sz="2000">
                <a:latin typeface="Tahoma" panose="020B0604030504040204" pitchFamily="34" charset="0"/>
              </a:rPr>
              <a:t> clk) </a:t>
            </a:r>
            <a:r>
              <a:rPr lang="en-US" altLang="en-US" sz="2000" b="1">
                <a:latin typeface="Tahoma" panose="020B0604030504040204" pitchFamily="34" charset="0"/>
              </a:rPr>
              <a:t>begin</a:t>
            </a:r>
          </a:p>
          <a:p>
            <a:pPr eaLnBrk="1" hangingPunct="1">
              <a:spcBef>
                <a:spcPct val="0"/>
              </a:spcBef>
              <a:buClrTx/>
              <a:buSzTx/>
              <a:buFontTx/>
              <a:buNone/>
            </a:pPr>
            <a:r>
              <a:rPr lang="en-US" altLang="en-US" sz="2000">
                <a:latin typeface="Tahoma" panose="020B0604030504040204" pitchFamily="34" charset="0"/>
              </a:rPr>
              <a:t>  q1 = d;</a:t>
            </a:r>
          </a:p>
          <a:p>
            <a:pPr eaLnBrk="1" hangingPunct="1">
              <a:spcBef>
                <a:spcPct val="0"/>
              </a:spcBef>
              <a:buClrTx/>
              <a:buSzTx/>
              <a:buFontTx/>
              <a:buNone/>
            </a:pPr>
            <a:r>
              <a:rPr lang="en-US" altLang="en-US" sz="2000">
                <a:latin typeface="Tahoma" panose="020B0604030504040204" pitchFamily="34" charset="0"/>
              </a:rPr>
              <a:t>  q2 = q1;</a:t>
            </a:r>
          </a:p>
          <a:p>
            <a:pPr eaLnBrk="1" hangingPunct="1">
              <a:spcBef>
                <a:spcPct val="0"/>
              </a:spcBef>
              <a:buClrTx/>
              <a:buSzTx/>
              <a:buFontTx/>
              <a:buNone/>
            </a:pPr>
            <a:r>
              <a:rPr lang="en-US" altLang="en-US" sz="2000">
                <a:latin typeface="Tahoma" panose="020B0604030504040204" pitchFamily="34" charset="0"/>
              </a:rPr>
              <a:t>  q3 = q2;</a:t>
            </a:r>
          </a:p>
          <a:p>
            <a:pPr eaLnBrk="1" hangingPunct="1">
              <a:spcBef>
                <a:spcPct val="0"/>
              </a:spcBef>
              <a:buClrTx/>
              <a:buSzTx/>
              <a:buFontTx/>
              <a:buNone/>
            </a:pPr>
            <a:r>
              <a:rPr lang="en-US" altLang="en-US" sz="2000" b="1">
                <a:latin typeface="Tahoma" panose="020B0604030504040204" pitchFamily="34" charset="0"/>
              </a:rPr>
              <a:t>end</a:t>
            </a:r>
          </a:p>
          <a:p>
            <a:pPr eaLnBrk="1" hangingPunct="1">
              <a:spcBef>
                <a:spcPct val="0"/>
              </a:spcBef>
              <a:buClrTx/>
              <a:buSzTx/>
              <a:buFontTx/>
              <a:buNone/>
            </a:pPr>
            <a:endParaRPr lang="en-US" altLang="en-US" sz="8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endmodule</a:t>
            </a:r>
          </a:p>
        </p:txBody>
      </p:sp>
      <p:sp>
        <p:nvSpPr>
          <p:cNvPr id="265248" name="Text Box 32"/>
          <p:cNvSpPr txBox="1">
            <a:spLocks noChangeArrowheads="1"/>
          </p:cNvSpPr>
          <p:nvPr/>
        </p:nvSpPr>
        <p:spPr bwMode="auto">
          <a:xfrm>
            <a:off x="4572000" y="4800600"/>
            <a:ext cx="4038600" cy="1731963"/>
          </a:xfrm>
          <a:prstGeom prst="rect">
            <a:avLst/>
          </a:prstGeom>
          <a:solidFill>
            <a:srgbClr val="FFCC00">
              <a:alpha val="32941"/>
            </a:srgb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Simulate this in your head…</a:t>
            </a:r>
          </a:p>
          <a:p>
            <a:pPr eaLnBrk="1" hangingPunct="1">
              <a:spcBef>
                <a:spcPct val="0"/>
              </a:spcBef>
              <a:buClrTx/>
              <a:buSzTx/>
              <a:buFontTx/>
              <a:buNone/>
            </a:pPr>
            <a:endParaRPr lang="en-US" altLang="en-US" sz="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Remember blocking behavior of: &lt;LHS&gt; assigned before </a:t>
            </a:r>
          </a:p>
          <a:p>
            <a:pPr eaLnBrk="1" hangingPunct="1">
              <a:spcBef>
                <a:spcPct val="0"/>
              </a:spcBef>
              <a:buClrTx/>
              <a:buSzTx/>
              <a:buFontTx/>
              <a:buNone/>
            </a:pPr>
            <a:r>
              <a:rPr lang="en-US" altLang="en-US" sz="1800">
                <a:latin typeface="Verdana" panose="020B0604030504040204" pitchFamily="34" charset="0"/>
              </a:rPr>
              <a:t>&lt;RHS&gt; of next evaluated.</a:t>
            </a:r>
          </a:p>
          <a:p>
            <a:pPr eaLnBrk="1" hangingPunct="1">
              <a:spcBef>
                <a:spcPct val="0"/>
              </a:spcBef>
              <a:buClrTx/>
              <a:buSzTx/>
              <a:buFontTx/>
              <a:buNone/>
            </a:pPr>
            <a:endParaRPr lang="en-US" altLang="en-US" sz="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Does this work as intended?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265247"/>
                                        </p:tgtEl>
                                        <p:attrNameLst>
                                          <p:attrName>style.visibility</p:attrName>
                                        </p:attrNameLst>
                                      </p:cBhvr>
                                      <p:to>
                                        <p:strVal val="visible"/>
                                      </p:to>
                                    </p:set>
                                    <p:anim calcmode="lin" valueType="num">
                                      <p:cBhvr additive="base">
                                        <p:cTn id="12" dur="500" fill="hold"/>
                                        <p:tgtEl>
                                          <p:spTgt spid="265247"/>
                                        </p:tgtEl>
                                        <p:attrNameLst>
                                          <p:attrName>ppt_x</p:attrName>
                                        </p:attrNameLst>
                                      </p:cBhvr>
                                      <p:tavLst>
                                        <p:tav tm="0">
                                          <p:val>
                                            <p:strVal val="0-#ppt_w/2"/>
                                          </p:val>
                                        </p:tav>
                                        <p:tav tm="100000">
                                          <p:val>
                                            <p:strVal val="#ppt_x"/>
                                          </p:val>
                                        </p:tav>
                                      </p:tavLst>
                                    </p:anim>
                                    <p:anim calcmode="lin" valueType="num">
                                      <p:cBhvr additive="base">
                                        <p:cTn id="13" dur="500" fill="hold"/>
                                        <p:tgtEl>
                                          <p:spTgt spid="26524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9" presetClass="entr" presetSubtype="0" decel="100000" fill="hold" grpId="0" nodeType="clickEffect">
                                  <p:stCondLst>
                                    <p:cond delay="0"/>
                                  </p:stCondLst>
                                  <p:childTnLst>
                                    <p:set>
                                      <p:cBhvr>
                                        <p:cTn id="17" dur="1" fill="hold">
                                          <p:stCondLst>
                                            <p:cond delay="0"/>
                                          </p:stCondLst>
                                        </p:cTn>
                                        <p:tgtEl>
                                          <p:spTgt spid="265248"/>
                                        </p:tgtEl>
                                        <p:attrNameLst>
                                          <p:attrName>style.visibility</p:attrName>
                                        </p:attrNameLst>
                                      </p:cBhvr>
                                      <p:to>
                                        <p:strVal val="visible"/>
                                      </p:to>
                                    </p:set>
                                    <p:anim calcmode="lin" valueType="num">
                                      <p:cBhvr>
                                        <p:cTn id="18" dur="500" fill="hold"/>
                                        <p:tgtEl>
                                          <p:spTgt spid="265248"/>
                                        </p:tgtEl>
                                        <p:attrNameLst>
                                          <p:attrName>ppt_w</p:attrName>
                                        </p:attrNameLst>
                                      </p:cBhvr>
                                      <p:tavLst>
                                        <p:tav tm="0">
                                          <p:val>
                                            <p:fltVal val="0"/>
                                          </p:val>
                                        </p:tav>
                                        <p:tav tm="100000">
                                          <p:val>
                                            <p:strVal val="#ppt_w"/>
                                          </p:val>
                                        </p:tav>
                                      </p:tavLst>
                                    </p:anim>
                                    <p:anim calcmode="lin" valueType="num">
                                      <p:cBhvr>
                                        <p:cTn id="19" dur="500" fill="hold"/>
                                        <p:tgtEl>
                                          <p:spTgt spid="265248"/>
                                        </p:tgtEl>
                                        <p:attrNameLst>
                                          <p:attrName>ppt_h</p:attrName>
                                        </p:attrNameLst>
                                      </p:cBhvr>
                                      <p:tavLst>
                                        <p:tav tm="0">
                                          <p:val>
                                            <p:fltVal val="0"/>
                                          </p:val>
                                        </p:tav>
                                        <p:tav tm="100000">
                                          <p:val>
                                            <p:strVal val="#ppt_h"/>
                                          </p:val>
                                        </p:tav>
                                      </p:tavLst>
                                    </p:anim>
                                    <p:anim calcmode="lin" valueType="num">
                                      <p:cBhvr>
                                        <p:cTn id="20" dur="500" fill="hold"/>
                                        <p:tgtEl>
                                          <p:spTgt spid="265248"/>
                                        </p:tgtEl>
                                        <p:attrNameLst>
                                          <p:attrName>style.rotation</p:attrName>
                                        </p:attrNameLst>
                                      </p:cBhvr>
                                      <p:tavLst>
                                        <p:tav tm="0">
                                          <p:val>
                                            <p:fltVal val="360"/>
                                          </p:val>
                                        </p:tav>
                                        <p:tav tm="100000">
                                          <p:val>
                                            <p:fltVal val="0"/>
                                          </p:val>
                                        </p:tav>
                                      </p:tavLst>
                                    </p:anim>
                                    <p:animEffect transition="in" filter="fade">
                                      <p:cBhvr>
                                        <p:cTn id="21" dur="500"/>
                                        <p:tgtEl>
                                          <p:spTgt spid="265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47" grpId="0" animBg="1"/>
      <p:bldP spid="2652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57200" y="250825"/>
            <a:ext cx="8229600" cy="1143000"/>
          </a:xfrm>
        </p:spPr>
        <p:txBody>
          <a:bodyPr/>
          <a:lstStyle/>
          <a:p>
            <a:pPr eaLnBrk="1" hangingPunct="1"/>
            <a:r>
              <a:rPr lang="en-US" altLang="en-US" dirty="0" smtClean="0"/>
              <a:t>More on Non-Blocking</a:t>
            </a:r>
          </a:p>
        </p:txBody>
      </p:sp>
      <p:sp>
        <p:nvSpPr>
          <p:cNvPr id="29700" name="Rectangle 3"/>
          <p:cNvSpPr>
            <a:spLocks noGrp="1" noChangeArrowheads="1"/>
          </p:cNvSpPr>
          <p:nvPr>
            <p:ph idx="1"/>
          </p:nvPr>
        </p:nvSpPr>
        <p:spPr>
          <a:xfrm>
            <a:off x="457200" y="1600200"/>
            <a:ext cx="8229600" cy="685800"/>
          </a:xfrm>
        </p:spPr>
        <p:txBody>
          <a:bodyPr/>
          <a:lstStyle/>
          <a:p>
            <a:pPr eaLnBrk="1" hangingPunct="1"/>
            <a:r>
              <a:rPr lang="en-US" altLang="en-US" smtClean="0"/>
              <a:t>Lets try that again</a:t>
            </a:r>
          </a:p>
        </p:txBody>
      </p:sp>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2D55A0DB-B038-436F-BF84-C61E64274BD6}" type="slidenum">
              <a:rPr lang="en-US" altLang="en-US" sz="1000">
                <a:latin typeface="Verdana" panose="020B0604030504040204" pitchFamily="34" charset="0"/>
              </a:rPr>
              <a:pPr>
                <a:spcBef>
                  <a:spcPct val="0"/>
                </a:spcBef>
                <a:buClrTx/>
                <a:buSzTx/>
                <a:buFontTx/>
                <a:buNone/>
              </a:pPr>
              <a:t>23</a:t>
            </a:fld>
            <a:endParaRPr lang="en-US" altLang="en-US" sz="1000">
              <a:latin typeface="Verdana" panose="020B0604030504040204" pitchFamily="34" charset="0"/>
            </a:endParaRPr>
          </a:p>
        </p:txBody>
      </p:sp>
      <p:grpSp>
        <p:nvGrpSpPr>
          <p:cNvPr id="2" name="Group 4"/>
          <p:cNvGrpSpPr>
            <a:grpSpLocks/>
          </p:cNvGrpSpPr>
          <p:nvPr/>
        </p:nvGrpSpPr>
        <p:grpSpPr bwMode="auto">
          <a:xfrm>
            <a:off x="5410200" y="1524000"/>
            <a:ext cx="3124200" cy="1836738"/>
            <a:chOff x="3312" y="1728"/>
            <a:chExt cx="1968" cy="1157"/>
          </a:xfrm>
        </p:grpSpPr>
        <p:sp>
          <p:nvSpPr>
            <p:cNvPr id="29706" name="Rectangle 5"/>
            <p:cNvSpPr>
              <a:spLocks noChangeArrowheads="1"/>
            </p:cNvSpPr>
            <p:nvPr/>
          </p:nvSpPr>
          <p:spPr bwMode="auto">
            <a:xfrm>
              <a:off x="3936" y="1824"/>
              <a:ext cx="192" cy="480"/>
            </a:xfrm>
            <a:prstGeom prst="rect">
              <a:avLst/>
            </a:prstGeom>
            <a:solidFill>
              <a:srgbClr val="6969FF">
                <a:alpha val="39999"/>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9707" name="Line 6"/>
            <p:cNvSpPr>
              <a:spLocks noChangeShapeType="1"/>
            </p:cNvSpPr>
            <p:nvPr/>
          </p:nvSpPr>
          <p:spPr bwMode="auto">
            <a:xfrm flipH="1">
              <a:off x="3984"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8" name="Line 7"/>
            <p:cNvSpPr>
              <a:spLocks noChangeShapeType="1"/>
            </p:cNvSpPr>
            <p:nvPr/>
          </p:nvSpPr>
          <p:spPr bwMode="auto">
            <a:xfrm>
              <a:off x="4032"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9" name="Line 8"/>
            <p:cNvSpPr>
              <a:spLocks noChangeShapeType="1"/>
            </p:cNvSpPr>
            <p:nvPr/>
          </p:nvSpPr>
          <p:spPr bwMode="auto">
            <a:xfrm>
              <a:off x="3744" y="2064"/>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0" name="Rectangle 9"/>
            <p:cNvSpPr>
              <a:spLocks noChangeArrowheads="1"/>
            </p:cNvSpPr>
            <p:nvPr/>
          </p:nvSpPr>
          <p:spPr bwMode="auto">
            <a:xfrm>
              <a:off x="4368" y="1824"/>
              <a:ext cx="192" cy="480"/>
            </a:xfrm>
            <a:prstGeom prst="rect">
              <a:avLst/>
            </a:prstGeom>
            <a:solidFill>
              <a:srgbClr val="6969FF">
                <a:alpha val="39999"/>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9711" name="Line 10"/>
            <p:cNvSpPr>
              <a:spLocks noChangeShapeType="1"/>
            </p:cNvSpPr>
            <p:nvPr/>
          </p:nvSpPr>
          <p:spPr bwMode="auto">
            <a:xfrm flipH="1">
              <a:off x="4416"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2" name="Line 11"/>
            <p:cNvSpPr>
              <a:spLocks noChangeShapeType="1"/>
            </p:cNvSpPr>
            <p:nvPr/>
          </p:nvSpPr>
          <p:spPr bwMode="auto">
            <a:xfrm>
              <a:off x="4464"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3" name="Line 12"/>
            <p:cNvSpPr>
              <a:spLocks noChangeShapeType="1"/>
            </p:cNvSpPr>
            <p:nvPr/>
          </p:nvSpPr>
          <p:spPr bwMode="auto">
            <a:xfrm>
              <a:off x="4128" y="2064"/>
              <a:ext cx="24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4" name="Rectangle 13"/>
            <p:cNvSpPr>
              <a:spLocks noChangeArrowheads="1"/>
            </p:cNvSpPr>
            <p:nvPr/>
          </p:nvSpPr>
          <p:spPr bwMode="auto">
            <a:xfrm>
              <a:off x="4800" y="1824"/>
              <a:ext cx="192" cy="480"/>
            </a:xfrm>
            <a:prstGeom prst="rect">
              <a:avLst/>
            </a:prstGeom>
            <a:solidFill>
              <a:srgbClr val="6969FF">
                <a:alpha val="39999"/>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9715" name="Line 14"/>
            <p:cNvSpPr>
              <a:spLocks noChangeShapeType="1"/>
            </p:cNvSpPr>
            <p:nvPr/>
          </p:nvSpPr>
          <p:spPr bwMode="auto">
            <a:xfrm flipH="1">
              <a:off x="4848"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6" name="Line 15"/>
            <p:cNvSpPr>
              <a:spLocks noChangeShapeType="1"/>
            </p:cNvSpPr>
            <p:nvPr/>
          </p:nvSpPr>
          <p:spPr bwMode="auto">
            <a:xfrm>
              <a:off x="4896" y="2160"/>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7" name="Line 16"/>
            <p:cNvSpPr>
              <a:spLocks noChangeShapeType="1"/>
            </p:cNvSpPr>
            <p:nvPr/>
          </p:nvSpPr>
          <p:spPr bwMode="auto">
            <a:xfrm>
              <a:off x="4560" y="2064"/>
              <a:ext cx="24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8" name="Line 17"/>
            <p:cNvSpPr>
              <a:spLocks noChangeShapeType="1"/>
            </p:cNvSpPr>
            <p:nvPr/>
          </p:nvSpPr>
          <p:spPr bwMode="auto">
            <a:xfrm>
              <a:off x="4992" y="2064"/>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9" name="Text Box 18"/>
            <p:cNvSpPr txBox="1">
              <a:spLocks noChangeArrowheads="1"/>
            </p:cNvSpPr>
            <p:nvPr/>
          </p:nvSpPr>
          <p:spPr bwMode="auto">
            <a:xfrm>
              <a:off x="3552" y="1968"/>
              <a:ext cx="2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d</a:t>
              </a:r>
            </a:p>
          </p:txBody>
        </p:sp>
        <p:sp>
          <p:nvSpPr>
            <p:cNvPr id="29720" name="Line 19"/>
            <p:cNvSpPr>
              <a:spLocks noChangeShapeType="1"/>
            </p:cNvSpPr>
            <p:nvPr/>
          </p:nvSpPr>
          <p:spPr bwMode="auto">
            <a:xfrm>
              <a:off x="4032" y="2304"/>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1" name="Line 20"/>
            <p:cNvSpPr>
              <a:spLocks noChangeShapeType="1"/>
            </p:cNvSpPr>
            <p:nvPr/>
          </p:nvSpPr>
          <p:spPr bwMode="auto">
            <a:xfrm>
              <a:off x="4464" y="2304"/>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2" name="Line 21"/>
            <p:cNvSpPr>
              <a:spLocks noChangeShapeType="1"/>
            </p:cNvSpPr>
            <p:nvPr/>
          </p:nvSpPr>
          <p:spPr bwMode="auto">
            <a:xfrm>
              <a:off x="4896" y="2304"/>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3" name="Line 22"/>
            <p:cNvSpPr>
              <a:spLocks noChangeShapeType="1"/>
            </p:cNvSpPr>
            <p:nvPr/>
          </p:nvSpPr>
          <p:spPr bwMode="auto">
            <a:xfrm flipH="1">
              <a:off x="3744" y="2496"/>
              <a:ext cx="115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4" name="Text Box 23"/>
            <p:cNvSpPr txBox="1">
              <a:spLocks noChangeArrowheads="1"/>
            </p:cNvSpPr>
            <p:nvPr/>
          </p:nvSpPr>
          <p:spPr bwMode="auto">
            <a:xfrm>
              <a:off x="3408" y="2352"/>
              <a:ext cx="3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clk</a:t>
              </a:r>
            </a:p>
          </p:txBody>
        </p:sp>
        <p:sp>
          <p:nvSpPr>
            <p:cNvPr id="29725" name="Text Box 24"/>
            <p:cNvSpPr txBox="1">
              <a:spLocks noChangeArrowheads="1"/>
            </p:cNvSpPr>
            <p:nvPr/>
          </p:nvSpPr>
          <p:spPr bwMode="auto">
            <a:xfrm>
              <a:off x="4080" y="1888"/>
              <a:ext cx="2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a:latin typeface="Verdana" panose="020B0604030504040204" pitchFamily="34" charset="0"/>
                </a:rPr>
                <a:t>q1</a:t>
              </a:r>
            </a:p>
          </p:txBody>
        </p:sp>
        <p:sp>
          <p:nvSpPr>
            <p:cNvPr id="29726" name="Text Box 25"/>
            <p:cNvSpPr txBox="1">
              <a:spLocks noChangeArrowheads="1"/>
            </p:cNvSpPr>
            <p:nvPr/>
          </p:nvSpPr>
          <p:spPr bwMode="auto">
            <a:xfrm>
              <a:off x="4512" y="1872"/>
              <a:ext cx="2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a:latin typeface="Verdana" panose="020B0604030504040204" pitchFamily="34" charset="0"/>
                </a:rPr>
                <a:t>q2</a:t>
              </a:r>
            </a:p>
          </p:txBody>
        </p:sp>
        <p:sp>
          <p:nvSpPr>
            <p:cNvPr id="29727" name="Text Box 26"/>
            <p:cNvSpPr txBox="1">
              <a:spLocks noChangeArrowheads="1"/>
            </p:cNvSpPr>
            <p:nvPr/>
          </p:nvSpPr>
          <p:spPr bwMode="auto">
            <a:xfrm>
              <a:off x="4944" y="1872"/>
              <a:ext cx="2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a:latin typeface="Verdana" panose="020B0604030504040204" pitchFamily="34" charset="0"/>
                </a:rPr>
                <a:t>q3</a:t>
              </a:r>
            </a:p>
          </p:txBody>
        </p:sp>
        <p:sp>
          <p:nvSpPr>
            <p:cNvPr id="29728" name="Rectangle 27"/>
            <p:cNvSpPr>
              <a:spLocks noChangeArrowheads="1"/>
            </p:cNvSpPr>
            <p:nvPr/>
          </p:nvSpPr>
          <p:spPr bwMode="auto">
            <a:xfrm>
              <a:off x="3312" y="1728"/>
              <a:ext cx="1968" cy="912"/>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9729" name="Text Box 28"/>
            <p:cNvSpPr txBox="1">
              <a:spLocks noChangeArrowheads="1"/>
            </p:cNvSpPr>
            <p:nvPr/>
          </p:nvSpPr>
          <p:spPr bwMode="auto">
            <a:xfrm>
              <a:off x="3312" y="2640"/>
              <a:ext cx="1968" cy="245"/>
            </a:xfrm>
            <a:prstGeom prst="rect">
              <a:avLst/>
            </a:prstGeom>
            <a:solidFill>
              <a:schemeClr val="tx2">
                <a:alpha val="25882"/>
              </a:scheme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Lets code this</a:t>
              </a:r>
            </a:p>
          </p:txBody>
        </p:sp>
      </p:grpSp>
      <p:sp>
        <p:nvSpPr>
          <p:cNvPr id="266269" name="Text Box 29"/>
          <p:cNvSpPr txBox="1">
            <a:spLocks noChangeArrowheads="1"/>
          </p:cNvSpPr>
          <p:nvPr/>
        </p:nvSpPr>
        <p:spPr bwMode="auto">
          <a:xfrm>
            <a:off x="457200" y="2438400"/>
            <a:ext cx="3475038" cy="3557588"/>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a:latin typeface="Tahoma" panose="020B0604030504040204" pitchFamily="34" charset="0"/>
              </a:rPr>
              <a:t>module pipe(clk, d, q);</a:t>
            </a:r>
          </a:p>
          <a:p>
            <a:pPr eaLnBrk="1" hangingPunct="1">
              <a:spcBef>
                <a:spcPct val="0"/>
              </a:spcBef>
              <a:buClrTx/>
              <a:buSzTx/>
              <a:buFontTx/>
              <a:buNone/>
            </a:pPr>
            <a:endParaRPr lang="en-US" altLang="en-US" sz="900">
              <a:latin typeface="Tahoma" panose="020B0604030504040204" pitchFamily="34" charset="0"/>
            </a:endParaRPr>
          </a:p>
          <a:p>
            <a:pPr eaLnBrk="1" hangingPunct="1">
              <a:spcBef>
                <a:spcPct val="0"/>
              </a:spcBef>
              <a:buClrTx/>
              <a:buSzTx/>
              <a:buFontTx/>
              <a:buNone/>
            </a:pPr>
            <a:r>
              <a:rPr lang="en-US" altLang="en-US" sz="2000">
                <a:latin typeface="Tahoma" panose="020B0604030504040204" pitchFamily="34" charset="0"/>
              </a:rPr>
              <a:t>input clk,d;</a:t>
            </a:r>
          </a:p>
          <a:p>
            <a:pPr eaLnBrk="1" hangingPunct="1">
              <a:spcBef>
                <a:spcPct val="0"/>
              </a:spcBef>
              <a:buClrTx/>
              <a:buSzTx/>
              <a:buFontTx/>
              <a:buNone/>
            </a:pPr>
            <a:r>
              <a:rPr lang="en-US" altLang="en-US" sz="2000">
                <a:latin typeface="Tahoma" panose="020B0604030504040204" pitchFamily="34" charset="0"/>
              </a:rPr>
              <a:t>output q;</a:t>
            </a:r>
          </a:p>
          <a:p>
            <a:pPr eaLnBrk="1" hangingPunct="1">
              <a:spcBef>
                <a:spcPct val="0"/>
              </a:spcBef>
              <a:buClrTx/>
              <a:buSzTx/>
              <a:buFontTx/>
              <a:buNone/>
            </a:pPr>
            <a:r>
              <a:rPr lang="en-US" altLang="en-US" sz="2000">
                <a:latin typeface="Tahoma" panose="020B0604030504040204" pitchFamily="34" charset="0"/>
              </a:rPr>
              <a:t>reg q;</a:t>
            </a:r>
          </a:p>
          <a:p>
            <a:pPr eaLnBrk="1" hangingPunct="1">
              <a:spcBef>
                <a:spcPct val="0"/>
              </a:spcBef>
              <a:buClrTx/>
              <a:buSzTx/>
              <a:buFontTx/>
              <a:buNone/>
            </a:pPr>
            <a:endParaRPr lang="en-US" altLang="en-US" sz="900">
              <a:latin typeface="Tahoma" panose="020B0604030504040204" pitchFamily="34" charset="0"/>
            </a:endParaRPr>
          </a:p>
          <a:p>
            <a:pPr eaLnBrk="1" hangingPunct="1">
              <a:spcBef>
                <a:spcPct val="0"/>
              </a:spcBef>
              <a:buClrTx/>
              <a:buSzTx/>
              <a:buFontTx/>
              <a:buNone/>
            </a:pPr>
            <a:r>
              <a:rPr lang="en-US" altLang="en-US" sz="2000">
                <a:latin typeface="Tahoma" panose="020B0604030504040204" pitchFamily="34" charset="0"/>
              </a:rPr>
              <a:t>always @(posedge clk) begin</a:t>
            </a:r>
          </a:p>
          <a:p>
            <a:pPr eaLnBrk="1" hangingPunct="1">
              <a:spcBef>
                <a:spcPct val="0"/>
              </a:spcBef>
              <a:buClrTx/>
              <a:buSzTx/>
              <a:buFontTx/>
              <a:buNone/>
            </a:pPr>
            <a:r>
              <a:rPr lang="en-US" altLang="en-US" sz="2000">
                <a:latin typeface="Tahoma" panose="020B0604030504040204" pitchFamily="34" charset="0"/>
              </a:rPr>
              <a:t>  q1 &lt;= d;</a:t>
            </a:r>
          </a:p>
          <a:p>
            <a:pPr eaLnBrk="1" hangingPunct="1">
              <a:spcBef>
                <a:spcPct val="0"/>
              </a:spcBef>
              <a:buClrTx/>
              <a:buSzTx/>
              <a:buFontTx/>
              <a:buNone/>
            </a:pPr>
            <a:r>
              <a:rPr lang="en-US" altLang="en-US" sz="2000">
                <a:latin typeface="Tahoma" panose="020B0604030504040204" pitchFamily="34" charset="0"/>
              </a:rPr>
              <a:t>  q2 &lt;= q1;</a:t>
            </a:r>
          </a:p>
          <a:p>
            <a:pPr eaLnBrk="1" hangingPunct="1">
              <a:spcBef>
                <a:spcPct val="0"/>
              </a:spcBef>
              <a:buClrTx/>
              <a:buSzTx/>
              <a:buFontTx/>
              <a:buNone/>
            </a:pPr>
            <a:r>
              <a:rPr lang="en-US" altLang="en-US" sz="2000">
                <a:latin typeface="Tahoma" panose="020B0604030504040204" pitchFamily="34" charset="0"/>
              </a:rPr>
              <a:t>  q3 &lt;= q2;</a:t>
            </a:r>
          </a:p>
          <a:p>
            <a:pPr eaLnBrk="1" hangingPunct="1">
              <a:spcBef>
                <a:spcPct val="0"/>
              </a:spcBef>
              <a:buClrTx/>
              <a:buSzTx/>
              <a:buFontTx/>
              <a:buNone/>
            </a:pPr>
            <a:r>
              <a:rPr lang="en-US" altLang="en-US" sz="2000">
                <a:latin typeface="Tahoma" panose="020B0604030504040204" pitchFamily="34" charset="0"/>
              </a:rPr>
              <a:t>end</a:t>
            </a:r>
          </a:p>
          <a:p>
            <a:pPr eaLnBrk="1" hangingPunct="1">
              <a:spcBef>
                <a:spcPct val="0"/>
              </a:spcBef>
              <a:buClrTx/>
              <a:buSzTx/>
              <a:buFontTx/>
              <a:buNone/>
            </a:pPr>
            <a:endParaRPr lang="en-US" altLang="en-US" sz="800">
              <a:latin typeface="Tahoma" panose="020B0604030504040204" pitchFamily="34" charset="0"/>
            </a:endParaRPr>
          </a:p>
          <a:p>
            <a:pPr eaLnBrk="1" hangingPunct="1">
              <a:spcBef>
                <a:spcPct val="0"/>
              </a:spcBef>
              <a:buClrTx/>
              <a:buSzTx/>
              <a:buFontTx/>
              <a:buNone/>
            </a:pPr>
            <a:r>
              <a:rPr lang="en-US" altLang="en-US" sz="2000">
                <a:latin typeface="Tahoma" panose="020B0604030504040204" pitchFamily="34" charset="0"/>
              </a:rPr>
              <a:t>endmodule;</a:t>
            </a:r>
          </a:p>
        </p:txBody>
      </p:sp>
      <p:sp>
        <p:nvSpPr>
          <p:cNvPr id="266271" name="AutoShape 31"/>
          <p:cNvSpPr>
            <a:spLocks/>
          </p:cNvSpPr>
          <p:nvPr/>
        </p:nvSpPr>
        <p:spPr bwMode="auto">
          <a:xfrm>
            <a:off x="2209800" y="4343400"/>
            <a:ext cx="381000" cy="838200"/>
          </a:xfrm>
          <a:prstGeom prst="rightBrace">
            <a:avLst>
              <a:gd name="adj1" fmla="val 18333"/>
              <a:gd name="adj2" fmla="val 50000"/>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66273" name="Line 33"/>
          <p:cNvSpPr>
            <a:spLocks noChangeShapeType="1"/>
          </p:cNvSpPr>
          <p:nvPr/>
        </p:nvSpPr>
        <p:spPr bwMode="auto">
          <a:xfrm flipV="1">
            <a:off x="2667000" y="4038600"/>
            <a:ext cx="1752600" cy="68580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274" name="Text Box 34"/>
          <p:cNvSpPr txBox="1">
            <a:spLocks noChangeArrowheads="1"/>
          </p:cNvSpPr>
          <p:nvPr/>
        </p:nvSpPr>
        <p:spPr bwMode="auto">
          <a:xfrm>
            <a:off x="4572000" y="3581400"/>
            <a:ext cx="4000500" cy="2860675"/>
          </a:xfrm>
          <a:prstGeom prst="rect">
            <a:avLst/>
          </a:prstGeom>
          <a:solidFill>
            <a:srgbClr val="00FF00">
              <a:alpha val="32156"/>
            </a:srgb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With non-blocking statements the &lt;RHS&gt; of subsequent statements are </a:t>
            </a:r>
            <a:r>
              <a:rPr lang="en-US" altLang="en-US" sz="1800" b="1">
                <a:latin typeface="Verdana" panose="020B0604030504040204" pitchFamily="34" charset="0"/>
              </a:rPr>
              <a:t>not blocked</a:t>
            </a:r>
            <a:r>
              <a:rPr lang="en-US" altLang="en-US" sz="1800">
                <a:latin typeface="Verdana" panose="020B0604030504040204" pitchFamily="34" charset="0"/>
              </a:rPr>
              <a:t>.  They are all evaluated simultaneously.  </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The assignment to the &lt;LHS&gt; is then scheduled to occur.</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This will work as intended.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266269"/>
                                        </p:tgtEl>
                                        <p:attrNameLst>
                                          <p:attrName>style.visibility</p:attrName>
                                        </p:attrNameLst>
                                      </p:cBhvr>
                                      <p:to>
                                        <p:strVal val="visible"/>
                                      </p:to>
                                    </p:set>
                                    <p:anim calcmode="lin" valueType="num">
                                      <p:cBhvr additive="base">
                                        <p:cTn id="12" dur="500" fill="hold"/>
                                        <p:tgtEl>
                                          <p:spTgt spid="266269"/>
                                        </p:tgtEl>
                                        <p:attrNameLst>
                                          <p:attrName>ppt_x</p:attrName>
                                        </p:attrNameLst>
                                      </p:cBhvr>
                                      <p:tavLst>
                                        <p:tav tm="0">
                                          <p:val>
                                            <p:strVal val="0-#ppt_w/2"/>
                                          </p:val>
                                        </p:tav>
                                        <p:tav tm="100000">
                                          <p:val>
                                            <p:strVal val="#ppt_x"/>
                                          </p:val>
                                        </p:tav>
                                      </p:tavLst>
                                    </p:anim>
                                    <p:anim calcmode="lin" valueType="num">
                                      <p:cBhvr additive="base">
                                        <p:cTn id="13" dur="500" fill="hold"/>
                                        <p:tgtEl>
                                          <p:spTgt spid="26626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66273"/>
                                        </p:tgtEl>
                                        <p:attrNameLst>
                                          <p:attrName>style.visibility</p:attrName>
                                        </p:attrNameLst>
                                      </p:cBhvr>
                                      <p:to>
                                        <p:strVal val="visible"/>
                                      </p:to>
                                    </p:set>
                                    <p:anim calcmode="lin" valueType="num">
                                      <p:cBhvr additive="base">
                                        <p:cTn id="18" dur="500" fill="hold"/>
                                        <p:tgtEl>
                                          <p:spTgt spid="266273"/>
                                        </p:tgtEl>
                                        <p:attrNameLst>
                                          <p:attrName>ppt_x</p:attrName>
                                        </p:attrNameLst>
                                      </p:cBhvr>
                                      <p:tavLst>
                                        <p:tav tm="0">
                                          <p:val>
                                            <p:strVal val="1+#ppt_w/2"/>
                                          </p:val>
                                        </p:tav>
                                        <p:tav tm="100000">
                                          <p:val>
                                            <p:strVal val="#ppt_x"/>
                                          </p:val>
                                        </p:tav>
                                      </p:tavLst>
                                    </p:anim>
                                    <p:anim calcmode="lin" valueType="num">
                                      <p:cBhvr additive="base">
                                        <p:cTn id="19" dur="500" fill="hold"/>
                                        <p:tgtEl>
                                          <p:spTgt spid="266273"/>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266271"/>
                                        </p:tgtEl>
                                        <p:attrNameLst>
                                          <p:attrName>style.visibility</p:attrName>
                                        </p:attrNameLst>
                                      </p:cBhvr>
                                      <p:to>
                                        <p:strVal val="visible"/>
                                      </p:to>
                                    </p:set>
                                    <p:anim calcmode="lin" valueType="num">
                                      <p:cBhvr additive="base">
                                        <p:cTn id="22" dur="500" fill="hold"/>
                                        <p:tgtEl>
                                          <p:spTgt spid="266271"/>
                                        </p:tgtEl>
                                        <p:attrNameLst>
                                          <p:attrName>ppt_x</p:attrName>
                                        </p:attrNameLst>
                                      </p:cBhvr>
                                      <p:tavLst>
                                        <p:tav tm="0">
                                          <p:val>
                                            <p:strVal val="1+#ppt_w/2"/>
                                          </p:val>
                                        </p:tav>
                                        <p:tav tm="100000">
                                          <p:val>
                                            <p:strVal val="#ppt_x"/>
                                          </p:val>
                                        </p:tav>
                                      </p:tavLst>
                                    </p:anim>
                                    <p:anim calcmode="lin" valueType="num">
                                      <p:cBhvr additive="base">
                                        <p:cTn id="23" dur="500" fill="hold"/>
                                        <p:tgtEl>
                                          <p:spTgt spid="266271"/>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266274"/>
                                        </p:tgtEl>
                                        <p:attrNameLst>
                                          <p:attrName>style.visibility</p:attrName>
                                        </p:attrNameLst>
                                      </p:cBhvr>
                                      <p:to>
                                        <p:strVal val="visible"/>
                                      </p:to>
                                    </p:set>
                                    <p:anim calcmode="lin" valueType="num">
                                      <p:cBhvr additive="base">
                                        <p:cTn id="26" dur="500" fill="hold"/>
                                        <p:tgtEl>
                                          <p:spTgt spid="266274"/>
                                        </p:tgtEl>
                                        <p:attrNameLst>
                                          <p:attrName>ppt_x</p:attrName>
                                        </p:attrNameLst>
                                      </p:cBhvr>
                                      <p:tavLst>
                                        <p:tav tm="0">
                                          <p:val>
                                            <p:strVal val="1+#ppt_w/2"/>
                                          </p:val>
                                        </p:tav>
                                        <p:tav tm="100000">
                                          <p:val>
                                            <p:strVal val="#ppt_x"/>
                                          </p:val>
                                        </p:tav>
                                      </p:tavLst>
                                    </p:anim>
                                    <p:anim calcmode="lin" valueType="num">
                                      <p:cBhvr additive="base">
                                        <p:cTn id="27" dur="500" fill="hold"/>
                                        <p:tgtEl>
                                          <p:spTgt spid="2662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9" grpId="0" animBg="1"/>
      <p:bldP spid="266271" grpId="0" animBg="1"/>
      <p:bldP spid="266273" grpId="0" animBg="1"/>
      <p:bldP spid="26627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200" y="533400"/>
            <a:ext cx="8229600" cy="1143000"/>
          </a:xfrm>
        </p:spPr>
        <p:txBody>
          <a:bodyPr/>
          <a:lstStyle/>
          <a:p>
            <a:pPr eaLnBrk="1" hangingPunct="1"/>
            <a:r>
              <a:rPr lang="en-US" altLang="en-US" sz="3600" dirty="0" smtClean="0"/>
              <a:t>So Blocking is no good and we should always use Non-Blocking??</a:t>
            </a:r>
          </a:p>
        </p:txBody>
      </p:sp>
      <p:sp>
        <p:nvSpPr>
          <p:cNvPr id="30724" name="Rectangle 3"/>
          <p:cNvSpPr>
            <a:spLocks noGrp="1" noChangeArrowheads="1"/>
          </p:cNvSpPr>
          <p:nvPr>
            <p:ph idx="1"/>
          </p:nvPr>
        </p:nvSpPr>
        <p:spPr>
          <a:xfrm>
            <a:off x="674914" y="1715293"/>
            <a:ext cx="8229600" cy="609600"/>
          </a:xfrm>
        </p:spPr>
        <p:txBody>
          <a:bodyPr/>
          <a:lstStyle/>
          <a:p>
            <a:pPr eaLnBrk="1" hangingPunct="1"/>
            <a:r>
              <a:rPr lang="en-US" altLang="en-US" smtClean="0"/>
              <a:t>Consider combinational logic</a:t>
            </a:r>
          </a:p>
        </p:txBody>
      </p:sp>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AEBF1A40-6CC5-4ACF-904E-2BBDCE8EF277}" type="slidenum">
              <a:rPr lang="en-US" altLang="en-US" sz="1000">
                <a:latin typeface="Verdana" panose="020B0604030504040204" pitchFamily="34" charset="0"/>
              </a:rPr>
              <a:pPr>
                <a:spcBef>
                  <a:spcPct val="0"/>
                </a:spcBef>
                <a:buClrTx/>
                <a:buSzTx/>
                <a:buFontTx/>
                <a:buNone/>
              </a:pPr>
              <a:t>24</a:t>
            </a:fld>
            <a:endParaRPr lang="en-US" altLang="en-US" sz="1000">
              <a:latin typeface="Verdana" panose="020B0604030504040204" pitchFamily="34" charset="0"/>
            </a:endParaRPr>
          </a:p>
        </p:txBody>
      </p:sp>
      <p:sp>
        <p:nvSpPr>
          <p:cNvPr id="30725" name="Text Box 4"/>
          <p:cNvSpPr txBox="1">
            <a:spLocks noChangeArrowheads="1"/>
          </p:cNvSpPr>
          <p:nvPr/>
        </p:nvSpPr>
        <p:spPr bwMode="auto">
          <a:xfrm>
            <a:off x="685800" y="2363787"/>
            <a:ext cx="3140075" cy="361950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b="1">
                <a:latin typeface="Tahoma" panose="020B0604030504040204" pitchFamily="34" charset="0"/>
              </a:rPr>
              <a:t>module</a:t>
            </a:r>
            <a:r>
              <a:rPr lang="en-US" altLang="en-US" sz="2000">
                <a:latin typeface="Tahoma" panose="020B0604030504040204" pitchFamily="34" charset="0"/>
              </a:rPr>
              <a:t> ao4(z,a,b,c,d);</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input</a:t>
            </a:r>
            <a:r>
              <a:rPr lang="en-US" altLang="en-US" sz="2000">
                <a:latin typeface="Tahoma" panose="020B0604030504040204" pitchFamily="34" charset="0"/>
              </a:rPr>
              <a:t> a,b,c,d;</a:t>
            </a:r>
          </a:p>
          <a:p>
            <a:pPr eaLnBrk="1" hangingPunct="1">
              <a:spcBef>
                <a:spcPct val="0"/>
              </a:spcBef>
              <a:buClrTx/>
              <a:buSzTx/>
              <a:buFontTx/>
              <a:buNone/>
            </a:pPr>
            <a:r>
              <a:rPr lang="en-US" altLang="en-US" sz="2000" b="1">
                <a:latin typeface="Tahoma" panose="020B0604030504040204" pitchFamily="34" charset="0"/>
              </a:rPr>
              <a:t>output</a:t>
            </a:r>
            <a:r>
              <a:rPr lang="en-US" altLang="en-US" sz="2000">
                <a:latin typeface="Tahoma" panose="020B0604030504040204" pitchFamily="34" charset="0"/>
              </a:rPr>
              <a:t> z;</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reg</a:t>
            </a:r>
            <a:r>
              <a:rPr lang="en-US" altLang="en-US" sz="2000">
                <a:latin typeface="Tahoma" panose="020B0604030504040204" pitchFamily="34" charset="0"/>
              </a:rPr>
              <a:t> z,tmp1,tmp2;</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always</a:t>
            </a:r>
            <a:r>
              <a:rPr lang="en-US" altLang="en-US" sz="2000">
                <a:latin typeface="Tahoma" panose="020B0604030504040204" pitchFamily="34" charset="0"/>
              </a:rPr>
              <a:t> @(a,b,c,d) </a:t>
            </a:r>
            <a:r>
              <a:rPr lang="en-US" altLang="en-US" sz="2000" b="1">
                <a:latin typeface="Tahoma" panose="020B0604030504040204" pitchFamily="34" charset="0"/>
              </a:rPr>
              <a:t>begin</a:t>
            </a:r>
          </a:p>
          <a:p>
            <a:pPr eaLnBrk="1" hangingPunct="1">
              <a:spcBef>
                <a:spcPct val="0"/>
              </a:spcBef>
              <a:buClrTx/>
              <a:buSzTx/>
              <a:buFontTx/>
              <a:buNone/>
            </a:pPr>
            <a:r>
              <a:rPr lang="en-US" altLang="en-US" sz="2000">
                <a:latin typeface="Tahoma" panose="020B0604030504040204" pitchFamily="34" charset="0"/>
              </a:rPr>
              <a:t>  tmp1 &lt;= a &amp; b;</a:t>
            </a:r>
          </a:p>
          <a:p>
            <a:pPr eaLnBrk="1" hangingPunct="1">
              <a:spcBef>
                <a:spcPct val="0"/>
              </a:spcBef>
              <a:buClrTx/>
              <a:buSzTx/>
              <a:buFontTx/>
              <a:buNone/>
            </a:pPr>
            <a:r>
              <a:rPr lang="en-US" altLang="en-US" sz="2000">
                <a:latin typeface="Tahoma" panose="020B0604030504040204" pitchFamily="34" charset="0"/>
              </a:rPr>
              <a:t>  tmp2 &lt;= c &amp; d;</a:t>
            </a:r>
          </a:p>
          <a:p>
            <a:pPr eaLnBrk="1" hangingPunct="1">
              <a:spcBef>
                <a:spcPct val="0"/>
              </a:spcBef>
              <a:buClrTx/>
              <a:buSzTx/>
              <a:buFontTx/>
              <a:buNone/>
            </a:pPr>
            <a:r>
              <a:rPr lang="en-US" altLang="en-US" sz="2000">
                <a:latin typeface="Tahoma" panose="020B0604030504040204" pitchFamily="34" charset="0"/>
              </a:rPr>
              <a:t>  z &lt;= tmp1 | tmp2;</a:t>
            </a:r>
          </a:p>
          <a:p>
            <a:pPr eaLnBrk="1" hangingPunct="1">
              <a:spcBef>
                <a:spcPct val="0"/>
              </a:spcBef>
              <a:buClrTx/>
              <a:buSzTx/>
              <a:buFontTx/>
              <a:buNone/>
            </a:pPr>
            <a:r>
              <a:rPr lang="en-US" altLang="en-US" sz="2000" b="1">
                <a:latin typeface="Tahoma" panose="020B0604030504040204" pitchFamily="34" charset="0"/>
              </a:rPr>
              <a:t>end</a:t>
            </a:r>
          </a:p>
          <a:p>
            <a:pPr eaLnBrk="1" hangingPunct="1">
              <a:spcBef>
                <a:spcPct val="0"/>
              </a:spcBef>
              <a:buClrTx/>
              <a:buSzTx/>
              <a:buFontTx/>
              <a:buNone/>
            </a:pPr>
            <a:r>
              <a:rPr lang="en-US" altLang="en-US" sz="2000" b="1">
                <a:latin typeface="Tahoma" panose="020B0604030504040204" pitchFamily="34" charset="0"/>
              </a:rPr>
              <a:t>endmodule</a:t>
            </a:r>
          </a:p>
        </p:txBody>
      </p:sp>
      <p:sp>
        <p:nvSpPr>
          <p:cNvPr id="30726" name="Rectangle 5"/>
          <p:cNvSpPr>
            <a:spLocks noChangeArrowheads="1"/>
          </p:cNvSpPr>
          <p:nvPr/>
        </p:nvSpPr>
        <p:spPr bwMode="auto">
          <a:xfrm>
            <a:off x="685800" y="5983287"/>
            <a:ext cx="3124200" cy="533400"/>
          </a:xfrm>
          <a:prstGeom prst="rect">
            <a:avLst/>
          </a:prstGeom>
          <a:solidFill>
            <a:srgbClr val="FF9900">
              <a:alpha val="38039"/>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Does this work?</a:t>
            </a:r>
          </a:p>
        </p:txBody>
      </p:sp>
      <p:sp>
        <p:nvSpPr>
          <p:cNvPr id="267274" name="Text Box 10"/>
          <p:cNvSpPr txBox="1">
            <a:spLocks noChangeArrowheads="1"/>
          </p:cNvSpPr>
          <p:nvPr/>
        </p:nvSpPr>
        <p:spPr bwMode="auto">
          <a:xfrm>
            <a:off x="3962400" y="2743200"/>
            <a:ext cx="4511675" cy="2860675"/>
          </a:xfrm>
          <a:prstGeom prst="rect">
            <a:avLst/>
          </a:prstGeom>
          <a:solidFill>
            <a:schemeClr val="accent1">
              <a:alpha val="34901"/>
            </a:scheme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The inputs (a,b,c,d) in the sensitivity list change, and the always block is evaluated.</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New assignments are scheduled for tmp1 &amp; tmp2 variables.</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A new assignment is scheduled for z using the </a:t>
            </a:r>
            <a:r>
              <a:rPr lang="en-US" altLang="en-US" sz="1800" b="1">
                <a:latin typeface="Verdana" panose="020B0604030504040204" pitchFamily="34" charset="0"/>
              </a:rPr>
              <a:t>previous</a:t>
            </a:r>
            <a:r>
              <a:rPr lang="en-US" altLang="en-US" sz="1800">
                <a:latin typeface="Verdana" panose="020B0604030504040204" pitchFamily="34" charset="0"/>
              </a:rPr>
              <a:t> tmp1 &amp; tmp2 values.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67274"/>
                                        </p:tgtEl>
                                        <p:attrNameLst>
                                          <p:attrName>style.visibility</p:attrName>
                                        </p:attrNameLst>
                                      </p:cBhvr>
                                      <p:to>
                                        <p:strVal val="visible"/>
                                      </p:to>
                                    </p:set>
                                    <p:animEffect transition="in" filter="diamond(in)">
                                      <p:cBhvr>
                                        <p:cTn id="7" dur="1000"/>
                                        <p:tgtEl>
                                          <p:spTgt spid="267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396875" y="307975"/>
            <a:ext cx="8229600" cy="1143000"/>
          </a:xfrm>
        </p:spPr>
        <p:txBody>
          <a:bodyPr/>
          <a:lstStyle/>
          <a:p>
            <a:pPr eaLnBrk="1" hangingPunct="1"/>
            <a:r>
              <a:rPr lang="en-US" altLang="en-US" sz="3600" dirty="0" smtClean="0"/>
              <a:t>Why not non-Blocking for Combinational</a:t>
            </a:r>
          </a:p>
        </p:txBody>
      </p:sp>
      <p:sp>
        <p:nvSpPr>
          <p:cNvPr id="31748" name="Rectangle 4"/>
          <p:cNvSpPr>
            <a:spLocks noGrp="1" noChangeArrowheads="1"/>
          </p:cNvSpPr>
          <p:nvPr>
            <p:ph idx="1"/>
          </p:nvPr>
        </p:nvSpPr>
        <p:spPr>
          <a:xfrm>
            <a:off x="457200" y="1600200"/>
            <a:ext cx="8229600" cy="609600"/>
          </a:xfrm>
          <a:noFill/>
        </p:spPr>
        <p:txBody>
          <a:bodyPr/>
          <a:lstStyle/>
          <a:p>
            <a:pPr eaLnBrk="1" hangingPunct="1"/>
            <a:r>
              <a:rPr lang="en-US" altLang="en-US" smtClean="0"/>
              <a:t>Can we make this example work?</a:t>
            </a:r>
          </a:p>
        </p:txBody>
      </p:sp>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E4885E12-EB34-4EF6-83FA-51016694C388}" type="slidenum">
              <a:rPr lang="en-US" altLang="en-US" sz="1000">
                <a:latin typeface="Verdana" panose="020B0604030504040204" pitchFamily="34" charset="0"/>
              </a:rPr>
              <a:pPr>
                <a:spcBef>
                  <a:spcPct val="0"/>
                </a:spcBef>
                <a:buClrTx/>
                <a:buSzTx/>
                <a:buFontTx/>
                <a:buNone/>
              </a:pPr>
              <a:t>25</a:t>
            </a:fld>
            <a:endParaRPr lang="en-US" altLang="en-US" sz="1000">
              <a:latin typeface="Verdana" panose="020B0604030504040204" pitchFamily="34" charset="0"/>
            </a:endParaRPr>
          </a:p>
        </p:txBody>
      </p:sp>
      <p:sp>
        <p:nvSpPr>
          <p:cNvPr id="31749" name="Text Box 10"/>
          <p:cNvSpPr txBox="1">
            <a:spLocks noChangeArrowheads="1"/>
          </p:cNvSpPr>
          <p:nvPr/>
        </p:nvSpPr>
        <p:spPr bwMode="auto">
          <a:xfrm>
            <a:off x="822325" y="58229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268299" name="Text Box 11"/>
          <p:cNvSpPr txBox="1">
            <a:spLocks noChangeArrowheads="1"/>
          </p:cNvSpPr>
          <p:nvPr/>
        </p:nvSpPr>
        <p:spPr bwMode="auto">
          <a:xfrm>
            <a:off x="1981200" y="6019800"/>
            <a:ext cx="3657600" cy="388938"/>
          </a:xfrm>
          <a:prstGeom prst="rect">
            <a:avLst/>
          </a:prstGeom>
          <a:solidFill>
            <a:srgbClr val="FFCC00">
              <a:alpha val="32941"/>
            </a:srgb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What is the downside of this?</a:t>
            </a:r>
          </a:p>
        </p:txBody>
      </p:sp>
      <p:sp>
        <p:nvSpPr>
          <p:cNvPr id="31751" name="Text Box 13"/>
          <p:cNvSpPr txBox="1">
            <a:spLocks noChangeArrowheads="1"/>
          </p:cNvSpPr>
          <p:nvPr/>
        </p:nvSpPr>
        <p:spPr bwMode="auto">
          <a:xfrm>
            <a:off x="304800" y="2286000"/>
            <a:ext cx="3140075" cy="361950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b="1">
                <a:latin typeface="Tahoma" panose="020B0604030504040204" pitchFamily="34" charset="0"/>
              </a:rPr>
              <a:t>module</a:t>
            </a:r>
            <a:r>
              <a:rPr lang="en-US" altLang="en-US" sz="2000">
                <a:latin typeface="Tahoma" panose="020B0604030504040204" pitchFamily="34" charset="0"/>
              </a:rPr>
              <a:t> ao4(z,a,b,c,d);</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input</a:t>
            </a:r>
            <a:r>
              <a:rPr lang="en-US" altLang="en-US" sz="2000">
                <a:latin typeface="Tahoma" panose="020B0604030504040204" pitchFamily="34" charset="0"/>
              </a:rPr>
              <a:t> a,b,c,d;</a:t>
            </a:r>
          </a:p>
          <a:p>
            <a:pPr eaLnBrk="1" hangingPunct="1">
              <a:spcBef>
                <a:spcPct val="0"/>
              </a:spcBef>
              <a:buClrTx/>
              <a:buSzTx/>
              <a:buFontTx/>
              <a:buNone/>
            </a:pPr>
            <a:r>
              <a:rPr lang="en-US" altLang="en-US" sz="2000" b="1">
                <a:latin typeface="Tahoma" panose="020B0604030504040204" pitchFamily="34" charset="0"/>
              </a:rPr>
              <a:t>output</a:t>
            </a:r>
            <a:r>
              <a:rPr lang="en-US" altLang="en-US" sz="2000">
                <a:latin typeface="Tahoma" panose="020B0604030504040204" pitchFamily="34" charset="0"/>
              </a:rPr>
              <a:t> z;</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reg</a:t>
            </a:r>
            <a:r>
              <a:rPr lang="en-US" altLang="en-US" sz="2000">
                <a:latin typeface="Tahoma" panose="020B0604030504040204" pitchFamily="34" charset="0"/>
              </a:rPr>
              <a:t> z,tmp1,tmp2;</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always</a:t>
            </a:r>
            <a:r>
              <a:rPr lang="en-US" altLang="en-US" sz="2000">
                <a:latin typeface="Tahoma" panose="020B0604030504040204" pitchFamily="34" charset="0"/>
              </a:rPr>
              <a:t> @(a,b,c,d) </a:t>
            </a:r>
            <a:r>
              <a:rPr lang="en-US" altLang="en-US" sz="2000" b="1">
                <a:latin typeface="Tahoma" panose="020B0604030504040204" pitchFamily="34" charset="0"/>
              </a:rPr>
              <a:t>begin</a:t>
            </a:r>
          </a:p>
          <a:p>
            <a:pPr eaLnBrk="1" hangingPunct="1">
              <a:spcBef>
                <a:spcPct val="0"/>
              </a:spcBef>
              <a:buClrTx/>
              <a:buSzTx/>
              <a:buFontTx/>
              <a:buNone/>
            </a:pPr>
            <a:r>
              <a:rPr lang="en-US" altLang="en-US" sz="2000">
                <a:latin typeface="Tahoma" panose="020B0604030504040204" pitchFamily="34" charset="0"/>
              </a:rPr>
              <a:t>  tmp1 &lt;= a &amp; b;</a:t>
            </a:r>
          </a:p>
          <a:p>
            <a:pPr eaLnBrk="1" hangingPunct="1">
              <a:spcBef>
                <a:spcPct val="0"/>
              </a:spcBef>
              <a:buClrTx/>
              <a:buSzTx/>
              <a:buFontTx/>
              <a:buNone/>
            </a:pPr>
            <a:r>
              <a:rPr lang="en-US" altLang="en-US" sz="2000">
                <a:latin typeface="Tahoma" panose="020B0604030504040204" pitchFamily="34" charset="0"/>
              </a:rPr>
              <a:t>  tmp2 &lt;= c &amp; d;</a:t>
            </a:r>
          </a:p>
          <a:p>
            <a:pPr eaLnBrk="1" hangingPunct="1">
              <a:spcBef>
                <a:spcPct val="0"/>
              </a:spcBef>
              <a:buClrTx/>
              <a:buSzTx/>
              <a:buFontTx/>
              <a:buNone/>
            </a:pPr>
            <a:r>
              <a:rPr lang="en-US" altLang="en-US" sz="2000">
                <a:latin typeface="Tahoma" panose="020B0604030504040204" pitchFamily="34" charset="0"/>
              </a:rPr>
              <a:t>  z &lt;= tmp1 | tmp2;</a:t>
            </a:r>
          </a:p>
          <a:p>
            <a:pPr eaLnBrk="1" hangingPunct="1">
              <a:spcBef>
                <a:spcPct val="0"/>
              </a:spcBef>
              <a:buClrTx/>
              <a:buSzTx/>
              <a:buFontTx/>
              <a:buNone/>
            </a:pPr>
            <a:r>
              <a:rPr lang="en-US" altLang="en-US" sz="2000" b="1">
                <a:latin typeface="Tahoma" panose="020B0604030504040204" pitchFamily="34" charset="0"/>
              </a:rPr>
              <a:t>end</a:t>
            </a:r>
          </a:p>
          <a:p>
            <a:pPr eaLnBrk="1" hangingPunct="1">
              <a:spcBef>
                <a:spcPct val="0"/>
              </a:spcBef>
              <a:buClrTx/>
              <a:buSzTx/>
              <a:buFontTx/>
              <a:buNone/>
            </a:pPr>
            <a:r>
              <a:rPr lang="en-US" altLang="en-US" sz="2000" b="1">
                <a:latin typeface="Tahoma" panose="020B0604030504040204" pitchFamily="34" charset="0"/>
              </a:rPr>
              <a:t>endmodule</a:t>
            </a:r>
          </a:p>
        </p:txBody>
      </p:sp>
      <p:grpSp>
        <p:nvGrpSpPr>
          <p:cNvPr id="2" name="Group 15"/>
          <p:cNvGrpSpPr>
            <a:grpSpLocks/>
          </p:cNvGrpSpPr>
          <p:nvPr/>
        </p:nvGrpSpPr>
        <p:grpSpPr bwMode="auto">
          <a:xfrm>
            <a:off x="3429000" y="2209800"/>
            <a:ext cx="5511800" cy="3619500"/>
            <a:chOff x="2160" y="1392"/>
            <a:chExt cx="3472" cy="2280"/>
          </a:xfrm>
        </p:grpSpPr>
        <p:sp>
          <p:nvSpPr>
            <p:cNvPr id="31753" name="Line 7"/>
            <p:cNvSpPr>
              <a:spLocks noChangeShapeType="1"/>
            </p:cNvSpPr>
            <p:nvPr/>
          </p:nvSpPr>
          <p:spPr bwMode="auto">
            <a:xfrm>
              <a:off x="2170" y="2380"/>
              <a:ext cx="672"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4" name="Text Box 8"/>
            <p:cNvSpPr txBox="1">
              <a:spLocks noChangeArrowheads="1"/>
            </p:cNvSpPr>
            <p:nvPr/>
          </p:nvSpPr>
          <p:spPr bwMode="auto">
            <a:xfrm>
              <a:off x="2314" y="2092"/>
              <a:ext cx="3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Yes</a:t>
              </a:r>
            </a:p>
          </p:txBody>
        </p:sp>
        <p:sp>
          <p:nvSpPr>
            <p:cNvPr id="31755" name="Text Box 9"/>
            <p:cNvSpPr txBox="1">
              <a:spLocks noChangeArrowheads="1"/>
            </p:cNvSpPr>
            <p:nvPr/>
          </p:nvSpPr>
          <p:spPr bwMode="auto">
            <a:xfrm>
              <a:off x="2160" y="2352"/>
              <a:ext cx="672"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Put tmp1 &amp; tmp2 in the trigger list</a:t>
              </a:r>
            </a:p>
          </p:txBody>
        </p:sp>
        <p:sp>
          <p:nvSpPr>
            <p:cNvPr id="31756" name="Text Box 14"/>
            <p:cNvSpPr txBox="1">
              <a:spLocks noChangeArrowheads="1"/>
            </p:cNvSpPr>
            <p:nvPr/>
          </p:nvSpPr>
          <p:spPr bwMode="auto">
            <a:xfrm>
              <a:off x="2832" y="1392"/>
              <a:ext cx="2800" cy="228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b="1">
                  <a:latin typeface="Tahoma" panose="020B0604030504040204" pitchFamily="34" charset="0"/>
                </a:rPr>
                <a:t>module</a:t>
              </a:r>
              <a:r>
                <a:rPr lang="en-US" altLang="en-US" sz="2000">
                  <a:latin typeface="Tahoma" panose="020B0604030504040204" pitchFamily="34" charset="0"/>
                </a:rPr>
                <a:t> ao4(z,a,b,c,d);</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input</a:t>
              </a:r>
              <a:r>
                <a:rPr lang="en-US" altLang="en-US" sz="2000">
                  <a:latin typeface="Tahoma" panose="020B0604030504040204" pitchFamily="34" charset="0"/>
                </a:rPr>
                <a:t> a,b,c,d;</a:t>
              </a:r>
            </a:p>
            <a:p>
              <a:pPr eaLnBrk="1" hangingPunct="1">
                <a:spcBef>
                  <a:spcPct val="0"/>
                </a:spcBef>
                <a:buClrTx/>
                <a:buSzTx/>
                <a:buFontTx/>
                <a:buNone/>
              </a:pPr>
              <a:r>
                <a:rPr lang="en-US" altLang="en-US" sz="2000" b="1">
                  <a:latin typeface="Tahoma" panose="020B0604030504040204" pitchFamily="34" charset="0"/>
                </a:rPr>
                <a:t>output</a:t>
              </a:r>
              <a:r>
                <a:rPr lang="en-US" altLang="en-US" sz="2000">
                  <a:latin typeface="Tahoma" panose="020B0604030504040204" pitchFamily="34" charset="0"/>
                </a:rPr>
                <a:t> z;</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reg</a:t>
              </a:r>
              <a:r>
                <a:rPr lang="en-US" altLang="en-US" sz="2000">
                  <a:latin typeface="Tahoma" panose="020B0604030504040204" pitchFamily="34" charset="0"/>
                </a:rPr>
                <a:t> z,tmp1,tmp2;</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2000" b="1">
                  <a:latin typeface="Tahoma" panose="020B0604030504040204" pitchFamily="34" charset="0"/>
                </a:rPr>
                <a:t>always</a:t>
              </a:r>
              <a:r>
                <a:rPr lang="en-US" altLang="en-US" sz="2000">
                  <a:latin typeface="Tahoma" panose="020B0604030504040204" pitchFamily="34" charset="0"/>
                </a:rPr>
                <a:t> @(a,b,c,d,tmp1,tmp2) </a:t>
              </a:r>
              <a:r>
                <a:rPr lang="en-US" altLang="en-US" sz="2000" b="1">
                  <a:latin typeface="Tahoma" panose="020B0604030504040204" pitchFamily="34" charset="0"/>
                </a:rPr>
                <a:t>begin</a:t>
              </a:r>
            </a:p>
            <a:p>
              <a:pPr eaLnBrk="1" hangingPunct="1">
                <a:spcBef>
                  <a:spcPct val="0"/>
                </a:spcBef>
                <a:buClrTx/>
                <a:buSzTx/>
                <a:buFontTx/>
                <a:buNone/>
              </a:pPr>
              <a:r>
                <a:rPr lang="en-US" altLang="en-US" sz="2000">
                  <a:latin typeface="Tahoma" panose="020B0604030504040204" pitchFamily="34" charset="0"/>
                </a:rPr>
                <a:t>  tmp1 &lt;= a &amp; b;</a:t>
              </a:r>
            </a:p>
            <a:p>
              <a:pPr eaLnBrk="1" hangingPunct="1">
                <a:spcBef>
                  <a:spcPct val="0"/>
                </a:spcBef>
                <a:buClrTx/>
                <a:buSzTx/>
                <a:buFontTx/>
                <a:buNone/>
              </a:pPr>
              <a:r>
                <a:rPr lang="en-US" altLang="en-US" sz="2000">
                  <a:latin typeface="Tahoma" panose="020B0604030504040204" pitchFamily="34" charset="0"/>
                </a:rPr>
                <a:t>  tmp2 &lt;= c &amp; d;</a:t>
              </a:r>
            </a:p>
            <a:p>
              <a:pPr eaLnBrk="1" hangingPunct="1">
                <a:spcBef>
                  <a:spcPct val="0"/>
                </a:spcBef>
                <a:buClrTx/>
                <a:buSzTx/>
                <a:buFontTx/>
                <a:buNone/>
              </a:pPr>
              <a:r>
                <a:rPr lang="en-US" altLang="en-US" sz="2000">
                  <a:latin typeface="Tahoma" panose="020B0604030504040204" pitchFamily="34" charset="0"/>
                </a:rPr>
                <a:t>  z &lt;= tmp1 | tmp2;</a:t>
              </a:r>
            </a:p>
            <a:p>
              <a:pPr eaLnBrk="1" hangingPunct="1">
                <a:spcBef>
                  <a:spcPct val="0"/>
                </a:spcBef>
                <a:buClrTx/>
                <a:buSzTx/>
                <a:buFontTx/>
                <a:buNone/>
              </a:pPr>
              <a:r>
                <a:rPr lang="en-US" altLang="en-US" sz="2000" b="1">
                  <a:latin typeface="Tahoma" panose="020B0604030504040204" pitchFamily="34" charset="0"/>
                </a:rPr>
                <a:t>end</a:t>
              </a:r>
            </a:p>
            <a:p>
              <a:pPr eaLnBrk="1" hangingPunct="1">
                <a:spcBef>
                  <a:spcPct val="0"/>
                </a:spcBef>
                <a:buClrTx/>
                <a:buSzTx/>
                <a:buFontTx/>
                <a:buNone/>
              </a:pPr>
              <a:r>
                <a:rPr lang="en-US" altLang="en-US" sz="2000" b="1">
                  <a:latin typeface="Tahoma" panose="020B0604030504040204" pitchFamily="34" charset="0"/>
                </a:rPr>
                <a:t>endmodule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9" presetClass="entr" presetSubtype="0" decel="100000" fill="hold" grpId="0" nodeType="clickEffect">
                                  <p:stCondLst>
                                    <p:cond delay="0"/>
                                  </p:stCondLst>
                                  <p:childTnLst>
                                    <p:set>
                                      <p:cBhvr>
                                        <p:cTn id="12" dur="1" fill="hold">
                                          <p:stCondLst>
                                            <p:cond delay="0"/>
                                          </p:stCondLst>
                                        </p:cTn>
                                        <p:tgtEl>
                                          <p:spTgt spid="268299"/>
                                        </p:tgtEl>
                                        <p:attrNameLst>
                                          <p:attrName>style.visibility</p:attrName>
                                        </p:attrNameLst>
                                      </p:cBhvr>
                                      <p:to>
                                        <p:strVal val="visible"/>
                                      </p:to>
                                    </p:set>
                                    <p:anim calcmode="lin" valueType="num">
                                      <p:cBhvr>
                                        <p:cTn id="13" dur="500" fill="hold"/>
                                        <p:tgtEl>
                                          <p:spTgt spid="268299"/>
                                        </p:tgtEl>
                                        <p:attrNameLst>
                                          <p:attrName>ppt_w</p:attrName>
                                        </p:attrNameLst>
                                      </p:cBhvr>
                                      <p:tavLst>
                                        <p:tav tm="0">
                                          <p:val>
                                            <p:fltVal val="0"/>
                                          </p:val>
                                        </p:tav>
                                        <p:tav tm="100000">
                                          <p:val>
                                            <p:strVal val="#ppt_w"/>
                                          </p:val>
                                        </p:tav>
                                      </p:tavLst>
                                    </p:anim>
                                    <p:anim calcmode="lin" valueType="num">
                                      <p:cBhvr>
                                        <p:cTn id="14" dur="500" fill="hold"/>
                                        <p:tgtEl>
                                          <p:spTgt spid="268299"/>
                                        </p:tgtEl>
                                        <p:attrNameLst>
                                          <p:attrName>ppt_h</p:attrName>
                                        </p:attrNameLst>
                                      </p:cBhvr>
                                      <p:tavLst>
                                        <p:tav tm="0">
                                          <p:val>
                                            <p:fltVal val="0"/>
                                          </p:val>
                                        </p:tav>
                                        <p:tav tm="100000">
                                          <p:val>
                                            <p:strVal val="#ppt_h"/>
                                          </p:val>
                                        </p:tav>
                                      </p:tavLst>
                                    </p:anim>
                                    <p:anim calcmode="lin" valueType="num">
                                      <p:cBhvr>
                                        <p:cTn id="15" dur="500" fill="hold"/>
                                        <p:tgtEl>
                                          <p:spTgt spid="268299"/>
                                        </p:tgtEl>
                                        <p:attrNameLst>
                                          <p:attrName>style.rotation</p:attrName>
                                        </p:attrNameLst>
                                      </p:cBhvr>
                                      <p:tavLst>
                                        <p:tav tm="0">
                                          <p:val>
                                            <p:fltVal val="360"/>
                                          </p:val>
                                        </p:tav>
                                        <p:tav tm="100000">
                                          <p:val>
                                            <p:fltVal val="0"/>
                                          </p:val>
                                        </p:tav>
                                      </p:tavLst>
                                    </p:anim>
                                    <p:animEffect transition="in" filter="fade">
                                      <p:cBhvr>
                                        <p:cTn id="16" dur="500"/>
                                        <p:tgtEl>
                                          <p:spTgt spid="268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57200" y="457200"/>
            <a:ext cx="8229600" cy="1143000"/>
          </a:xfrm>
        </p:spPr>
        <p:txBody>
          <a:bodyPr/>
          <a:lstStyle/>
          <a:p>
            <a:pPr eaLnBrk="1" hangingPunct="1"/>
            <a:r>
              <a:rPr lang="en-US" altLang="en-US" dirty="0" smtClean="0"/>
              <a:t>Cummings SNUG Paper</a:t>
            </a:r>
          </a:p>
        </p:txBody>
      </p:sp>
      <p:sp>
        <p:nvSpPr>
          <p:cNvPr id="32772" name="Rectangle 3"/>
          <p:cNvSpPr>
            <a:spLocks noGrp="1" noChangeArrowheads="1"/>
          </p:cNvSpPr>
          <p:nvPr>
            <p:ph idx="1"/>
          </p:nvPr>
        </p:nvSpPr>
        <p:spPr/>
        <p:txBody>
          <a:bodyPr/>
          <a:lstStyle/>
          <a:p>
            <a:pPr eaLnBrk="1" hangingPunct="1"/>
            <a:r>
              <a:rPr lang="en-US" altLang="en-US" dirty="0" smtClean="0"/>
              <a:t>Posted on ECE551 website</a:t>
            </a:r>
          </a:p>
          <a:p>
            <a:pPr lvl="1" eaLnBrk="1" hangingPunct="1"/>
            <a:r>
              <a:rPr lang="en-US" altLang="en-US" dirty="0" smtClean="0"/>
              <a:t>Well written easy to understand paper</a:t>
            </a:r>
          </a:p>
          <a:p>
            <a:pPr lvl="1" eaLnBrk="1" hangingPunct="1"/>
            <a:r>
              <a:rPr lang="en-US" altLang="en-US" dirty="0" smtClean="0"/>
              <a:t>Describes this stuff better than I can</a:t>
            </a:r>
          </a:p>
          <a:p>
            <a:pPr lvl="1" eaLnBrk="1" hangingPunct="1"/>
            <a:r>
              <a:rPr lang="en-US" altLang="en-US" dirty="0" smtClean="0"/>
              <a:t>Read it!</a:t>
            </a:r>
          </a:p>
          <a:p>
            <a:pPr lvl="1" eaLnBrk="1" hangingPunct="1"/>
            <a:endParaRPr lang="en-US" altLang="en-US" dirty="0" smtClean="0"/>
          </a:p>
          <a:p>
            <a:pPr eaLnBrk="1" hangingPunct="1"/>
            <a:r>
              <a:rPr lang="en-US" altLang="en-US" dirty="0" smtClean="0"/>
              <a:t>Outlines 8 guidelines for good Verilog coding</a:t>
            </a:r>
          </a:p>
          <a:p>
            <a:pPr lvl="1" eaLnBrk="1" hangingPunct="1"/>
            <a:r>
              <a:rPr lang="en-US" altLang="en-US" dirty="0" smtClean="0"/>
              <a:t>Learn them</a:t>
            </a:r>
          </a:p>
          <a:p>
            <a:pPr lvl="1" eaLnBrk="1" hangingPunct="1"/>
            <a:r>
              <a:rPr lang="en-US" altLang="en-US" dirty="0" smtClean="0"/>
              <a:t>Use them</a:t>
            </a:r>
          </a:p>
        </p:txBody>
      </p:sp>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7778C525-DD86-4ECE-A5E8-2527E32B23A4}" type="slidenum">
              <a:rPr lang="en-US" altLang="en-US" sz="1000">
                <a:latin typeface="Verdana" panose="020B0604030504040204" pitchFamily="34" charset="0"/>
              </a:rPr>
              <a:pPr>
                <a:spcBef>
                  <a:spcPct val="0"/>
                </a:spcBef>
                <a:buClrTx/>
                <a:buSzTx/>
                <a:buFontTx/>
                <a:buNone/>
              </a:pPr>
              <a:t>26</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381000" y="381000"/>
            <a:ext cx="8229600" cy="1143000"/>
          </a:xfrm>
        </p:spPr>
        <p:txBody>
          <a:bodyPr/>
          <a:lstStyle/>
          <a:p>
            <a:pPr eaLnBrk="1" hangingPunct="1"/>
            <a:r>
              <a:rPr lang="en-US" altLang="en-US" dirty="0" smtClean="0"/>
              <a:t>Verilog Stratified Event Queue</a:t>
            </a:r>
          </a:p>
        </p:txBody>
      </p:sp>
      <p:sp>
        <p:nvSpPr>
          <p:cNvPr id="33796" name="Rectangle 4"/>
          <p:cNvSpPr>
            <a:spLocks noGrp="1" noChangeArrowheads="1"/>
          </p:cNvSpPr>
          <p:nvPr>
            <p:ph idx="1"/>
          </p:nvPr>
        </p:nvSpPr>
        <p:spPr>
          <a:noFill/>
        </p:spPr>
        <p:txBody>
          <a:bodyPr/>
          <a:lstStyle/>
          <a:p>
            <a:pPr eaLnBrk="1" hangingPunct="1"/>
            <a:r>
              <a:rPr lang="en-US" altLang="en-US" smtClean="0"/>
              <a:t>Need to model both parallel and sequential logic</a:t>
            </a:r>
          </a:p>
          <a:p>
            <a:pPr eaLnBrk="1" hangingPunct="1"/>
            <a:endParaRPr lang="en-US" altLang="en-US" sz="1000" smtClean="0"/>
          </a:p>
          <a:p>
            <a:pPr eaLnBrk="1" hangingPunct="1"/>
            <a:r>
              <a:rPr lang="en-US" altLang="en-US" smtClean="0"/>
              <a:t>Need to make sure simulation matches hardware</a:t>
            </a:r>
          </a:p>
          <a:p>
            <a:pPr eaLnBrk="1" hangingPunct="1"/>
            <a:endParaRPr lang="en-US" altLang="en-US" sz="1000" smtClean="0"/>
          </a:p>
          <a:p>
            <a:pPr eaLnBrk="1" hangingPunct="1"/>
            <a:r>
              <a:rPr lang="en-US" altLang="en-US" smtClean="0"/>
              <a:t>Verilog defines how ordering of statements is interpreted by both simulator and synthesis tools</a:t>
            </a:r>
          </a:p>
          <a:p>
            <a:pPr lvl="1" eaLnBrk="1" hangingPunct="1"/>
            <a:r>
              <a:rPr lang="en-US" altLang="en-US" smtClean="0"/>
              <a:t>Simulation matches hardware </a:t>
            </a:r>
            <a:r>
              <a:rPr lang="en-US" altLang="en-US" i="1" u="sng" smtClean="0"/>
              <a:t>if</a:t>
            </a:r>
            <a:r>
              <a:rPr lang="en-US" altLang="en-US" smtClean="0"/>
              <a:t>  code well-written</a:t>
            </a:r>
          </a:p>
          <a:p>
            <a:pPr lvl="1" eaLnBrk="1" hangingPunct="1"/>
            <a:r>
              <a:rPr lang="en-US" altLang="en-US" smtClean="0"/>
              <a:t>Can have some differences with “bad” code</a:t>
            </a:r>
          </a:p>
          <a:p>
            <a:pPr lvl="2" eaLnBrk="1" hangingPunct="1"/>
            <a:r>
              <a:rPr lang="en-US" altLang="en-US" smtClean="0"/>
              <a:t>Simulator is sequential</a:t>
            </a:r>
          </a:p>
          <a:p>
            <a:pPr lvl="2" eaLnBrk="1" hangingPunct="1"/>
            <a:r>
              <a:rPr lang="en-US" altLang="en-US" smtClean="0"/>
              <a:t>Hardware is parallel</a:t>
            </a:r>
          </a:p>
          <a:p>
            <a:pPr lvl="2" eaLnBrk="1" hangingPunct="1"/>
            <a:r>
              <a:rPr lang="en-US" altLang="en-US" smtClean="0"/>
              <a:t>Race conditions can occur</a:t>
            </a:r>
          </a:p>
        </p:txBody>
      </p:sp>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A743F764-C878-4997-9110-09BA9BF79DDB}" type="slidenum">
              <a:rPr lang="en-US" altLang="en-US" sz="1000">
                <a:latin typeface="Verdana" panose="020B0604030504040204" pitchFamily="34" charset="0"/>
              </a:rPr>
              <a:pPr>
                <a:spcBef>
                  <a:spcPct val="0"/>
                </a:spcBef>
                <a:buClrTx/>
                <a:buSzTx/>
                <a:buFontTx/>
                <a:buNone/>
              </a:pPr>
              <a:t>27</a:t>
            </a:fld>
            <a:endParaRPr lang="en-US" altLang="en-US" sz="1000">
              <a:latin typeface="Verdana" panose="020B0604030504040204" pitchFamily="34" charset="0"/>
            </a:endParaRPr>
          </a:p>
        </p:txBody>
      </p:sp>
      <p:sp>
        <p:nvSpPr>
          <p:cNvPr id="2" name="TextBox 1"/>
          <p:cNvSpPr txBox="1">
            <a:spLocks noChangeArrowheads="1"/>
          </p:cNvSpPr>
          <p:nvPr/>
        </p:nvSpPr>
        <p:spPr bwMode="auto">
          <a:xfrm rot="-743133">
            <a:off x="4876800" y="5064125"/>
            <a:ext cx="3429000" cy="923925"/>
          </a:xfrm>
          <a:prstGeom prst="rect">
            <a:avLst/>
          </a:prstGeom>
          <a:solidFill>
            <a:srgbClr val="FFC000"/>
          </a:solidFill>
          <a:ln w="95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“Making it work” in </a:t>
            </a:r>
            <a:r>
              <a:rPr lang="en-US" altLang="en-US" sz="1800" b="1">
                <a:latin typeface="Verdana" panose="020B0604030504040204" pitchFamily="34" charset="0"/>
              </a:rPr>
              <a:t>simulation</a:t>
            </a:r>
            <a:r>
              <a:rPr lang="en-US" altLang="en-US" sz="1800">
                <a:latin typeface="Verdana" panose="020B0604030504040204" pitchFamily="34" charset="0"/>
              </a:rPr>
              <a:t> does not mean it will work after </a:t>
            </a:r>
            <a:r>
              <a:rPr lang="en-US" altLang="en-US" sz="1800" b="1">
                <a:latin typeface="Verdana" panose="020B0604030504040204" pitchFamily="34" charset="0"/>
              </a:rPr>
              <a:t>synthesis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9377" y="204788"/>
            <a:ext cx="8229600" cy="1143000"/>
          </a:xfrm>
        </p:spPr>
        <p:txBody>
          <a:bodyPr/>
          <a:lstStyle/>
          <a:p>
            <a:r>
              <a:rPr lang="en-US" altLang="en-US" sz="4400" dirty="0" smtClean="0"/>
              <a:t>Why Need to Know Event Queue</a:t>
            </a:r>
          </a:p>
        </p:txBody>
      </p:sp>
      <p:sp>
        <p:nvSpPr>
          <p:cNvPr id="34819" name="Content Placeholder 2"/>
          <p:cNvSpPr>
            <a:spLocks noGrp="1"/>
          </p:cNvSpPr>
          <p:nvPr>
            <p:ph idx="1"/>
          </p:nvPr>
        </p:nvSpPr>
        <p:spPr>
          <a:xfrm>
            <a:off x="468086" y="1524000"/>
            <a:ext cx="8229600" cy="4389437"/>
          </a:xfrm>
        </p:spPr>
        <p:txBody>
          <a:bodyPr/>
          <a:lstStyle/>
          <a:p>
            <a:pPr eaLnBrk="1" hangingPunct="1"/>
            <a:r>
              <a:rPr lang="en-US" altLang="en-US" sz="2400" dirty="0" smtClean="0"/>
              <a:t>In Behavioral Verilog, we describe the </a:t>
            </a:r>
            <a:r>
              <a:rPr lang="en-US" altLang="en-US" sz="2400" b="1" dirty="0" smtClean="0"/>
              <a:t>behavior</a:t>
            </a:r>
            <a:r>
              <a:rPr lang="en-US" altLang="en-US" sz="2400" dirty="0" smtClean="0"/>
              <a:t> of a circuit and the synthesizer creates hardware to try to match that behavior.</a:t>
            </a:r>
          </a:p>
          <a:p>
            <a:pPr eaLnBrk="1" hangingPunct="1"/>
            <a:endParaRPr lang="en-US" altLang="en-US" sz="800" dirty="0" smtClean="0"/>
          </a:p>
          <a:p>
            <a:pPr eaLnBrk="1" hangingPunct="1"/>
            <a:r>
              <a:rPr lang="en-US" altLang="en-US" sz="2400" dirty="0" smtClean="0"/>
              <a:t>The </a:t>
            </a:r>
            <a:r>
              <a:rPr lang="en-US" altLang="en-US" sz="2400" dirty="0" smtClean="0">
                <a:solidFill>
                  <a:srgbClr val="C00000"/>
                </a:solidFill>
              </a:rPr>
              <a:t>“behavior” </a:t>
            </a:r>
            <a:r>
              <a:rPr lang="en-US" altLang="en-US" sz="2400" dirty="0" smtClean="0"/>
              <a:t>is the input/output and timing relationships we see when simulating our HDL.</a:t>
            </a:r>
          </a:p>
          <a:p>
            <a:pPr eaLnBrk="1" hangingPunct="1"/>
            <a:endParaRPr lang="en-US" altLang="en-US" sz="800" dirty="0" smtClean="0"/>
          </a:p>
          <a:p>
            <a:pPr eaLnBrk="1" hangingPunct="1"/>
            <a:r>
              <a:rPr lang="en-US" altLang="en-US" sz="2400" dirty="0" smtClean="0"/>
              <a:t>Therefore, to understand the behavior we are describing, we must understand the order our statements will be executed in Simulation</a:t>
            </a:r>
          </a:p>
          <a:p>
            <a:pPr eaLnBrk="1" hangingPunct="1"/>
            <a:endParaRPr lang="en-US" altLang="en-US" sz="800" dirty="0" smtClean="0"/>
          </a:p>
          <a:p>
            <a:pPr eaLnBrk="1" hangingPunct="1"/>
            <a:r>
              <a:rPr lang="en-US" altLang="en-US" sz="2400" dirty="0" smtClean="0"/>
              <a:t>Because the language is designed to express parallelism, the most challenging concept is figuring out the </a:t>
            </a:r>
            <a:r>
              <a:rPr lang="en-US" altLang="en-US" sz="2400" dirty="0" smtClean="0">
                <a:solidFill>
                  <a:srgbClr val="0000A0"/>
                </a:solidFill>
              </a:rPr>
              <a:t>order that Verilog statements will occur in </a:t>
            </a:r>
            <a:r>
              <a:rPr lang="en-US" altLang="en-US" sz="2400" dirty="0" smtClean="0"/>
              <a:t>and </a:t>
            </a:r>
            <a:r>
              <a:rPr lang="en-US" altLang="en-US" sz="2400" dirty="0" smtClean="0">
                <a:solidFill>
                  <a:srgbClr val="C00000"/>
                </a:solidFill>
              </a:rPr>
              <a:t>how this will impact the behavior</a:t>
            </a:r>
            <a:r>
              <a:rPr lang="en-US" altLang="en-US" sz="2400" dirty="0" smtClean="0"/>
              <a:t>.</a:t>
            </a:r>
          </a:p>
        </p:txBody>
      </p:sp>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D624A3DB-4991-4F05-9983-ADB8BF8DAA46}" type="slidenum">
              <a:rPr lang="en-US" altLang="en-US" sz="1000">
                <a:latin typeface="Verdana" panose="020B0604030504040204" pitchFamily="34" charset="0"/>
              </a:rPr>
              <a:pPr>
                <a:spcBef>
                  <a:spcPct val="0"/>
                </a:spcBef>
                <a:buClrTx/>
                <a:buSzTx/>
                <a:buFontTx/>
                <a:buNone/>
              </a:pPr>
              <a:t>28</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0669" y="191725"/>
            <a:ext cx="8229600" cy="1143000"/>
          </a:xfrm>
        </p:spPr>
        <p:txBody>
          <a:bodyPr/>
          <a:lstStyle/>
          <a:p>
            <a:r>
              <a:rPr lang="en-US" altLang="en-US" sz="4400" dirty="0" smtClean="0"/>
              <a:t>Determinism vs Non-Determinism</a:t>
            </a:r>
          </a:p>
        </p:txBody>
      </p:sp>
      <p:sp>
        <p:nvSpPr>
          <p:cNvPr id="3" name="Content Placeholder 2"/>
          <p:cNvSpPr>
            <a:spLocks noGrp="1"/>
          </p:cNvSpPr>
          <p:nvPr>
            <p:ph idx="1"/>
          </p:nvPr>
        </p:nvSpPr>
        <p:spPr>
          <a:xfrm>
            <a:off x="450669" y="1569244"/>
            <a:ext cx="8229600" cy="4389437"/>
          </a:xfrm>
        </p:spPr>
        <p:txBody>
          <a:bodyPr/>
          <a:lstStyle/>
          <a:p>
            <a:pPr eaLnBrk="1" hangingPunct="1">
              <a:defRPr/>
            </a:pPr>
            <a:r>
              <a:rPr lang="en-US" sz="2400" dirty="0" smtClean="0"/>
              <a:t>Standard guarantees some scheduling order</a:t>
            </a:r>
          </a:p>
          <a:p>
            <a:pPr lvl="1" eaLnBrk="1" hangingPunct="1">
              <a:defRPr/>
            </a:pPr>
            <a:r>
              <a:rPr lang="en-US" sz="2000" dirty="0" smtClean="0"/>
              <a:t>Statements in same begin-end block “executed” in the order in which they appear</a:t>
            </a:r>
          </a:p>
          <a:p>
            <a:pPr lvl="1" eaLnBrk="1" hangingPunct="1">
              <a:defRPr/>
            </a:pPr>
            <a:r>
              <a:rPr lang="en-US" sz="2000" dirty="0" smtClean="0"/>
              <a:t>Statements in different begin-end blocks in same simulation time have no order guarantee</a:t>
            </a:r>
          </a:p>
          <a:p>
            <a:pPr marL="0" indent="0">
              <a:buFont typeface="Wingdings" panose="05000000000000000000" pitchFamily="2" charset="2"/>
              <a:buNone/>
              <a:defRPr/>
            </a:pPr>
            <a:endParaRPr lang="en-US" dirty="0"/>
          </a:p>
        </p:txBody>
      </p:sp>
      <p:sp>
        <p:nvSpPr>
          <p:cNvPr id="358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89D53E85-299E-44D2-956C-592F912265D5}" type="slidenum">
              <a:rPr lang="en-US" altLang="en-US" sz="1000">
                <a:latin typeface="Verdana" panose="020B0604030504040204" pitchFamily="34" charset="0"/>
              </a:rPr>
              <a:pPr>
                <a:spcBef>
                  <a:spcPct val="0"/>
                </a:spcBef>
                <a:buClrTx/>
                <a:buSzTx/>
                <a:buFontTx/>
                <a:buNone/>
              </a:pPr>
              <a:t>29</a:t>
            </a:fld>
            <a:endParaRPr lang="en-US" altLang="en-US" sz="1000">
              <a:latin typeface="Verdana" panose="020B0604030504040204" pitchFamily="34" charset="0"/>
            </a:endParaRPr>
          </a:p>
        </p:txBody>
      </p:sp>
      <p:sp>
        <p:nvSpPr>
          <p:cNvPr id="35845" name="TextBox 4"/>
          <p:cNvSpPr txBox="1">
            <a:spLocks noChangeArrowheads="1"/>
          </p:cNvSpPr>
          <p:nvPr/>
        </p:nvSpPr>
        <p:spPr bwMode="auto">
          <a:xfrm>
            <a:off x="609600" y="3489325"/>
            <a:ext cx="4852988" cy="2770188"/>
          </a:xfrm>
          <a:prstGeom prst="rect">
            <a:avLst/>
          </a:prstGeom>
          <a:solidFill>
            <a:srgbClr val="FFCC66"/>
          </a:solidFill>
          <a:ln w="9525">
            <a:solidFill>
              <a:schemeClr val="tx1"/>
            </a:solidFill>
            <a:miter lim="800000"/>
            <a:headEnd/>
            <a:tailEnd/>
          </a:ln>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module</a:t>
            </a:r>
            <a:r>
              <a:rPr lang="en-US" altLang="en-US" sz="1800">
                <a:latin typeface="Verdana" panose="020B0604030504040204" pitchFamily="34" charset="0"/>
              </a:rPr>
              <a:t> race(</a:t>
            </a:r>
            <a:r>
              <a:rPr lang="en-US" altLang="en-US" sz="1800" b="1">
                <a:latin typeface="Verdana" panose="020B0604030504040204" pitchFamily="34" charset="0"/>
              </a:rPr>
              <a:t>output</a:t>
            </a:r>
            <a:r>
              <a:rPr lang="en-US" altLang="en-US" sz="1800">
                <a:latin typeface="Verdana" panose="020B0604030504040204" pitchFamily="34" charset="0"/>
              </a:rPr>
              <a:t> reg f, </a:t>
            </a:r>
            <a:r>
              <a:rPr lang="en-US" altLang="en-US" sz="1800" b="1">
                <a:latin typeface="Verdana" panose="020B0604030504040204" pitchFamily="34" charset="0"/>
              </a:rPr>
              <a:t>input</a:t>
            </a:r>
            <a:r>
              <a:rPr lang="en-US" altLang="en-US" sz="1800">
                <a:latin typeface="Verdana" panose="020B0604030504040204" pitchFamily="34" charset="0"/>
              </a:rPr>
              <a:t> b, c);</a:t>
            </a:r>
          </a:p>
          <a:p>
            <a:pPr eaLnBrk="1" hangingPunct="1">
              <a:spcBef>
                <a:spcPct val="0"/>
              </a:spcBef>
              <a:buClrTx/>
              <a:buSzTx/>
              <a:buFontTx/>
              <a:buNone/>
            </a:pPr>
            <a:endParaRPr lang="en-US" altLang="en-US" sz="1000">
              <a:latin typeface="Verdana" panose="020B0604030504040204" pitchFamily="34" charset="0"/>
            </a:endParaRPr>
          </a:p>
          <a:p>
            <a:pPr eaLnBrk="1" hangingPunct="1">
              <a:spcBef>
                <a:spcPct val="0"/>
              </a:spcBef>
              <a:buClrTx/>
              <a:buSzTx/>
              <a:buFontTx/>
              <a:buNone/>
            </a:pPr>
            <a:r>
              <a:rPr lang="en-US" altLang="en-US" sz="1800" b="1">
                <a:latin typeface="Verdana" panose="020B0604030504040204" pitchFamily="34" charset="0"/>
              </a:rPr>
              <a:t>always</a:t>
            </a:r>
            <a:r>
              <a:rPr lang="en-US" altLang="en-US" sz="1800">
                <a:latin typeface="Verdana" panose="020B0604030504040204" pitchFamily="34" charset="0"/>
              </a:rPr>
              <a:t> @(*) </a:t>
            </a:r>
            <a:r>
              <a:rPr lang="en-US" altLang="en-US" sz="1800" b="1">
                <a:latin typeface="Verdana" panose="020B0604030504040204" pitchFamily="34" charset="0"/>
              </a:rPr>
              <a:t>begin</a:t>
            </a:r>
          </a:p>
          <a:p>
            <a:pPr eaLnBrk="1" hangingPunct="1">
              <a:spcBef>
                <a:spcPct val="0"/>
              </a:spcBef>
              <a:buClrTx/>
              <a:buSzTx/>
              <a:buFontTx/>
              <a:buNone/>
            </a:pPr>
            <a:r>
              <a:rPr lang="en-US" altLang="en-US" sz="1800">
                <a:latin typeface="Verdana" panose="020B0604030504040204" pitchFamily="34" charset="0"/>
              </a:rPr>
              <a:t>   f = b &amp; c;</a:t>
            </a:r>
          </a:p>
          <a:p>
            <a:pPr eaLnBrk="1" hangingPunct="1">
              <a:spcBef>
                <a:spcPct val="0"/>
              </a:spcBef>
              <a:buClrTx/>
              <a:buSzTx/>
              <a:buFontTx/>
              <a:buNone/>
            </a:pPr>
            <a:r>
              <a:rPr lang="en-US" altLang="en-US" sz="1800" b="1">
                <a:latin typeface="Verdana" panose="020B0604030504040204" pitchFamily="34" charset="0"/>
              </a:rPr>
              <a:t>end</a:t>
            </a:r>
          </a:p>
          <a:p>
            <a:pPr eaLnBrk="1" hangingPunct="1">
              <a:spcBef>
                <a:spcPct val="0"/>
              </a:spcBef>
              <a:buClrTx/>
              <a:buSzTx/>
              <a:buFontTx/>
              <a:buNone/>
            </a:pPr>
            <a:endParaRPr lang="en-US" altLang="en-US" sz="1000">
              <a:latin typeface="Verdana" panose="020B0604030504040204" pitchFamily="34" charset="0"/>
            </a:endParaRPr>
          </a:p>
          <a:p>
            <a:pPr eaLnBrk="1" hangingPunct="1">
              <a:spcBef>
                <a:spcPct val="0"/>
              </a:spcBef>
              <a:buClrTx/>
              <a:buSzTx/>
              <a:buFontTx/>
              <a:buNone/>
            </a:pPr>
            <a:r>
              <a:rPr lang="en-US" altLang="en-US" sz="1800" b="1">
                <a:latin typeface="Verdana" panose="020B0604030504040204" pitchFamily="34" charset="0"/>
              </a:rPr>
              <a:t>always</a:t>
            </a:r>
            <a:r>
              <a:rPr lang="en-US" altLang="en-US" sz="1800">
                <a:latin typeface="Verdana" panose="020B0604030504040204" pitchFamily="34" charset="0"/>
              </a:rPr>
              <a:t> @(*) </a:t>
            </a:r>
            <a:r>
              <a:rPr lang="en-US" altLang="en-US" sz="1800" b="1">
                <a:latin typeface="Verdana" panose="020B0604030504040204" pitchFamily="34" charset="0"/>
              </a:rPr>
              <a:t>begin</a:t>
            </a:r>
          </a:p>
          <a:p>
            <a:pPr eaLnBrk="1" hangingPunct="1">
              <a:spcBef>
                <a:spcPct val="0"/>
              </a:spcBef>
              <a:buClrTx/>
              <a:buSzTx/>
              <a:buFontTx/>
              <a:buNone/>
            </a:pPr>
            <a:r>
              <a:rPr lang="en-US" altLang="en-US" sz="1800">
                <a:latin typeface="Verdana" panose="020B0604030504040204" pitchFamily="34" charset="0"/>
              </a:rPr>
              <a:t>   f = b | c;</a:t>
            </a:r>
          </a:p>
          <a:p>
            <a:pPr eaLnBrk="1" hangingPunct="1">
              <a:spcBef>
                <a:spcPct val="0"/>
              </a:spcBef>
              <a:buClrTx/>
              <a:buSzTx/>
              <a:buFontTx/>
              <a:buNone/>
            </a:pPr>
            <a:r>
              <a:rPr lang="en-US" altLang="en-US" sz="1800" b="1">
                <a:latin typeface="Verdana" panose="020B0604030504040204" pitchFamily="34" charset="0"/>
              </a:rPr>
              <a:t>end</a:t>
            </a:r>
          </a:p>
          <a:p>
            <a:pPr eaLnBrk="1" hangingPunct="1">
              <a:spcBef>
                <a:spcPct val="0"/>
              </a:spcBef>
              <a:buClrTx/>
              <a:buSzTx/>
              <a:buFontTx/>
              <a:buNone/>
            </a:pPr>
            <a:endParaRPr lang="en-US" altLang="en-US" sz="1000">
              <a:latin typeface="Verdana" panose="020B0604030504040204" pitchFamily="34" charset="0"/>
            </a:endParaRPr>
          </a:p>
          <a:p>
            <a:pPr eaLnBrk="1" hangingPunct="1">
              <a:spcBef>
                <a:spcPct val="0"/>
              </a:spcBef>
              <a:buClrTx/>
              <a:buSzTx/>
              <a:buFontTx/>
              <a:buNone/>
            </a:pPr>
            <a:r>
              <a:rPr lang="en-US" altLang="en-US" sz="1800" b="1">
                <a:latin typeface="Verdana" panose="020B0604030504040204" pitchFamily="34" charset="0"/>
              </a:rPr>
              <a:t>endmodule</a:t>
            </a:r>
          </a:p>
        </p:txBody>
      </p:sp>
      <p:sp>
        <p:nvSpPr>
          <p:cNvPr id="35846" name="TextBox 5"/>
          <p:cNvSpPr txBox="1">
            <a:spLocks noChangeArrowheads="1"/>
          </p:cNvSpPr>
          <p:nvPr/>
        </p:nvSpPr>
        <p:spPr bwMode="auto">
          <a:xfrm>
            <a:off x="4800600" y="4143497"/>
            <a:ext cx="3200400" cy="2362200"/>
          </a:xfrm>
          <a:prstGeom prst="rect">
            <a:avLst/>
          </a:prstGeom>
          <a:solidFill>
            <a:schemeClr val="bg1"/>
          </a:solidFill>
          <a:ln w="25400">
            <a:solidFill>
              <a:srgbClr val="0033CC"/>
            </a:solidFill>
            <a:miter lim="800000"/>
            <a:headEnd/>
            <a:tailEnd/>
          </a:ln>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solidFill>
                  <a:srgbClr val="0033CC"/>
                </a:solidFill>
                <a:latin typeface="Verdana" panose="020B0604030504040204" pitchFamily="34" charset="0"/>
              </a:rPr>
              <a:t>Race condition – which assignment to f will occur first vs. last in simulation is not known</a:t>
            </a:r>
          </a:p>
          <a:p>
            <a:pPr eaLnBrk="1" hangingPunct="1">
              <a:spcBef>
                <a:spcPct val="0"/>
              </a:spcBef>
              <a:buClrTx/>
              <a:buSzTx/>
              <a:buFontTx/>
              <a:buNone/>
            </a:pPr>
            <a:endParaRPr lang="en-US" altLang="en-US" sz="1800">
              <a:solidFill>
                <a:srgbClr val="0033CC"/>
              </a:solidFill>
              <a:latin typeface="Verdana" panose="020B0604030504040204" pitchFamily="34" charset="0"/>
            </a:endParaRPr>
          </a:p>
          <a:p>
            <a:pPr eaLnBrk="1" hangingPunct="1">
              <a:spcBef>
                <a:spcPct val="0"/>
              </a:spcBef>
              <a:buClrTx/>
              <a:buSzTx/>
              <a:buFontTx/>
              <a:buNone/>
            </a:pPr>
            <a:r>
              <a:rPr lang="en-US" altLang="en-US" sz="1800">
                <a:solidFill>
                  <a:srgbClr val="0033CC"/>
                </a:solidFill>
                <a:latin typeface="Verdana" panose="020B0604030504040204" pitchFamily="34" charset="0"/>
              </a:rPr>
              <a:t>Note that in hardware this actually models a </a:t>
            </a:r>
            <a:r>
              <a:rPr lang="en-US" altLang="en-US" sz="1800" b="1" u="sng">
                <a:solidFill>
                  <a:srgbClr val="0033CC"/>
                </a:solidFill>
                <a:latin typeface="Verdana" panose="020B0604030504040204" pitchFamily="34" charset="0"/>
              </a:rPr>
              <a:t>SHORT CIRCUIT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95300" y="136525"/>
            <a:ext cx="8305800" cy="1143000"/>
          </a:xfrm>
        </p:spPr>
        <p:txBody>
          <a:bodyPr/>
          <a:lstStyle/>
          <a:p>
            <a:r>
              <a:rPr lang="en-US" altLang="en-US" dirty="0" smtClean="0"/>
              <a:t>Behavioral Verilog</a:t>
            </a:r>
          </a:p>
        </p:txBody>
      </p:sp>
      <p:sp>
        <p:nvSpPr>
          <p:cNvPr id="717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87F1985B-559F-4893-9793-998238F4A967}" type="slidenum">
              <a:rPr lang="en-US" altLang="en-US" sz="1000">
                <a:latin typeface="Verdana" panose="020B0604030504040204" pitchFamily="34" charset="0"/>
              </a:rPr>
              <a:pPr>
                <a:spcBef>
                  <a:spcPct val="0"/>
                </a:spcBef>
                <a:buClrTx/>
                <a:buSzTx/>
                <a:buFontTx/>
                <a:buNone/>
              </a:pPr>
              <a:t>3</a:t>
            </a:fld>
            <a:endParaRPr lang="en-US" altLang="en-US" sz="1000">
              <a:latin typeface="Verdana" panose="020B0604030504040204" pitchFamily="34" charset="0"/>
            </a:endParaRPr>
          </a:p>
        </p:txBody>
      </p:sp>
      <p:sp>
        <p:nvSpPr>
          <p:cNvPr id="4" name="Content Placeholder 2"/>
          <p:cNvSpPr txBox="1">
            <a:spLocks/>
          </p:cNvSpPr>
          <p:nvPr/>
        </p:nvSpPr>
        <p:spPr bwMode="auto">
          <a:xfrm>
            <a:off x="304800" y="1600200"/>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a:t>Instead of describing what the hardware looks like, describe what you want the hardware to do</a:t>
            </a:r>
          </a:p>
          <a:p>
            <a:pPr eaLnBrk="1" hangingPunct="1"/>
            <a:r>
              <a:rPr lang="en-US" altLang="en-US"/>
              <a:t>Goal: Abstract away the details of the hardware implementation to make design easier</a:t>
            </a:r>
          </a:p>
          <a:p>
            <a:pPr eaLnBrk="1" hangingPunct="1"/>
            <a:endParaRPr lang="en-US" altLang="en-US"/>
          </a:p>
          <a:p>
            <a:pPr eaLnBrk="1" hangingPunct="1"/>
            <a:r>
              <a:rPr lang="en-US" altLang="en-US"/>
              <a:t>The synthesizer creates a hardware structure that does the same thing as your description</a:t>
            </a:r>
          </a:p>
          <a:p>
            <a:pPr lvl="1" eaLnBrk="1" hangingPunct="1"/>
            <a:r>
              <a:rPr lang="en-US" altLang="en-US"/>
              <a:t>… but the synthesizer has to be able to realize your description using real hardware constraints</a:t>
            </a:r>
          </a:p>
          <a:p>
            <a:pPr lvl="1" eaLnBrk="1" hangingPunct="1"/>
            <a:r>
              <a:rPr lang="en-US" altLang="en-US"/>
              <a:t>This is why not all Verilog constructs are supported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ircle(in)">
                                      <p:cBhvr>
                                        <p:cTn id="7" dur="1000"/>
                                        <p:tgtEl>
                                          <p:spTgt spid="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2" dur="500"/>
                                        <p:tgtEl>
                                          <p:spTgt spid="4">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5" dur="500"/>
                                        <p:tgtEl>
                                          <p:spTgt spid="4">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57200" y="152400"/>
            <a:ext cx="8229600" cy="1143000"/>
          </a:xfrm>
        </p:spPr>
        <p:txBody>
          <a:bodyPr/>
          <a:lstStyle/>
          <a:p>
            <a:pPr eaLnBrk="1" hangingPunct="1"/>
            <a:r>
              <a:rPr lang="en-US" altLang="en-US" dirty="0" smtClean="0"/>
              <a:t>Simulation Terminology [1]</a:t>
            </a:r>
          </a:p>
        </p:txBody>
      </p:sp>
      <p:sp>
        <p:nvSpPr>
          <p:cNvPr id="36868" name="Rectangle 12"/>
          <p:cNvSpPr>
            <a:spLocks noGrp="1" noChangeArrowheads="1"/>
          </p:cNvSpPr>
          <p:nvPr>
            <p:ph idx="1"/>
          </p:nvPr>
        </p:nvSpPr>
        <p:spPr>
          <a:xfrm>
            <a:off x="457200" y="1447800"/>
            <a:ext cx="8229600" cy="4953000"/>
          </a:xfrm>
          <a:noFill/>
        </p:spPr>
        <p:txBody>
          <a:bodyPr/>
          <a:lstStyle/>
          <a:p>
            <a:pPr eaLnBrk="1" hangingPunct="1">
              <a:lnSpc>
                <a:spcPct val="90000"/>
              </a:lnSpc>
            </a:pPr>
            <a:r>
              <a:rPr lang="en-US" altLang="en-US" dirty="0" smtClean="0"/>
              <a:t>These only apply to SIMULATION</a:t>
            </a:r>
          </a:p>
          <a:p>
            <a:pPr eaLnBrk="1" hangingPunct="1">
              <a:lnSpc>
                <a:spcPct val="90000"/>
              </a:lnSpc>
            </a:pPr>
            <a:r>
              <a:rPr lang="en-US" altLang="en-US" dirty="0" smtClean="0"/>
              <a:t>Processes</a:t>
            </a:r>
          </a:p>
          <a:p>
            <a:pPr lvl="1" eaLnBrk="1" hangingPunct="1">
              <a:lnSpc>
                <a:spcPct val="90000"/>
              </a:lnSpc>
            </a:pPr>
            <a:r>
              <a:rPr lang="en-US" altLang="en-US" dirty="0" smtClean="0"/>
              <a:t>Objects that can be evaluated</a:t>
            </a:r>
          </a:p>
          <a:p>
            <a:pPr lvl="1" eaLnBrk="1" hangingPunct="1">
              <a:lnSpc>
                <a:spcPct val="90000"/>
              </a:lnSpc>
            </a:pPr>
            <a:r>
              <a:rPr lang="en-US" altLang="en-US" dirty="0" smtClean="0"/>
              <a:t>Includes primitives, modules, initial and always blocks, continuous assignments, tasks, and procedural assignments</a:t>
            </a:r>
          </a:p>
          <a:p>
            <a:pPr eaLnBrk="1" hangingPunct="1">
              <a:lnSpc>
                <a:spcPct val="90000"/>
              </a:lnSpc>
            </a:pPr>
            <a:r>
              <a:rPr lang="en-US" altLang="en-US" dirty="0" smtClean="0"/>
              <a:t>Update event</a:t>
            </a:r>
          </a:p>
          <a:p>
            <a:pPr lvl="1" eaLnBrk="1" hangingPunct="1">
              <a:lnSpc>
                <a:spcPct val="90000"/>
              </a:lnSpc>
            </a:pPr>
            <a:r>
              <a:rPr lang="en-US" altLang="en-US" dirty="0" smtClean="0"/>
              <a:t>Change in the value of a net or register (LHS assignment)</a:t>
            </a:r>
          </a:p>
          <a:p>
            <a:pPr eaLnBrk="1" hangingPunct="1">
              <a:lnSpc>
                <a:spcPct val="90000"/>
              </a:lnSpc>
            </a:pPr>
            <a:r>
              <a:rPr lang="en-US" altLang="en-US" dirty="0" smtClean="0"/>
              <a:t>Evaluation event</a:t>
            </a:r>
          </a:p>
          <a:p>
            <a:pPr lvl="1" eaLnBrk="1" hangingPunct="1">
              <a:lnSpc>
                <a:spcPct val="90000"/>
              </a:lnSpc>
            </a:pPr>
            <a:r>
              <a:rPr lang="en-US" altLang="en-US" dirty="0" smtClean="0"/>
              <a:t>Computing the RHS of a statement</a:t>
            </a:r>
          </a:p>
          <a:p>
            <a:pPr eaLnBrk="1" hangingPunct="1">
              <a:lnSpc>
                <a:spcPct val="90000"/>
              </a:lnSpc>
            </a:pPr>
            <a:r>
              <a:rPr lang="en-US" altLang="en-US" dirty="0" smtClean="0"/>
              <a:t>Scheduling an event</a:t>
            </a:r>
          </a:p>
          <a:p>
            <a:pPr lvl="1" eaLnBrk="1" hangingPunct="1">
              <a:lnSpc>
                <a:spcPct val="90000"/>
              </a:lnSpc>
            </a:pPr>
            <a:r>
              <a:rPr lang="en-US" altLang="en-US" dirty="0" smtClean="0"/>
              <a:t>Putting an event on the event queue</a:t>
            </a:r>
          </a:p>
        </p:txBody>
      </p:sp>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66B65C8F-3731-4E58-94BB-D107C6AB66AE}" type="slidenum">
              <a:rPr lang="en-US" altLang="en-US" sz="1000">
                <a:latin typeface="Verdana" panose="020B0604030504040204" pitchFamily="34" charset="0"/>
              </a:rPr>
              <a:pPr>
                <a:spcBef>
                  <a:spcPct val="0"/>
                </a:spcBef>
                <a:buClrTx/>
                <a:buSzTx/>
                <a:buFontTx/>
                <a:buNone/>
              </a:pPr>
              <a:t>30</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457200" y="152400"/>
            <a:ext cx="8229600" cy="1143000"/>
          </a:xfrm>
        </p:spPr>
        <p:txBody>
          <a:bodyPr/>
          <a:lstStyle/>
          <a:p>
            <a:pPr eaLnBrk="1" hangingPunct="1"/>
            <a:r>
              <a:rPr lang="en-US" altLang="en-US" dirty="0" smtClean="0"/>
              <a:t>Simulation Terminology [2]</a:t>
            </a:r>
          </a:p>
        </p:txBody>
      </p:sp>
      <p:sp>
        <p:nvSpPr>
          <p:cNvPr id="37892" name="Rectangle 30"/>
          <p:cNvSpPr>
            <a:spLocks noGrp="1" noChangeArrowheads="1"/>
          </p:cNvSpPr>
          <p:nvPr>
            <p:ph idx="1"/>
          </p:nvPr>
        </p:nvSpPr>
        <p:spPr>
          <a:xfrm>
            <a:off x="457200" y="1447800"/>
            <a:ext cx="8229600" cy="4953000"/>
          </a:xfrm>
          <a:noFill/>
        </p:spPr>
        <p:txBody>
          <a:bodyPr/>
          <a:lstStyle/>
          <a:p>
            <a:pPr eaLnBrk="1" hangingPunct="1">
              <a:lnSpc>
                <a:spcPct val="90000"/>
              </a:lnSpc>
            </a:pPr>
            <a:r>
              <a:rPr lang="en-US" altLang="en-US" dirty="0" smtClean="0"/>
              <a:t>Simulation time</a:t>
            </a:r>
          </a:p>
          <a:p>
            <a:pPr lvl="1" eaLnBrk="1" hangingPunct="1">
              <a:lnSpc>
                <a:spcPct val="90000"/>
              </a:lnSpc>
            </a:pPr>
            <a:r>
              <a:rPr lang="en-US" altLang="en-US" dirty="0" smtClean="0"/>
              <a:t>Time value used by simulator to model actual time.</a:t>
            </a:r>
          </a:p>
          <a:p>
            <a:pPr eaLnBrk="1" hangingPunct="1">
              <a:lnSpc>
                <a:spcPct val="90000"/>
              </a:lnSpc>
            </a:pPr>
            <a:r>
              <a:rPr lang="en-US" altLang="en-US" dirty="0" smtClean="0"/>
              <a:t>Simulation cycle</a:t>
            </a:r>
          </a:p>
          <a:p>
            <a:pPr lvl="1" eaLnBrk="1" hangingPunct="1">
              <a:lnSpc>
                <a:spcPct val="90000"/>
              </a:lnSpc>
            </a:pPr>
            <a:r>
              <a:rPr lang="en-US" altLang="en-US" dirty="0" smtClean="0"/>
              <a:t>Complete processing of all currently active events</a:t>
            </a:r>
          </a:p>
          <a:p>
            <a:pPr eaLnBrk="1" hangingPunct="1">
              <a:lnSpc>
                <a:spcPct val="90000"/>
              </a:lnSpc>
            </a:pPr>
            <a:r>
              <a:rPr lang="en-US" altLang="en-US" dirty="0" smtClean="0"/>
              <a:t>Can be multiple simulation cycles per simulation time</a:t>
            </a:r>
            <a:br>
              <a:rPr lang="en-US" altLang="en-US" dirty="0" smtClean="0"/>
            </a:br>
            <a:endParaRPr lang="en-US" altLang="en-US" dirty="0" smtClean="0"/>
          </a:p>
          <a:p>
            <a:pPr eaLnBrk="1" hangingPunct="1">
              <a:lnSpc>
                <a:spcPct val="90000"/>
              </a:lnSpc>
            </a:pPr>
            <a:r>
              <a:rPr lang="en-US" altLang="en-US" dirty="0" smtClean="0"/>
              <a:t>Explicit zero delay (#0)</a:t>
            </a:r>
          </a:p>
          <a:p>
            <a:pPr lvl="1" eaLnBrk="1" hangingPunct="1">
              <a:lnSpc>
                <a:spcPct val="90000"/>
              </a:lnSpc>
            </a:pPr>
            <a:r>
              <a:rPr lang="en-US" altLang="en-US" dirty="0" smtClean="0"/>
              <a:t>Forces process to be inactive event instead of active</a:t>
            </a:r>
          </a:p>
          <a:p>
            <a:pPr lvl="1" eaLnBrk="1" hangingPunct="1">
              <a:lnSpc>
                <a:spcPct val="90000"/>
              </a:lnSpc>
            </a:pPr>
            <a:r>
              <a:rPr lang="en-US" altLang="en-US" dirty="0" smtClean="0"/>
              <a:t>Incorrectly  used to avoid race conditions</a:t>
            </a:r>
          </a:p>
          <a:p>
            <a:pPr lvl="1" eaLnBrk="1" hangingPunct="1">
              <a:lnSpc>
                <a:spcPct val="90000"/>
              </a:lnSpc>
            </a:pPr>
            <a:r>
              <a:rPr lang="en-US" altLang="en-US" dirty="0" smtClean="0"/>
              <a:t>#0 doesn’t synthesize!</a:t>
            </a:r>
          </a:p>
          <a:p>
            <a:pPr lvl="1" eaLnBrk="1" hangingPunct="1">
              <a:lnSpc>
                <a:spcPct val="90000"/>
              </a:lnSpc>
            </a:pPr>
            <a:r>
              <a:rPr lang="en-US" altLang="en-US" dirty="0" smtClean="0"/>
              <a:t>Don’t use it</a:t>
            </a:r>
          </a:p>
        </p:txBody>
      </p:sp>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D03790F3-3A16-46CA-B51D-4200A941214E}" type="slidenum">
              <a:rPr lang="en-US" altLang="en-US" sz="1000">
                <a:latin typeface="Verdana" panose="020B0604030504040204" pitchFamily="34" charset="0"/>
              </a:rPr>
              <a:pPr>
                <a:spcBef>
                  <a:spcPct val="0"/>
                </a:spcBef>
                <a:buClrTx/>
                <a:buSzTx/>
                <a:buFontTx/>
                <a:buNone/>
              </a:pPr>
              <a:t>31</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398417" y="136525"/>
            <a:ext cx="8229600" cy="1143000"/>
          </a:xfrm>
        </p:spPr>
        <p:txBody>
          <a:bodyPr/>
          <a:lstStyle/>
          <a:p>
            <a:pPr eaLnBrk="1" hangingPunct="1"/>
            <a:r>
              <a:rPr lang="en-US" altLang="en-US" sz="4400" dirty="0" smtClean="0"/>
              <a:t>Verilog Stratified Event Queue [1]</a:t>
            </a:r>
          </a:p>
        </p:txBody>
      </p:sp>
      <p:sp>
        <p:nvSpPr>
          <p:cNvPr id="38916" name="Rectangle 6"/>
          <p:cNvSpPr>
            <a:spLocks noGrp="1" noChangeArrowheads="1"/>
          </p:cNvSpPr>
          <p:nvPr>
            <p:ph idx="1"/>
          </p:nvPr>
        </p:nvSpPr>
        <p:spPr>
          <a:xfrm>
            <a:off x="381000" y="1524000"/>
            <a:ext cx="8229600" cy="4953000"/>
          </a:xfrm>
          <a:noFill/>
        </p:spPr>
        <p:txBody>
          <a:bodyPr/>
          <a:lstStyle/>
          <a:p>
            <a:pPr eaLnBrk="1" hangingPunct="1">
              <a:lnSpc>
                <a:spcPct val="80000"/>
              </a:lnSpc>
            </a:pPr>
            <a:r>
              <a:rPr lang="en-US" altLang="en-US" sz="2400" dirty="0" smtClean="0"/>
              <a:t>Region 1: Active Events</a:t>
            </a:r>
          </a:p>
          <a:p>
            <a:pPr lvl="1" eaLnBrk="1" hangingPunct="1">
              <a:lnSpc>
                <a:spcPct val="80000"/>
              </a:lnSpc>
            </a:pPr>
            <a:r>
              <a:rPr lang="en-US" altLang="en-US" sz="2000" dirty="0" smtClean="0"/>
              <a:t>Most events except those explicitly in other regions</a:t>
            </a:r>
          </a:p>
          <a:p>
            <a:pPr lvl="1" eaLnBrk="1" hangingPunct="1">
              <a:lnSpc>
                <a:spcPct val="80000"/>
              </a:lnSpc>
            </a:pPr>
            <a:r>
              <a:rPr lang="en-US" altLang="en-US" sz="2000" dirty="0" smtClean="0"/>
              <a:t>Includes $display system tasks</a:t>
            </a:r>
          </a:p>
          <a:p>
            <a:pPr eaLnBrk="1" hangingPunct="1">
              <a:lnSpc>
                <a:spcPct val="80000"/>
              </a:lnSpc>
            </a:pPr>
            <a:r>
              <a:rPr lang="en-US" altLang="en-US" sz="2400" dirty="0" smtClean="0"/>
              <a:t>Region 2: Inactive Events</a:t>
            </a:r>
          </a:p>
          <a:p>
            <a:pPr lvl="1" eaLnBrk="1" hangingPunct="1">
              <a:lnSpc>
                <a:spcPct val="80000"/>
              </a:lnSpc>
            </a:pPr>
            <a:r>
              <a:rPr lang="en-US" altLang="en-US" sz="2000" dirty="0" smtClean="0"/>
              <a:t>Processed after all active events</a:t>
            </a:r>
          </a:p>
          <a:p>
            <a:pPr lvl="1" eaLnBrk="1" hangingPunct="1">
              <a:lnSpc>
                <a:spcPct val="80000"/>
              </a:lnSpc>
            </a:pPr>
            <a:r>
              <a:rPr lang="en-US" altLang="en-US" sz="2000" dirty="0" smtClean="0"/>
              <a:t>#0 delay events (</a:t>
            </a:r>
            <a:r>
              <a:rPr lang="en-US" altLang="en-US" sz="2000" b="1" dirty="0" smtClean="0"/>
              <a:t>bad!</a:t>
            </a:r>
            <a:r>
              <a:rPr lang="en-US" altLang="en-US" sz="2000" dirty="0" smtClean="0"/>
              <a:t>)</a:t>
            </a:r>
          </a:p>
          <a:p>
            <a:pPr eaLnBrk="1" hangingPunct="1">
              <a:lnSpc>
                <a:spcPct val="80000"/>
              </a:lnSpc>
            </a:pPr>
            <a:r>
              <a:rPr lang="en-US" altLang="en-US" sz="2400" dirty="0" smtClean="0"/>
              <a:t>Region 3: Non-blocking Assign Update Events</a:t>
            </a:r>
          </a:p>
          <a:p>
            <a:pPr lvl="1" eaLnBrk="1" hangingPunct="1">
              <a:lnSpc>
                <a:spcPct val="80000"/>
              </a:lnSpc>
            </a:pPr>
            <a:r>
              <a:rPr lang="en-US" altLang="en-US" sz="2000" dirty="0" smtClean="0"/>
              <a:t>Evaluation previously performed</a:t>
            </a:r>
          </a:p>
          <a:p>
            <a:pPr lvl="1" eaLnBrk="1" hangingPunct="1">
              <a:lnSpc>
                <a:spcPct val="80000"/>
              </a:lnSpc>
            </a:pPr>
            <a:r>
              <a:rPr lang="en-US" altLang="en-US" sz="2000" dirty="0" smtClean="0"/>
              <a:t>Update is after all active and inactive events complete</a:t>
            </a:r>
          </a:p>
          <a:p>
            <a:pPr eaLnBrk="1" hangingPunct="1">
              <a:lnSpc>
                <a:spcPct val="80000"/>
              </a:lnSpc>
            </a:pPr>
            <a:r>
              <a:rPr lang="en-US" altLang="en-US" sz="2400" dirty="0" smtClean="0"/>
              <a:t>Region 4: Monitor Events</a:t>
            </a:r>
          </a:p>
          <a:p>
            <a:pPr lvl="1" eaLnBrk="1" hangingPunct="1">
              <a:lnSpc>
                <a:spcPct val="80000"/>
              </a:lnSpc>
            </a:pPr>
            <a:r>
              <a:rPr lang="en-US" altLang="en-US" sz="2000" dirty="0" smtClean="0"/>
              <a:t>Caused by $monitor and $strobe system tasks </a:t>
            </a:r>
          </a:p>
          <a:p>
            <a:pPr eaLnBrk="1" hangingPunct="1">
              <a:lnSpc>
                <a:spcPct val="80000"/>
              </a:lnSpc>
            </a:pPr>
            <a:r>
              <a:rPr lang="en-US" altLang="en-US" sz="2400" dirty="0" smtClean="0"/>
              <a:t>Region 5: Future Events</a:t>
            </a:r>
          </a:p>
          <a:p>
            <a:pPr lvl="1" eaLnBrk="1" hangingPunct="1">
              <a:lnSpc>
                <a:spcPct val="80000"/>
              </a:lnSpc>
            </a:pPr>
            <a:r>
              <a:rPr lang="en-US" altLang="en-US" sz="2000" dirty="0" smtClean="0"/>
              <a:t>Occurs at some future simulation time</a:t>
            </a:r>
          </a:p>
          <a:p>
            <a:pPr lvl="1" eaLnBrk="1" hangingPunct="1">
              <a:lnSpc>
                <a:spcPct val="80000"/>
              </a:lnSpc>
            </a:pPr>
            <a:r>
              <a:rPr lang="en-US" altLang="en-US" sz="2000" dirty="0" smtClean="0"/>
              <a:t>Includes future events of other regions</a:t>
            </a:r>
          </a:p>
          <a:p>
            <a:pPr lvl="1" eaLnBrk="1" hangingPunct="1">
              <a:lnSpc>
                <a:spcPct val="80000"/>
              </a:lnSpc>
            </a:pPr>
            <a:r>
              <a:rPr lang="en-US" altLang="en-US" sz="2000" dirty="0" smtClean="0"/>
              <a:t>Other regions only contain events for CURRENT simulation time</a:t>
            </a:r>
          </a:p>
        </p:txBody>
      </p:sp>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429830A5-6228-40B3-8022-876424054DD9}" type="slidenum">
              <a:rPr lang="en-US" altLang="en-US" sz="1000">
                <a:latin typeface="Verdana" panose="020B0604030504040204" pitchFamily="34" charset="0"/>
              </a:rPr>
              <a:pPr>
                <a:spcBef>
                  <a:spcPct val="0"/>
                </a:spcBef>
                <a:buClrTx/>
                <a:buSzTx/>
                <a:buFontTx/>
                <a:buNone/>
              </a:pPr>
              <a:t>32</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492919" y="19594"/>
            <a:ext cx="8229600" cy="1143000"/>
          </a:xfrm>
        </p:spPr>
        <p:txBody>
          <a:bodyPr/>
          <a:lstStyle/>
          <a:p>
            <a:pPr eaLnBrk="1" hangingPunct="1"/>
            <a:r>
              <a:rPr lang="en-US" altLang="en-US" sz="4400" dirty="0" smtClean="0"/>
              <a:t>Verilog Stratified Event Queue [2]</a:t>
            </a:r>
          </a:p>
        </p:txBody>
      </p:sp>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420F6EE6-D546-426F-B92B-19F0EA2E142C}" type="slidenum">
              <a:rPr lang="en-US" altLang="en-US" sz="1000">
                <a:latin typeface="Verdana" panose="020B0604030504040204" pitchFamily="34" charset="0"/>
              </a:rPr>
              <a:pPr>
                <a:spcBef>
                  <a:spcPct val="0"/>
                </a:spcBef>
                <a:buClrTx/>
                <a:buSzTx/>
                <a:buFontTx/>
                <a:buNone/>
              </a:pPr>
              <a:t>33</a:t>
            </a:fld>
            <a:endParaRPr lang="en-US" altLang="en-US" sz="1000">
              <a:latin typeface="Verdana" panose="020B0604030504040204" pitchFamily="34" charset="0"/>
            </a:endParaRPr>
          </a:p>
        </p:txBody>
      </p:sp>
      <p:pic>
        <p:nvPicPr>
          <p:cNvPr id="3994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447800"/>
            <a:ext cx="876776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39941" name="Text Box 9"/>
          <p:cNvSpPr txBox="1">
            <a:spLocks noChangeArrowheads="1"/>
          </p:cNvSpPr>
          <p:nvPr/>
        </p:nvSpPr>
        <p:spPr bwMode="auto">
          <a:xfrm>
            <a:off x="6858000" y="2743200"/>
            <a:ext cx="2209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i="1" u="sng">
                <a:solidFill>
                  <a:srgbClr val="0033CC"/>
                </a:solidFill>
                <a:latin typeface="Verdana" panose="020B0604030504040204" pitchFamily="34" charset="0"/>
              </a:rPr>
              <a:t>within</a:t>
            </a:r>
            <a:r>
              <a:rPr lang="en-US" altLang="en-US" sz="1800" i="1">
                <a:solidFill>
                  <a:srgbClr val="0033CC"/>
                </a:solidFill>
                <a:latin typeface="Verdana" panose="020B0604030504040204" pitchFamily="34" charset="0"/>
              </a:rPr>
              <a:t> a block, blocking assignments,</a:t>
            </a:r>
          </a:p>
          <a:p>
            <a:pPr algn="ctr" eaLnBrk="1" hangingPunct="1">
              <a:spcBef>
                <a:spcPct val="0"/>
              </a:spcBef>
              <a:buClrTx/>
              <a:buSzTx/>
              <a:buFontTx/>
              <a:buNone/>
            </a:pPr>
            <a:r>
              <a:rPr lang="en-US" altLang="en-US" sz="1800" i="1" u="sng">
                <a:solidFill>
                  <a:srgbClr val="0033CC"/>
                </a:solidFill>
                <a:latin typeface="Verdana" panose="020B0604030504040204" pitchFamily="34" charset="0"/>
              </a:rPr>
              <a:t>are</a:t>
            </a:r>
            <a:r>
              <a:rPr lang="en-US" altLang="en-US" sz="1800" i="1">
                <a:solidFill>
                  <a:srgbClr val="0033CC"/>
                </a:solidFill>
                <a:latin typeface="Verdana" panose="020B0604030504040204" pitchFamily="34" charset="0"/>
              </a:rPr>
              <a:t> in order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533400" y="136525"/>
            <a:ext cx="8229600" cy="1143000"/>
          </a:xfrm>
        </p:spPr>
        <p:txBody>
          <a:bodyPr/>
          <a:lstStyle/>
          <a:p>
            <a:pPr eaLnBrk="1" hangingPunct="1"/>
            <a:r>
              <a:rPr lang="en-US" altLang="en-US" dirty="0" smtClean="0"/>
              <a:t>Simulation Model</a:t>
            </a:r>
          </a:p>
        </p:txBody>
      </p:sp>
      <p:sp>
        <p:nvSpPr>
          <p:cNvPr id="40964" name="Rectangle 10"/>
          <p:cNvSpPr>
            <a:spLocks noGrp="1" noChangeArrowheads="1"/>
          </p:cNvSpPr>
          <p:nvPr>
            <p:ph idx="1"/>
          </p:nvPr>
        </p:nvSpPr>
        <p:spPr>
          <a:xfrm>
            <a:off x="533400" y="1600200"/>
            <a:ext cx="8229600" cy="4800600"/>
          </a:xfrm>
          <a:noFill/>
          <a:ln>
            <a:solidFill>
              <a:schemeClr val="tx1"/>
            </a:solidFill>
            <a:miter lim="800000"/>
            <a:headEnd/>
            <a:tailEnd/>
          </a:ln>
        </p:spPr>
        <p:txBody>
          <a:bodyPr/>
          <a:lstStyle/>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Let T be current simulation time</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while (there are events) {</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if (no active events) {</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if (inactive events) activate inactive events</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else if (</a:t>
            </a:r>
            <a:r>
              <a:rPr lang="en-US" altLang="en-US" sz="1800" dirty="0" err="1" smtClean="0">
                <a:latin typeface="Tahoma" panose="020B0604030504040204" pitchFamily="34" charset="0"/>
              </a:rPr>
              <a:t>n.b.</a:t>
            </a:r>
            <a:r>
              <a:rPr lang="en-US" altLang="en-US" sz="1800" dirty="0" smtClean="0">
                <a:latin typeface="Tahoma" panose="020B0604030504040204" pitchFamily="34" charset="0"/>
              </a:rPr>
              <a:t> update events) activate </a:t>
            </a:r>
            <a:r>
              <a:rPr lang="en-US" altLang="en-US" sz="1800" dirty="0" err="1" smtClean="0">
                <a:latin typeface="Tahoma" panose="020B0604030504040204" pitchFamily="34" charset="0"/>
              </a:rPr>
              <a:t>n.b.</a:t>
            </a:r>
            <a:r>
              <a:rPr lang="en-US" altLang="en-US" sz="1800" dirty="0" smtClean="0">
                <a:latin typeface="Tahoma" panose="020B0604030504040204" pitchFamily="34" charset="0"/>
              </a:rPr>
              <a:t> update events</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else if (monitor events) activate monitor events</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else {	advance T to the next event time</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activate all future events for time T }</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E = pull event from event queue</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if (E is an update event) {	</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update the modified object</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add evaluation events for sensitive processes to the event queue</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 else {     			// evaluation event (of non-blocking):</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evaluate the process</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add update event(s) to the event queue</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	}</a:t>
            </a:r>
          </a:p>
          <a:p>
            <a:pPr eaLnBrk="1" hangingPunct="1">
              <a:lnSpc>
                <a:spcPct val="75000"/>
              </a:lnSpc>
              <a:buFont typeface="Wingdings" panose="05000000000000000000" pitchFamily="2" charset="2"/>
              <a:buNone/>
            </a:pPr>
            <a:r>
              <a:rPr lang="en-US" altLang="en-US" sz="1800" dirty="0" smtClean="0">
                <a:latin typeface="Tahoma" panose="020B0604030504040204" pitchFamily="34" charset="0"/>
              </a:rPr>
              <a:t>}</a:t>
            </a:r>
          </a:p>
        </p:txBody>
      </p:sp>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C047B45E-5DBC-405B-B7DF-AF9009545835}" type="slidenum">
              <a:rPr lang="en-US" altLang="en-US" sz="1000">
                <a:latin typeface="Verdana" panose="020B0604030504040204" pitchFamily="34" charset="0"/>
              </a:rPr>
              <a:pPr>
                <a:spcBef>
                  <a:spcPct val="0"/>
                </a:spcBef>
                <a:buClrTx/>
                <a:buSzTx/>
                <a:buFontTx/>
                <a:buNone/>
              </a:pPr>
              <a:t>34</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Race Condition</a:t>
            </a:r>
          </a:p>
        </p:txBody>
      </p:sp>
      <p:sp>
        <p:nvSpPr>
          <p:cNvPr id="41988" name="Rectangle 3"/>
          <p:cNvSpPr>
            <a:spLocks noGrp="1" noChangeArrowheads="1"/>
          </p:cNvSpPr>
          <p:nvPr>
            <p:ph idx="1"/>
          </p:nvPr>
        </p:nvSpPr>
        <p:spPr>
          <a:xfrm>
            <a:off x="457200" y="4876800"/>
            <a:ext cx="8229600" cy="1676400"/>
          </a:xfrm>
        </p:spPr>
        <p:txBody>
          <a:bodyPr/>
          <a:lstStyle/>
          <a:p>
            <a:pPr eaLnBrk="1" hangingPunct="1">
              <a:buFont typeface="Wingdings" panose="05000000000000000000" pitchFamily="2" charset="2"/>
              <a:buNone/>
            </a:pPr>
            <a:endParaRPr lang="en-US" altLang="en-US" smtClean="0"/>
          </a:p>
          <a:p>
            <a:pPr eaLnBrk="1" hangingPunct="1"/>
            <a:r>
              <a:rPr lang="en-US" altLang="en-US" smtClean="0"/>
              <a:t>What is displayed?</a:t>
            </a:r>
          </a:p>
          <a:p>
            <a:pPr eaLnBrk="1" hangingPunct="1"/>
            <a:r>
              <a:rPr lang="en-US" altLang="en-US" smtClean="0"/>
              <a:t>What if </a:t>
            </a:r>
            <a:r>
              <a:rPr lang="en-US" altLang="en-US" b="1" smtClean="0">
                <a:latin typeface="Tahoma" panose="020B0604030504040204" pitchFamily="34" charset="0"/>
                <a:cs typeface="Tahoma" panose="020B0604030504040204" pitchFamily="34" charset="0"/>
              </a:rPr>
              <a:t>$strobe</a:t>
            </a:r>
            <a:r>
              <a:rPr lang="en-US" altLang="en-US" smtClean="0">
                <a:latin typeface="Tahoma" panose="020B0604030504040204" pitchFamily="34" charset="0"/>
                <a:cs typeface="Tahoma" panose="020B0604030504040204" pitchFamily="34" charset="0"/>
              </a:rPr>
              <a:t>(p) </a:t>
            </a:r>
            <a:r>
              <a:rPr lang="en-US" altLang="en-US" smtClean="0"/>
              <a:t>were used instead?</a:t>
            </a:r>
          </a:p>
        </p:txBody>
      </p:sp>
      <p:sp>
        <p:nvSpPr>
          <p:cNvPr id="419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A5A05370-53FD-4F9E-8C04-6D495121513F}" type="slidenum">
              <a:rPr lang="en-US" altLang="en-US" sz="1000">
                <a:latin typeface="Verdana" panose="020B0604030504040204" pitchFamily="34" charset="0"/>
              </a:rPr>
              <a:pPr>
                <a:spcBef>
                  <a:spcPct val="0"/>
                </a:spcBef>
                <a:buClrTx/>
                <a:buSzTx/>
                <a:buFontTx/>
                <a:buNone/>
              </a:pPr>
              <a:t>35</a:t>
            </a:fld>
            <a:endParaRPr lang="en-US" altLang="en-US" sz="1000">
              <a:latin typeface="Verdana" panose="020B0604030504040204" pitchFamily="34" charset="0"/>
            </a:endParaRPr>
          </a:p>
        </p:txBody>
      </p:sp>
      <p:sp>
        <p:nvSpPr>
          <p:cNvPr id="41989" name="TextBox 7"/>
          <p:cNvSpPr txBox="1">
            <a:spLocks noChangeArrowheads="1"/>
          </p:cNvSpPr>
          <p:nvPr/>
        </p:nvSpPr>
        <p:spPr bwMode="auto">
          <a:xfrm>
            <a:off x="674688" y="1970088"/>
            <a:ext cx="3214687" cy="3108325"/>
          </a:xfrm>
          <a:prstGeom prst="rect">
            <a:avLst/>
          </a:prstGeom>
          <a:solidFill>
            <a:srgbClr val="CCCC00"/>
          </a:solidFill>
          <a:ln w="9525">
            <a:solidFill>
              <a:schemeClr val="tx1"/>
            </a:solidFill>
            <a:miter lim="800000"/>
            <a:headEnd/>
            <a:tailEnd/>
          </a:ln>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 typeface="Wingdings" panose="05000000000000000000" pitchFamily="2" charset="2"/>
              <a:buNone/>
            </a:pPr>
            <a:r>
              <a:rPr lang="en-US" altLang="en-US" b="1" dirty="0">
                <a:latin typeface="Tahoma" panose="020B0604030504040204" pitchFamily="34" charset="0"/>
                <a:cs typeface="Tahoma" panose="020B0604030504040204" pitchFamily="34" charset="0"/>
              </a:rPr>
              <a:t>assign</a:t>
            </a:r>
            <a:r>
              <a:rPr lang="en-US" altLang="en-US" dirty="0">
                <a:latin typeface="Tahoma" panose="020B0604030504040204" pitchFamily="34" charset="0"/>
                <a:cs typeface="Tahoma" panose="020B0604030504040204" pitchFamily="34" charset="0"/>
              </a:rPr>
              <a:t> p = q;</a:t>
            </a:r>
          </a:p>
          <a:p>
            <a:pPr eaLnBrk="1" hangingPunct="1">
              <a:spcBef>
                <a:spcPct val="0"/>
              </a:spcBef>
              <a:buClrTx/>
              <a:buSzTx/>
              <a:buFont typeface="Wingdings" panose="05000000000000000000" pitchFamily="2" charset="2"/>
              <a:buNone/>
            </a:pPr>
            <a:endParaRPr lang="en-US" altLang="en-US" dirty="0">
              <a:latin typeface="Tahoma" panose="020B0604030504040204" pitchFamily="34" charset="0"/>
              <a:cs typeface="Tahoma" panose="020B0604030504040204" pitchFamily="34" charset="0"/>
            </a:endParaRPr>
          </a:p>
          <a:p>
            <a:pPr eaLnBrk="1" hangingPunct="1">
              <a:spcBef>
                <a:spcPct val="0"/>
              </a:spcBef>
              <a:buClrTx/>
              <a:buSzTx/>
              <a:buFont typeface="Wingdings" panose="05000000000000000000" pitchFamily="2" charset="2"/>
              <a:buNone/>
            </a:pPr>
            <a:r>
              <a:rPr lang="en-US" altLang="en-US" b="1" dirty="0">
                <a:latin typeface="Tahoma" panose="020B0604030504040204" pitchFamily="34" charset="0"/>
                <a:cs typeface="Tahoma" panose="020B0604030504040204" pitchFamily="34" charset="0"/>
              </a:rPr>
              <a:t>initial</a:t>
            </a:r>
            <a:r>
              <a:rPr lang="en-US" altLang="en-US" dirty="0">
                <a:latin typeface="Tahoma" panose="020B0604030504040204" pitchFamily="34" charset="0"/>
                <a:cs typeface="Tahoma" panose="020B0604030504040204" pitchFamily="34" charset="0"/>
              </a:rPr>
              <a:t> </a:t>
            </a:r>
            <a:r>
              <a:rPr lang="en-US" altLang="en-US" b="1" dirty="0">
                <a:latin typeface="Tahoma" panose="020B0604030504040204" pitchFamily="34" charset="0"/>
                <a:cs typeface="Tahoma" panose="020B0604030504040204" pitchFamily="34" charset="0"/>
              </a:rPr>
              <a:t>begin</a:t>
            </a:r>
          </a:p>
          <a:p>
            <a:pPr eaLnBrk="1" hangingPunct="1">
              <a:spcBef>
                <a:spcPct val="0"/>
              </a:spcBef>
              <a:buClrTx/>
              <a:buSzTx/>
              <a:buFont typeface="Wingdings" panose="05000000000000000000" pitchFamily="2" charset="2"/>
              <a:buNone/>
            </a:pPr>
            <a:r>
              <a:rPr lang="en-US" altLang="en-US" dirty="0">
                <a:latin typeface="Tahoma" panose="020B0604030504040204" pitchFamily="34" charset="0"/>
                <a:cs typeface="Tahoma" panose="020B0604030504040204" pitchFamily="34" charset="0"/>
              </a:rPr>
              <a:t>	q = 1; </a:t>
            </a:r>
          </a:p>
          <a:p>
            <a:pPr eaLnBrk="1" hangingPunct="1">
              <a:spcBef>
                <a:spcPct val="0"/>
              </a:spcBef>
              <a:buClrTx/>
              <a:buSzTx/>
              <a:buFont typeface="Wingdings" panose="05000000000000000000" pitchFamily="2" charset="2"/>
              <a:buNone/>
            </a:pPr>
            <a:r>
              <a:rPr lang="en-US" altLang="en-US" dirty="0">
                <a:latin typeface="Tahoma" panose="020B0604030504040204" pitchFamily="34" charset="0"/>
                <a:cs typeface="Tahoma" panose="020B0604030504040204" pitchFamily="34" charset="0"/>
              </a:rPr>
              <a:t>	#1 q = 0; </a:t>
            </a:r>
          </a:p>
          <a:p>
            <a:pPr eaLnBrk="1" hangingPunct="1">
              <a:spcBef>
                <a:spcPct val="0"/>
              </a:spcBef>
              <a:buClrTx/>
              <a:buSzTx/>
              <a:buFont typeface="Wingdings" panose="05000000000000000000" pitchFamily="2" charset="2"/>
              <a:buNone/>
            </a:pPr>
            <a:r>
              <a:rPr lang="en-US" altLang="en-US" dirty="0">
                <a:latin typeface="Tahoma" panose="020B0604030504040204" pitchFamily="34" charset="0"/>
                <a:cs typeface="Tahoma" panose="020B0604030504040204" pitchFamily="34" charset="0"/>
              </a:rPr>
              <a:t>	</a:t>
            </a:r>
            <a:r>
              <a:rPr lang="en-US" altLang="en-US" b="1" dirty="0">
                <a:latin typeface="Tahoma" panose="020B0604030504040204" pitchFamily="34" charset="0"/>
                <a:cs typeface="Tahoma" panose="020B0604030504040204" pitchFamily="34" charset="0"/>
              </a:rPr>
              <a:t>$display</a:t>
            </a:r>
            <a:r>
              <a:rPr lang="en-US" altLang="en-US" dirty="0">
                <a:latin typeface="Tahoma" panose="020B0604030504040204" pitchFamily="34" charset="0"/>
                <a:cs typeface="Tahoma" panose="020B0604030504040204" pitchFamily="34" charset="0"/>
              </a:rPr>
              <a:t>(p);</a:t>
            </a:r>
          </a:p>
          <a:p>
            <a:pPr eaLnBrk="1" hangingPunct="1">
              <a:spcBef>
                <a:spcPct val="0"/>
              </a:spcBef>
              <a:buClrTx/>
              <a:buSzTx/>
              <a:buFont typeface="Wingdings" panose="05000000000000000000" pitchFamily="2" charset="2"/>
              <a:buNone/>
            </a:pPr>
            <a:r>
              <a:rPr lang="en-US" altLang="en-US" b="1" dirty="0">
                <a:latin typeface="Tahoma" panose="020B0604030504040204" pitchFamily="34" charset="0"/>
                <a:cs typeface="Tahoma" panose="020B0604030504040204" pitchFamily="34" charset="0"/>
              </a:rPr>
              <a:t>end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62DFADD-8EBC-4211-863B-F87539F84D39}" type="slidenum">
              <a:rPr lang="en-US" smtClean="0"/>
              <a:pPr>
                <a:defRPr/>
              </a:pPr>
              <a:t>36</a:t>
            </a:fld>
            <a:endParaRPr lang="en-US"/>
          </a:p>
        </p:txBody>
      </p:sp>
      <p:pic>
        <p:nvPicPr>
          <p:cNvPr id="6" name="Picture 5"/>
          <p:cNvPicPr>
            <a:picLocks noChangeAspect="1"/>
          </p:cNvPicPr>
          <p:nvPr/>
        </p:nvPicPr>
        <p:blipFill>
          <a:blip r:embed="rId2"/>
          <a:stretch>
            <a:fillRect/>
          </a:stretch>
        </p:blipFill>
        <p:spPr>
          <a:xfrm>
            <a:off x="6096000" y="623277"/>
            <a:ext cx="1676400" cy="1616848"/>
          </a:xfrm>
          <a:prstGeom prst="rect">
            <a:avLst/>
          </a:prstGeom>
        </p:spPr>
      </p:pic>
      <p:sp>
        <p:nvSpPr>
          <p:cNvPr id="7" name="TextBox 6"/>
          <p:cNvSpPr txBox="1"/>
          <p:nvPr/>
        </p:nvSpPr>
        <p:spPr>
          <a:xfrm>
            <a:off x="1828800" y="609600"/>
            <a:ext cx="2765501" cy="400110"/>
          </a:xfrm>
          <a:prstGeom prst="rect">
            <a:avLst/>
          </a:prstGeom>
          <a:noFill/>
        </p:spPr>
        <p:txBody>
          <a:bodyPr wrap="none" rtlCol="0">
            <a:spAutoFit/>
          </a:bodyPr>
          <a:lstStyle/>
          <a:p>
            <a:r>
              <a:rPr lang="en-US" sz="2000" dirty="0" smtClean="0"/>
              <a:t>Hand Simulation of:</a:t>
            </a:r>
            <a:endParaRPr lang="en-US" sz="2000" dirty="0"/>
          </a:p>
        </p:txBody>
      </p:sp>
      <p:cxnSp>
        <p:nvCxnSpPr>
          <p:cNvPr id="9" name="Straight Arrow Connector 8"/>
          <p:cNvCxnSpPr>
            <a:stCxn id="7" idx="3"/>
            <a:endCxn id="6" idx="1"/>
          </p:cNvCxnSpPr>
          <p:nvPr/>
        </p:nvCxnSpPr>
        <p:spPr>
          <a:xfrm>
            <a:off x="4594301" y="809655"/>
            <a:ext cx="1501699" cy="62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99104528"/>
              </p:ext>
            </p:extLst>
          </p:nvPr>
        </p:nvGraphicFramePr>
        <p:xfrm>
          <a:off x="381000" y="1295400"/>
          <a:ext cx="5029200" cy="2595880"/>
        </p:xfrm>
        <a:graphic>
          <a:graphicData uri="http://schemas.openxmlformats.org/drawingml/2006/table">
            <a:tbl>
              <a:tblPr firstRow="1" bandRow="1">
                <a:tableStyleId>{5C22544A-7EE6-4342-B048-85BDC9FD1C3A}</a:tableStyleId>
              </a:tblPr>
              <a:tblGrid>
                <a:gridCol w="1778000"/>
                <a:gridCol w="1422400"/>
                <a:gridCol w="1828800"/>
              </a:tblGrid>
              <a:tr h="370840">
                <a:tc>
                  <a:txBody>
                    <a:bodyPr/>
                    <a:lstStyle/>
                    <a:p>
                      <a:r>
                        <a:rPr lang="en-US" dirty="0" smtClean="0"/>
                        <a:t>Active:</a:t>
                      </a:r>
                      <a:endParaRPr lang="en-US" dirty="0"/>
                    </a:p>
                  </a:txBody>
                  <a:tcPr/>
                </a:tc>
                <a:tc>
                  <a:txBody>
                    <a:bodyPr/>
                    <a:lstStyle/>
                    <a:p>
                      <a:r>
                        <a:rPr lang="en-US" dirty="0" smtClean="0"/>
                        <a:t>NB Update:</a:t>
                      </a:r>
                      <a:endParaRPr lang="en-US" dirty="0"/>
                    </a:p>
                  </a:txBody>
                  <a:tcPr/>
                </a:tc>
                <a:tc>
                  <a:txBody>
                    <a:bodyPr/>
                    <a:lstStyle/>
                    <a:p>
                      <a:r>
                        <a:rPr lang="en-US" dirty="0" smtClean="0"/>
                        <a:t>Future:</a:t>
                      </a:r>
                      <a:endParaRPr lang="en-US" dirty="0"/>
                    </a:p>
                  </a:txBody>
                  <a:tcPr/>
                </a:tc>
              </a:tr>
              <a:tr h="370840">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50852195"/>
              </p:ext>
            </p:extLst>
          </p:nvPr>
        </p:nvGraphicFramePr>
        <p:xfrm>
          <a:off x="4570046" y="3943032"/>
          <a:ext cx="3352800" cy="2595880"/>
        </p:xfrm>
        <a:graphic>
          <a:graphicData uri="http://schemas.openxmlformats.org/drawingml/2006/table">
            <a:tbl>
              <a:tblPr firstRow="1" bandRow="1">
                <a:tableStyleId>{5C22544A-7EE6-4342-B048-85BDC9FD1C3A}</a:tableStyleId>
              </a:tblPr>
              <a:tblGrid>
                <a:gridCol w="1676400"/>
                <a:gridCol w="1676400"/>
              </a:tblGrid>
              <a:tr h="370840">
                <a:tc>
                  <a:txBody>
                    <a:bodyPr/>
                    <a:lstStyle/>
                    <a:p>
                      <a:r>
                        <a:rPr lang="en-US" dirty="0" smtClean="0"/>
                        <a:t>Time</a:t>
                      </a:r>
                      <a:endParaRPr lang="en-US" dirty="0"/>
                    </a:p>
                  </a:txBody>
                  <a:tcPr/>
                </a:tc>
                <a:tc>
                  <a:txBody>
                    <a:bodyPr/>
                    <a:lstStyle/>
                    <a:p>
                      <a:r>
                        <a:rPr lang="en-US" dirty="0" smtClean="0"/>
                        <a:t>Event/Action</a:t>
                      </a:r>
                      <a:endParaRPr lang="en-US" dirty="0"/>
                    </a:p>
                  </a:txBody>
                  <a:tcPr/>
                </a:tc>
              </a:tr>
              <a:tr h="370840">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p:sp>
        <p:nvSpPr>
          <p:cNvPr id="14" name="TextBox 13"/>
          <p:cNvSpPr txBox="1"/>
          <p:nvPr/>
        </p:nvSpPr>
        <p:spPr>
          <a:xfrm>
            <a:off x="533400" y="1676400"/>
            <a:ext cx="649537" cy="369332"/>
          </a:xfrm>
          <a:prstGeom prst="rect">
            <a:avLst/>
          </a:prstGeom>
          <a:noFill/>
        </p:spPr>
        <p:txBody>
          <a:bodyPr wrap="none" rtlCol="0">
            <a:spAutoFit/>
          </a:bodyPr>
          <a:lstStyle/>
          <a:p>
            <a:r>
              <a:rPr lang="en-US" dirty="0" smtClean="0"/>
              <a:t>p=x</a:t>
            </a:r>
            <a:endParaRPr lang="en-US" dirty="0"/>
          </a:p>
        </p:txBody>
      </p:sp>
      <p:sp>
        <p:nvSpPr>
          <p:cNvPr id="15" name="TextBox 14"/>
          <p:cNvSpPr txBox="1"/>
          <p:nvPr/>
        </p:nvSpPr>
        <p:spPr>
          <a:xfrm>
            <a:off x="533400" y="2045732"/>
            <a:ext cx="665567" cy="369332"/>
          </a:xfrm>
          <a:prstGeom prst="rect">
            <a:avLst/>
          </a:prstGeom>
          <a:noFill/>
        </p:spPr>
        <p:txBody>
          <a:bodyPr wrap="none" rtlCol="0">
            <a:spAutoFit/>
          </a:bodyPr>
          <a:lstStyle/>
          <a:p>
            <a:r>
              <a:rPr lang="en-US" dirty="0" smtClean="0"/>
              <a:t>q=1</a:t>
            </a:r>
            <a:endParaRPr lang="en-US" dirty="0"/>
          </a:p>
        </p:txBody>
      </p:sp>
      <p:sp>
        <p:nvSpPr>
          <p:cNvPr id="16" name="TextBox 15"/>
          <p:cNvSpPr txBox="1"/>
          <p:nvPr/>
        </p:nvSpPr>
        <p:spPr>
          <a:xfrm>
            <a:off x="3733800" y="1677404"/>
            <a:ext cx="1330814" cy="369332"/>
          </a:xfrm>
          <a:prstGeom prst="rect">
            <a:avLst/>
          </a:prstGeom>
          <a:noFill/>
        </p:spPr>
        <p:txBody>
          <a:bodyPr wrap="none" rtlCol="0">
            <a:spAutoFit/>
          </a:bodyPr>
          <a:lstStyle/>
          <a:p>
            <a:r>
              <a:rPr lang="en-US" dirty="0" smtClean="0"/>
              <a:t>#1 q = 0,</a:t>
            </a:r>
            <a:endParaRPr lang="en-US" dirty="0"/>
          </a:p>
        </p:txBody>
      </p:sp>
      <p:sp>
        <p:nvSpPr>
          <p:cNvPr id="17" name="TextBox 16"/>
          <p:cNvSpPr txBox="1"/>
          <p:nvPr/>
        </p:nvSpPr>
        <p:spPr>
          <a:xfrm>
            <a:off x="354120" y="3141056"/>
            <a:ext cx="1657633" cy="369332"/>
          </a:xfrm>
          <a:prstGeom prst="rect">
            <a:avLst/>
          </a:prstGeom>
          <a:noFill/>
        </p:spPr>
        <p:txBody>
          <a:bodyPr wrap="none" rtlCol="0">
            <a:spAutoFit/>
          </a:bodyPr>
          <a:lstStyle/>
          <a:p>
            <a:r>
              <a:rPr lang="en-US" dirty="0" smtClean="0"/>
              <a:t>  $display(p)</a:t>
            </a:r>
            <a:endParaRPr lang="en-US" dirty="0"/>
          </a:p>
        </p:txBody>
      </p:sp>
      <p:sp>
        <p:nvSpPr>
          <p:cNvPr id="18" name="TextBox 17"/>
          <p:cNvSpPr txBox="1"/>
          <p:nvPr/>
        </p:nvSpPr>
        <p:spPr>
          <a:xfrm>
            <a:off x="533399" y="2415064"/>
            <a:ext cx="665567" cy="369332"/>
          </a:xfrm>
          <a:prstGeom prst="rect">
            <a:avLst/>
          </a:prstGeom>
          <a:noFill/>
        </p:spPr>
        <p:txBody>
          <a:bodyPr wrap="none" rtlCol="0">
            <a:spAutoFit/>
          </a:bodyPr>
          <a:lstStyle/>
          <a:p>
            <a:r>
              <a:rPr lang="en-US" dirty="0" smtClean="0"/>
              <a:t>p=1</a:t>
            </a:r>
            <a:endParaRPr lang="en-US" dirty="0"/>
          </a:p>
        </p:txBody>
      </p:sp>
      <p:sp>
        <p:nvSpPr>
          <p:cNvPr id="19" name="TextBox 18"/>
          <p:cNvSpPr txBox="1"/>
          <p:nvPr/>
        </p:nvSpPr>
        <p:spPr>
          <a:xfrm>
            <a:off x="5228023" y="4343400"/>
            <a:ext cx="2028119" cy="369332"/>
          </a:xfrm>
          <a:prstGeom prst="rect">
            <a:avLst/>
          </a:prstGeom>
          <a:noFill/>
        </p:spPr>
        <p:txBody>
          <a:bodyPr wrap="none" rtlCol="0">
            <a:spAutoFit/>
          </a:bodyPr>
          <a:lstStyle/>
          <a:p>
            <a:r>
              <a:rPr lang="en-US" dirty="0" smtClean="0"/>
              <a:t>0             p = x</a:t>
            </a:r>
            <a:endParaRPr lang="en-US" dirty="0"/>
          </a:p>
        </p:txBody>
      </p:sp>
      <p:sp>
        <p:nvSpPr>
          <p:cNvPr id="20" name="TextBox 19"/>
          <p:cNvSpPr txBox="1"/>
          <p:nvPr/>
        </p:nvSpPr>
        <p:spPr>
          <a:xfrm>
            <a:off x="5228023" y="4712732"/>
            <a:ext cx="2028119" cy="369332"/>
          </a:xfrm>
          <a:prstGeom prst="rect">
            <a:avLst/>
          </a:prstGeom>
          <a:noFill/>
        </p:spPr>
        <p:txBody>
          <a:bodyPr wrap="none" rtlCol="0">
            <a:spAutoFit/>
          </a:bodyPr>
          <a:lstStyle/>
          <a:p>
            <a:r>
              <a:rPr lang="en-US" dirty="0" smtClean="0"/>
              <a:t>0             q = 1</a:t>
            </a:r>
            <a:endParaRPr lang="en-US" dirty="0"/>
          </a:p>
        </p:txBody>
      </p:sp>
      <p:sp>
        <p:nvSpPr>
          <p:cNvPr id="21" name="TextBox 20"/>
          <p:cNvSpPr txBox="1"/>
          <p:nvPr/>
        </p:nvSpPr>
        <p:spPr>
          <a:xfrm>
            <a:off x="5228023" y="5082064"/>
            <a:ext cx="2028119" cy="369332"/>
          </a:xfrm>
          <a:prstGeom prst="rect">
            <a:avLst/>
          </a:prstGeom>
          <a:noFill/>
        </p:spPr>
        <p:txBody>
          <a:bodyPr wrap="none" rtlCol="0">
            <a:spAutoFit/>
          </a:bodyPr>
          <a:lstStyle/>
          <a:p>
            <a:r>
              <a:rPr lang="en-US" dirty="0" smtClean="0"/>
              <a:t>0             p = 1</a:t>
            </a:r>
            <a:endParaRPr lang="en-US" dirty="0"/>
          </a:p>
        </p:txBody>
      </p:sp>
      <p:grpSp>
        <p:nvGrpSpPr>
          <p:cNvPr id="26" name="Group 25"/>
          <p:cNvGrpSpPr/>
          <p:nvPr/>
        </p:nvGrpSpPr>
        <p:grpSpPr>
          <a:xfrm>
            <a:off x="517370" y="1752600"/>
            <a:ext cx="681596" cy="963522"/>
            <a:chOff x="517370" y="1752600"/>
            <a:chExt cx="681596" cy="963522"/>
          </a:xfrm>
        </p:grpSpPr>
        <p:cxnSp>
          <p:nvCxnSpPr>
            <p:cNvPr id="23" name="Straight Connector 22"/>
            <p:cNvCxnSpPr/>
            <p:nvPr/>
          </p:nvCxnSpPr>
          <p:spPr>
            <a:xfrm>
              <a:off x="533399" y="1752600"/>
              <a:ext cx="665567"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33399" y="2116098"/>
              <a:ext cx="665567"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7370" y="2487522"/>
              <a:ext cx="665567"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stCxn id="16" idx="1"/>
          </p:cNvCxnSpPr>
          <p:nvPr/>
        </p:nvCxnSpPr>
        <p:spPr>
          <a:xfrm flipH="1">
            <a:off x="1981200" y="1862070"/>
            <a:ext cx="1752600" cy="95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6977" y="2816662"/>
            <a:ext cx="912429" cy="369332"/>
          </a:xfrm>
          <a:prstGeom prst="rect">
            <a:avLst/>
          </a:prstGeom>
          <a:noFill/>
        </p:spPr>
        <p:txBody>
          <a:bodyPr wrap="none" rtlCol="0">
            <a:spAutoFit/>
          </a:bodyPr>
          <a:lstStyle/>
          <a:p>
            <a:r>
              <a:rPr lang="en-US" dirty="0" smtClean="0"/>
              <a:t>q = 0,</a:t>
            </a:r>
            <a:endParaRPr lang="en-US" dirty="0"/>
          </a:p>
        </p:txBody>
      </p:sp>
      <p:sp>
        <p:nvSpPr>
          <p:cNvPr id="30" name="TextBox 29"/>
          <p:cNvSpPr txBox="1"/>
          <p:nvPr/>
        </p:nvSpPr>
        <p:spPr>
          <a:xfrm>
            <a:off x="5247561" y="5432023"/>
            <a:ext cx="332142" cy="369332"/>
          </a:xfrm>
          <a:prstGeom prst="rect">
            <a:avLst/>
          </a:prstGeom>
          <a:noFill/>
        </p:spPr>
        <p:txBody>
          <a:bodyPr wrap="none" rtlCol="0">
            <a:spAutoFit/>
          </a:bodyPr>
          <a:lstStyle/>
          <a:p>
            <a:r>
              <a:rPr lang="en-US" dirty="0" smtClean="0"/>
              <a:t>1</a:t>
            </a:r>
            <a:endParaRPr lang="en-US" dirty="0"/>
          </a:p>
        </p:txBody>
      </p:sp>
      <p:sp>
        <p:nvSpPr>
          <p:cNvPr id="31" name="TextBox 30"/>
          <p:cNvSpPr txBox="1"/>
          <p:nvPr/>
        </p:nvSpPr>
        <p:spPr>
          <a:xfrm>
            <a:off x="6427069" y="5432023"/>
            <a:ext cx="829073" cy="369332"/>
          </a:xfrm>
          <a:prstGeom prst="rect">
            <a:avLst/>
          </a:prstGeom>
          <a:noFill/>
        </p:spPr>
        <p:txBody>
          <a:bodyPr wrap="none" rtlCol="0">
            <a:spAutoFit/>
          </a:bodyPr>
          <a:lstStyle/>
          <a:p>
            <a:r>
              <a:rPr lang="en-US" dirty="0" smtClean="0"/>
              <a:t>q = 0</a:t>
            </a:r>
            <a:endParaRPr lang="en-US" dirty="0"/>
          </a:p>
        </p:txBody>
      </p:sp>
      <p:sp>
        <p:nvSpPr>
          <p:cNvPr id="32" name="TextBox 31"/>
          <p:cNvSpPr txBox="1"/>
          <p:nvPr/>
        </p:nvSpPr>
        <p:spPr>
          <a:xfrm>
            <a:off x="546161" y="3500331"/>
            <a:ext cx="824265" cy="369332"/>
          </a:xfrm>
          <a:prstGeom prst="rect">
            <a:avLst/>
          </a:prstGeom>
          <a:noFill/>
        </p:spPr>
        <p:txBody>
          <a:bodyPr wrap="none" rtlCol="0">
            <a:spAutoFit/>
          </a:bodyPr>
          <a:lstStyle/>
          <a:p>
            <a:r>
              <a:rPr lang="en-US" dirty="0" smtClean="0"/>
              <a:t>p = 0</a:t>
            </a:r>
            <a:endParaRPr lang="en-US" dirty="0"/>
          </a:p>
        </p:txBody>
      </p:sp>
      <p:sp>
        <p:nvSpPr>
          <p:cNvPr id="33" name="TextBox 32"/>
          <p:cNvSpPr txBox="1"/>
          <p:nvPr/>
        </p:nvSpPr>
        <p:spPr>
          <a:xfrm>
            <a:off x="5267099" y="5820728"/>
            <a:ext cx="2707601" cy="369332"/>
          </a:xfrm>
          <a:prstGeom prst="rect">
            <a:avLst/>
          </a:prstGeom>
          <a:noFill/>
        </p:spPr>
        <p:txBody>
          <a:bodyPr wrap="none" rtlCol="0">
            <a:spAutoFit/>
          </a:bodyPr>
          <a:lstStyle/>
          <a:p>
            <a:r>
              <a:rPr lang="en-US" dirty="0" smtClean="0"/>
              <a:t>1            $display(1)</a:t>
            </a:r>
            <a:endParaRPr lang="en-US" dirty="0"/>
          </a:p>
        </p:txBody>
      </p:sp>
      <p:sp>
        <p:nvSpPr>
          <p:cNvPr id="34" name="TextBox 33"/>
          <p:cNvSpPr txBox="1"/>
          <p:nvPr/>
        </p:nvSpPr>
        <p:spPr>
          <a:xfrm>
            <a:off x="5263191" y="6151314"/>
            <a:ext cx="1952779" cy="369332"/>
          </a:xfrm>
          <a:prstGeom prst="rect">
            <a:avLst/>
          </a:prstGeom>
          <a:noFill/>
        </p:spPr>
        <p:txBody>
          <a:bodyPr wrap="none" rtlCol="0">
            <a:spAutoFit/>
          </a:bodyPr>
          <a:lstStyle/>
          <a:p>
            <a:r>
              <a:rPr lang="en-US" dirty="0" smtClean="0"/>
              <a:t>1            p = 0</a:t>
            </a:r>
            <a:endParaRPr lang="en-US" dirty="0"/>
          </a:p>
        </p:txBody>
      </p:sp>
      <p:sp>
        <p:nvSpPr>
          <p:cNvPr id="35" name="TextBox 34"/>
          <p:cNvSpPr txBox="1"/>
          <p:nvPr/>
        </p:nvSpPr>
        <p:spPr>
          <a:xfrm>
            <a:off x="3605558" y="2049804"/>
            <a:ext cx="1657633" cy="369332"/>
          </a:xfrm>
          <a:prstGeom prst="rect">
            <a:avLst/>
          </a:prstGeom>
          <a:noFill/>
        </p:spPr>
        <p:txBody>
          <a:bodyPr wrap="none" rtlCol="0">
            <a:spAutoFit/>
          </a:bodyPr>
          <a:lstStyle/>
          <a:p>
            <a:r>
              <a:rPr lang="en-US" dirty="0" smtClean="0"/>
              <a:t>  $display(p)</a:t>
            </a:r>
            <a:endParaRPr lang="en-US" dirty="0"/>
          </a:p>
        </p:txBody>
      </p:sp>
    </p:spTree>
    <p:extLst>
      <p:ext uri="{BB962C8B-B14F-4D97-AF65-F5344CB8AC3E}">
        <p14:creationId xmlns:p14="http://schemas.microsoft.com/office/powerpoint/2010/main" val="45244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ppt_x"/>
                                          </p:val>
                                        </p:tav>
                                        <p:tav tm="100000">
                                          <p:val>
                                            <p:strVal val="#ppt_x"/>
                                          </p:val>
                                        </p:tav>
                                      </p:tavLst>
                                    </p:anim>
                                    <p:anim calcmode="lin" valueType="num">
                                      <p:cBhvr additive="base">
                                        <p:cTn id="4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9" grpId="0"/>
      <p:bldP spid="30" grpId="0"/>
      <p:bldP spid="31" grpId="0"/>
      <p:bldP spid="32" grpId="0"/>
      <p:bldP spid="33" grpId="0"/>
      <p:bldP spid="34" grpId="0"/>
      <p:bldP spid="3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Simulate This by Hand</a:t>
            </a:r>
            <a:endParaRPr lang="en-US" dirty="0"/>
          </a:p>
        </p:txBody>
      </p:sp>
      <p:sp>
        <p:nvSpPr>
          <p:cNvPr id="4" name="Slide Number Placeholder 3"/>
          <p:cNvSpPr>
            <a:spLocks noGrp="1"/>
          </p:cNvSpPr>
          <p:nvPr>
            <p:ph type="sldNum" sz="quarter" idx="12"/>
          </p:nvPr>
        </p:nvSpPr>
        <p:spPr/>
        <p:txBody>
          <a:bodyPr/>
          <a:lstStyle/>
          <a:p>
            <a:pPr>
              <a:defRPr/>
            </a:pPr>
            <a:fld id="{662DFADD-8EBC-4211-863B-F87539F84D39}" type="slidenum">
              <a:rPr lang="en-US" smtClean="0"/>
              <a:pPr>
                <a:defRPr/>
              </a:pPr>
              <a:t>37</a:t>
            </a:fld>
            <a:endParaRPr lang="en-US"/>
          </a:p>
        </p:txBody>
      </p:sp>
      <p:sp>
        <p:nvSpPr>
          <p:cNvPr id="5" name="TextBox 7"/>
          <p:cNvSpPr txBox="1">
            <a:spLocks noChangeArrowheads="1"/>
          </p:cNvSpPr>
          <p:nvPr/>
        </p:nvSpPr>
        <p:spPr bwMode="auto">
          <a:xfrm>
            <a:off x="381000" y="1524000"/>
            <a:ext cx="5153975" cy="5016758"/>
          </a:xfrm>
          <a:prstGeom prst="rect">
            <a:avLst/>
          </a:prstGeom>
          <a:solidFill>
            <a:srgbClr val="CCCC00"/>
          </a:solidFill>
          <a:ln w="9525">
            <a:solidFill>
              <a:schemeClr val="tx1"/>
            </a:solidFill>
            <a:miter lim="800000"/>
            <a:headEnd/>
            <a:tailEnd/>
          </a:ln>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 typeface="Wingdings" panose="05000000000000000000" pitchFamily="2" charset="2"/>
              <a:buNone/>
            </a:pPr>
            <a:r>
              <a:rPr lang="en-US" altLang="en-US" sz="2000" b="1" dirty="0" smtClean="0">
                <a:latin typeface="Tahoma" panose="020B0604030504040204" pitchFamily="34" charset="0"/>
                <a:cs typeface="Tahoma" panose="020B0604030504040204" pitchFamily="34" charset="0"/>
              </a:rPr>
              <a:t>always @(</a:t>
            </a:r>
            <a:r>
              <a:rPr lang="en-US" altLang="en-US" sz="2000" b="1" dirty="0" err="1" smtClean="0">
                <a:latin typeface="Tahoma" panose="020B0604030504040204" pitchFamily="34" charset="0"/>
                <a:cs typeface="Tahoma" panose="020B0604030504040204" pitchFamily="34" charset="0"/>
              </a:rPr>
              <a:t>posedge</a:t>
            </a:r>
            <a:r>
              <a:rPr lang="en-US" altLang="en-US" sz="2000" b="1" dirty="0" smtClean="0">
                <a:latin typeface="Tahoma" panose="020B0604030504040204" pitchFamily="34" charset="0"/>
                <a:cs typeface="Tahoma" panose="020B0604030504040204" pitchFamily="34" charset="0"/>
              </a:rPr>
              <a:t> </a:t>
            </a:r>
            <a:r>
              <a:rPr lang="en-US" altLang="en-US" sz="2000" b="1" dirty="0" err="1" smtClean="0">
                <a:latin typeface="Tahoma" panose="020B0604030504040204" pitchFamily="34" charset="0"/>
                <a:cs typeface="Tahoma" panose="020B0604030504040204" pitchFamily="34" charset="0"/>
              </a:rPr>
              <a:t>clk</a:t>
            </a:r>
            <a:r>
              <a:rPr lang="en-US" altLang="en-US" sz="2000" b="1" dirty="0" smtClean="0">
                <a:latin typeface="Tahoma" panose="020B0604030504040204" pitchFamily="34" charset="0"/>
                <a:cs typeface="Tahoma" panose="020B0604030504040204" pitchFamily="34" charset="0"/>
              </a:rPr>
              <a:t>, </a:t>
            </a:r>
            <a:r>
              <a:rPr lang="en-US" altLang="en-US" sz="2000" b="1" dirty="0" err="1" smtClean="0">
                <a:latin typeface="Tahoma" panose="020B0604030504040204" pitchFamily="34" charset="0"/>
                <a:cs typeface="Tahoma" panose="020B0604030504040204" pitchFamily="34" charset="0"/>
              </a:rPr>
              <a:t>negedge</a:t>
            </a:r>
            <a:r>
              <a:rPr lang="en-US" altLang="en-US" sz="2000" b="1" dirty="0">
                <a:latin typeface="Tahoma" panose="020B0604030504040204" pitchFamily="34" charset="0"/>
                <a:cs typeface="Tahoma" panose="020B0604030504040204" pitchFamily="34" charset="0"/>
              </a:rPr>
              <a:t> </a:t>
            </a:r>
            <a:r>
              <a:rPr lang="en-US" altLang="en-US" sz="2000" b="1" dirty="0" err="1" smtClean="0">
                <a:latin typeface="Tahoma" panose="020B0604030504040204" pitchFamily="34" charset="0"/>
                <a:cs typeface="Tahoma" panose="020B0604030504040204" pitchFamily="34" charset="0"/>
              </a:rPr>
              <a:t>rst_n</a:t>
            </a:r>
            <a:r>
              <a:rPr lang="en-US" altLang="en-US" sz="2000" b="1" dirty="0" smtClean="0">
                <a:latin typeface="Tahoma" panose="020B0604030504040204" pitchFamily="34" charset="0"/>
                <a:cs typeface="Tahoma" panose="020B0604030504040204" pitchFamily="34" charset="0"/>
              </a:rPr>
              <a:t>)</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if (!</a:t>
            </a:r>
            <a:r>
              <a:rPr lang="en-US" altLang="en-US" sz="2000" b="1" dirty="0" err="1" smtClean="0">
                <a:latin typeface="Tahoma" panose="020B0604030504040204" pitchFamily="34" charset="0"/>
                <a:cs typeface="Tahoma" panose="020B0604030504040204" pitchFamily="34" charset="0"/>
              </a:rPr>
              <a:t>rst_n</a:t>
            </a:r>
            <a:r>
              <a:rPr lang="en-US" altLang="en-US" sz="2000" b="1" dirty="0" smtClean="0">
                <a:latin typeface="Tahoma" panose="020B0604030504040204" pitchFamily="34" charset="0"/>
                <a:cs typeface="Tahoma" panose="020B0604030504040204" pitchFamily="34" charset="0"/>
              </a:rPr>
              <a:t>)</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FF1 &lt;= 1’b0</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else </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FF1 &lt;= d;</a:t>
            </a:r>
          </a:p>
          <a:p>
            <a:pPr eaLnBrk="1" hangingPunct="1">
              <a:spcBef>
                <a:spcPct val="0"/>
              </a:spcBef>
              <a:buClrTx/>
              <a:buSzTx/>
              <a:buFont typeface="Wingdings" panose="05000000000000000000" pitchFamily="2" charset="2"/>
              <a:buNone/>
            </a:pPr>
            <a:endParaRPr lang="en-US" altLang="en-US" sz="2000" b="1" dirty="0">
              <a:latin typeface="Tahoma" panose="020B0604030504040204" pitchFamily="34" charset="0"/>
              <a:cs typeface="Tahoma" panose="020B0604030504040204" pitchFamily="34" charset="0"/>
            </a:endParaRPr>
          </a:p>
          <a:p>
            <a:pPr eaLnBrk="1" hangingPunct="1">
              <a:spcBef>
                <a:spcPct val="0"/>
              </a:spcBef>
              <a:buClrTx/>
              <a:buSzTx/>
              <a:buFont typeface="Wingdings" panose="05000000000000000000" pitchFamily="2" charset="2"/>
              <a:buNone/>
            </a:pPr>
            <a:r>
              <a:rPr lang="en-US" altLang="en-US" sz="2000" b="1" dirty="0" smtClean="0">
                <a:latin typeface="Tahoma" panose="020B0604030504040204" pitchFamily="34" charset="0"/>
                <a:cs typeface="Tahoma" panose="020B0604030504040204" pitchFamily="34" charset="0"/>
              </a:rPr>
              <a:t>always @(</a:t>
            </a:r>
            <a:r>
              <a:rPr lang="en-US" altLang="en-US" sz="2000" b="1" dirty="0" err="1" smtClean="0">
                <a:latin typeface="Tahoma" panose="020B0604030504040204" pitchFamily="34" charset="0"/>
                <a:cs typeface="Tahoma" panose="020B0604030504040204" pitchFamily="34" charset="0"/>
              </a:rPr>
              <a:t>posedge</a:t>
            </a:r>
            <a:r>
              <a:rPr lang="en-US" altLang="en-US" sz="2000" b="1" dirty="0" smtClean="0">
                <a:latin typeface="Tahoma" panose="020B0604030504040204" pitchFamily="34" charset="0"/>
                <a:cs typeface="Tahoma" panose="020B0604030504040204" pitchFamily="34" charset="0"/>
              </a:rPr>
              <a:t> </a:t>
            </a:r>
            <a:r>
              <a:rPr lang="en-US" altLang="en-US" sz="2000" b="1" dirty="0" err="1" smtClean="0">
                <a:latin typeface="Tahoma" panose="020B0604030504040204" pitchFamily="34" charset="0"/>
                <a:cs typeface="Tahoma" panose="020B0604030504040204" pitchFamily="34" charset="0"/>
              </a:rPr>
              <a:t>clk</a:t>
            </a:r>
            <a:r>
              <a:rPr lang="en-US" altLang="en-US" sz="2000" b="1" dirty="0" smtClean="0">
                <a:latin typeface="Tahoma" panose="020B0604030504040204" pitchFamily="34" charset="0"/>
                <a:cs typeface="Tahoma" panose="020B0604030504040204" pitchFamily="34" charset="0"/>
              </a:rPr>
              <a:t>)</a:t>
            </a:r>
          </a:p>
          <a:p>
            <a:pPr eaLnBrk="1" hangingPunct="1">
              <a:spcBef>
                <a:spcPct val="0"/>
              </a:spcBef>
              <a:buClrTx/>
              <a:buSzTx/>
              <a:buFont typeface="Wingdings" panose="05000000000000000000" pitchFamily="2" charset="2"/>
              <a:buNone/>
            </a:pPr>
            <a:r>
              <a:rPr lang="en-US" altLang="en-US" sz="2000" b="1" dirty="0" smtClean="0">
                <a:latin typeface="Tahoma" panose="020B0604030504040204" pitchFamily="34" charset="0"/>
                <a:cs typeface="Tahoma" panose="020B0604030504040204" pitchFamily="34" charset="0"/>
              </a:rPr>
              <a:t>  FF2 &lt;= FF1;</a:t>
            </a:r>
          </a:p>
          <a:p>
            <a:pPr eaLnBrk="1" hangingPunct="1">
              <a:spcBef>
                <a:spcPct val="0"/>
              </a:spcBef>
              <a:buClrTx/>
              <a:buSzTx/>
              <a:buFont typeface="Wingdings" panose="05000000000000000000" pitchFamily="2" charset="2"/>
              <a:buNone/>
            </a:pPr>
            <a:endParaRPr lang="en-US" altLang="en-US" sz="2000" b="1" dirty="0">
              <a:latin typeface="Tahoma" panose="020B0604030504040204" pitchFamily="34" charset="0"/>
              <a:cs typeface="Tahoma" panose="020B0604030504040204" pitchFamily="34" charset="0"/>
            </a:endParaRPr>
          </a:p>
          <a:p>
            <a:pPr eaLnBrk="1" hangingPunct="1">
              <a:spcBef>
                <a:spcPct val="0"/>
              </a:spcBef>
              <a:buClrTx/>
              <a:buSzTx/>
              <a:buFont typeface="Wingdings" panose="05000000000000000000" pitchFamily="2" charset="2"/>
              <a:buNone/>
            </a:pPr>
            <a:r>
              <a:rPr lang="en-US" altLang="en-US" sz="2000" b="1" dirty="0" smtClean="0">
                <a:latin typeface="Tahoma" panose="020B0604030504040204" pitchFamily="34" charset="0"/>
                <a:cs typeface="Tahoma" panose="020B0604030504040204" pitchFamily="34" charset="0"/>
              </a:rPr>
              <a:t>initial begin</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a:t>
            </a:r>
            <a:r>
              <a:rPr lang="en-US" altLang="en-US" sz="2000" b="1" dirty="0" err="1" smtClean="0">
                <a:latin typeface="Tahoma" panose="020B0604030504040204" pitchFamily="34" charset="0"/>
                <a:cs typeface="Tahoma" panose="020B0604030504040204" pitchFamily="34" charset="0"/>
              </a:rPr>
              <a:t>clk</a:t>
            </a:r>
            <a:r>
              <a:rPr lang="en-US" altLang="en-US" sz="2000" b="1" dirty="0" smtClean="0">
                <a:latin typeface="Tahoma" panose="020B0604030504040204" pitchFamily="34" charset="0"/>
                <a:cs typeface="Tahoma" panose="020B0604030504040204" pitchFamily="34" charset="0"/>
              </a:rPr>
              <a:t> = 0;</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a:t>
            </a:r>
            <a:r>
              <a:rPr lang="en-US" altLang="en-US" sz="2000" b="1" dirty="0" err="1" smtClean="0">
                <a:latin typeface="Tahoma" panose="020B0604030504040204" pitchFamily="34" charset="0"/>
                <a:cs typeface="Tahoma" panose="020B0604030504040204" pitchFamily="34" charset="0"/>
              </a:rPr>
              <a:t>rst_n</a:t>
            </a:r>
            <a:r>
              <a:rPr lang="en-US" altLang="en-US" sz="2000" b="1" dirty="0" smtClean="0">
                <a:latin typeface="Tahoma" panose="020B0604030504040204" pitchFamily="34" charset="0"/>
                <a:cs typeface="Tahoma" panose="020B0604030504040204" pitchFamily="34" charset="0"/>
              </a:rPr>
              <a:t> = 0;</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d = 1;</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#5 </a:t>
            </a:r>
            <a:r>
              <a:rPr lang="en-US" altLang="en-US" sz="2000" b="1" dirty="0" err="1" smtClean="0">
                <a:latin typeface="Tahoma" panose="020B0604030504040204" pitchFamily="34" charset="0"/>
                <a:cs typeface="Tahoma" panose="020B0604030504040204" pitchFamily="34" charset="0"/>
              </a:rPr>
              <a:t>rst_n</a:t>
            </a:r>
            <a:r>
              <a:rPr lang="en-US" altLang="en-US" sz="2000" b="1" dirty="0" smtClean="0">
                <a:latin typeface="Tahoma" panose="020B0604030504040204" pitchFamily="34" charset="0"/>
                <a:cs typeface="Tahoma" panose="020B0604030504040204" pitchFamily="34" charset="0"/>
              </a:rPr>
              <a:t> = 1;</a:t>
            </a:r>
          </a:p>
          <a:p>
            <a:pPr eaLnBrk="1" hangingPunct="1">
              <a:spcBef>
                <a:spcPct val="0"/>
              </a:spcBef>
              <a:buClrTx/>
              <a:buSzTx/>
              <a:buFont typeface="Wingdings" panose="05000000000000000000" pitchFamily="2" charset="2"/>
              <a:buNone/>
            </a:pPr>
            <a:r>
              <a:rPr lang="en-US" altLang="en-US" sz="2000" b="1" dirty="0">
                <a:latin typeface="Tahoma" panose="020B0604030504040204" pitchFamily="34" charset="0"/>
                <a:cs typeface="Tahoma" panose="020B0604030504040204" pitchFamily="34" charset="0"/>
              </a:rPr>
              <a:t> </a:t>
            </a:r>
            <a:r>
              <a:rPr lang="en-US" altLang="en-US" sz="2000" b="1" dirty="0" smtClean="0">
                <a:latin typeface="Tahoma" panose="020B0604030504040204" pitchFamily="34" charset="0"/>
                <a:cs typeface="Tahoma" panose="020B0604030504040204" pitchFamily="34" charset="0"/>
              </a:rPr>
              <a:t> #5 </a:t>
            </a:r>
            <a:r>
              <a:rPr lang="en-US" altLang="en-US" sz="2000" b="1" dirty="0" err="1" smtClean="0">
                <a:latin typeface="Tahoma" panose="020B0604030504040204" pitchFamily="34" charset="0"/>
                <a:cs typeface="Tahoma" panose="020B0604030504040204" pitchFamily="34" charset="0"/>
              </a:rPr>
              <a:t>clk</a:t>
            </a:r>
            <a:r>
              <a:rPr lang="en-US" altLang="en-US" sz="2000" b="1" dirty="0" smtClean="0">
                <a:latin typeface="Tahoma" panose="020B0604030504040204" pitchFamily="34" charset="0"/>
                <a:cs typeface="Tahoma" panose="020B0604030504040204" pitchFamily="34" charset="0"/>
              </a:rPr>
              <a:t> = 1;</a:t>
            </a:r>
          </a:p>
          <a:p>
            <a:pPr eaLnBrk="1" hangingPunct="1">
              <a:spcBef>
                <a:spcPct val="0"/>
              </a:spcBef>
              <a:buClrTx/>
              <a:buSzTx/>
              <a:buFont typeface="Wingdings" panose="05000000000000000000" pitchFamily="2" charset="2"/>
              <a:buNone/>
            </a:pPr>
            <a:r>
              <a:rPr lang="en-US" altLang="en-US" sz="2000" b="1" dirty="0" smtClean="0">
                <a:latin typeface="Tahoma" panose="020B0604030504040204" pitchFamily="34" charset="0"/>
                <a:cs typeface="Tahoma" panose="020B0604030504040204" pitchFamily="34" charset="0"/>
              </a:rPr>
              <a:t>end</a:t>
            </a:r>
            <a:endParaRPr lang="en-US" altLang="en-US" sz="1800" b="1" dirty="0" smtClean="0">
              <a:latin typeface="Tahoma" panose="020B0604030504040204" pitchFamily="34" charset="0"/>
              <a:cs typeface="Tahoma" panose="020B0604030504040204" pitchFamily="34" charset="0"/>
            </a:endParaRPr>
          </a:p>
        </p:txBody>
      </p:sp>
      <p:sp>
        <p:nvSpPr>
          <p:cNvPr id="6" name="TextBox 5"/>
          <p:cNvSpPr txBox="1"/>
          <p:nvPr/>
        </p:nvSpPr>
        <p:spPr>
          <a:xfrm>
            <a:off x="5715000" y="2438400"/>
            <a:ext cx="3172663" cy="1200329"/>
          </a:xfrm>
          <a:prstGeom prst="rect">
            <a:avLst/>
          </a:prstGeom>
          <a:noFill/>
        </p:spPr>
        <p:txBody>
          <a:bodyPr wrap="none" rtlCol="0">
            <a:spAutoFit/>
          </a:bodyPr>
          <a:lstStyle/>
          <a:p>
            <a:r>
              <a:rPr lang="en-US" dirty="0" smtClean="0"/>
              <a:t>Show queues vs time for:</a:t>
            </a:r>
          </a:p>
          <a:p>
            <a:pPr marL="285750" indent="-285750">
              <a:buFont typeface="Arial" panose="020B0604020202020204" pitchFamily="34" charset="0"/>
              <a:buChar char="•"/>
            </a:pPr>
            <a:r>
              <a:rPr lang="en-US" dirty="0" smtClean="0"/>
              <a:t>Active events</a:t>
            </a:r>
          </a:p>
          <a:p>
            <a:pPr marL="285750" indent="-285750">
              <a:buFont typeface="Arial" panose="020B0604020202020204" pitchFamily="34" charset="0"/>
              <a:buChar char="•"/>
            </a:pPr>
            <a:r>
              <a:rPr lang="en-US" dirty="0" smtClean="0"/>
              <a:t>Update events</a:t>
            </a:r>
          </a:p>
          <a:p>
            <a:pPr marL="285750" indent="-285750">
              <a:buFont typeface="Arial" panose="020B0604020202020204" pitchFamily="34" charset="0"/>
              <a:buChar char="•"/>
            </a:pPr>
            <a:r>
              <a:rPr lang="en-US" dirty="0" smtClean="0"/>
              <a:t>Future events</a:t>
            </a:r>
          </a:p>
        </p:txBody>
      </p:sp>
    </p:spTree>
    <p:extLst>
      <p:ext uri="{BB962C8B-B14F-4D97-AF65-F5344CB8AC3E}">
        <p14:creationId xmlns:p14="http://schemas.microsoft.com/office/powerpoint/2010/main" val="27634029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62DFADD-8EBC-4211-863B-F87539F84D39}" type="slidenum">
              <a:rPr lang="en-US" smtClean="0"/>
              <a:pPr>
                <a:defRPr/>
              </a:pPr>
              <a:t>38</a:t>
            </a:fld>
            <a:endParaRPr lang="en-US"/>
          </a:p>
        </p:txBody>
      </p:sp>
      <p:sp>
        <p:nvSpPr>
          <p:cNvPr id="6" name="TextBox 5"/>
          <p:cNvSpPr txBox="1"/>
          <p:nvPr/>
        </p:nvSpPr>
        <p:spPr>
          <a:xfrm>
            <a:off x="1828800" y="609600"/>
            <a:ext cx="2765501" cy="400110"/>
          </a:xfrm>
          <a:prstGeom prst="rect">
            <a:avLst/>
          </a:prstGeom>
          <a:noFill/>
        </p:spPr>
        <p:txBody>
          <a:bodyPr wrap="none" rtlCol="0">
            <a:spAutoFit/>
          </a:bodyPr>
          <a:lstStyle/>
          <a:p>
            <a:r>
              <a:rPr lang="en-US" sz="2000" dirty="0" smtClean="0"/>
              <a:t>Hand Simulation of:</a:t>
            </a:r>
            <a:endParaRPr lang="en-US" sz="2000" dirty="0"/>
          </a:p>
        </p:txBody>
      </p:sp>
      <p:cxnSp>
        <p:nvCxnSpPr>
          <p:cNvPr id="7" name="Straight Arrow Connector 6"/>
          <p:cNvCxnSpPr>
            <a:stCxn id="6" idx="3"/>
          </p:cNvCxnSpPr>
          <p:nvPr/>
        </p:nvCxnSpPr>
        <p:spPr>
          <a:xfrm>
            <a:off x="4594301" y="809655"/>
            <a:ext cx="1273099" cy="49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932870971"/>
              </p:ext>
            </p:extLst>
          </p:nvPr>
        </p:nvGraphicFramePr>
        <p:xfrm>
          <a:off x="381000" y="1295400"/>
          <a:ext cx="5029200" cy="4450080"/>
        </p:xfrm>
        <a:graphic>
          <a:graphicData uri="http://schemas.openxmlformats.org/drawingml/2006/table">
            <a:tbl>
              <a:tblPr firstRow="1" bandRow="1">
                <a:tableStyleId>{5C22544A-7EE6-4342-B048-85BDC9FD1C3A}</a:tableStyleId>
              </a:tblPr>
              <a:tblGrid>
                <a:gridCol w="1778000"/>
                <a:gridCol w="1422400"/>
                <a:gridCol w="1828800"/>
              </a:tblGrid>
              <a:tr h="370840">
                <a:tc>
                  <a:txBody>
                    <a:bodyPr/>
                    <a:lstStyle/>
                    <a:p>
                      <a:r>
                        <a:rPr lang="en-US" dirty="0" smtClean="0"/>
                        <a:t>Active:</a:t>
                      </a:r>
                      <a:endParaRPr lang="en-US" dirty="0"/>
                    </a:p>
                  </a:txBody>
                  <a:tcPr/>
                </a:tc>
                <a:tc>
                  <a:txBody>
                    <a:bodyPr/>
                    <a:lstStyle/>
                    <a:p>
                      <a:r>
                        <a:rPr lang="en-US" dirty="0" smtClean="0"/>
                        <a:t>NB Update:</a:t>
                      </a:r>
                      <a:endParaRPr lang="en-US" dirty="0"/>
                    </a:p>
                  </a:txBody>
                  <a:tcPr/>
                </a:tc>
                <a:tc>
                  <a:txBody>
                    <a:bodyPr/>
                    <a:lstStyle/>
                    <a:p>
                      <a:r>
                        <a:rPr lang="en-US" dirty="0" smtClean="0"/>
                        <a:t>Future:</a:t>
                      </a:r>
                      <a:endParaRPr lang="en-US" dirty="0"/>
                    </a:p>
                  </a:txBody>
                  <a:tcPr/>
                </a:tc>
              </a:tr>
              <a:tr h="370840">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clk</a:t>
                      </a:r>
                      <a:r>
                        <a:rPr lang="en-US" dirty="0" smtClean="0">
                          <a:latin typeface="Tahoma" panose="020B0604030504040204" pitchFamily="34" charset="0"/>
                          <a:ea typeface="Tahoma" panose="020B0604030504040204" pitchFamily="34" charset="0"/>
                          <a:cs typeface="Tahoma" panose="020B0604030504040204" pitchFamily="34" charset="0"/>
                        </a:rPr>
                        <a:t> =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FF1</a:t>
                      </a:r>
                      <a:r>
                        <a:rPr lang="en-US" baseline="0" dirty="0" smtClean="0">
                          <a:latin typeface="Tahoma" panose="020B0604030504040204" pitchFamily="34" charset="0"/>
                          <a:ea typeface="Tahoma" panose="020B0604030504040204" pitchFamily="34" charset="0"/>
                          <a:cs typeface="Tahoma" panose="020B0604030504040204" pitchFamily="34" charset="0"/>
                        </a:rPr>
                        <a:t> &lt;=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#5 </a:t>
                      </a:r>
                      <a:r>
                        <a:rPr lang="en-US" dirty="0" err="1" smtClean="0">
                          <a:latin typeface="Tahoma" panose="020B0604030504040204" pitchFamily="34" charset="0"/>
                          <a:ea typeface="Tahoma" panose="020B0604030504040204" pitchFamily="34" charset="0"/>
                          <a:cs typeface="Tahoma" panose="020B0604030504040204" pitchFamily="34" charset="0"/>
                        </a:rPr>
                        <a:t>rst_n</a:t>
                      </a:r>
                      <a:r>
                        <a:rPr lang="en-US" dirty="0" smtClean="0">
                          <a:latin typeface="Tahoma" panose="020B0604030504040204" pitchFamily="34" charset="0"/>
                          <a:ea typeface="Tahoma" panose="020B0604030504040204" pitchFamily="34" charset="0"/>
                          <a:cs typeface="Tahoma" panose="020B0604030504040204" pitchFamily="34" charset="0"/>
                        </a:rPr>
                        <a:t>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rst_n</a:t>
                      </a:r>
                      <a:r>
                        <a:rPr lang="en-US" dirty="0" smtClean="0">
                          <a:latin typeface="Tahoma" panose="020B0604030504040204" pitchFamily="34" charset="0"/>
                          <a:ea typeface="Tahoma" panose="020B0604030504040204" pitchFamily="34" charset="0"/>
                          <a:cs typeface="Tahoma" panose="020B0604030504040204" pitchFamily="34" charset="0"/>
                        </a:rPr>
                        <a:t> =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FF1 &lt;=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#5 </a:t>
                      </a:r>
                      <a:r>
                        <a:rPr lang="en-US" dirty="0" err="1" smtClean="0">
                          <a:latin typeface="Tahoma" panose="020B0604030504040204" pitchFamily="34" charset="0"/>
                          <a:ea typeface="Tahoma" panose="020B0604030504040204" pitchFamily="34" charset="0"/>
                          <a:cs typeface="Tahoma" panose="020B0604030504040204" pitchFamily="34" charset="0"/>
                        </a:rPr>
                        <a:t>clk</a:t>
                      </a:r>
                      <a:r>
                        <a:rPr lang="en-US" baseline="0" dirty="0" smtClean="0">
                          <a:latin typeface="Tahoma" panose="020B0604030504040204" pitchFamily="34" charset="0"/>
                          <a:ea typeface="Tahoma" panose="020B0604030504040204" pitchFamily="34" charset="0"/>
                          <a:cs typeface="Tahoma" panose="020B0604030504040204" pitchFamily="34" charset="0"/>
                        </a:rPr>
                        <a:t>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d=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FF2 &lt;=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always_FF1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FF1 =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rst_n</a:t>
                      </a:r>
                      <a:r>
                        <a:rPr lang="en-US" dirty="0" smtClean="0">
                          <a:latin typeface="Tahoma" panose="020B0604030504040204" pitchFamily="34" charset="0"/>
                          <a:ea typeface="Tahoma" panose="020B0604030504040204" pitchFamily="34" charset="0"/>
                          <a:cs typeface="Tahoma" panose="020B0604030504040204" pitchFamily="34" charset="0"/>
                        </a:rPr>
                        <a:t>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clk</a:t>
                      </a:r>
                      <a:r>
                        <a:rPr lang="en-US" dirty="0" smtClean="0">
                          <a:latin typeface="Tahoma" panose="020B0604030504040204" pitchFamily="34" charset="0"/>
                          <a:ea typeface="Tahoma" panose="020B0604030504040204" pitchFamily="34" charset="0"/>
                          <a:cs typeface="Tahoma" panose="020B0604030504040204" pitchFamily="34" charset="0"/>
                        </a:rPr>
                        <a:t>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always_FF1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always_FF2</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FF1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FF2 =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58048683"/>
              </p:ext>
            </p:extLst>
          </p:nvPr>
        </p:nvGraphicFramePr>
        <p:xfrm>
          <a:off x="5471626" y="3633932"/>
          <a:ext cx="2834174" cy="2966720"/>
        </p:xfrm>
        <a:graphic>
          <a:graphicData uri="http://schemas.openxmlformats.org/drawingml/2006/table">
            <a:tbl>
              <a:tblPr firstRow="1" bandRow="1">
                <a:tableStyleId>{5C22544A-7EE6-4342-B048-85BDC9FD1C3A}</a:tableStyleId>
              </a:tblPr>
              <a:tblGrid>
                <a:gridCol w="1211359"/>
                <a:gridCol w="1622815"/>
              </a:tblGrid>
              <a:tr h="370840">
                <a:tc>
                  <a:txBody>
                    <a:bodyPr/>
                    <a:lstStyle/>
                    <a:p>
                      <a:r>
                        <a:rPr lang="en-US" dirty="0" smtClean="0"/>
                        <a:t>Time</a:t>
                      </a:r>
                      <a:endParaRPr lang="en-US" dirty="0"/>
                    </a:p>
                  </a:txBody>
                  <a:tcPr/>
                </a:tc>
                <a:tc>
                  <a:txBody>
                    <a:bodyPr/>
                    <a:lstStyle/>
                    <a:p>
                      <a:r>
                        <a:rPr lang="en-US" dirty="0" smtClean="0"/>
                        <a:t>Event/Action</a:t>
                      </a:r>
                      <a:endParaRPr lang="en-US" dirty="0"/>
                    </a:p>
                  </a:txBody>
                  <a:tcPr/>
                </a:tc>
              </a:tr>
              <a:tr h="370840">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clk</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baseline="0" dirty="0" smtClean="0">
                          <a:latin typeface="Tahoma" panose="020B0604030504040204" pitchFamily="34" charset="0"/>
                          <a:ea typeface="Tahoma" panose="020B0604030504040204" pitchFamily="34" charset="0"/>
                          <a:cs typeface="Tahoma" panose="020B0604030504040204" pitchFamily="34" charset="0"/>
                        </a:rPr>
                        <a:t>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rst_n</a:t>
                      </a:r>
                      <a:r>
                        <a:rPr lang="en-US" dirty="0" smtClean="0">
                          <a:latin typeface="Tahoma" panose="020B0604030504040204" pitchFamily="34" charset="0"/>
                          <a:ea typeface="Tahoma" panose="020B0604030504040204" pitchFamily="34" charset="0"/>
                          <a:cs typeface="Tahoma" panose="020B0604030504040204" pitchFamily="34" charset="0"/>
                        </a:rPr>
                        <a:t> =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d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5</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rst_n</a:t>
                      </a:r>
                      <a:r>
                        <a:rPr lang="en-US" dirty="0" smtClean="0">
                          <a:latin typeface="Tahoma" panose="020B0604030504040204" pitchFamily="34" charset="0"/>
                          <a:ea typeface="Tahoma" panose="020B0604030504040204" pitchFamily="34" charset="0"/>
                          <a:cs typeface="Tahoma" panose="020B0604030504040204" pitchFamily="34" charset="0"/>
                        </a:rPr>
                        <a:t>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10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Clk</a:t>
                      </a:r>
                      <a:r>
                        <a:rPr lang="en-US" dirty="0" smtClean="0">
                          <a:latin typeface="Tahoma" panose="020B0604030504040204" pitchFamily="34" charset="0"/>
                          <a:ea typeface="Tahoma" panose="020B0604030504040204" pitchFamily="34" charset="0"/>
                          <a:cs typeface="Tahoma" panose="020B0604030504040204" pitchFamily="34" charset="0"/>
                        </a:rPr>
                        <a:t>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10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FF1 = 1</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10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FF2 = 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bl>
          </a:graphicData>
        </a:graphic>
      </p:graphicFrame>
      <p:pic>
        <p:nvPicPr>
          <p:cNvPr id="31" name="Picture 30"/>
          <p:cNvPicPr>
            <a:picLocks noChangeAspect="1"/>
          </p:cNvPicPr>
          <p:nvPr/>
        </p:nvPicPr>
        <p:blipFill>
          <a:blip r:embed="rId2"/>
          <a:stretch>
            <a:fillRect/>
          </a:stretch>
        </p:blipFill>
        <p:spPr>
          <a:xfrm>
            <a:off x="5851769" y="762000"/>
            <a:ext cx="2886505" cy="2812665"/>
          </a:xfrm>
          <a:prstGeom prst="rect">
            <a:avLst/>
          </a:prstGeom>
        </p:spPr>
      </p:pic>
      <p:sp>
        <p:nvSpPr>
          <p:cNvPr id="35" name="Freeform 34"/>
          <p:cNvSpPr/>
          <p:nvPr/>
        </p:nvSpPr>
        <p:spPr>
          <a:xfrm>
            <a:off x="1695938" y="1936320"/>
            <a:ext cx="515816" cy="1314880"/>
          </a:xfrm>
          <a:custGeom>
            <a:avLst/>
            <a:gdLst>
              <a:gd name="connsiteX0" fmla="*/ 515816 w 515816"/>
              <a:gd name="connsiteY0" fmla="*/ 1895 h 1314880"/>
              <a:gd name="connsiteX1" fmla="*/ 375139 w 515816"/>
              <a:gd name="connsiteY1" fmla="*/ 56603 h 1314880"/>
              <a:gd name="connsiteX2" fmla="*/ 289170 w 515816"/>
              <a:gd name="connsiteY2" fmla="*/ 377034 h 1314880"/>
              <a:gd name="connsiteX3" fmla="*/ 211016 w 515816"/>
              <a:gd name="connsiteY3" fmla="*/ 986634 h 1314880"/>
              <a:gd name="connsiteX4" fmla="*/ 132862 w 515816"/>
              <a:gd name="connsiteY4" fmla="*/ 1189834 h 1314880"/>
              <a:gd name="connsiteX5" fmla="*/ 0 w 515816"/>
              <a:gd name="connsiteY5" fmla="*/ 1314880 h 1314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816" h="1314880">
                <a:moveTo>
                  <a:pt x="515816" y="1895"/>
                </a:moveTo>
                <a:cubicBezTo>
                  <a:pt x="464364" y="-2013"/>
                  <a:pt x="412913" y="-5920"/>
                  <a:pt x="375139" y="56603"/>
                </a:cubicBezTo>
                <a:cubicBezTo>
                  <a:pt x="337365" y="119126"/>
                  <a:pt x="316524" y="222029"/>
                  <a:pt x="289170" y="377034"/>
                </a:cubicBezTo>
                <a:cubicBezTo>
                  <a:pt x="261816" y="532039"/>
                  <a:pt x="237067" y="851167"/>
                  <a:pt x="211016" y="986634"/>
                </a:cubicBezTo>
                <a:cubicBezTo>
                  <a:pt x="184965" y="1122101"/>
                  <a:pt x="168031" y="1135126"/>
                  <a:pt x="132862" y="1189834"/>
                </a:cubicBezTo>
                <a:cubicBezTo>
                  <a:pt x="97693" y="1244542"/>
                  <a:pt x="48846" y="1279711"/>
                  <a:pt x="0" y="131488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9472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762000" y="272514"/>
            <a:ext cx="8229600" cy="1143000"/>
          </a:xfrm>
        </p:spPr>
        <p:txBody>
          <a:bodyPr/>
          <a:lstStyle/>
          <a:p>
            <a:r>
              <a:rPr lang="en-US" altLang="en-US" dirty="0" smtClean="0"/>
              <a:t>What Do I Need to Know?</a:t>
            </a:r>
          </a:p>
        </p:txBody>
      </p:sp>
      <p:sp>
        <p:nvSpPr>
          <p:cNvPr id="43011" name="Content Placeholder 2"/>
          <p:cNvSpPr>
            <a:spLocks noGrp="1"/>
          </p:cNvSpPr>
          <p:nvPr>
            <p:ph idx="1"/>
          </p:nvPr>
        </p:nvSpPr>
        <p:spPr/>
        <p:txBody>
          <a:bodyPr/>
          <a:lstStyle/>
          <a:p>
            <a:pPr eaLnBrk="1" hangingPunct="1"/>
            <a:r>
              <a:rPr lang="en-US" altLang="en-US" u="sng" smtClean="0"/>
              <a:t>Don’t</a:t>
            </a:r>
            <a:r>
              <a:rPr lang="en-US" altLang="en-US" smtClean="0"/>
              <a:t> need to memorize</a:t>
            </a:r>
          </a:p>
          <a:p>
            <a:pPr lvl="1" eaLnBrk="1" hangingPunct="1"/>
            <a:r>
              <a:rPr lang="en-US" altLang="en-US" smtClean="0"/>
              <a:t>Exact Simulation model</a:t>
            </a:r>
          </a:p>
          <a:p>
            <a:pPr lvl="1" eaLnBrk="1" hangingPunct="1"/>
            <a:r>
              <a:rPr lang="en-US" altLang="en-US" smtClean="0"/>
              <a:t>The process of activating events from a region</a:t>
            </a:r>
          </a:p>
          <a:p>
            <a:pPr eaLnBrk="1" hangingPunct="1"/>
            <a:endParaRPr lang="en-US" altLang="en-US" sz="1200" smtClean="0"/>
          </a:p>
          <a:p>
            <a:pPr eaLnBrk="1" hangingPunct="1"/>
            <a:r>
              <a:rPr lang="en-US" altLang="en-US" u="sng" smtClean="0"/>
              <a:t>Do</a:t>
            </a:r>
            <a:r>
              <a:rPr lang="en-US" altLang="en-US" smtClean="0"/>
              <a:t> need to understand</a:t>
            </a:r>
          </a:p>
          <a:p>
            <a:pPr lvl="1" eaLnBrk="1" hangingPunct="1"/>
            <a:r>
              <a:rPr lang="en-US" altLang="en-US" smtClean="0"/>
              <a:t>Order statements are evaluated</a:t>
            </a:r>
          </a:p>
          <a:p>
            <a:pPr lvl="1" eaLnBrk="1" hangingPunct="1"/>
            <a:r>
              <a:rPr lang="en-US" altLang="en-US" smtClean="0"/>
              <a:t>Active, Non-Blocking, and Monitor regions</a:t>
            </a:r>
          </a:p>
          <a:p>
            <a:pPr lvl="1" eaLnBrk="1" hangingPunct="1"/>
            <a:r>
              <a:rPr lang="en-US" altLang="en-US" smtClean="0"/>
              <a:t>$display vs. $strobe vs. $monitor</a:t>
            </a:r>
          </a:p>
          <a:p>
            <a:pPr lvl="1" eaLnBrk="1" hangingPunct="1"/>
            <a:r>
              <a:rPr lang="en-US" altLang="en-US" smtClean="0"/>
              <a:t>Separation of </a:t>
            </a:r>
            <a:r>
              <a:rPr lang="en-US" altLang="en-US" u="sng" smtClean="0"/>
              <a:t>evaluation</a:t>
            </a:r>
            <a:r>
              <a:rPr lang="en-US" altLang="en-US" smtClean="0"/>
              <a:t> and </a:t>
            </a:r>
            <a:r>
              <a:rPr lang="en-US" altLang="en-US" u="sng" smtClean="0"/>
              <a:t>update</a:t>
            </a:r>
            <a:r>
              <a:rPr lang="en-US" altLang="en-US" smtClean="0"/>
              <a:t> of non-blocking</a:t>
            </a:r>
          </a:p>
          <a:p>
            <a:pPr lvl="1" eaLnBrk="1" hangingPunct="1"/>
            <a:endParaRPr lang="en-US" altLang="en-US" sz="1000" smtClean="0"/>
          </a:p>
          <a:p>
            <a:pPr eaLnBrk="1" hangingPunct="1"/>
            <a:r>
              <a:rPr lang="en-US" altLang="en-US" smtClean="0"/>
              <a:t>Midterm will have a question related to event queue</a:t>
            </a:r>
          </a:p>
        </p:txBody>
      </p:sp>
      <p:sp>
        <p:nvSpPr>
          <p:cNvPr id="430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79C6DDD8-6535-4FA3-8F05-44824AFD2B45}" type="slidenum">
              <a:rPr lang="en-US" altLang="en-US" sz="1000">
                <a:latin typeface="Verdana" panose="020B0604030504040204" pitchFamily="34" charset="0"/>
              </a:rPr>
              <a:pPr>
                <a:spcBef>
                  <a:spcPct val="0"/>
                </a:spcBef>
                <a:buClrTx/>
                <a:buSzTx/>
                <a:buFontTx/>
                <a:buNone/>
              </a:pPr>
              <a:t>39</a:t>
            </a:fld>
            <a:endParaRPr lang="en-US" altLang="en-US" sz="10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288925"/>
            <a:ext cx="8229600" cy="1143000"/>
          </a:xfrm>
        </p:spPr>
        <p:txBody>
          <a:bodyPr/>
          <a:lstStyle/>
          <a:p>
            <a:pPr eaLnBrk="1" hangingPunct="1"/>
            <a:r>
              <a:rPr lang="en-US" altLang="en-US" dirty="0" smtClean="0"/>
              <a:t>Behavioral Verilog</a:t>
            </a:r>
          </a:p>
        </p:txBody>
      </p:sp>
      <p:sp>
        <p:nvSpPr>
          <p:cNvPr id="8196" name="Rectangle 3"/>
          <p:cNvSpPr>
            <a:spLocks noGrp="1" noChangeArrowheads="1"/>
          </p:cNvSpPr>
          <p:nvPr>
            <p:ph idx="1"/>
          </p:nvPr>
        </p:nvSpPr>
        <p:spPr>
          <a:xfrm>
            <a:off x="381000" y="1600200"/>
            <a:ext cx="8305800" cy="1905000"/>
          </a:xfrm>
        </p:spPr>
        <p:txBody>
          <a:bodyPr/>
          <a:lstStyle/>
          <a:p>
            <a:pPr eaLnBrk="1" hangingPunct="1"/>
            <a:r>
              <a:rPr lang="en-US" altLang="en-US" sz="2400" b="1" dirty="0" smtClean="0">
                <a:latin typeface="Tahoma" panose="020B0604030504040204" pitchFamily="34" charset="0"/>
              </a:rPr>
              <a:t>initial</a:t>
            </a:r>
            <a:r>
              <a:rPr lang="en-US" altLang="en-US" sz="2400" dirty="0" smtClean="0"/>
              <a:t> and </a:t>
            </a:r>
            <a:r>
              <a:rPr lang="en-US" altLang="en-US" sz="2400" b="1" dirty="0" smtClean="0">
                <a:latin typeface="Tahoma" panose="020B0604030504040204" pitchFamily="34" charset="0"/>
              </a:rPr>
              <a:t>always</a:t>
            </a:r>
            <a:r>
              <a:rPr lang="en-US" altLang="en-US" sz="2400" dirty="0" smtClean="0"/>
              <a:t> form basis of all behavioral Verilog</a:t>
            </a:r>
          </a:p>
          <a:p>
            <a:pPr lvl="1" eaLnBrk="1" hangingPunct="1"/>
            <a:r>
              <a:rPr lang="en-US" altLang="en-US" sz="2000" dirty="0" smtClean="0"/>
              <a:t>All other behavioral statements occur within these</a:t>
            </a:r>
          </a:p>
          <a:p>
            <a:pPr lvl="1" eaLnBrk="1" hangingPunct="1"/>
            <a:r>
              <a:rPr lang="en-US" altLang="en-US" sz="2000" b="1" dirty="0" smtClean="0">
                <a:latin typeface="Tahoma" panose="020B0604030504040204" pitchFamily="34" charset="0"/>
              </a:rPr>
              <a:t>initial</a:t>
            </a:r>
            <a:r>
              <a:rPr lang="en-US" altLang="en-US" sz="2000" dirty="0" smtClean="0"/>
              <a:t> and </a:t>
            </a:r>
            <a:r>
              <a:rPr lang="en-US" altLang="en-US" sz="2000" b="1" dirty="0" smtClean="0">
                <a:latin typeface="Tahoma" panose="020B0604030504040204" pitchFamily="34" charset="0"/>
              </a:rPr>
              <a:t>always</a:t>
            </a:r>
            <a:r>
              <a:rPr lang="en-US" altLang="en-US" sz="2000" dirty="0" smtClean="0"/>
              <a:t> blocks cannot be nested</a:t>
            </a:r>
          </a:p>
          <a:p>
            <a:pPr lvl="1" eaLnBrk="1" hangingPunct="1"/>
            <a:r>
              <a:rPr lang="en-US" altLang="en-US" sz="2000" dirty="0" smtClean="0"/>
              <a:t>All &lt;LHS&gt; assignments must be to type </a:t>
            </a:r>
            <a:r>
              <a:rPr lang="en-US" altLang="en-US" sz="2000" b="1" dirty="0" err="1" smtClean="0">
                <a:latin typeface="Tahoma" panose="020B0604030504040204" pitchFamily="34" charset="0"/>
              </a:rPr>
              <a:t>reg</a:t>
            </a:r>
            <a:r>
              <a:rPr lang="en-US" altLang="en-US" sz="2000" b="1" dirty="0" smtClean="0">
                <a:latin typeface="Tahoma" panose="020B0604030504040204" pitchFamily="34" charset="0"/>
              </a:rPr>
              <a:t> </a:t>
            </a:r>
            <a:r>
              <a:rPr lang="en-US" altLang="en-US" sz="2000" dirty="0" smtClean="0">
                <a:latin typeface="Tahoma" panose="020B0604030504040204" pitchFamily="34" charset="0"/>
              </a:rPr>
              <a:t>(or </a:t>
            </a:r>
            <a:r>
              <a:rPr lang="en-US" altLang="en-US" sz="2000" b="1" dirty="0" smtClean="0">
                <a:latin typeface="Tahoma" panose="020B0604030504040204" pitchFamily="34" charset="0"/>
              </a:rPr>
              <a:t>logic</a:t>
            </a:r>
            <a:r>
              <a:rPr lang="en-US" altLang="en-US" sz="2000" dirty="0" smtClean="0">
                <a:latin typeface="Tahoma" panose="020B0604030504040204" pitchFamily="34" charset="0"/>
              </a:rPr>
              <a:t> if using SV)</a:t>
            </a:r>
          </a:p>
          <a:p>
            <a:pPr lvl="1" eaLnBrk="1" hangingPunct="1"/>
            <a:endParaRPr lang="en-US" altLang="en-US" sz="2000" dirty="0" smtClean="0"/>
          </a:p>
        </p:txBody>
      </p:sp>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26CA5CD1-B5BB-4E31-B7DA-5C24A4682429}" type="slidenum">
              <a:rPr lang="en-US" altLang="en-US" sz="1000">
                <a:latin typeface="Verdana" panose="020B0604030504040204" pitchFamily="34" charset="0"/>
              </a:rPr>
              <a:pPr>
                <a:spcBef>
                  <a:spcPct val="0"/>
                </a:spcBef>
                <a:buClrTx/>
                <a:buSzTx/>
                <a:buFontTx/>
                <a:buNone/>
              </a:pPr>
              <a:t>4</a:t>
            </a:fld>
            <a:endParaRPr lang="en-US" altLang="en-US" sz="1000">
              <a:latin typeface="Verdana" panose="020B0604030504040204" pitchFamily="34" charset="0"/>
            </a:endParaRPr>
          </a:p>
        </p:txBody>
      </p:sp>
      <p:sp>
        <p:nvSpPr>
          <p:cNvPr id="185348" name="Rectangle 4"/>
          <p:cNvSpPr>
            <a:spLocks noChangeArrowheads="1"/>
          </p:cNvSpPr>
          <p:nvPr/>
        </p:nvSpPr>
        <p:spPr bwMode="auto">
          <a:xfrm>
            <a:off x="381000" y="3505200"/>
            <a:ext cx="8305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b="1">
                <a:latin typeface="Tahoma" panose="020B0604030504040204" pitchFamily="34" charset="0"/>
              </a:rPr>
              <a:t>initial</a:t>
            </a:r>
            <a:r>
              <a:rPr lang="en-US" altLang="en-US"/>
              <a:t> statements start at time 0 and execute once</a:t>
            </a:r>
          </a:p>
          <a:p>
            <a:pPr lvl="1" eaLnBrk="1" hangingPunct="1"/>
            <a:r>
              <a:rPr lang="en-US" altLang="en-US"/>
              <a:t>If there are multiple </a:t>
            </a:r>
            <a:r>
              <a:rPr lang="en-US" altLang="en-US" b="1">
                <a:latin typeface="Tahoma" panose="020B0604030504040204" pitchFamily="34" charset="0"/>
              </a:rPr>
              <a:t>initial</a:t>
            </a:r>
            <a:r>
              <a:rPr lang="en-US" altLang="en-US"/>
              <a:t> blocks they all start at time 0 and execute independently.  They may finish independently.</a:t>
            </a:r>
          </a:p>
        </p:txBody>
      </p:sp>
      <p:sp>
        <p:nvSpPr>
          <p:cNvPr id="8198" name="Text Box 5"/>
          <p:cNvSpPr txBox="1">
            <a:spLocks noChangeArrowheads="1"/>
          </p:cNvSpPr>
          <p:nvPr/>
        </p:nvSpPr>
        <p:spPr bwMode="auto">
          <a:xfrm>
            <a:off x="517525" y="50609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185350" name="Rectangle 6"/>
          <p:cNvSpPr>
            <a:spLocks noChangeArrowheads="1"/>
          </p:cNvSpPr>
          <p:nvPr/>
        </p:nvSpPr>
        <p:spPr bwMode="auto">
          <a:xfrm>
            <a:off x="381000" y="4953000"/>
            <a:ext cx="8305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a:t>If multiple behavioral statements are needed within the </a:t>
            </a:r>
            <a:r>
              <a:rPr lang="en-US" altLang="en-US">
                <a:latin typeface="Tahoma" panose="020B0604030504040204" pitchFamily="34" charset="0"/>
              </a:rPr>
              <a:t>initial</a:t>
            </a:r>
            <a:r>
              <a:rPr lang="en-US" altLang="en-US"/>
              <a:t> statement then the </a:t>
            </a:r>
            <a:r>
              <a:rPr lang="en-US" altLang="en-US">
                <a:latin typeface="Tahoma" panose="020B0604030504040204" pitchFamily="34" charset="0"/>
              </a:rPr>
              <a:t>initial</a:t>
            </a:r>
            <a:r>
              <a:rPr lang="en-US" altLang="en-US"/>
              <a:t> statement can be made compound with use of </a:t>
            </a:r>
            <a:r>
              <a:rPr lang="en-US" altLang="en-US" b="1">
                <a:latin typeface="Tahoma" panose="020B0604030504040204" pitchFamily="34" charset="0"/>
              </a:rPr>
              <a:t>begin</a:t>
            </a:r>
            <a:r>
              <a:rPr lang="en-US" altLang="en-US">
                <a:latin typeface="Tahoma" panose="020B0604030504040204" pitchFamily="34" charset="0"/>
              </a:rPr>
              <a:t>/</a:t>
            </a:r>
            <a:r>
              <a:rPr lang="en-US" altLang="en-US" b="1">
                <a:latin typeface="Tahoma" panose="020B0604030504040204" pitchFamily="34" charset="0"/>
              </a:rPr>
              <a:t>end</a:t>
            </a:r>
            <a:r>
              <a:rPr lang="en-US"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5348">
                                            <p:txEl>
                                              <p:pRg st="1" end="1"/>
                                            </p:txEl>
                                          </p:spTgt>
                                        </p:tgtEl>
                                        <p:attrNameLst>
                                          <p:attrName>style.visibility</p:attrName>
                                        </p:attrNameLst>
                                      </p:cBhvr>
                                      <p:to>
                                        <p:strVal val="visible"/>
                                      </p:to>
                                    </p:set>
                                    <p:animEffect transition="in" filter="box(in)">
                                      <p:cBhvr>
                                        <p:cTn id="7" dur="500"/>
                                        <p:tgtEl>
                                          <p:spTgt spid="18534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85350"/>
                                        </p:tgtEl>
                                        <p:attrNameLst>
                                          <p:attrName>style.visibility</p:attrName>
                                        </p:attrNameLst>
                                      </p:cBhvr>
                                      <p:to>
                                        <p:strVal val="visible"/>
                                      </p:to>
                                    </p:set>
                                    <p:animEffect transition="in" filter="diamond(in)">
                                      <p:cBhvr>
                                        <p:cTn id="12" dur="1000"/>
                                        <p:tgtEl>
                                          <p:spTgt spid="185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57200" y="247650"/>
            <a:ext cx="8229600" cy="1143000"/>
          </a:xfrm>
        </p:spPr>
        <p:txBody>
          <a:bodyPr/>
          <a:lstStyle/>
          <a:p>
            <a:pPr eaLnBrk="1" hangingPunct="1"/>
            <a:r>
              <a:rPr lang="en-US" altLang="en-US" b="1" dirty="0" smtClean="0">
                <a:latin typeface="Tahoma" panose="020B0604030504040204" pitchFamily="34" charset="0"/>
              </a:rPr>
              <a:t>if…else if…else</a:t>
            </a:r>
            <a:r>
              <a:rPr lang="en-US" altLang="en-US" dirty="0" smtClean="0"/>
              <a:t> statement</a:t>
            </a:r>
          </a:p>
        </p:txBody>
      </p:sp>
      <p:sp>
        <p:nvSpPr>
          <p:cNvPr id="44036" name="Rectangle 3"/>
          <p:cNvSpPr>
            <a:spLocks noGrp="1" noChangeArrowheads="1"/>
          </p:cNvSpPr>
          <p:nvPr>
            <p:ph idx="1"/>
          </p:nvPr>
        </p:nvSpPr>
        <p:spPr>
          <a:xfrm>
            <a:off x="457200" y="1600200"/>
            <a:ext cx="8229600" cy="533400"/>
          </a:xfrm>
        </p:spPr>
        <p:txBody>
          <a:bodyPr/>
          <a:lstStyle/>
          <a:p>
            <a:pPr eaLnBrk="1" hangingPunct="1"/>
            <a:r>
              <a:rPr lang="en-US" altLang="en-US" smtClean="0"/>
              <a:t>General forms…</a:t>
            </a:r>
          </a:p>
        </p:txBody>
      </p:sp>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F9443DD7-7C4C-4C1F-BD89-66D506535366}" type="slidenum">
              <a:rPr lang="en-US" altLang="en-US" sz="1000">
                <a:latin typeface="Verdana" panose="020B0604030504040204" pitchFamily="34" charset="0"/>
              </a:rPr>
              <a:pPr>
                <a:spcBef>
                  <a:spcPct val="0"/>
                </a:spcBef>
                <a:buClrTx/>
                <a:buSzTx/>
                <a:buFontTx/>
                <a:buNone/>
              </a:pPr>
              <a:t>40</a:t>
            </a:fld>
            <a:endParaRPr lang="en-US" altLang="en-US" sz="1000">
              <a:latin typeface="Verdana" panose="020B0604030504040204" pitchFamily="34" charset="0"/>
            </a:endParaRPr>
          </a:p>
        </p:txBody>
      </p:sp>
      <p:sp>
        <p:nvSpPr>
          <p:cNvPr id="44037" name="Text Box 5"/>
          <p:cNvSpPr txBox="1">
            <a:spLocks noChangeArrowheads="1"/>
          </p:cNvSpPr>
          <p:nvPr/>
        </p:nvSpPr>
        <p:spPr bwMode="auto">
          <a:xfrm>
            <a:off x="609600" y="2209800"/>
            <a:ext cx="2366963" cy="133350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dirty="0" smtClean="0">
                <a:latin typeface="Tahoma" panose="020B0604030504040204" pitchFamily="34" charset="0"/>
              </a:rPr>
              <a:t>if </a:t>
            </a:r>
            <a:r>
              <a:rPr lang="en-US" altLang="en-US" sz="2000" dirty="0">
                <a:latin typeface="Tahoma" panose="020B0604030504040204" pitchFamily="34" charset="0"/>
              </a:rPr>
              <a:t>(condition) begin</a:t>
            </a:r>
          </a:p>
          <a:p>
            <a:pPr eaLnBrk="1" hangingPunct="1">
              <a:spcBef>
                <a:spcPct val="0"/>
              </a:spcBef>
              <a:buClrTx/>
              <a:buSzTx/>
              <a:buFontTx/>
              <a:buNone/>
            </a:pPr>
            <a:r>
              <a:rPr lang="en-US" altLang="en-US" sz="2000" dirty="0">
                <a:latin typeface="Tahoma" panose="020B0604030504040204" pitchFamily="34" charset="0"/>
              </a:rPr>
              <a:t>   &lt;statement1&gt;;</a:t>
            </a:r>
          </a:p>
          <a:p>
            <a:pPr eaLnBrk="1" hangingPunct="1">
              <a:spcBef>
                <a:spcPct val="0"/>
              </a:spcBef>
              <a:buClrTx/>
              <a:buSzTx/>
              <a:buFontTx/>
              <a:buNone/>
            </a:pPr>
            <a:r>
              <a:rPr lang="en-US" altLang="en-US" sz="2000" dirty="0">
                <a:latin typeface="Tahoma" panose="020B0604030504040204" pitchFamily="34" charset="0"/>
              </a:rPr>
              <a:t>   &lt;statement2&gt;;</a:t>
            </a:r>
          </a:p>
          <a:p>
            <a:pPr eaLnBrk="1" hangingPunct="1">
              <a:spcBef>
                <a:spcPct val="0"/>
              </a:spcBef>
              <a:buClrTx/>
              <a:buSzTx/>
              <a:buFontTx/>
              <a:buNone/>
            </a:pPr>
            <a:r>
              <a:rPr lang="en-US" altLang="en-US" sz="2000" dirty="0">
                <a:latin typeface="Tahoma" panose="020B0604030504040204" pitchFamily="34" charset="0"/>
              </a:rPr>
              <a:t>end</a:t>
            </a:r>
          </a:p>
        </p:txBody>
      </p:sp>
      <p:sp>
        <p:nvSpPr>
          <p:cNvPr id="236550" name="Text Box 6"/>
          <p:cNvSpPr txBox="1">
            <a:spLocks noChangeArrowheads="1"/>
          </p:cNvSpPr>
          <p:nvPr/>
        </p:nvSpPr>
        <p:spPr bwMode="auto">
          <a:xfrm>
            <a:off x="3429000" y="1676400"/>
            <a:ext cx="2438400" cy="316230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dirty="0" smtClean="0">
                <a:latin typeface="Tahoma" panose="020B0604030504040204" pitchFamily="34" charset="0"/>
              </a:rPr>
              <a:t>if </a:t>
            </a:r>
            <a:r>
              <a:rPr lang="en-US" altLang="en-US" sz="2000" dirty="0">
                <a:latin typeface="Tahoma" panose="020B0604030504040204" pitchFamily="34" charset="0"/>
              </a:rPr>
              <a:t>(condition) </a:t>
            </a:r>
          </a:p>
          <a:p>
            <a:pPr eaLnBrk="1" hangingPunct="1">
              <a:spcBef>
                <a:spcPct val="0"/>
              </a:spcBef>
              <a:buClrTx/>
              <a:buSzTx/>
              <a:buFontTx/>
              <a:buNone/>
            </a:pPr>
            <a:r>
              <a:rPr lang="en-US" altLang="en-US" sz="2000" dirty="0">
                <a:latin typeface="Tahoma" panose="020B0604030504040204" pitchFamily="34" charset="0"/>
              </a:rPr>
              <a:t>  begin</a:t>
            </a:r>
          </a:p>
          <a:p>
            <a:pPr eaLnBrk="1" hangingPunct="1">
              <a:spcBef>
                <a:spcPct val="0"/>
              </a:spcBef>
              <a:buClrTx/>
              <a:buSzTx/>
              <a:buFontTx/>
              <a:buNone/>
            </a:pPr>
            <a:r>
              <a:rPr lang="en-US" altLang="en-US" sz="2000" dirty="0">
                <a:latin typeface="Tahoma" panose="020B0604030504040204" pitchFamily="34" charset="0"/>
              </a:rPr>
              <a:t>    &lt;statement1&gt;;</a:t>
            </a:r>
          </a:p>
          <a:p>
            <a:pPr eaLnBrk="1" hangingPunct="1">
              <a:spcBef>
                <a:spcPct val="0"/>
              </a:spcBef>
              <a:buClrTx/>
              <a:buSzTx/>
              <a:buFontTx/>
              <a:buNone/>
            </a:pPr>
            <a:r>
              <a:rPr lang="en-US" altLang="en-US" sz="2000" dirty="0">
                <a:latin typeface="Tahoma" panose="020B0604030504040204" pitchFamily="34" charset="0"/>
              </a:rPr>
              <a:t>    &lt;statement2&gt;;</a:t>
            </a:r>
          </a:p>
          <a:p>
            <a:pPr eaLnBrk="1" hangingPunct="1">
              <a:spcBef>
                <a:spcPct val="0"/>
              </a:spcBef>
              <a:buClrTx/>
              <a:buSzTx/>
              <a:buFontTx/>
              <a:buNone/>
            </a:pPr>
            <a:r>
              <a:rPr lang="en-US" altLang="en-US" sz="2000" dirty="0">
                <a:latin typeface="Tahoma" panose="020B0604030504040204" pitchFamily="34" charset="0"/>
              </a:rPr>
              <a:t>  end</a:t>
            </a:r>
          </a:p>
          <a:p>
            <a:pPr eaLnBrk="1" hangingPunct="1">
              <a:spcBef>
                <a:spcPct val="0"/>
              </a:spcBef>
              <a:buClrTx/>
              <a:buSzTx/>
              <a:buFontTx/>
              <a:buNone/>
            </a:pPr>
            <a:r>
              <a:rPr lang="en-US" altLang="en-US" sz="2000" dirty="0">
                <a:latin typeface="Tahoma" panose="020B0604030504040204" pitchFamily="34" charset="0"/>
              </a:rPr>
              <a:t>else </a:t>
            </a:r>
          </a:p>
          <a:p>
            <a:pPr eaLnBrk="1" hangingPunct="1">
              <a:spcBef>
                <a:spcPct val="0"/>
              </a:spcBef>
              <a:buClrTx/>
              <a:buSzTx/>
              <a:buFontTx/>
              <a:buNone/>
            </a:pPr>
            <a:r>
              <a:rPr lang="en-US" altLang="en-US" sz="2000" dirty="0">
                <a:latin typeface="Tahoma" panose="020B0604030504040204" pitchFamily="34" charset="0"/>
              </a:rPr>
              <a:t>  begin</a:t>
            </a:r>
          </a:p>
          <a:p>
            <a:pPr eaLnBrk="1" hangingPunct="1">
              <a:spcBef>
                <a:spcPct val="0"/>
              </a:spcBef>
              <a:buClrTx/>
              <a:buSzTx/>
              <a:buFontTx/>
              <a:buNone/>
            </a:pPr>
            <a:r>
              <a:rPr lang="en-US" altLang="en-US" sz="2000" dirty="0">
                <a:latin typeface="Tahoma" panose="020B0604030504040204" pitchFamily="34" charset="0"/>
              </a:rPr>
              <a:t>    &lt;statement3&gt;;</a:t>
            </a:r>
          </a:p>
          <a:p>
            <a:pPr eaLnBrk="1" hangingPunct="1">
              <a:spcBef>
                <a:spcPct val="0"/>
              </a:spcBef>
              <a:buClrTx/>
              <a:buSzTx/>
              <a:buFontTx/>
              <a:buNone/>
            </a:pPr>
            <a:r>
              <a:rPr lang="en-US" altLang="en-US" sz="2000" dirty="0">
                <a:latin typeface="Tahoma" panose="020B0604030504040204" pitchFamily="34" charset="0"/>
              </a:rPr>
              <a:t>    &lt;statement4&gt;;</a:t>
            </a:r>
          </a:p>
          <a:p>
            <a:pPr eaLnBrk="1" hangingPunct="1">
              <a:spcBef>
                <a:spcPct val="0"/>
              </a:spcBef>
              <a:buClrTx/>
              <a:buSzTx/>
              <a:buFontTx/>
              <a:buNone/>
            </a:pPr>
            <a:r>
              <a:rPr lang="en-US" altLang="en-US" sz="2000" dirty="0">
                <a:latin typeface="Tahoma" panose="020B0604030504040204" pitchFamily="34" charset="0"/>
              </a:rPr>
              <a:t>  end</a:t>
            </a:r>
          </a:p>
        </p:txBody>
      </p:sp>
      <p:sp>
        <p:nvSpPr>
          <p:cNvPr id="236551" name="Text Box 7"/>
          <p:cNvSpPr txBox="1">
            <a:spLocks noChangeArrowheads="1"/>
          </p:cNvSpPr>
          <p:nvPr/>
        </p:nvSpPr>
        <p:spPr bwMode="auto">
          <a:xfrm>
            <a:off x="6096000" y="1676400"/>
            <a:ext cx="2438400" cy="4625975"/>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dirty="0" smtClean="0">
                <a:latin typeface="Tahoma" panose="020B0604030504040204" pitchFamily="34" charset="0"/>
              </a:rPr>
              <a:t>if </a:t>
            </a:r>
            <a:r>
              <a:rPr lang="en-US" altLang="en-US" sz="2000" dirty="0">
                <a:latin typeface="Tahoma" panose="020B0604030504040204" pitchFamily="34" charset="0"/>
              </a:rPr>
              <a:t>(condition) </a:t>
            </a:r>
          </a:p>
          <a:p>
            <a:pPr eaLnBrk="1" hangingPunct="1">
              <a:spcBef>
                <a:spcPct val="0"/>
              </a:spcBef>
              <a:buClrTx/>
              <a:buSzTx/>
              <a:buFontTx/>
              <a:buNone/>
            </a:pPr>
            <a:r>
              <a:rPr lang="en-US" altLang="en-US" sz="2000" dirty="0">
                <a:latin typeface="Tahoma" panose="020B0604030504040204" pitchFamily="34" charset="0"/>
              </a:rPr>
              <a:t>  begin</a:t>
            </a:r>
          </a:p>
          <a:p>
            <a:pPr eaLnBrk="1" hangingPunct="1">
              <a:spcBef>
                <a:spcPct val="0"/>
              </a:spcBef>
              <a:buClrTx/>
              <a:buSzTx/>
              <a:buFontTx/>
              <a:buNone/>
            </a:pPr>
            <a:r>
              <a:rPr lang="en-US" altLang="en-US" sz="2000" dirty="0">
                <a:latin typeface="Tahoma" panose="020B0604030504040204" pitchFamily="34" charset="0"/>
              </a:rPr>
              <a:t>    &lt;statement1&gt;;</a:t>
            </a:r>
          </a:p>
          <a:p>
            <a:pPr eaLnBrk="1" hangingPunct="1">
              <a:spcBef>
                <a:spcPct val="0"/>
              </a:spcBef>
              <a:buClrTx/>
              <a:buSzTx/>
              <a:buFontTx/>
              <a:buNone/>
            </a:pPr>
            <a:r>
              <a:rPr lang="en-US" altLang="en-US" sz="2000" dirty="0">
                <a:latin typeface="Tahoma" panose="020B0604030504040204" pitchFamily="34" charset="0"/>
              </a:rPr>
              <a:t>    &lt;statement2&gt;;</a:t>
            </a:r>
          </a:p>
          <a:p>
            <a:pPr eaLnBrk="1" hangingPunct="1">
              <a:spcBef>
                <a:spcPct val="0"/>
              </a:spcBef>
              <a:buClrTx/>
              <a:buSzTx/>
              <a:buFontTx/>
              <a:buNone/>
            </a:pPr>
            <a:r>
              <a:rPr lang="en-US" altLang="en-US" sz="2000" dirty="0">
                <a:latin typeface="Tahoma" panose="020B0604030504040204" pitchFamily="34" charset="0"/>
              </a:rPr>
              <a:t>  end</a:t>
            </a:r>
          </a:p>
          <a:p>
            <a:pPr eaLnBrk="1" hangingPunct="1">
              <a:spcBef>
                <a:spcPct val="0"/>
              </a:spcBef>
              <a:buClrTx/>
              <a:buSzTx/>
              <a:buFontTx/>
              <a:buNone/>
            </a:pPr>
            <a:r>
              <a:rPr lang="en-US" altLang="en-US" sz="2000" dirty="0">
                <a:latin typeface="Tahoma" panose="020B0604030504040204" pitchFamily="34" charset="0"/>
              </a:rPr>
              <a:t>else if (condition2)</a:t>
            </a:r>
          </a:p>
          <a:p>
            <a:pPr eaLnBrk="1" hangingPunct="1">
              <a:spcBef>
                <a:spcPct val="0"/>
              </a:spcBef>
              <a:buClrTx/>
              <a:buSzTx/>
              <a:buFontTx/>
              <a:buNone/>
            </a:pPr>
            <a:r>
              <a:rPr lang="en-US" altLang="en-US" sz="2000" dirty="0">
                <a:latin typeface="Tahoma" panose="020B0604030504040204" pitchFamily="34" charset="0"/>
              </a:rPr>
              <a:t>  begin</a:t>
            </a:r>
          </a:p>
          <a:p>
            <a:pPr eaLnBrk="1" hangingPunct="1">
              <a:spcBef>
                <a:spcPct val="0"/>
              </a:spcBef>
              <a:buClrTx/>
              <a:buSzTx/>
              <a:buFontTx/>
              <a:buNone/>
            </a:pPr>
            <a:r>
              <a:rPr lang="en-US" altLang="en-US" sz="2000" dirty="0">
                <a:latin typeface="Tahoma" panose="020B0604030504040204" pitchFamily="34" charset="0"/>
              </a:rPr>
              <a:t>    &lt;statement3&gt;;</a:t>
            </a:r>
          </a:p>
          <a:p>
            <a:pPr eaLnBrk="1" hangingPunct="1">
              <a:spcBef>
                <a:spcPct val="0"/>
              </a:spcBef>
              <a:buClrTx/>
              <a:buSzTx/>
              <a:buFontTx/>
              <a:buNone/>
            </a:pPr>
            <a:r>
              <a:rPr lang="en-US" altLang="en-US" sz="2000" dirty="0">
                <a:latin typeface="Tahoma" panose="020B0604030504040204" pitchFamily="34" charset="0"/>
              </a:rPr>
              <a:t>    &lt;statement4&gt;;</a:t>
            </a:r>
          </a:p>
          <a:p>
            <a:pPr eaLnBrk="1" hangingPunct="1">
              <a:spcBef>
                <a:spcPct val="0"/>
              </a:spcBef>
              <a:buClrTx/>
              <a:buSzTx/>
              <a:buFontTx/>
              <a:buNone/>
            </a:pPr>
            <a:r>
              <a:rPr lang="en-US" altLang="en-US" sz="2000" dirty="0">
                <a:latin typeface="Tahoma" panose="020B0604030504040204" pitchFamily="34" charset="0"/>
              </a:rPr>
              <a:t>  end</a:t>
            </a:r>
          </a:p>
          <a:p>
            <a:pPr eaLnBrk="1" hangingPunct="1">
              <a:spcBef>
                <a:spcPct val="0"/>
              </a:spcBef>
              <a:buClrTx/>
              <a:buSzTx/>
              <a:buFontTx/>
              <a:buNone/>
            </a:pPr>
            <a:r>
              <a:rPr lang="en-US" altLang="en-US" sz="2000" dirty="0">
                <a:latin typeface="Tahoma" panose="020B0604030504040204" pitchFamily="34" charset="0"/>
              </a:rPr>
              <a:t>else</a:t>
            </a:r>
          </a:p>
          <a:p>
            <a:pPr eaLnBrk="1" hangingPunct="1">
              <a:spcBef>
                <a:spcPct val="0"/>
              </a:spcBef>
              <a:buClrTx/>
              <a:buSzTx/>
              <a:buFontTx/>
              <a:buNone/>
            </a:pPr>
            <a:r>
              <a:rPr lang="en-US" altLang="en-US" sz="2000" dirty="0">
                <a:latin typeface="Tahoma" panose="020B0604030504040204" pitchFamily="34" charset="0"/>
              </a:rPr>
              <a:t>  begin</a:t>
            </a:r>
          </a:p>
          <a:p>
            <a:pPr eaLnBrk="1" hangingPunct="1">
              <a:spcBef>
                <a:spcPct val="0"/>
              </a:spcBef>
              <a:buClrTx/>
              <a:buSzTx/>
              <a:buFontTx/>
              <a:buNone/>
            </a:pPr>
            <a:r>
              <a:rPr lang="en-US" altLang="en-US" sz="2000" dirty="0">
                <a:latin typeface="Tahoma" panose="020B0604030504040204" pitchFamily="34" charset="0"/>
              </a:rPr>
              <a:t>    </a:t>
            </a:r>
            <a:r>
              <a:rPr lang="en-US" altLang="en-US" sz="1800" dirty="0">
                <a:latin typeface="Verdana" panose="020B0604030504040204" pitchFamily="34" charset="0"/>
              </a:rPr>
              <a:t>&lt;statement5&gt;;</a:t>
            </a:r>
          </a:p>
          <a:p>
            <a:pPr eaLnBrk="1" hangingPunct="1">
              <a:spcBef>
                <a:spcPct val="0"/>
              </a:spcBef>
              <a:buClrTx/>
              <a:buSzTx/>
              <a:buFontTx/>
              <a:buNone/>
            </a:pPr>
            <a:r>
              <a:rPr lang="en-US" altLang="en-US" sz="1800" dirty="0">
                <a:latin typeface="Verdana" panose="020B0604030504040204" pitchFamily="34" charset="0"/>
              </a:rPr>
              <a:t>    &lt;statement6&gt;;</a:t>
            </a:r>
          </a:p>
          <a:p>
            <a:pPr eaLnBrk="1" hangingPunct="1">
              <a:spcBef>
                <a:spcPct val="0"/>
              </a:spcBef>
              <a:buClrTx/>
              <a:buSzTx/>
              <a:buFontTx/>
              <a:buNone/>
            </a:pPr>
            <a:r>
              <a:rPr lang="en-US" altLang="en-US" sz="1800" dirty="0">
                <a:latin typeface="Verdana" panose="020B0604030504040204" pitchFamily="34" charset="0"/>
              </a:rPr>
              <a:t>  end</a:t>
            </a:r>
          </a:p>
        </p:txBody>
      </p:sp>
      <p:sp>
        <p:nvSpPr>
          <p:cNvPr id="236552" name="Text Box 8"/>
          <p:cNvSpPr txBox="1">
            <a:spLocks noChangeArrowheads="1"/>
          </p:cNvSpPr>
          <p:nvPr/>
        </p:nvSpPr>
        <p:spPr bwMode="auto">
          <a:xfrm>
            <a:off x="457200" y="3962400"/>
            <a:ext cx="2895600" cy="2311400"/>
          </a:xfrm>
          <a:prstGeom prst="rect">
            <a:avLst/>
          </a:prstGeom>
          <a:solidFill>
            <a:srgbClr val="FF9900">
              <a:alpha val="30196"/>
            </a:srgb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Of course the compound statements formed with </a:t>
            </a:r>
            <a:r>
              <a:rPr lang="en-US" altLang="en-US" sz="1800" b="1">
                <a:latin typeface="Tahoma" panose="020B0604030504040204" pitchFamily="34" charset="0"/>
              </a:rPr>
              <a:t>begin/end</a:t>
            </a:r>
            <a:r>
              <a:rPr lang="en-US" altLang="en-US" sz="1800">
                <a:latin typeface="Verdana" panose="020B0604030504040204" pitchFamily="34" charset="0"/>
              </a:rPr>
              <a:t> are optional.</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Multiple else if’s can be strung along indefinitely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6550"/>
                                        </p:tgtEl>
                                        <p:attrNameLst>
                                          <p:attrName>style.visibility</p:attrName>
                                        </p:attrNameLst>
                                      </p:cBhvr>
                                      <p:to>
                                        <p:strVal val="visible"/>
                                      </p:to>
                                    </p:set>
                                    <p:animEffect transition="in" filter="checkerboard(across)">
                                      <p:cBhvr>
                                        <p:cTn id="7" dur="500"/>
                                        <p:tgtEl>
                                          <p:spTgt spid="2365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6551"/>
                                        </p:tgtEl>
                                        <p:attrNameLst>
                                          <p:attrName>style.visibility</p:attrName>
                                        </p:attrNameLst>
                                      </p:cBhvr>
                                      <p:to>
                                        <p:strVal val="visible"/>
                                      </p:to>
                                    </p:set>
                                    <p:animEffect transition="in" filter="dissolve">
                                      <p:cBhvr>
                                        <p:cTn id="12" dur="500"/>
                                        <p:tgtEl>
                                          <p:spTgt spid="2365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6552"/>
                                        </p:tgtEl>
                                        <p:attrNameLst>
                                          <p:attrName>style.visibility</p:attrName>
                                        </p:attrNameLst>
                                      </p:cBhvr>
                                      <p:to>
                                        <p:strVal val="visible"/>
                                      </p:to>
                                    </p:set>
                                    <p:animEffect transition="in" filter="blinds(horizontal)">
                                      <p:cBhvr>
                                        <p:cTn id="17" dur="500"/>
                                        <p:tgtEl>
                                          <p:spTgt spid="236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0" grpId="0" animBg="1"/>
      <p:bldP spid="236551" grpId="0" animBg="1"/>
      <p:bldP spid="23655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457200" y="361951"/>
            <a:ext cx="8229600" cy="1143000"/>
          </a:xfrm>
        </p:spPr>
        <p:txBody>
          <a:bodyPr/>
          <a:lstStyle/>
          <a:p>
            <a:pPr eaLnBrk="1" hangingPunct="1"/>
            <a:r>
              <a:rPr lang="en-US" altLang="en-US" sz="3600" b="1" dirty="0" smtClean="0">
                <a:latin typeface="Times New Roman" panose="02020603050405020304" pitchFamily="18" charset="0"/>
              </a:rPr>
              <a:t>How does and</a:t>
            </a:r>
            <a:r>
              <a:rPr lang="en-US" altLang="en-US" sz="3600" b="1" dirty="0" smtClean="0">
                <a:latin typeface="Tahoma" panose="020B0604030504040204" pitchFamily="34" charset="0"/>
              </a:rPr>
              <a:t> if…else if…else </a:t>
            </a:r>
            <a:r>
              <a:rPr lang="en-US" altLang="en-US" sz="3600" b="1" dirty="0" smtClean="0">
                <a:latin typeface="Times New Roman" panose="02020603050405020304" pitchFamily="18" charset="0"/>
              </a:rPr>
              <a:t>statement synthesize?</a:t>
            </a:r>
            <a:endParaRPr lang="en-US" altLang="en-US" sz="3600" dirty="0" smtClean="0">
              <a:latin typeface="Times New Roman" panose="02020603050405020304" pitchFamily="18" charset="0"/>
            </a:endParaRPr>
          </a:p>
        </p:txBody>
      </p:sp>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462E383D-97D3-46C7-B0D1-521F5FF58F0F}" type="slidenum">
              <a:rPr lang="en-US" altLang="en-US" sz="1000">
                <a:latin typeface="Verdana" panose="020B0604030504040204" pitchFamily="34" charset="0"/>
              </a:rPr>
              <a:pPr>
                <a:spcBef>
                  <a:spcPct val="0"/>
                </a:spcBef>
                <a:buClrTx/>
                <a:buSzTx/>
                <a:buFontTx/>
                <a:buNone/>
              </a:pPr>
              <a:t>41</a:t>
            </a:fld>
            <a:endParaRPr lang="en-US" altLang="en-US" sz="1000">
              <a:latin typeface="Verdana" panose="020B0604030504040204" pitchFamily="34" charset="0"/>
            </a:endParaRPr>
          </a:p>
        </p:txBody>
      </p:sp>
      <p:sp>
        <p:nvSpPr>
          <p:cNvPr id="45060" name="Rectangle 4"/>
          <p:cNvSpPr>
            <a:spLocks noChangeArrowheads="1"/>
          </p:cNvSpPr>
          <p:nvPr/>
        </p:nvSpPr>
        <p:spPr bwMode="auto">
          <a:xfrm>
            <a:off x="457200" y="1676400"/>
            <a:ext cx="8382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endParaRPr lang="en-US" altLang="en-US"/>
          </a:p>
        </p:txBody>
      </p:sp>
      <p:sp>
        <p:nvSpPr>
          <p:cNvPr id="271365" name="Rectangle 5"/>
          <p:cNvSpPr>
            <a:spLocks noChangeArrowheads="1"/>
          </p:cNvSpPr>
          <p:nvPr/>
        </p:nvSpPr>
        <p:spPr bwMode="auto">
          <a:xfrm>
            <a:off x="152400" y="1524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lvl="1" eaLnBrk="1" hangingPunct="1"/>
            <a:r>
              <a:rPr lang="en-US" altLang="en-US"/>
              <a:t>Does not conditionally “execute” block of “code”</a:t>
            </a:r>
          </a:p>
        </p:txBody>
      </p:sp>
      <p:sp>
        <p:nvSpPr>
          <p:cNvPr id="271366" name="Rectangle 6"/>
          <p:cNvSpPr>
            <a:spLocks noChangeArrowheads="1"/>
          </p:cNvSpPr>
          <p:nvPr/>
        </p:nvSpPr>
        <p:spPr bwMode="auto">
          <a:xfrm>
            <a:off x="152400" y="1905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lvl="1" eaLnBrk="1" hangingPunct="1"/>
            <a:r>
              <a:rPr lang="en-US" altLang="en-US"/>
              <a:t>Does not conditionally create hardware!</a:t>
            </a:r>
          </a:p>
        </p:txBody>
      </p:sp>
      <p:sp>
        <p:nvSpPr>
          <p:cNvPr id="271367" name="Rectangle 7"/>
          <p:cNvSpPr>
            <a:spLocks noChangeArrowheads="1"/>
          </p:cNvSpPr>
          <p:nvPr/>
        </p:nvSpPr>
        <p:spPr bwMode="auto">
          <a:xfrm>
            <a:off x="152400" y="2286000"/>
            <a:ext cx="8382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lvl="1" eaLnBrk="1" hangingPunct="1"/>
            <a:r>
              <a:rPr lang="en-US" altLang="en-US"/>
              <a:t>It makes a </a:t>
            </a:r>
            <a:r>
              <a:rPr lang="en-US" altLang="en-US" u="sng"/>
              <a:t>multiplexer</a:t>
            </a:r>
            <a:r>
              <a:rPr lang="en-US" altLang="en-US"/>
              <a:t> or selecting logic</a:t>
            </a:r>
          </a:p>
          <a:p>
            <a:pPr lvl="1" eaLnBrk="1" hangingPunct="1"/>
            <a:r>
              <a:rPr lang="en-US" altLang="en-US"/>
              <a:t>Generally:</a:t>
            </a:r>
          </a:p>
          <a:p>
            <a:pPr lvl="2" eaLnBrk="1" hangingPunct="1"/>
            <a:r>
              <a:rPr lang="en-US" altLang="en-US"/>
              <a:t>Hardware for both paths is created</a:t>
            </a:r>
          </a:p>
          <a:p>
            <a:pPr lvl="2" eaLnBrk="1" hangingPunct="1"/>
            <a:r>
              <a:rPr lang="en-US" altLang="en-US"/>
              <a:t>Both paths “compute” simultaneously</a:t>
            </a:r>
          </a:p>
          <a:p>
            <a:pPr lvl="2" eaLnBrk="1" hangingPunct="1"/>
            <a:r>
              <a:rPr lang="en-US" altLang="en-US"/>
              <a:t>The result is selected depending on the condition</a:t>
            </a:r>
          </a:p>
        </p:txBody>
      </p:sp>
      <p:sp>
        <p:nvSpPr>
          <p:cNvPr id="271368" name="Text Box 8"/>
          <p:cNvSpPr txBox="1">
            <a:spLocks noChangeArrowheads="1"/>
          </p:cNvSpPr>
          <p:nvPr/>
        </p:nvSpPr>
        <p:spPr bwMode="auto">
          <a:xfrm>
            <a:off x="685800" y="4419600"/>
            <a:ext cx="2233613" cy="1762125"/>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dirty="0" smtClean="0">
                <a:latin typeface="Verdana" panose="020B0604030504040204" pitchFamily="34" charset="0"/>
              </a:rPr>
              <a:t>if </a:t>
            </a:r>
            <a:r>
              <a:rPr lang="en-US" altLang="en-US" sz="1800" dirty="0">
                <a:latin typeface="Verdana" panose="020B0604030504040204" pitchFamily="34" charset="0"/>
              </a:rPr>
              <a:t>(</a:t>
            </a:r>
            <a:r>
              <a:rPr lang="en-US" altLang="en-US" sz="1800" dirty="0" err="1">
                <a:latin typeface="Verdana" panose="020B0604030504040204" pitchFamily="34" charset="0"/>
              </a:rPr>
              <a:t>func_add</a:t>
            </a:r>
            <a:r>
              <a:rPr lang="en-US" altLang="en-US" sz="1800" dirty="0">
                <a:latin typeface="Verdana" panose="020B0604030504040204" pitchFamily="34" charset="0"/>
              </a:rPr>
              <a:t>) </a:t>
            </a:r>
          </a:p>
          <a:p>
            <a:pPr eaLnBrk="1" hangingPunct="1">
              <a:spcBef>
                <a:spcPct val="0"/>
              </a:spcBef>
              <a:buClrTx/>
              <a:buSzTx/>
              <a:buFontTx/>
              <a:buNone/>
            </a:pPr>
            <a:r>
              <a:rPr lang="en-US" altLang="en-US" sz="1800" dirty="0">
                <a:latin typeface="Verdana" panose="020B0604030504040204" pitchFamily="34" charset="0"/>
              </a:rPr>
              <a:t>   </a:t>
            </a:r>
            <a:r>
              <a:rPr lang="en-US" altLang="en-US" sz="1800" dirty="0" err="1">
                <a:latin typeface="Verdana" panose="020B0604030504040204" pitchFamily="34" charset="0"/>
              </a:rPr>
              <a:t>alu</a:t>
            </a:r>
            <a:r>
              <a:rPr lang="en-US" altLang="en-US" sz="1800" dirty="0">
                <a:latin typeface="Verdana" panose="020B0604030504040204" pitchFamily="34" charset="0"/>
              </a:rPr>
              <a:t> = a + b;</a:t>
            </a:r>
          </a:p>
          <a:p>
            <a:pPr eaLnBrk="1" hangingPunct="1">
              <a:spcBef>
                <a:spcPct val="0"/>
              </a:spcBef>
              <a:buClrTx/>
              <a:buSzTx/>
              <a:buFontTx/>
              <a:buNone/>
            </a:pPr>
            <a:r>
              <a:rPr lang="en-US" altLang="en-US" sz="1800" dirty="0">
                <a:latin typeface="Verdana" panose="020B0604030504040204" pitchFamily="34" charset="0"/>
              </a:rPr>
              <a:t>else if (</a:t>
            </a:r>
            <a:r>
              <a:rPr lang="en-US" altLang="en-US" sz="1800" dirty="0" err="1">
                <a:latin typeface="Verdana" panose="020B0604030504040204" pitchFamily="34" charset="0"/>
              </a:rPr>
              <a:t>func_and</a:t>
            </a:r>
            <a:r>
              <a:rPr lang="en-US" altLang="en-US" sz="1800" dirty="0">
                <a:latin typeface="Verdana" panose="020B0604030504040204" pitchFamily="34" charset="0"/>
              </a:rPr>
              <a:t>)</a:t>
            </a:r>
          </a:p>
          <a:p>
            <a:pPr eaLnBrk="1" hangingPunct="1">
              <a:spcBef>
                <a:spcPct val="0"/>
              </a:spcBef>
              <a:buClrTx/>
              <a:buSzTx/>
              <a:buFontTx/>
              <a:buNone/>
            </a:pPr>
            <a:r>
              <a:rPr lang="en-US" altLang="en-US" sz="1800" dirty="0">
                <a:latin typeface="Verdana" panose="020B0604030504040204" pitchFamily="34" charset="0"/>
              </a:rPr>
              <a:t>   </a:t>
            </a:r>
            <a:r>
              <a:rPr lang="en-US" altLang="en-US" sz="1800" dirty="0" err="1">
                <a:latin typeface="Verdana" panose="020B0604030504040204" pitchFamily="34" charset="0"/>
              </a:rPr>
              <a:t>alu</a:t>
            </a:r>
            <a:r>
              <a:rPr lang="en-US" altLang="en-US" sz="1800" dirty="0">
                <a:latin typeface="Verdana" panose="020B0604030504040204" pitchFamily="34" charset="0"/>
              </a:rPr>
              <a:t> = a &amp; b;</a:t>
            </a:r>
          </a:p>
          <a:p>
            <a:pPr eaLnBrk="1" hangingPunct="1">
              <a:spcBef>
                <a:spcPct val="0"/>
              </a:spcBef>
              <a:buClrTx/>
              <a:buSzTx/>
              <a:buFontTx/>
              <a:buNone/>
            </a:pPr>
            <a:r>
              <a:rPr lang="en-US" altLang="en-US" sz="1800" dirty="0">
                <a:latin typeface="Verdana" panose="020B0604030504040204" pitchFamily="34" charset="0"/>
              </a:rPr>
              <a:t>else</a:t>
            </a:r>
          </a:p>
          <a:p>
            <a:pPr eaLnBrk="1" hangingPunct="1">
              <a:spcBef>
                <a:spcPct val="0"/>
              </a:spcBef>
              <a:buClrTx/>
              <a:buSzTx/>
              <a:buFontTx/>
              <a:buNone/>
            </a:pPr>
            <a:r>
              <a:rPr lang="en-US" altLang="en-US" sz="1800" dirty="0">
                <a:latin typeface="Verdana" panose="020B0604030504040204" pitchFamily="34" charset="0"/>
              </a:rPr>
              <a:t>   </a:t>
            </a:r>
            <a:r>
              <a:rPr lang="en-US" altLang="en-US" sz="1800" dirty="0" err="1">
                <a:latin typeface="Verdana" panose="020B0604030504040204" pitchFamily="34" charset="0"/>
              </a:rPr>
              <a:t>alu</a:t>
            </a:r>
            <a:r>
              <a:rPr lang="en-US" altLang="en-US" sz="1800" dirty="0">
                <a:latin typeface="Verdana" panose="020B0604030504040204" pitchFamily="34" charset="0"/>
              </a:rPr>
              <a:t> = 8’h00;</a:t>
            </a:r>
          </a:p>
        </p:txBody>
      </p:sp>
      <p:grpSp>
        <p:nvGrpSpPr>
          <p:cNvPr id="2" name="Group 79"/>
          <p:cNvGrpSpPr>
            <a:grpSpLocks/>
          </p:cNvGrpSpPr>
          <p:nvPr/>
        </p:nvGrpSpPr>
        <p:grpSpPr bwMode="auto">
          <a:xfrm>
            <a:off x="3048000" y="4267200"/>
            <a:ext cx="5427663" cy="2241550"/>
            <a:chOff x="1920" y="2688"/>
            <a:chExt cx="3419" cy="1412"/>
          </a:xfrm>
        </p:grpSpPr>
        <p:grpSp>
          <p:nvGrpSpPr>
            <p:cNvPr id="45066" name="Group 21"/>
            <p:cNvGrpSpPr>
              <a:grpSpLocks/>
            </p:cNvGrpSpPr>
            <p:nvPr/>
          </p:nvGrpSpPr>
          <p:grpSpPr bwMode="auto">
            <a:xfrm>
              <a:off x="4032" y="2736"/>
              <a:ext cx="432" cy="576"/>
              <a:chOff x="4080" y="2592"/>
              <a:chExt cx="432" cy="576"/>
            </a:xfrm>
          </p:grpSpPr>
          <p:sp>
            <p:nvSpPr>
              <p:cNvPr id="45121" name="Line 9"/>
              <p:cNvSpPr>
                <a:spLocks noChangeShapeType="1"/>
              </p:cNvSpPr>
              <p:nvPr/>
            </p:nvSpPr>
            <p:spPr bwMode="auto">
              <a:xfrm>
                <a:off x="4224" y="2784"/>
                <a:ext cx="96" cy="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2" name="Line 10"/>
              <p:cNvSpPr>
                <a:spLocks noChangeShapeType="1"/>
              </p:cNvSpPr>
              <p:nvPr/>
            </p:nvSpPr>
            <p:spPr bwMode="auto">
              <a:xfrm flipV="1">
                <a:off x="4224" y="2880"/>
                <a:ext cx="96" cy="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3" name="Line 11"/>
              <p:cNvSpPr>
                <a:spLocks noChangeShapeType="1"/>
              </p:cNvSpPr>
              <p:nvPr/>
            </p:nvSpPr>
            <p:spPr bwMode="auto">
              <a:xfrm flipH="1" flipV="1">
                <a:off x="4224" y="2592"/>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4" name="Line 12"/>
              <p:cNvSpPr>
                <a:spLocks noChangeShapeType="1"/>
              </p:cNvSpPr>
              <p:nvPr/>
            </p:nvSpPr>
            <p:spPr bwMode="auto">
              <a:xfrm flipH="1">
                <a:off x="4080" y="2688"/>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5" name="Line 13"/>
              <p:cNvSpPr>
                <a:spLocks noChangeShapeType="1"/>
              </p:cNvSpPr>
              <p:nvPr/>
            </p:nvSpPr>
            <p:spPr bwMode="auto">
              <a:xfrm flipV="1">
                <a:off x="4224" y="2976"/>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6" name="Line 14"/>
              <p:cNvSpPr>
                <a:spLocks noChangeShapeType="1"/>
              </p:cNvSpPr>
              <p:nvPr/>
            </p:nvSpPr>
            <p:spPr bwMode="auto">
              <a:xfrm flipH="1">
                <a:off x="4080" y="3072"/>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7" name="Line 15"/>
              <p:cNvSpPr>
                <a:spLocks noChangeShapeType="1"/>
              </p:cNvSpPr>
              <p:nvPr/>
            </p:nvSpPr>
            <p:spPr bwMode="auto">
              <a:xfrm>
                <a:off x="4224" y="2592"/>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8" name="Line 16"/>
              <p:cNvSpPr>
                <a:spLocks noChangeShapeType="1"/>
              </p:cNvSpPr>
              <p:nvPr/>
            </p:nvSpPr>
            <p:spPr bwMode="auto">
              <a:xfrm>
                <a:off x="4224" y="3168"/>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9" name="Line 17"/>
              <p:cNvSpPr>
                <a:spLocks noChangeShapeType="1"/>
              </p:cNvSpPr>
              <p:nvPr/>
            </p:nvSpPr>
            <p:spPr bwMode="auto">
              <a:xfrm>
                <a:off x="4416" y="2592"/>
                <a:ext cx="96"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0" name="Line 18"/>
              <p:cNvSpPr>
                <a:spLocks noChangeShapeType="1"/>
              </p:cNvSpPr>
              <p:nvPr/>
            </p:nvSpPr>
            <p:spPr bwMode="auto">
              <a:xfrm flipV="1">
                <a:off x="4416" y="3024"/>
                <a:ext cx="96"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1" name="Line 19"/>
              <p:cNvSpPr>
                <a:spLocks noChangeShapeType="1"/>
              </p:cNvSpPr>
              <p:nvPr/>
            </p:nvSpPr>
            <p:spPr bwMode="auto">
              <a:xfrm flipV="1">
                <a:off x="4512" y="2736"/>
                <a:ext cx="0" cy="28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2" name="Text Box 20"/>
              <p:cNvSpPr txBox="1">
                <a:spLocks noChangeArrowheads="1"/>
              </p:cNvSpPr>
              <p:nvPr/>
            </p:nvSpPr>
            <p:spPr bwMode="auto">
              <a:xfrm>
                <a:off x="4272" y="2736"/>
                <a:ext cx="2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a:t>
                </a:r>
              </a:p>
            </p:txBody>
          </p:sp>
        </p:grpSp>
        <p:grpSp>
          <p:nvGrpSpPr>
            <p:cNvPr id="45067" name="Group 33"/>
            <p:cNvGrpSpPr>
              <a:grpSpLocks/>
            </p:cNvGrpSpPr>
            <p:nvPr/>
          </p:nvGrpSpPr>
          <p:grpSpPr bwMode="auto">
            <a:xfrm>
              <a:off x="4608" y="2928"/>
              <a:ext cx="432" cy="576"/>
              <a:chOff x="4608" y="2784"/>
              <a:chExt cx="432" cy="576"/>
            </a:xfrm>
          </p:grpSpPr>
          <p:sp>
            <p:nvSpPr>
              <p:cNvPr id="45111" name="Line 22"/>
              <p:cNvSpPr>
                <a:spLocks noChangeShapeType="1"/>
              </p:cNvSpPr>
              <p:nvPr/>
            </p:nvSpPr>
            <p:spPr bwMode="auto">
              <a:xfrm flipH="1" flipV="1">
                <a:off x="4752" y="2784"/>
                <a:ext cx="192"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2" name="Line 23"/>
              <p:cNvSpPr>
                <a:spLocks noChangeShapeType="1"/>
              </p:cNvSpPr>
              <p:nvPr/>
            </p:nvSpPr>
            <p:spPr bwMode="auto">
              <a:xfrm flipV="1">
                <a:off x="4848" y="3195"/>
                <a:ext cx="0" cy="16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3" name="Line 24"/>
              <p:cNvSpPr>
                <a:spLocks noChangeShapeType="1"/>
              </p:cNvSpPr>
              <p:nvPr/>
            </p:nvSpPr>
            <p:spPr bwMode="auto">
              <a:xfrm flipH="1">
                <a:off x="4752" y="3120"/>
                <a:ext cx="192"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4" name="Line 25"/>
              <p:cNvSpPr>
                <a:spLocks noChangeShapeType="1"/>
              </p:cNvSpPr>
              <p:nvPr/>
            </p:nvSpPr>
            <p:spPr bwMode="auto">
              <a:xfrm flipV="1">
                <a:off x="4944" y="2928"/>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5" name="Line 26"/>
              <p:cNvSpPr>
                <a:spLocks noChangeShapeType="1"/>
              </p:cNvSpPr>
              <p:nvPr/>
            </p:nvSpPr>
            <p:spPr bwMode="auto">
              <a:xfrm>
                <a:off x="4944" y="3024"/>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6" name="Line 27"/>
              <p:cNvSpPr>
                <a:spLocks noChangeShapeType="1"/>
              </p:cNvSpPr>
              <p:nvPr/>
            </p:nvSpPr>
            <p:spPr bwMode="auto">
              <a:xfrm>
                <a:off x="4752" y="2784"/>
                <a:ext cx="0" cy="4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7" name="Text Box 29"/>
              <p:cNvSpPr txBox="1">
                <a:spLocks noChangeArrowheads="1"/>
              </p:cNvSpPr>
              <p:nvPr/>
            </p:nvSpPr>
            <p:spPr bwMode="auto">
              <a:xfrm>
                <a:off x="4752" y="2848"/>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1</a:t>
                </a:r>
              </a:p>
            </p:txBody>
          </p:sp>
          <p:sp>
            <p:nvSpPr>
              <p:cNvPr id="45118" name="Text Box 30"/>
              <p:cNvSpPr txBox="1">
                <a:spLocks noChangeArrowheads="1"/>
              </p:cNvSpPr>
              <p:nvPr/>
            </p:nvSpPr>
            <p:spPr bwMode="auto">
              <a:xfrm>
                <a:off x="4752" y="2992"/>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0</a:t>
                </a:r>
              </a:p>
            </p:txBody>
          </p:sp>
          <p:sp>
            <p:nvSpPr>
              <p:cNvPr id="45119" name="Line 31"/>
              <p:cNvSpPr>
                <a:spLocks noChangeShapeType="1"/>
              </p:cNvSpPr>
              <p:nvPr/>
            </p:nvSpPr>
            <p:spPr bwMode="auto">
              <a:xfrm flipH="1">
                <a:off x="4608" y="2880"/>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0" name="Line 32"/>
              <p:cNvSpPr>
                <a:spLocks noChangeShapeType="1"/>
              </p:cNvSpPr>
              <p:nvPr/>
            </p:nvSpPr>
            <p:spPr bwMode="auto">
              <a:xfrm flipH="1">
                <a:off x="4608" y="3168"/>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5068" name="Line 34"/>
            <p:cNvSpPr>
              <a:spLocks noChangeShapeType="1"/>
            </p:cNvSpPr>
            <p:nvPr/>
          </p:nvSpPr>
          <p:spPr bwMode="auto">
            <a:xfrm flipH="1">
              <a:off x="4464" y="3024"/>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5069" name="Group 35"/>
            <p:cNvGrpSpPr>
              <a:grpSpLocks/>
            </p:cNvGrpSpPr>
            <p:nvPr/>
          </p:nvGrpSpPr>
          <p:grpSpPr bwMode="auto">
            <a:xfrm>
              <a:off x="3552" y="3312"/>
              <a:ext cx="432" cy="576"/>
              <a:chOff x="4608" y="2784"/>
              <a:chExt cx="432" cy="576"/>
            </a:xfrm>
          </p:grpSpPr>
          <p:sp>
            <p:nvSpPr>
              <p:cNvPr id="45101" name="Line 36"/>
              <p:cNvSpPr>
                <a:spLocks noChangeShapeType="1"/>
              </p:cNvSpPr>
              <p:nvPr/>
            </p:nvSpPr>
            <p:spPr bwMode="auto">
              <a:xfrm flipH="1" flipV="1">
                <a:off x="4752" y="2784"/>
                <a:ext cx="192"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2" name="Line 37"/>
              <p:cNvSpPr>
                <a:spLocks noChangeShapeType="1"/>
              </p:cNvSpPr>
              <p:nvPr/>
            </p:nvSpPr>
            <p:spPr bwMode="auto">
              <a:xfrm flipV="1">
                <a:off x="4848" y="3195"/>
                <a:ext cx="0" cy="16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3" name="Line 38"/>
              <p:cNvSpPr>
                <a:spLocks noChangeShapeType="1"/>
              </p:cNvSpPr>
              <p:nvPr/>
            </p:nvSpPr>
            <p:spPr bwMode="auto">
              <a:xfrm flipH="1">
                <a:off x="4752" y="3120"/>
                <a:ext cx="192"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4" name="Line 39"/>
              <p:cNvSpPr>
                <a:spLocks noChangeShapeType="1"/>
              </p:cNvSpPr>
              <p:nvPr/>
            </p:nvSpPr>
            <p:spPr bwMode="auto">
              <a:xfrm flipV="1">
                <a:off x="4944" y="2928"/>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5" name="Line 40"/>
              <p:cNvSpPr>
                <a:spLocks noChangeShapeType="1"/>
              </p:cNvSpPr>
              <p:nvPr/>
            </p:nvSpPr>
            <p:spPr bwMode="auto">
              <a:xfrm>
                <a:off x="4944" y="3024"/>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6" name="Line 41"/>
              <p:cNvSpPr>
                <a:spLocks noChangeShapeType="1"/>
              </p:cNvSpPr>
              <p:nvPr/>
            </p:nvSpPr>
            <p:spPr bwMode="auto">
              <a:xfrm>
                <a:off x="4752" y="2784"/>
                <a:ext cx="0" cy="4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7" name="Text Box 42"/>
              <p:cNvSpPr txBox="1">
                <a:spLocks noChangeArrowheads="1"/>
              </p:cNvSpPr>
              <p:nvPr/>
            </p:nvSpPr>
            <p:spPr bwMode="auto">
              <a:xfrm>
                <a:off x="4752" y="2848"/>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1</a:t>
                </a:r>
              </a:p>
            </p:txBody>
          </p:sp>
          <p:sp>
            <p:nvSpPr>
              <p:cNvPr id="45108" name="Text Box 43"/>
              <p:cNvSpPr txBox="1">
                <a:spLocks noChangeArrowheads="1"/>
              </p:cNvSpPr>
              <p:nvPr/>
            </p:nvSpPr>
            <p:spPr bwMode="auto">
              <a:xfrm>
                <a:off x="4752" y="2992"/>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0</a:t>
                </a:r>
              </a:p>
            </p:txBody>
          </p:sp>
          <p:sp>
            <p:nvSpPr>
              <p:cNvPr id="45109" name="Line 44"/>
              <p:cNvSpPr>
                <a:spLocks noChangeShapeType="1"/>
              </p:cNvSpPr>
              <p:nvPr/>
            </p:nvSpPr>
            <p:spPr bwMode="auto">
              <a:xfrm flipH="1">
                <a:off x="4608" y="2880"/>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0" name="Line 45"/>
              <p:cNvSpPr>
                <a:spLocks noChangeShapeType="1"/>
              </p:cNvSpPr>
              <p:nvPr/>
            </p:nvSpPr>
            <p:spPr bwMode="auto">
              <a:xfrm flipH="1">
                <a:off x="4608" y="3168"/>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5070" name="Rectangle 46"/>
            <p:cNvSpPr>
              <a:spLocks noChangeArrowheads="1"/>
            </p:cNvSpPr>
            <p:nvPr/>
          </p:nvSpPr>
          <p:spPr bwMode="auto">
            <a:xfrm>
              <a:off x="3024" y="3216"/>
              <a:ext cx="240" cy="384"/>
            </a:xfrm>
            <a:prstGeom prst="rect">
              <a:avLst/>
            </a:prstGeom>
            <a:solidFill>
              <a:srgbClr val="6969FF">
                <a:alpha val="39999"/>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&amp;</a:t>
              </a:r>
            </a:p>
          </p:txBody>
        </p:sp>
        <p:sp>
          <p:nvSpPr>
            <p:cNvPr id="45071" name="Line 48"/>
            <p:cNvSpPr>
              <a:spLocks noChangeShapeType="1"/>
            </p:cNvSpPr>
            <p:nvPr/>
          </p:nvSpPr>
          <p:spPr bwMode="auto">
            <a:xfrm>
              <a:off x="3264" y="3408"/>
              <a:ext cx="28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2" name="Line 49"/>
            <p:cNvSpPr>
              <a:spLocks noChangeShapeType="1"/>
            </p:cNvSpPr>
            <p:nvPr/>
          </p:nvSpPr>
          <p:spPr bwMode="auto">
            <a:xfrm>
              <a:off x="3984" y="3552"/>
              <a:ext cx="62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3" name="Line 50"/>
            <p:cNvSpPr>
              <a:spLocks noChangeShapeType="1"/>
            </p:cNvSpPr>
            <p:nvPr/>
          </p:nvSpPr>
          <p:spPr bwMode="auto">
            <a:xfrm flipV="1">
              <a:off x="4608" y="3312"/>
              <a:ext cx="0" cy="24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4" name="Text Box 51"/>
            <p:cNvSpPr txBox="1">
              <a:spLocks noChangeArrowheads="1"/>
            </p:cNvSpPr>
            <p:nvPr/>
          </p:nvSpPr>
          <p:spPr bwMode="auto">
            <a:xfrm>
              <a:off x="3120" y="3600"/>
              <a:ext cx="4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8’h00</a:t>
              </a:r>
            </a:p>
          </p:txBody>
        </p:sp>
        <p:sp>
          <p:nvSpPr>
            <p:cNvPr id="45075" name="Line 52"/>
            <p:cNvSpPr>
              <a:spLocks noChangeShapeType="1"/>
            </p:cNvSpPr>
            <p:nvPr/>
          </p:nvSpPr>
          <p:spPr bwMode="auto">
            <a:xfrm>
              <a:off x="2688" y="3264"/>
              <a:ext cx="33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6" name="Line 53"/>
            <p:cNvSpPr>
              <a:spLocks noChangeShapeType="1"/>
            </p:cNvSpPr>
            <p:nvPr/>
          </p:nvSpPr>
          <p:spPr bwMode="auto">
            <a:xfrm>
              <a:off x="2688" y="3552"/>
              <a:ext cx="33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7" name="Line 54"/>
            <p:cNvSpPr>
              <a:spLocks noChangeShapeType="1"/>
            </p:cNvSpPr>
            <p:nvPr/>
          </p:nvSpPr>
          <p:spPr bwMode="auto">
            <a:xfrm>
              <a:off x="5040" y="3168"/>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8" name="Line 55"/>
            <p:cNvSpPr>
              <a:spLocks noChangeShapeType="1"/>
            </p:cNvSpPr>
            <p:nvPr/>
          </p:nvSpPr>
          <p:spPr bwMode="auto">
            <a:xfrm flipV="1">
              <a:off x="4992" y="3120"/>
              <a:ext cx="48" cy="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9" name="Text Box 56"/>
            <p:cNvSpPr txBox="1">
              <a:spLocks noChangeArrowheads="1"/>
            </p:cNvSpPr>
            <p:nvPr/>
          </p:nvSpPr>
          <p:spPr bwMode="auto">
            <a:xfrm>
              <a:off x="4992" y="3168"/>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8</a:t>
              </a:r>
            </a:p>
          </p:txBody>
        </p:sp>
        <p:sp>
          <p:nvSpPr>
            <p:cNvPr id="45080" name="Line 57"/>
            <p:cNvSpPr>
              <a:spLocks noChangeShapeType="1"/>
            </p:cNvSpPr>
            <p:nvPr/>
          </p:nvSpPr>
          <p:spPr bwMode="auto">
            <a:xfrm flipV="1">
              <a:off x="2784" y="2832"/>
              <a:ext cx="0" cy="43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1" name="Line 58"/>
            <p:cNvSpPr>
              <a:spLocks noChangeShapeType="1"/>
            </p:cNvSpPr>
            <p:nvPr/>
          </p:nvSpPr>
          <p:spPr bwMode="auto">
            <a:xfrm>
              <a:off x="2784" y="2832"/>
              <a:ext cx="124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2" name="Line 59"/>
            <p:cNvSpPr>
              <a:spLocks noChangeShapeType="1"/>
            </p:cNvSpPr>
            <p:nvPr/>
          </p:nvSpPr>
          <p:spPr bwMode="auto">
            <a:xfrm flipV="1">
              <a:off x="2880" y="3120"/>
              <a:ext cx="0" cy="43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3" name="Line 60"/>
            <p:cNvSpPr>
              <a:spLocks noChangeShapeType="1"/>
            </p:cNvSpPr>
            <p:nvPr/>
          </p:nvSpPr>
          <p:spPr bwMode="auto">
            <a:xfrm>
              <a:off x="2880" y="3120"/>
              <a:ext cx="115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4" name="Line 61"/>
            <p:cNvSpPr>
              <a:spLocks noChangeShapeType="1"/>
            </p:cNvSpPr>
            <p:nvPr/>
          </p:nvSpPr>
          <p:spPr bwMode="auto">
            <a:xfrm>
              <a:off x="4032" y="3120"/>
              <a:ext cx="0" cy="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5" name="Text Box 63"/>
            <p:cNvSpPr txBox="1">
              <a:spLocks noChangeArrowheads="1"/>
            </p:cNvSpPr>
            <p:nvPr/>
          </p:nvSpPr>
          <p:spPr bwMode="auto">
            <a:xfrm>
              <a:off x="2304" y="3024"/>
              <a:ext cx="4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a[7:0]</a:t>
              </a:r>
            </a:p>
          </p:txBody>
        </p:sp>
        <p:sp>
          <p:nvSpPr>
            <p:cNvPr id="45086" name="Text Box 64"/>
            <p:cNvSpPr txBox="1">
              <a:spLocks noChangeArrowheads="1"/>
            </p:cNvSpPr>
            <p:nvPr/>
          </p:nvSpPr>
          <p:spPr bwMode="auto">
            <a:xfrm>
              <a:off x="2304" y="3552"/>
              <a:ext cx="4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b[7:0]</a:t>
              </a:r>
            </a:p>
          </p:txBody>
        </p:sp>
        <p:sp>
          <p:nvSpPr>
            <p:cNvPr id="45087" name="Text Box 65"/>
            <p:cNvSpPr txBox="1">
              <a:spLocks noChangeArrowheads="1"/>
            </p:cNvSpPr>
            <p:nvPr/>
          </p:nvSpPr>
          <p:spPr bwMode="auto">
            <a:xfrm>
              <a:off x="4512" y="3888"/>
              <a:ext cx="7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func_add</a:t>
              </a:r>
            </a:p>
          </p:txBody>
        </p:sp>
        <p:sp>
          <p:nvSpPr>
            <p:cNvPr id="45088" name="Line 66"/>
            <p:cNvSpPr>
              <a:spLocks noChangeShapeType="1"/>
            </p:cNvSpPr>
            <p:nvPr/>
          </p:nvSpPr>
          <p:spPr bwMode="auto">
            <a:xfrm flipV="1">
              <a:off x="4848" y="3504"/>
              <a:ext cx="0" cy="38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9" name="Text Box 67"/>
            <p:cNvSpPr txBox="1">
              <a:spLocks noChangeArrowheads="1"/>
            </p:cNvSpPr>
            <p:nvPr/>
          </p:nvSpPr>
          <p:spPr bwMode="auto">
            <a:xfrm>
              <a:off x="3456" y="3888"/>
              <a:ext cx="7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func_and</a:t>
              </a:r>
            </a:p>
          </p:txBody>
        </p:sp>
        <p:sp>
          <p:nvSpPr>
            <p:cNvPr id="45090" name="Line 68"/>
            <p:cNvSpPr>
              <a:spLocks noChangeShapeType="1"/>
            </p:cNvSpPr>
            <p:nvPr/>
          </p:nvSpPr>
          <p:spPr bwMode="auto">
            <a:xfrm>
              <a:off x="4080" y="3552"/>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1" name="Line 69"/>
            <p:cNvSpPr>
              <a:spLocks noChangeShapeType="1"/>
            </p:cNvSpPr>
            <p:nvPr/>
          </p:nvSpPr>
          <p:spPr bwMode="auto">
            <a:xfrm flipV="1">
              <a:off x="4032" y="3504"/>
              <a:ext cx="48" cy="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2" name="Text Box 70"/>
            <p:cNvSpPr txBox="1">
              <a:spLocks noChangeArrowheads="1"/>
            </p:cNvSpPr>
            <p:nvPr/>
          </p:nvSpPr>
          <p:spPr bwMode="auto">
            <a:xfrm>
              <a:off x="4032" y="3552"/>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8</a:t>
              </a:r>
            </a:p>
          </p:txBody>
        </p:sp>
        <p:sp>
          <p:nvSpPr>
            <p:cNvPr id="45093" name="Text Box 71"/>
            <p:cNvSpPr txBox="1">
              <a:spLocks noChangeArrowheads="1"/>
            </p:cNvSpPr>
            <p:nvPr/>
          </p:nvSpPr>
          <p:spPr bwMode="auto">
            <a:xfrm>
              <a:off x="5030" y="2916"/>
              <a:ext cx="3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alu</a:t>
              </a:r>
            </a:p>
          </p:txBody>
        </p:sp>
        <p:sp>
          <p:nvSpPr>
            <p:cNvPr id="45094" name="Line 72"/>
            <p:cNvSpPr>
              <a:spLocks noChangeShapeType="1"/>
            </p:cNvSpPr>
            <p:nvPr/>
          </p:nvSpPr>
          <p:spPr bwMode="auto">
            <a:xfrm>
              <a:off x="5136" y="3168"/>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5" name="Line 73"/>
            <p:cNvSpPr>
              <a:spLocks noChangeShapeType="1"/>
            </p:cNvSpPr>
            <p:nvPr/>
          </p:nvSpPr>
          <p:spPr bwMode="auto">
            <a:xfrm flipH="1">
              <a:off x="2352" y="3264"/>
              <a:ext cx="33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6" name="Line 74"/>
            <p:cNvSpPr>
              <a:spLocks noChangeShapeType="1"/>
            </p:cNvSpPr>
            <p:nvPr/>
          </p:nvSpPr>
          <p:spPr bwMode="auto">
            <a:xfrm flipH="1">
              <a:off x="2352" y="3552"/>
              <a:ext cx="33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7" name="Oval 75"/>
            <p:cNvSpPr>
              <a:spLocks noChangeArrowheads="1"/>
            </p:cNvSpPr>
            <p:nvPr/>
          </p:nvSpPr>
          <p:spPr bwMode="auto">
            <a:xfrm>
              <a:off x="2760" y="3239"/>
              <a:ext cx="48" cy="48"/>
            </a:xfrm>
            <a:prstGeom prst="ellipse">
              <a:avLst/>
            </a:prstGeom>
            <a:solidFill>
              <a:schemeClr val="tx1"/>
            </a:solidFill>
            <a:ln w="22225">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45098" name="Oval 76"/>
            <p:cNvSpPr>
              <a:spLocks noChangeArrowheads="1"/>
            </p:cNvSpPr>
            <p:nvPr/>
          </p:nvSpPr>
          <p:spPr bwMode="auto">
            <a:xfrm>
              <a:off x="2856" y="3528"/>
              <a:ext cx="48" cy="48"/>
            </a:xfrm>
            <a:prstGeom prst="ellipse">
              <a:avLst/>
            </a:prstGeom>
            <a:solidFill>
              <a:schemeClr val="tx1"/>
            </a:solidFill>
            <a:ln w="22225">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45099" name="Rectangle 77"/>
            <p:cNvSpPr>
              <a:spLocks noChangeArrowheads="1"/>
            </p:cNvSpPr>
            <p:nvPr/>
          </p:nvSpPr>
          <p:spPr bwMode="auto">
            <a:xfrm>
              <a:off x="2352" y="2688"/>
              <a:ext cx="2976" cy="1200"/>
            </a:xfrm>
            <a:prstGeom prst="rect">
              <a:avLst/>
            </a:prstGeom>
            <a:solidFill>
              <a:srgbClr val="6969FF">
                <a:alpha val="5882"/>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45100" name="Line 78"/>
            <p:cNvSpPr>
              <a:spLocks noChangeShapeType="1"/>
            </p:cNvSpPr>
            <p:nvPr/>
          </p:nvSpPr>
          <p:spPr bwMode="auto">
            <a:xfrm>
              <a:off x="1920" y="3408"/>
              <a:ext cx="288"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1365"/>
                                        </p:tgtEl>
                                        <p:attrNameLst>
                                          <p:attrName>style.visibility</p:attrName>
                                        </p:attrNameLst>
                                      </p:cBhvr>
                                      <p:to>
                                        <p:strVal val="visible"/>
                                      </p:to>
                                    </p:set>
                                    <p:anim calcmode="lin" valueType="num">
                                      <p:cBhvr additive="base">
                                        <p:cTn id="7" dur="500" fill="hold"/>
                                        <p:tgtEl>
                                          <p:spTgt spid="271365"/>
                                        </p:tgtEl>
                                        <p:attrNameLst>
                                          <p:attrName>ppt_x</p:attrName>
                                        </p:attrNameLst>
                                      </p:cBhvr>
                                      <p:tavLst>
                                        <p:tav tm="0">
                                          <p:val>
                                            <p:strVal val="#ppt_x"/>
                                          </p:val>
                                        </p:tav>
                                        <p:tav tm="100000">
                                          <p:val>
                                            <p:strVal val="#ppt_x"/>
                                          </p:val>
                                        </p:tav>
                                      </p:tavLst>
                                    </p:anim>
                                    <p:anim calcmode="lin" valueType="num">
                                      <p:cBhvr additive="base">
                                        <p:cTn id="8" dur="500" fill="hold"/>
                                        <p:tgtEl>
                                          <p:spTgt spid="2713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1366"/>
                                        </p:tgtEl>
                                        <p:attrNameLst>
                                          <p:attrName>style.visibility</p:attrName>
                                        </p:attrNameLst>
                                      </p:cBhvr>
                                      <p:to>
                                        <p:strVal val="visible"/>
                                      </p:to>
                                    </p:set>
                                    <p:anim calcmode="lin" valueType="num">
                                      <p:cBhvr additive="base">
                                        <p:cTn id="13" dur="500" fill="hold"/>
                                        <p:tgtEl>
                                          <p:spTgt spid="271366"/>
                                        </p:tgtEl>
                                        <p:attrNameLst>
                                          <p:attrName>ppt_x</p:attrName>
                                        </p:attrNameLst>
                                      </p:cBhvr>
                                      <p:tavLst>
                                        <p:tav tm="0">
                                          <p:val>
                                            <p:strVal val="#ppt_x"/>
                                          </p:val>
                                        </p:tav>
                                        <p:tav tm="100000">
                                          <p:val>
                                            <p:strVal val="#ppt_x"/>
                                          </p:val>
                                        </p:tav>
                                      </p:tavLst>
                                    </p:anim>
                                    <p:anim calcmode="lin" valueType="num">
                                      <p:cBhvr additive="base">
                                        <p:cTn id="14" dur="500" fill="hold"/>
                                        <p:tgtEl>
                                          <p:spTgt spid="2713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1367"/>
                                        </p:tgtEl>
                                        <p:attrNameLst>
                                          <p:attrName>style.visibility</p:attrName>
                                        </p:attrNameLst>
                                      </p:cBhvr>
                                      <p:to>
                                        <p:strVal val="visible"/>
                                      </p:to>
                                    </p:set>
                                    <p:anim calcmode="lin" valueType="num">
                                      <p:cBhvr additive="base">
                                        <p:cTn id="19" dur="500" fill="hold"/>
                                        <p:tgtEl>
                                          <p:spTgt spid="271367"/>
                                        </p:tgtEl>
                                        <p:attrNameLst>
                                          <p:attrName>ppt_x</p:attrName>
                                        </p:attrNameLst>
                                      </p:cBhvr>
                                      <p:tavLst>
                                        <p:tav tm="0">
                                          <p:val>
                                            <p:strVal val="#ppt_x"/>
                                          </p:val>
                                        </p:tav>
                                        <p:tav tm="100000">
                                          <p:val>
                                            <p:strVal val="#ppt_x"/>
                                          </p:val>
                                        </p:tav>
                                      </p:tavLst>
                                    </p:anim>
                                    <p:anim calcmode="lin" valueType="num">
                                      <p:cBhvr additive="base">
                                        <p:cTn id="20" dur="500" fill="hold"/>
                                        <p:tgtEl>
                                          <p:spTgt spid="27136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71368"/>
                                        </p:tgtEl>
                                        <p:attrNameLst>
                                          <p:attrName>style.visibility</p:attrName>
                                        </p:attrNameLst>
                                      </p:cBhvr>
                                      <p:to>
                                        <p:strVal val="visible"/>
                                      </p:to>
                                    </p:set>
                                    <p:animEffect transition="in" filter="dissolve">
                                      <p:cBhvr>
                                        <p:cTn id="25" dur="500"/>
                                        <p:tgtEl>
                                          <p:spTgt spid="27136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1+#ppt_w/2"/>
                                          </p:val>
                                        </p:tav>
                                        <p:tav tm="100000">
                                          <p:val>
                                            <p:strVal val="#ppt_x"/>
                                          </p:val>
                                        </p:tav>
                                      </p:tavLst>
                                    </p:anim>
                                    <p:anim calcmode="lin" valueType="num">
                                      <p:cBhvr additive="base">
                                        <p:cTn id="3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5" grpId="0"/>
      <p:bldP spid="271366" grpId="0"/>
      <p:bldP spid="271367" grpId="0"/>
      <p:bldP spid="27136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46113" y="53975"/>
            <a:ext cx="8229600" cy="1143000"/>
          </a:xfrm>
        </p:spPr>
        <p:txBody>
          <a:bodyPr/>
          <a:lstStyle/>
          <a:p>
            <a:pPr eaLnBrk="1" hangingPunct="1"/>
            <a:r>
              <a:rPr lang="en-US" altLang="en-US" sz="4400" b="1" dirty="0" smtClean="0">
                <a:latin typeface="Tahoma" panose="020B0604030504040204" pitchFamily="34" charset="0"/>
              </a:rPr>
              <a:t>if</a:t>
            </a:r>
            <a:r>
              <a:rPr lang="en-US" altLang="en-US" sz="4400" dirty="0" smtClean="0"/>
              <a:t> statement synthesis </a:t>
            </a:r>
            <a:r>
              <a:rPr lang="en-US" altLang="en-US" sz="3200" dirty="0" smtClean="0"/>
              <a:t>(continued)</a:t>
            </a:r>
          </a:p>
        </p:txBody>
      </p:sp>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26836A13-8F6E-4149-B236-01A7D5E58DE7}" type="slidenum">
              <a:rPr lang="en-US" altLang="en-US" sz="1000">
                <a:latin typeface="Verdana" panose="020B0604030504040204" pitchFamily="34" charset="0"/>
              </a:rPr>
              <a:pPr>
                <a:spcBef>
                  <a:spcPct val="0"/>
                </a:spcBef>
                <a:buClrTx/>
                <a:buSzTx/>
                <a:buFontTx/>
                <a:buNone/>
              </a:pPr>
              <a:t>42</a:t>
            </a:fld>
            <a:endParaRPr lang="en-US" altLang="en-US" sz="1000">
              <a:latin typeface="Verdana" panose="020B0604030504040204" pitchFamily="34" charset="0"/>
            </a:endParaRPr>
          </a:p>
        </p:txBody>
      </p:sp>
      <p:sp>
        <p:nvSpPr>
          <p:cNvPr id="46084" name="Text Box 4"/>
          <p:cNvSpPr txBox="1">
            <a:spLocks noChangeArrowheads="1"/>
          </p:cNvSpPr>
          <p:nvPr/>
        </p:nvSpPr>
        <p:spPr bwMode="auto">
          <a:xfrm>
            <a:off x="609600" y="1752600"/>
            <a:ext cx="1900238" cy="121285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if (a) </a:t>
            </a:r>
          </a:p>
          <a:p>
            <a:pPr eaLnBrk="1" hangingPunct="1">
              <a:spcBef>
                <a:spcPct val="0"/>
              </a:spcBef>
              <a:buClrTx/>
              <a:buSzTx/>
              <a:buFontTx/>
              <a:buNone/>
            </a:pPr>
            <a:r>
              <a:rPr lang="en-US" altLang="en-US" sz="1800">
                <a:latin typeface="Verdana" panose="020B0604030504040204" pitchFamily="34" charset="0"/>
              </a:rPr>
              <a:t>  func = c &amp; d;</a:t>
            </a:r>
          </a:p>
          <a:p>
            <a:pPr eaLnBrk="1" hangingPunct="1">
              <a:spcBef>
                <a:spcPct val="0"/>
              </a:spcBef>
              <a:buClrTx/>
              <a:buSzTx/>
              <a:buFontTx/>
              <a:buNone/>
            </a:pPr>
            <a:r>
              <a:rPr lang="en-US" altLang="en-US" sz="1800">
                <a:latin typeface="Verdana" panose="020B0604030504040204" pitchFamily="34" charset="0"/>
              </a:rPr>
              <a:t>else if (b)</a:t>
            </a:r>
          </a:p>
          <a:p>
            <a:pPr eaLnBrk="1" hangingPunct="1">
              <a:spcBef>
                <a:spcPct val="0"/>
              </a:spcBef>
              <a:buClrTx/>
              <a:buSzTx/>
              <a:buFontTx/>
              <a:buNone/>
            </a:pPr>
            <a:r>
              <a:rPr lang="en-US" altLang="en-US" sz="1800">
                <a:latin typeface="Verdana" panose="020B0604030504040204" pitchFamily="34" charset="0"/>
              </a:rPr>
              <a:t>  func = c | d;</a:t>
            </a:r>
          </a:p>
        </p:txBody>
      </p:sp>
      <p:sp>
        <p:nvSpPr>
          <p:cNvPr id="46085" name="Text Box 142"/>
          <p:cNvSpPr txBox="1">
            <a:spLocks noChangeArrowheads="1"/>
          </p:cNvSpPr>
          <p:nvPr/>
        </p:nvSpPr>
        <p:spPr bwMode="auto">
          <a:xfrm>
            <a:off x="609600" y="2971800"/>
            <a:ext cx="1905000" cy="663575"/>
          </a:xfrm>
          <a:prstGeom prst="rect">
            <a:avLst/>
          </a:prstGeom>
          <a:solidFill>
            <a:srgbClr val="FF9900">
              <a:alpha val="34117"/>
            </a:srgb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How does this</a:t>
            </a:r>
          </a:p>
          <a:p>
            <a:pPr eaLnBrk="1" hangingPunct="1">
              <a:spcBef>
                <a:spcPct val="0"/>
              </a:spcBef>
              <a:buClrTx/>
              <a:buSzTx/>
              <a:buFontTx/>
              <a:buNone/>
            </a:pPr>
            <a:r>
              <a:rPr lang="en-US" altLang="en-US" sz="1800">
                <a:latin typeface="Verdana" panose="020B0604030504040204" pitchFamily="34" charset="0"/>
              </a:rPr>
              <a:t>synthesize?</a:t>
            </a:r>
          </a:p>
        </p:txBody>
      </p:sp>
      <p:grpSp>
        <p:nvGrpSpPr>
          <p:cNvPr id="2" name="Group 147"/>
          <p:cNvGrpSpPr>
            <a:grpSpLocks/>
          </p:cNvGrpSpPr>
          <p:nvPr/>
        </p:nvGrpSpPr>
        <p:grpSpPr bwMode="auto">
          <a:xfrm>
            <a:off x="3641725" y="1708150"/>
            <a:ext cx="4559300" cy="2414588"/>
            <a:chOff x="2294" y="1076"/>
            <a:chExt cx="2872" cy="1521"/>
          </a:xfrm>
        </p:grpSpPr>
        <p:sp>
          <p:nvSpPr>
            <p:cNvPr id="46089" name="Rectangle 5"/>
            <p:cNvSpPr>
              <a:spLocks noChangeArrowheads="1"/>
            </p:cNvSpPr>
            <p:nvPr/>
          </p:nvSpPr>
          <p:spPr bwMode="auto">
            <a:xfrm>
              <a:off x="4272" y="1440"/>
              <a:ext cx="288" cy="624"/>
            </a:xfrm>
            <a:prstGeom prst="rect">
              <a:avLst/>
            </a:prstGeom>
            <a:solidFill>
              <a:srgbClr val="6969FF">
                <a:alpha val="61960"/>
              </a:srgbClr>
            </a:solidFill>
            <a:ln w="22225">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46090" name="Text Box 6"/>
            <p:cNvSpPr txBox="1">
              <a:spLocks noChangeArrowheads="1"/>
            </p:cNvSpPr>
            <p:nvPr/>
          </p:nvSpPr>
          <p:spPr bwMode="auto">
            <a:xfrm>
              <a:off x="4224" y="1840"/>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en</a:t>
              </a:r>
            </a:p>
          </p:txBody>
        </p:sp>
        <p:grpSp>
          <p:nvGrpSpPr>
            <p:cNvPr id="46091" name="Group 16"/>
            <p:cNvGrpSpPr>
              <a:grpSpLocks/>
            </p:cNvGrpSpPr>
            <p:nvPr/>
          </p:nvGrpSpPr>
          <p:grpSpPr bwMode="auto">
            <a:xfrm>
              <a:off x="3792" y="2112"/>
              <a:ext cx="384" cy="288"/>
              <a:chOff x="3120" y="2496"/>
              <a:chExt cx="384" cy="288"/>
            </a:xfrm>
          </p:grpSpPr>
          <p:sp>
            <p:nvSpPr>
              <p:cNvPr id="46149" name="Arc 7"/>
              <p:cNvSpPr>
                <a:spLocks/>
              </p:cNvSpPr>
              <p:nvPr/>
            </p:nvSpPr>
            <p:spPr bwMode="auto">
              <a:xfrm>
                <a:off x="3264" y="2496"/>
                <a:ext cx="192"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50" name="Arc 8"/>
              <p:cNvSpPr>
                <a:spLocks/>
              </p:cNvSpPr>
              <p:nvPr/>
            </p:nvSpPr>
            <p:spPr bwMode="auto">
              <a:xfrm flipV="1">
                <a:off x="3264" y="2640"/>
                <a:ext cx="192"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51" name="Line 9"/>
              <p:cNvSpPr>
                <a:spLocks noChangeShapeType="1"/>
              </p:cNvSpPr>
              <p:nvPr/>
            </p:nvSpPr>
            <p:spPr bwMode="auto">
              <a:xfrm flipH="1">
                <a:off x="3168" y="2496"/>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52" name="Line 10"/>
              <p:cNvSpPr>
                <a:spLocks noChangeShapeType="1"/>
              </p:cNvSpPr>
              <p:nvPr/>
            </p:nvSpPr>
            <p:spPr bwMode="auto">
              <a:xfrm flipH="1">
                <a:off x="3168" y="2784"/>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53" name="Arc 11"/>
              <p:cNvSpPr>
                <a:spLocks/>
              </p:cNvSpPr>
              <p:nvPr/>
            </p:nvSpPr>
            <p:spPr bwMode="auto">
              <a:xfrm>
                <a:off x="3168" y="2496"/>
                <a:ext cx="96"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54" name="Arc 12"/>
              <p:cNvSpPr>
                <a:spLocks/>
              </p:cNvSpPr>
              <p:nvPr/>
            </p:nvSpPr>
            <p:spPr bwMode="auto">
              <a:xfrm flipV="1">
                <a:off x="3168" y="2640"/>
                <a:ext cx="96"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55" name="Line 13"/>
              <p:cNvSpPr>
                <a:spLocks noChangeShapeType="1"/>
              </p:cNvSpPr>
              <p:nvPr/>
            </p:nvSpPr>
            <p:spPr bwMode="auto">
              <a:xfrm flipH="1">
                <a:off x="3120" y="2544"/>
                <a:ext cx="119"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56" name="Line 14"/>
              <p:cNvSpPr>
                <a:spLocks noChangeShapeType="1"/>
              </p:cNvSpPr>
              <p:nvPr/>
            </p:nvSpPr>
            <p:spPr bwMode="auto">
              <a:xfrm flipH="1">
                <a:off x="3120" y="2736"/>
                <a:ext cx="12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57" name="Line 15"/>
              <p:cNvSpPr>
                <a:spLocks noChangeShapeType="1"/>
              </p:cNvSpPr>
              <p:nvPr/>
            </p:nvSpPr>
            <p:spPr bwMode="auto">
              <a:xfrm>
                <a:off x="3456" y="2640"/>
                <a:ext cx="4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6092" name="Group 28"/>
            <p:cNvGrpSpPr>
              <a:grpSpLocks/>
            </p:cNvGrpSpPr>
            <p:nvPr/>
          </p:nvGrpSpPr>
          <p:grpSpPr bwMode="auto">
            <a:xfrm>
              <a:off x="2880" y="1152"/>
              <a:ext cx="384" cy="288"/>
              <a:chOff x="2592" y="2640"/>
              <a:chExt cx="384" cy="288"/>
            </a:xfrm>
          </p:grpSpPr>
          <p:sp>
            <p:nvSpPr>
              <p:cNvPr id="46141" name="Arc 18"/>
              <p:cNvSpPr>
                <a:spLocks/>
              </p:cNvSpPr>
              <p:nvPr/>
            </p:nvSpPr>
            <p:spPr bwMode="auto">
              <a:xfrm>
                <a:off x="2736" y="2640"/>
                <a:ext cx="192"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42" name="Arc 19"/>
              <p:cNvSpPr>
                <a:spLocks/>
              </p:cNvSpPr>
              <p:nvPr/>
            </p:nvSpPr>
            <p:spPr bwMode="auto">
              <a:xfrm flipV="1">
                <a:off x="2736" y="2784"/>
                <a:ext cx="192"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43" name="Line 20"/>
              <p:cNvSpPr>
                <a:spLocks noChangeShapeType="1"/>
              </p:cNvSpPr>
              <p:nvPr/>
            </p:nvSpPr>
            <p:spPr bwMode="auto">
              <a:xfrm flipH="1">
                <a:off x="2640" y="2640"/>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4" name="Line 21"/>
              <p:cNvSpPr>
                <a:spLocks noChangeShapeType="1"/>
              </p:cNvSpPr>
              <p:nvPr/>
            </p:nvSpPr>
            <p:spPr bwMode="auto">
              <a:xfrm flipH="1">
                <a:off x="2640" y="2928"/>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5" name="Line 24"/>
              <p:cNvSpPr>
                <a:spLocks noChangeShapeType="1"/>
              </p:cNvSpPr>
              <p:nvPr/>
            </p:nvSpPr>
            <p:spPr bwMode="auto">
              <a:xfrm flipH="1">
                <a:off x="2592" y="2688"/>
                <a:ext cx="4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6" name="Line 25"/>
              <p:cNvSpPr>
                <a:spLocks noChangeShapeType="1"/>
              </p:cNvSpPr>
              <p:nvPr/>
            </p:nvSpPr>
            <p:spPr bwMode="auto">
              <a:xfrm flipH="1">
                <a:off x="2592" y="2880"/>
                <a:ext cx="4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7" name="Line 26"/>
              <p:cNvSpPr>
                <a:spLocks noChangeShapeType="1"/>
              </p:cNvSpPr>
              <p:nvPr/>
            </p:nvSpPr>
            <p:spPr bwMode="auto">
              <a:xfrm>
                <a:off x="2928" y="2784"/>
                <a:ext cx="4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8" name="Line 27"/>
              <p:cNvSpPr>
                <a:spLocks noChangeShapeType="1"/>
              </p:cNvSpPr>
              <p:nvPr/>
            </p:nvSpPr>
            <p:spPr bwMode="auto">
              <a:xfrm>
                <a:off x="2640" y="2640"/>
                <a:ext cx="0" cy="28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6093" name="Group 53"/>
            <p:cNvGrpSpPr>
              <a:grpSpLocks/>
            </p:cNvGrpSpPr>
            <p:nvPr/>
          </p:nvGrpSpPr>
          <p:grpSpPr bwMode="auto">
            <a:xfrm>
              <a:off x="3312" y="1344"/>
              <a:ext cx="432" cy="576"/>
              <a:chOff x="4608" y="2784"/>
              <a:chExt cx="432" cy="576"/>
            </a:xfrm>
          </p:grpSpPr>
          <p:sp>
            <p:nvSpPr>
              <p:cNvPr id="46131" name="Line 54"/>
              <p:cNvSpPr>
                <a:spLocks noChangeShapeType="1"/>
              </p:cNvSpPr>
              <p:nvPr/>
            </p:nvSpPr>
            <p:spPr bwMode="auto">
              <a:xfrm flipH="1" flipV="1">
                <a:off x="4752" y="2784"/>
                <a:ext cx="192"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2" name="Line 55"/>
              <p:cNvSpPr>
                <a:spLocks noChangeShapeType="1"/>
              </p:cNvSpPr>
              <p:nvPr/>
            </p:nvSpPr>
            <p:spPr bwMode="auto">
              <a:xfrm flipV="1">
                <a:off x="4848" y="3195"/>
                <a:ext cx="0" cy="16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3" name="Line 56"/>
              <p:cNvSpPr>
                <a:spLocks noChangeShapeType="1"/>
              </p:cNvSpPr>
              <p:nvPr/>
            </p:nvSpPr>
            <p:spPr bwMode="auto">
              <a:xfrm flipH="1">
                <a:off x="4752" y="3120"/>
                <a:ext cx="192"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4" name="Line 57"/>
              <p:cNvSpPr>
                <a:spLocks noChangeShapeType="1"/>
              </p:cNvSpPr>
              <p:nvPr/>
            </p:nvSpPr>
            <p:spPr bwMode="auto">
              <a:xfrm flipV="1">
                <a:off x="4944" y="2928"/>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5" name="Line 58"/>
              <p:cNvSpPr>
                <a:spLocks noChangeShapeType="1"/>
              </p:cNvSpPr>
              <p:nvPr/>
            </p:nvSpPr>
            <p:spPr bwMode="auto">
              <a:xfrm>
                <a:off x="4944" y="3024"/>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6" name="Line 59"/>
              <p:cNvSpPr>
                <a:spLocks noChangeShapeType="1"/>
              </p:cNvSpPr>
              <p:nvPr/>
            </p:nvSpPr>
            <p:spPr bwMode="auto">
              <a:xfrm>
                <a:off x="4752" y="2784"/>
                <a:ext cx="0" cy="4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7" name="Text Box 60"/>
              <p:cNvSpPr txBox="1">
                <a:spLocks noChangeArrowheads="1"/>
              </p:cNvSpPr>
              <p:nvPr/>
            </p:nvSpPr>
            <p:spPr bwMode="auto">
              <a:xfrm>
                <a:off x="4752" y="2848"/>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1</a:t>
                </a:r>
              </a:p>
            </p:txBody>
          </p:sp>
          <p:sp>
            <p:nvSpPr>
              <p:cNvPr id="46138" name="Text Box 61"/>
              <p:cNvSpPr txBox="1">
                <a:spLocks noChangeArrowheads="1"/>
              </p:cNvSpPr>
              <p:nvPr/>
            </p:nvSpPr>
            <p:spPr bwMode="auto">
              <a:xfrm>
                <a:off x="4752" y="2992"/>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0</a:t>
                </a:r>
              </a:p>
            </p:txBody>
          </p:sp>
          <p:sp>
            <p:nvSpPr>
              <p:cNvPr id="46139" name="Line 62"/>
              <p:cNvSpPr>
                <a:spLocks noChangeShapeType="1"/>
              </p:cNvSpPr>
              <p:nvPr/>
            </p:nvSpPr>
            <p:spPr bwMode="auto">
              <a:xfrm flipH="1">
                <a:off x="4608" y="2880"/>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40" name="Line 63"/>
              <p:cNvSpPr>
                <a:spLocks noChangeShapeType="1"/>
              </p:cNvSpPr>
              <p:nvPr/>
            </p:nvSpPr>
            <p:spPr bwMode="auto">
              <a:xfrm flipH="1">
                <a:off x="4608" y="3168"/>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6094" name="Text Box 107"/>
            <p:cNvSpPr txBox="1">
              <a:spLocks noChangeArrowheads="1"/>
            </p:cNvSpPr>
            <p:nvPr/>
          </p:nvSpPr>
          <p:spPr bwMode="auto">
            <a:xfrm>
              <a:off x="4224" y="1488"/>
              <a:ext cx="1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d</a:t>
              </a:r>
            </a:p>
          </p:txBody>
        </p:sp>
        <p:sp>
          <p:nvSpPr>
            <p:cNvPr id="46095" name="Text Box 108"/>
            <p:cNvSpPr txBox="1">
              <a:spLocks noChangeArrowheads="1"/>
            </p:cNvSpPr>
            <p:nvPr/>
          </p:nvSpPr>
          <p:spPr bwMode="auto">
            <a:xfrm>
              <a:off x="4368" y="1632"/>
              <a:ext cx="1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Verdana" panose="020B0604030504040204" pitchFamily="34" charset="0"/>
                </a:rPr>
                <a:t>q</a:t>
              </a:r>
            </a:p>
          </p:txBody>
        </p:sp>
        <p:sp>
          <p:nvSpPr>
            <p:cNvPr id="46096" name="Line 109"/>
            <p:cNvSpPr>
              <a:spLocks noChangeShapeType="1"/>
            </p:cNvSpPr>
            <p:nvPr/>
          </p:nvSpPr>
          <p:spPr bwMode="auto">
            <a:xfrm>
              <a:off x="3744" y="1584"/>
              <a:ext cx="52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6097" name="Group 110"/>
            <p:cNvGrpSpPr>
              <a:grpSpLocks/>
            </p:cNvGrpSpPr>
            <p:nvPr/>
          </p:nvGrpSpPr>
          <p:grpSpPr bwMode="auto">
            <a:xfrm>
              <a:off x="2880" y="1776"/>
              <a:ext cx="384" cy="288"/>
              <a:chOff x="3120" y="2496"/>
              <a:chExt cx="384" cy="288"/>
            </a:xfrm>
          </p:grpSpPr>
          <p:sp>
            <p:nvSpPr>
              <p:cNvPr id="46122" name="Arc 111"/>
              <p:cNvSpPr>
                <a:spLocks/>
              </p:cNvSpPr>
              <p:nvPr/>
            </p:nvSpPr>
            <p:spPr bwMode="auto">
              <a:xfrm>
                <a:off x="3264" y="2496"/>
                <a:ext cx="192"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23" name="Arc 112"/>
              <p:cNvSpPr>
                <a:spLocks/>
              </p:cNvSpPr>
              <p:nvPr/>
            </p:nvSpPr>
            <p:spPr bwMode="auto">
              <a:xfrm flipV="1">
                <a:off x="3264" y="2640"/>
                <a:ext cx="192"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24" name="Line 113"/>
              <p:cNvSpPr>
                <a:spLocks noChangeShapeType="1"/>
              </p:cNvSpPr>
              <p:nvPr/>
            </p:nvSpPr>
            <p:spPr bwMode="auto">
              <a:xfrm flipH="1">
                <a:off x="3168" y="2496"/>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5" name="Line 114"/>
              <p:cNvSpPr>
                <a:spLocks noChangeShapeType="1"/>
              </p:cNvSpPr>
              <p:nvPr/>
            </p:nvSpPr>
            <p:spPr bwMode="auto">
              <a:xfrm flipH="1">
                <a:off x="3168" y="2784"/>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6" name="Arc 115"/>
              <p:cNvSpPr>
                <a:spLocks/>
              </p:cNvSpPr>
              <p:nvPr/>
            </p:nvSpPr>
            <p:spPr bwMode="auto">
              <a:xfrm>
                <a:off x="3168" y="2496"/>
                <a:ext cx="96"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27" name="Arc 116"/>
              <p:cNvSpPr>
                <a:spLocks/>
              </p:cNvSpPr>
              <p:nvPr/>
            </p:nvSpPr>
            <p:spPr bwMode="auto">
              <a:xfrm flipV="1">
                <a:off x="3168" y="2640"/>
                <a:ext cx="96"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28" name="Line 117"/>
              <p:cNvSpPr>
                <a:spLocks noChangeShapeType="1"/>
              </p:cNvSpPr>
              <p:nvPr/>
            </p:nvSpPr>
            <p:spPr bwMode="auto">
              <a:xfrm flipH="1">
                <a:off x="3120" y="2544"/>
                <a:ext cx="119"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9" name="Line 118"/>
              <p:cNvSpPr>
                <a:spLocks noChangeShapeType="1"/>
              </p:cNvSpPr>
              <p:nvPr/>
            </p:nvSpPr>
            <p:spPr bwMode="auto">
              <a:xfrm flipH="1">
                <a:off x="3120" y="2736"/>
                <a:ext cx="12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0" name="Line 119"/>
              <p:cNvSpPr>
                <a:spLocks noChangeShapeType="1"/>
              </p:cNvSpPr>
              <p:nvPr/>
            </p:nvSpPr>
            <p:spPr bwMode="auto">
              <a:xfrm>
                <a:off x="3456" y="2640"/>
                <a:ext cx="4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6098" name="Line 120"/>
            <p:cNvSpPr>
              <a:spLocks noChangeShapeType="1"/>
            </p:cNvSpPr>
            <p:nvPr/>
          </p:nvSpPr>
          <p:spPr bwMode="auto">
            <a:xfrm>
              <a:off x="3264" y="1296"/>
              <a:ext cx="48" cy="14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9" name="Line 121"/>
            <p:cNvSpPr>
              <a:spLocks noChangeShapeType="1"/>
            </p:cNvSpPr>
            <p:nvPr/>
          </p:nvSpPr>
          <p:spPr bwMode="auto">
            <a:xfrm flipV="1">
              <a:off x="3264" y="1728"/>
              <a:ext cx="48"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122"/>
            <p:cNvSpPr>
              <a:spLocks noChangeShapeType="1"/>
            </p:cNvSpPr>
            <p:nvPr/>
          </p:nvSpPr>
          <p:spPr bwMode="auto">
            <a:xfrm flipH="1">
              <a:off x="2496" y="1200"/>
              <a:ext cx="38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123"/>
            <p:cNvSpPr>
              <a:spLocks noChangeShapeType="1"/>
            </p:cNvSpPr>
            <p:nvPr/>
          </p:nvSpPr>
          <p:spPr bwMode="auto">
            <a:xfrm flipH="1">
              <a:off x="2496" y="1392"/>
              <a:ext cx="38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2" name="Line 124"/>
            <p:cNvSpPr>
              <a:spLocks noChangeShapeType="1"/>
            </p:cNvSpPr>
            <p:nvPr/>
          </p:nvSpPr>
          <p:spPr bwMode="auto">
            <a:xfrm>
              <a:off x="2592" y="1200"/>
              <a:ext cx="0" cy="62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3" name="Line 125"/>
            <p:cNvSpPr>
              <a:spLocks noChangeShapeType="1"/>
            </p:cNvSpPr>
            <p:nvPr/>
          </p:nvSpPr>
          <p:spPr bwMode="auto">
            <a:xfrm flipH="1">
              <a:off x="2592" y="1824"/>
              <a:ext cx="28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4" name="Line 126"/>
            <p:cNvSpPr>
              <a:spLocks noChangeShapeType="1"/>
            </p:cNvSpPr>
            <p:nvPr/>
          </p:nvSpPr>
          <p:spPr bwMode="auto">
            <a:xfrm>
              <a:off x="2736" y="1392"/>
              <a:ext cx="0" cy="62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5" name="Line 127"/>
            <p:cNvSpPr>
              <a:spLocks noChangeShapeType="1"/>
            </p:cNvSpPr>
            <p:nvPr/>
          </p:nvSpPr>
          <p:spPr bwMode="auto">
            <a:xfrm flipH="1">
              <a:off x="2736" y="2016"/>
              <a:ext cx="144"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6" name="Line 128"/>
            <p:cNvSpPr>
              <a:spLocks noChangeShapeType="1"/>
            </p:cNvSpPr>
            <p:nvPr/>
          </p:nvSpPr>
          <p:spPr bwMode="auto">
            <a:xfrm flipV="1">
              <a:off x="4176" y="1968"/>
              <a:ext cx="0" cy="28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7" name="Line 129"/>
            <p:cNvSpPr>
              <a:spLocks noChangeShapeType="1"/>
            </p:cNvSpPr>
            <p:nvPr/>
          </p:nvSpPr>
          <p:spPr bwMode="auto">
            <a:xfrm>
              <a:off x="4176" y="1968"/>
              <a:ext cx="9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8" name="Line 130"/>
            <p:cNvSpPr>
              <a:spLocks noChangeShapeType="1"/>
            </p:cNvSpPr>
            <p:nvPr/>
          </p:nvSpPr>
          <p:spPr bwMode="auto">
            <a:xfrm>
              <a:off x="2544" y="2160"/>
              <a:ext cx="124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9" name="Line 131"/>
            <p:cNvSpPr>
              <a:spLocks noChangeShapeType="1"/>
            </p:cNvSpPr>
            <p:nvPr/>
          </p:nvSpPr>
          <p:spPr bwMode="auto">
            <a:xfrm>
              <a:off x="2544" y="2352"/>
              <a:ext cx="124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0" name="Line 132"/>
            <p:cNvSpPr>
              <a:spLocks noChangeShapeType="1"/>
            </p:cNvSpPr>
            <p:nvPr/>
          </p:nvSpPr>
          <p:spPr bwMode="auto">
            <a:xfrm>
              <a:off x="4560" y="1776"/>
              <a:ext cx="19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1" name="Text Box 133"/>
            <p:cNvSpPr txBox="1">
              <a:spLocks noChangeArrowheads="1"/>
            </p:cNvSpPr>
            <p:nvPr/>
          </p:nvSpPr>
          <p:spPr bwMode="auto">
            <a:xfrm>
              <a:off x="2294" y="1076"/>
              <a:ext cx="1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a:t>
              </a:r>
            </a:p>
          </p:txBody>
        </p:sp>
        <p:sp>
          <p:nvSpPr>
            <p:cNvPr id="46112" name="Text Box 134"/>
            <p:cNvSpPr txBox="1">
              <a:spLocks noChangeArrowheads="1"/>
            </p:cNvSpPr>
            <p:nvPr/>
          </p:nvSpPr>
          <p:spPr bwMode="auto">
            <a:xfrm>
              <a:off x="2304" y="1248"/>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d</a:t>
              </a:r>
            </a:p>
          </p:txBody>
        </p:sp>
        <p:sp>
          <p:nvSpPr>
            <p:cNvPr id="46113" name="Text Box 135"/>
            <p:cNvSpPr txBox="1">
              <a:spLocks noChangeArrowheads="1"/>
            </p:cNvSpPr>
            <p:nvPr/>
          </p:nvSpPr>
          <p:spPr bwMode="auto">
            <a:xfrm>
              <a:off x="2304" y="2016"/>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a</a:t>
              </a:r>
            </a:p>
          </p:txBody>
        </p:sp>
        <p:sp>
          <p:nvSpPr>
            <p:cNvPr id="46114" name="Text Box 136"/>
            <p:cNvSpPr txBox="1">
              <a:spLocks noChangeArrowheads="1"/>
            </p:cNvSpPr>
            <p:nvPr/>
          </p:nvSpPr>
          <p:spPr bwMode="auto">
            <a:xfrm>
              <a:off x="2304" y="2208"/>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b</a:t>
              </a:r>
            </a:p>
          </p:txBody>
        </p:sp>
        <p:sp>
          <p:nvSpPr>
            <p:cNvPr id="46115" name="Line 137"/>
            <p:cNvSpPr>
              <a:spLocks noChangeShapeType="1"/>
            </p:cNvSpPr>
            <p:nvPr/>
          </p:nvSpPr>
          <p:spPr bwMode="auto">
            <a:xfrm>
              <a:off x="3552" y="1920"/>
              <a:ext cx="0" cy="24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6" name="Oval 138"/>
            <p:cNvSpPr>
              <a:spLocks noChangeArrowheads="1"/>
            </p:cNvSpPr>
            <p:nvPr/>
          </p:nvSpPr>
          <p:spPr bwMode="auto">
            <a:xfrm>
              <a:off x="3528" y="2135"/>
              <a:ext cx="48" cy="48"/>
            </a:xfrm>
            <a:prstGeom prst="ellipse">
              <a:avLst/>
            </a:prstGeom>
            <a:solidFill>
              <a:schemeClr val="tx1"/>
            </a:solidFill>
            <a:ln w="22225">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46117" name="Oval 139"/>
            <p:cNvSpPr>
              <a:spLocks noChangeArrowheads="1"/>
            </p:cNvSpPr>
            <p:nvPr/>
          </p:nvSpPr>
          <p:spPr bwMode="auto">
            <a:xfrm>
              <a:off x="2710" y="1368"/>
              <a:ext cx="48" cy="48"/>
            </a:xfrm>
            <a:prstGeom prst="ellipse">
              <a:avLst/>
            </a:prstGeom>
            <a:solidFill>
              <a:schemeClr val="tx1"/>
            </a:solidFill>
            <a:ln w="22225">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46118" name="Oval 140"/>
            <p:cNvSpPr>
              <a:spLocks noChangeArrowheads="1"/>
            </p:cNvSpPr>
            <p:nvPr/>
          </p:nvSpPr>
          <p:spPr bwMode="auto">
            <a:xfrm>
              <a:off x="2568" y="1175"/>
              <a:ext cx="48" cy="48"/>
            </a:xfrm>
            <a:prstGeom prst="ellipse">
              <a:avLst/>
            </a:prstGeom>
            <a:solidFill>
              <a:schemeClr val="tx1"/>
            </a:solidFill>
            <a:ln w="22225">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sp>
          <p:nvSpPr>
            <p:cNvPr id="46119" name="Text Box 141"/>
            <p:cNvSpPr txBox="1">
              <a:spLocks noChangeArrowheads="1"/>
            </p:cNvSpPr>
            <p:nvPr/>
          </p:nvSpPr>
          <p:spPr bwMode="auto">
            <a:xfrm>
              <a:off x="4742" y="1652"/>
              <a:ext cx="4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func</a:t>
              </a:r>
            </a:p>
          </p:txBody>
        </p:sp>
        <p:sp>
          <p:nvSpPr>
            <p:cNvPr id="46120" name="Text Box 145"/>
            <p:cNvSpPr txBox="1">
              <a:spLocks noChangeArrowheads="1"/>
            </p:cNvSpPr>
            <p:nvPr/>
          </p:nvSpPr>
          <p:spPr bwMode="auto">
            <a:xfrm>
              <a:off x="4368" y="2352"/>
              <a:ext cx="677" cy="245"/>
            </a:xfrm>
            <a:prstGeom prst="rect">
              <a:avLst/>
            </a:prstGeom>
            <a:solidFill>
              <a:srgbClr val="CC0000">
                <a:alpha val="58038"/>
              </a:srgbClr>
            </a:solidFill>
            <a:ln w="22225">
              <a:solidFill>
                <a:schemeClr val="tx1"/>
              </a:solidFill>
              <a:miter lim="800000"/>
              <a:headEnd/>
              <a:tailEnd/>
            </a:ln>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Latch??</a:t>
              </a:r>
            </a:p>
          </p:txBody>
        </p:sp>
        <p:sp>
          <p:nvSpPr>
            <p:cNvPr id="46121" name="Line 146"/>
            <p:cNvSpPr>
              <a:spLocks noChangeShapeType="1"/>
            </p:cNvSpPr>
            <p:nvPr/>
          </p:nvSpPr>
          <p:spPr bwMode="auto">
            <a:xfrm flipH="1" flipV="1">
              <a:off x="4512" y="2112"/>
              <a:ext cx="192" cy="192"/>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72532" name="Text Box 148"/>
          <p:cNvSpPr txBox="1">
            <a:spLocks noChangeArrowheads="1"/>
          </p:cNvSpPr>
          <p:nvPr/>
        </p:nvSpPr>
        <p:spPr bwMode="auto">
          <a:xfrm>
            <a:off x="533400" y="4038600"/>
            <a:ext cx="5867400" cy="2219325"/>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What you ask for is what you get!</a:t>
            </a:r>
          </a:p>
          <a:p>
            <a:pPr eaLnBrk="1" hangingPunct="1">
              <a:spcBef>
                <a:spcPct val="0"/>
              </a:spcBef>
              <a:buClrTx/>
              <a:buSzTx/>
              <a:buFontTx/>
              <a:buNone/>
            </a:pPr>
            <a:endParaRPr lang="en-US" altLang="en-US" sz="1000">
              <a:latin typeface="Verdana" panose="020B0604030504040204" pitchFamily="34" charset="0"/>
            </a:endParaRPr>
          </a:p>
          <a:p>
            <a:pPr eaLnBrk="1" hangingPunct="1">
              <a:spcBef>
                <a:spcPct val="0"/>
              </a:spcBef>
              <a:buClrTx/>
              <a:buSzTx/>
              <a:buFontTx/>
              <a:buNone/>
            </a:pPr>
            <a:r>
              <a:rPr lang="en-US" altLang="en-US" sz="1800" b="1">
                <a:latin typeface="Tahoma" panose="020B0604030504040204" pitchFamily="34" charset="0"/>
              </a:rPr>
              <a:t>func</a:t>
            </a:r>
            <a:r>
              <a:rPr lang="en-US" altLang="en-US" sz="1800">
                <a:latin typeface="Verdana" panose="020B0604030504040204" pitchFamily="34" charset="0"/>
              </a:rPr>
              <a:t> is of type register.  When neither </a:t>
            </a:r>
            <a:r>
              <a:rPr lang="en-US" altLang="en-US" sz="1800" b="1">
                <a:latin typeface="Tahoma" panose="020B0604030504040204" pitchFamily="34" charset="0"/>
              </a:rPr>
              <a:t>a</a:t>
            </a:r>
            <a:r>
              <a:rPr lang="en-US" altLang="en-US" sz="1800">
                <a:latin typeface="Verdana" panose="020B0604030504040204" pitchFamily="34" charset="0"/>
              </a:rPr>
              <a:t> or </a:t>
            </a:r>
            <a:r>
              <a:rPr lang="en-US" altLang="en-US" sz="1800" b="1">
                <a:latin typeface="Tahoma" panose="020B0604030504040204" pitchFamily="34" charset="0"/>
              </a:rPr>
              <a:t>b</a:t>
            </a:r>
            <a:r>
              <a:rPr lang="en-US" altLang="en-US" sz="1800">
                <a:latin typeface="Verdana" panose="020B0604030504040204" pitchFamily="34" charset="0"/>
              </a:rPr>
              <a:t> are asserted it didn’t not get a new value.</a:t>
            </a:r>
          </a:p>
          <a:p>
            <a:pPr eaLnBrk="1" hangingPunct="1">
              <a:spcBef>
                <a:spcPct val="0"/>
              </a:spcBef>
              <a:buClrTx/>
              <a:buSzTx/>
              <a:buFontTx/>
              <a:buNone/>
            </a:pPr>
            <a:endParaRPr lang="en-US" altLang="en-US" sz="10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That means it must have remained the value it was before.</a:t>
            </a:r>
          </a:p>
          <a:p>
            <a:pPr eaLnBrk="1" hangingPunct="1">
              <a:spcBef>
                <a:spcPct val="0"/>
              </a:spcBef>
              <a:buClrTx/>
              <a:buSzTx/>
              <a:buFontTx/>
              <a:buNone/>
            </a:pPr>
            <a:endParaRPr lang="en-US" altLang="en-US" sz="10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That implies memory…i.e. a </a:t>
            </a:r>
            <a:r>
              <a:rPr lang="en-US" altLang="en-US" sz="1800" b="1">
                <a:latin typeface="Verdana" panose="020B0604030504040204" pitchFamily="34" charset="0"/>
              </a:rPr>
              <a:t>latch!</a:t>
            </a:r>
          </a:p>
        </p:txBody>
      </p:sp>
      <p:sp>
        <p:nvSpPr>
          <p:cNvPr id="272533" name="Text Box 149"/>
          <p:cNvSpPr txBox="1">
            <a:spLocks noChangeArrowheads="1"/>
          </p:cNvSpPr>
          <p:nvPr/>
        </p:nvSpPr>
        <p:spPr bwMode="auto">
          <a:xfrm>
            <a:off x="6553200" y="4572000"/>
            <a:ext cx="2301875" cy="1212850"/>
          </a:xfrm>
          <a:prstGeom prst="rect">
            <a:avLst/>
          </a:prstGeom>
          <a:solidFill>
            <a:srgbClr val="FFCC00">
              <a:alpha val="45882"/>
            </a:srgbClr>
          </a:solidFill>
          <a:ln w="22225">
            <a:solidFill>
              <a:srgbClr val="000000"/>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Always have an</a:t>
            </a:r>
          </a:p>
          <a:p>
            <a:pPr eaLnBrk="1" hangingPunct="1">
              <a:spcBef>
                <a:spcPct val="0"/>
              </a:spcBef>
              <a:buClrTx/>
              <a:buSzTx/>
              <a:buFontTx/>
              <a:buNone/>
            </a:pPr>
            <a:r>
              <a:rPr lang="en-US" altLang="en-US" sz="1800" b="1">
                <a:latin typeface="Tahoma" panose="020B0604030504040204" pitchFamily="34" charset="0"/>
              </a:rPr>
              <a:t>else</a:t>
            </a:r>
            <a:r>
              <a:rPr lang="en-US" altLang="en-US" sz="1800">
                <a:latin typeface="Verdana" panose="020B0604030504040204" pitchFamily="34" charset="0"/>
              </a:rPr>
              <a:t> to any </a:t>
            </a:r>
            <a:r>
              <a:rPr lang="en-US" altLang="en-US" sz="1800" b="1">
                <a:latin typeface="Tahoma" panose="020B0604030504040204" pitchFamily="34" charset="0"/>
              </a:rPr>
              <a:t>if</a:t>
            </a:r>
            <a:r>
              <a:rPr lang="en-US" altLang="en-US" sz="1800">
                <a:latin typeface="Verdana" panose="020B0604030504040204" pitchFamily="34" charset="0"/>
              </a:rPr>
              <a:t> to avoid unintended</a:t>
            </a:r>
          </a:p>
          <a:p>
            <a:pPr eaLnBrk="1" hangingPunct="1">
              <a:spcBef>
                <a:spcPct val="0"/>
              </a:spcBef>
              <a:buClrTx/>
              <a:buSzTx/>
              <a:buFontTx/>
              <a:buNone/>
            </a:pPr>
            <a:r>
              <a:rPr lang="en-US" altLang="en-US" sz="1800">
                <a:latin typeface="Verdana" panose="020B0604030504040204" pitchFamily="34" charset="0"/>
              </a:rPr>
              <a:t>latches.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72532"/>
                                        </p:tgtEl>
                                        <p:attrNameLst>
                                          <p:attrName>style.visibility</p:attrName>
                                        </p:attrNameLst>
                                      </p:cBhvr>
                                      <p:to>
                                        <p:strVal val="visible"/>
                                      </p:to>
                                    </p:set>
                                    <p:animEffect transition="in" filter="dissolve">
                                      <p:cBhvr>
                                        <p:cTn id="15" dur="500"/>
                                        <p:tgtEl>
                                          <p:spTgt spid="2725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72533"/>
                                        </p:tgtEl>
                                        <p:attrNameLst>
                                          <p:attrName>style.visibility</p:attrName>
                                        </p:attrNameLst>
                                      </p:cBhvr>
                                      <p:to>
                                        <p:strVal val="visible"/>
                                      </p:to>
                                    </p:set>
                                    <p:anim calcmode="lin" valueType="num">
                                      <p:cBhvr additive="base">
                                        <p:cTn id="20" dur="500" fill="hold"/>
                                        <p:tgtEl>
                                          <p:spTgt spid="272533"/>
                                        </p:tgtEl>
                                        <p:attrNameLst>
                                          <p:attrName>ppt_x</p:attrName>
                                        </p:attrNameLst>
                                      </p:cBhvr>
                                      <p:tavLst>
                                        <p:tav tm="0">
                                          <p:val>
                                            <p:strVal val="#ppt_x"/>
                                          </p:val>
                                        </p:tav>
                                        <p:tav tm="100000">
                                          <p:val>
                                            <p:strVal val="#ppt_x"/>
                                          </p:val>
                                        </p:tav>
                                      </p:tavLst>
                                    </p:anim>
                                    <p:anim calcmode="lin" valueType="num">
                                      <p:cBhvr additive="base">
                                        <p:cTn id="21" dur="500" fill="hold"/>
                                        <p:tgtEl>
                                          <p:spTgt spid="272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532" grpId="0" animBg="1"/>
      <p:bldP spid="27253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88900"/>
            <a:ext cx="8229600" cy="1143000"/>
          </a:xfrm>
        </p:spPr>
        <p:txBody>
          <a:bodyPr/>
          <a:lstStyle/>
          <a:p>
            <a:r>
              <a:rPr lang="en-US" altLang="en-US" sz="4400" dirty="0" smtClean="0"/>
              <a:t>Latch Avoidance in System Verilog</a:t>
            </a:r>
          </a:p>
        </p:txBody>
      </p:sp>
      <p:sp>
        <p:nvSpPr>
          <p:cNvPr id="471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DEDB57DB-3A18-4392-85AE-A5786E1C41D3}" type="slidenum">
              <a:rPr lang="en-US" altLang="en-US" sz="1000">
                <a:latin typeface="Verdana" panose="020B0604030504040204" pitchFamily="34" charset="0"/>
              </a:rPr>
              <a:pPr>
                <a:spcBef>
                  <a:spcPct val="0"/>
                </a:spcBef>
                <a:buClrTx/>
                <a:buSzTx/>
                <a:buFontTx/>
                <a:buNone/>
              </a:pPr>
              <a:t>43</a:t>
            </a:fld>
            <a:endParaRPr lang="en-US" altLang="en-US" sz="1000">
              <a:latin typeface="Verdana" panose="020B0604030504040204" pitchFamily="34" charset="0"/>
            </a:endParaRPr>
          </a:p>
        </p:txBody>
      </p:sp>
      <p:sp>
        <p:nvSpPr>
          <p:cNvPr id="5" name="Text Box 4"/>
          <p:cNvSpPr txBox="1">
            <a:spLocks noChangeArrowheads="1"/>
          </p:cNvSpPr>
          <p:nvPr/>
        </p:nvSpPr>
        <p:spPr bwMode="auto">
          <a:xfrm>
            <a:off x="609600" y="1600200"/>
            <a:ext cx="2667000" cy="2032000"/>
          </a:xfrm>
          <a:prstGeom prst="rect">
            <a:avLst/>
          </a:prstGeom>
          <a:solidFill>
            <a:schemeClr val="accent5">
              <a:lumMod val="60000"/>
              <a:lumOff val="40000"/>
            </a:schemeClr>
          </a:solidFill>
          <a:ln w="22225">
            <a:solidFill>
              <a:schemeClr val="tx1"/>
            </a:solidFill>
            <a:miter lim="800000"/>
            <a:headEnd/>
            <a:tailEnd/>
          </a:ln>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defRPr/>
            </a:pPr>
            <a:r>
              <a:rPr lang="en-US" b="1" dirty="0" err="1" smtClean="0"/>
              <a:t>reg</a:t>
            </a:r>
            <a:r>
              <a:rPr lang="en-US" dirty="0" smtClean="0"/>
              <a:t> </a:t>
            </a:r>
            <a:r>
              <a:rPr lang="en-US" dirty="0" err="1" smtClean="0"/>
              <a:t>func</a:t>
            </a:r>
            <a:r>
              <a:rPr lang="en-US" dirty="0" smtClean="0"/>
              <a:t>;</a:t>
            </a:r>
          </a:p>
          <a:p>
            <a:pPr eaLnBrk="1" hangingPunct="1">
              <a:defRPr/>
            </a:pPr>
            <a:endParaRPr lang="en-US" dirty="0" smtClean="0"/>
          </a:p>
          <a:p>
            <a:pPr eaLnBrk="1" hangingPunct="1">
              <a:defRPr/>
            </a:pPr>
            <a:r>
              <a:rPr lang="en-US" b="1" dirty="0" smtClean="0"/>
              <a:t>always</a:t>
            </a:r>
            <a:r>
              <a:rPr lang="en-US" dirty="0" smtClean="0"/>
              <a:t> @(</a:t>
            </a:r>
            <a:r>
              <a:rPr lang="en-US" dirty="0" err="1" smtClean="0"/>
              <a:t>a,b,c,d</a:t>
            </a:r>
            <a:r>
              <a:rPr lang="en-US" dirty="0" smtClean="0"/>
              <a:t>)</a:t>
            </a:r>
          </a:p>
          <a:p>
            <a:pPr eaLnBrk="1" hangingPunct="1">
              <a:defRPr/>
            </a:pPr>
            <a:r>
              <a:rPr lang="en-US" dirty="0" smtClean="0"/>
              <a:t>  </a:t>
            </a:r>
            <a:r>
              <a:rPr lang="en-US" b="1" dirty="0" smtClean="0"/>
              <a:t>if</a:t>
            </a:r>
            <a:r>
              <a:rPr lang="en-US" dirty="0" smtClean="0"/>
              <a:t> (a) </a:t>
            </a:r>
          </a:p>
          <a:p>
            <a:pPr eaLnBrk="1" hangingPunct="1">
              <a:defRPr/>
            </a:pPr>
            <a:r>
              <a:rPr lang="en-US" dirty="0" smtClean="0"/>
              <a:t>    </a:t>
            </a:r>
            <a:r>
              <a:rPr lang="en-US" dirty="0" err="1" smtClean="0"/>
              <a:t>func</a:t>
            </a:r>
            <a:r>
              <a:rPr lang="en-US" dirty="0" smtClean="0"/>
              <a:t> = c &amp; d;</a:t>
            </a:r>
          </a:p>
          <a:p>
            <a:pPr eaLnBrk="1" hangingPunct="1">
              <a:defRPr/>
            </a:pPr>
            <a:r>
              <a:rPr lang="en-US" dirty="0" smtClean="0"/>
              <a:t>  </a:t>
            </a:r>
            <a:r>
              <a:rPr lang="en-US" b="1" dirty="0" smtClean="0"/>
              <a:t>else if </a:t>
            </a:r>
            <a:r>
              <a:rPr lang="en-US" dirty="0" smtClean="0"/>
              <a:t>(b)</a:t>
            </a:r>
          </a:p>
          <a:p>
            <a:pPr eaLnBrk="1" hangingPunct="1">
              <a:defRPr/>
            </a:pPr>
            <a:r>
              <a:rPr lang="en-US" dirty="0" smtClean="0"/>
              <a:t>    </a:t>
            </a:r>
            <a:r>
              <a:rPr lang="en-US" dirty="0" err="1" smtClean="0"/>
              <a:t>func</a:t>
            </a:r>
            <a:r>
              <a:rPr lang="en-US" dirty="0" smtClean="0"/>
              <a:t> = c | d;</a:t>
            </a:r>
          </a:p>
        </p:txBody>
      </p:sp>
      <p:sp>
        <p:nvSpPr>
          <p:cNvPr id="47109" name="TextBox 5"/>
          <p:cNvSpPr txBox="1">
            <a:spLocks noChangeArrowheads="1"/>
          </p:cNvSpPr>
          <p:nvPr/>
        </p:nvSpPr>
        <p:spPr bwMode="auto">
          <a:xfrm>
            <a:off x="665163" y="3632200"/>
            <a:ext cx="256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i="1">
                <a:latin typeface="Verdana" panose="020B0604030504040204" pitchFamily="34" charset="0"/>
              </a:rPr>
              <a:t>Traditional verilog</a:t>
            </a:r>
          </a:p>
        </p:txBody>
      </p:sp>
      <p:sp>
        <p:nvSpPr>
          <p:cNvPr id="47110" name="TextBox 6"/>
          <p:cNvSpPr txBox="1">
            <a:spLocks noChangeArrowheads="1"/>
          </p:cNvSpPr>
          <p:nvPr/>
        </p:nvSpPr>
        <p:spPr bwMode="auto">
          <a:xfrm>
            <a:off x="381000" y="4079875"/>
            <a:ext cx="312420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Produces a latch, but gives no warning (unless hdlin_check_no_latch</a:t>
            </a:r>
          </a:p>
          <a:p>
            <a:pPr eaLnBrk="1" hangingPunct="1">
              <a:spcBef>
                <a:spcPct val="0"/>
              </a:spcBef>
              <a:buClrTx/>
              <a:buSzTx/>
              <a:buFontTx/>
              <a:buNone/>
            </a:pPr>
            <a:r>
              <a:rPr lang="en-US" altLang="en-US" sz="1800">
                <a:latin typeface="Verdana" panose="020B0604030504040204" pitchFamily="34" charset="0"/>
              </a:rPr>
              <a:t>is set true).</a:t>
            </a:r>
          </a:p>
        </p:txBody>
      </p:sp>
      <p:sp>
        <p:nvSpPr>
          <p:cNvPr id="8" name="TextBox 7"/>
          <p:cNvSpPr txBox="1">
            <a:spLocks noChangeArrowheads="1"/>
          </p:cNvSpPr>
          <p:nvPr/>
        </p:nvSpPr>
        <p:spPr bwMode="auto">
          <a:xfrm>
            <a:off x="381000" y="5280025"/>
            <a:ext cx="312420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func</a:t>
            </a:r>
            <a:r>
              <a:rPr lang="en-US" altLang="en-US" sz="1800">
                <a:latin typeface="Verdana" panose="020B0604030504040204" pitchFamily="34" charset="0"/>
              </a:rPr>
              <a:t> has to be of type </a:t>
            </a:r>
            <a:r>
              <a:rPr lang="en-US" altLang="en-US" sz="1800" b="1">
                <a:latin typeface="Courier New" panose="02070309020205020404" pitchFamily="49" charset="0"/>
                <a:cs typeface="Courier New" panose="02070309020205020404" pitchFamily="49" charset="0"/>
              </a:rPr>
              <a:t>reg</a:t>
            </a:r>
            <a:r>
              <a:rPr lang="en-US" altLang="en-US" sz="1800">
                <a:latin typeface="Verdana" panose="020B0604030504040204" pitchFamily="34" charset="0"/>
              </a:rPr>
              <a:t> even though intent is not to infer a sequential element</a:t>
            </a:r>
          </a:p>
        </p:txBody>
      </p:sp>
      <p:sp>
        <p:nvSpPr>
          <p:cNvPr id="9" name="Text Box 4"/>
          <p:cNvSpPr txBox="1">
            <a:spLocks noChangeArrowheads="1"/>
          </p:cNvSpPr>
          <p:nvPr/>
        </p:nvSpPr>
        <p:spPr bwMode="auto">
          <a:xfrm>
            <a:off x="5181600" y="1600200"/>
            <a:ext cx="2667000" cy="2032000"/>
          </a:xfrm>
          <a:prstGeom prst="rect">
            <a:avLst/>
          </a:prstGeom>
          <a:solidFill>
            <a:schemeClr val="accent2">
              <a:lumMod val="75000"/>
            </a:schemeClr>
          </a:solidFill>
          <a:ln w="22225">
            <a:solidFill>
              <a:schemeClr val="tx1"/>
            </a:solidFill>
            <a:miter lim="800000"/>
            <a:headEnd/>
            <a:tailEnd/>
          </a:ln>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defRPr/>
            </a:pPr>
            <a:r>
              <a:rPr lang="en-US" b="1" dirty="0" smtClean="0"/>
              <a:t>logic</a:t>
            </a:r>
            <a:r>
              <a:rPr lang="en-US" dirty="0" smtClean="0"/>
              <a:t> </a:t>
            </a:r>
            <a:r>
              <a:rPr lang="en-US" dirty="0" err="1" smtClean="0"/>
              <a:t>func</a:t>
            </a:r>
            <a:r>
              <a:rPr lang="en-US" dirty="0" smtClean="0"/>
              <a:t>;</a:t>
            </a:r>
          </a:p>
          <a:p>
            <a:pPr eaLnBrk="1" hangingPunct="1">
              <a:defRPr/>
            </a:pPr>
            <a:endParaRPr lang="en-US" dirty="0" smtClean="0"/>
          </a:p>
          <a:p>
            <a:pPr eaLnBrk="1" hangingPunct="1">
              <a:defRPr/>
            </a:pPr>
            <a:r>
              <a:rPr lang="en-US" b="1" dirty="0" err="1" smtClean="0"/>
              <a:t>always_comb</a:t>
            </a:r>
            <a:endParaRPr lang="en-US" b="1" dirty="0" smtClean="0"/>
          </a:p>
          <a:p>
            <a:pPr eaLnBrk="1" hangingPunct="1">
              <a:defRPr/>
            </a:pPr>
            <a:r>
              <a:rPr lang="en-US" b="1" dirty="0" smtClean="0"/>
              <a:t>  if</a:t>
            </a:r>
            <a:r>
              <a:rPr lang="en-US" dirty="0" smtClean="0"/>
              <a:t> (a) </a:t>
            </a:r>
          </a:p>
          <a:p>
            <a:pPr eaLnBrk="1" hangingPunct="1">
              <a:defRPr/>
            </a:pPr>
            <a:r>
              <a:rPr lang="en-US" dirty="0" smtClean="0"/>
              <a:t>    </a:t>
            </a:r>
            <a:r>
              <a:rPr lang="en-US" dirty="0" err="1" smtClean="0"/>
              <a:t>func</a:t>
            </a:r>
            <a:r>
              <a:rPr lang="en-US" dirty="0" smtClean="0"/>
              <a:t> = c &amp; d;</a:t>
            </a:r>
          </a:p>
          <a:p>
            <a:pPr eaLnBrk="1" hangingPunct="1">
              <a:defRPr/>
            </a:pPr>
            <a:r>
              <a:rPr lang="en-US" dirty="0" smtClean="0"/>
              <a:t>  </a:t>
            </a:r>
            <a:r>
              <a:rPr lang="en-US" b="1" dirty="0" smtClean="0"/>
              <a:t>else if </a:t>
            </a:r>
            <a:r>
              <a:rPr lang="en-US" dirty="0" smtClean="0"/>
              <a:t>(b)</a:t>
            </a:r>
          </a:p>
          <a:p>
            <a:pPr eaLnBrk="1" hangingPunct="1">
              <a:defRPr/>
            </a:pPr>
            <a:r>
              <a:rPr lang="en-US" dirty="0" smtClean="0"/>
              <a:t>    </a:t>
            </a:r>
            <a:r>
              <a:rPr lang="en-US" dirty="0" err="1" smtClean="0"/>
              <a:t>func</a:t>
            </a:r>
            <a:r>
              <a:rPr lang="en-US" dirty="0" smtClean="0"/>
              <a:t> = c | d;</a:t>
            </a:r>
          </a:p>
        </p:txBody>
      </p:sp>
      <p:sp>
        <p:nvSpPr>
          <p:cNvPr id="10" name="TextBox 9"/>
          <p:cNvSpPr txBox="1">
            <a:spLocks noChangeArrowheads="1"/>
          </p:cNvSpPr>
          <p:nvPr/>
        </p:nvSpPr>
        <p:spPr bwMode="auto">
          <a:xfrm>
            <a:off x="5237163" y="3632200"/>
            <a:ext cx="2112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i="1">
                <a:latin typeface="Verdana" panose="020B0604030504040204" pitchFamily="34" charset="0"/>
              </a:rPr>
              <a:t>System verilog</a:t>
            </a:r>
          </a:p>
        </p:txBody>
      </p:sp>
      <p:sp>
        <p:nvSpPr>
          <p:cNvPr id="11" name="TextBox 10"/>
          <p:cNvSpPr txBox="1">
            <a:spLocks noChangeArrowheads="1"/>
          </p:cNvSpPr>
          <p:nvPr/>
        </p:nvSpPr>
        <p:spPr bwMode="auto">
          <a:xfrm>
            <a:off x="4800600" y="4038600"/>
            <a:ext cx="3281363" cy="1477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Produces a latch, but gives warning since always block said we intended combinational.  No sensitivity list needed.</a:t>
            </a:r>
          </a:p>
        </p:txBody>
      </p:sp>
      <p:sp>
        <p:nvSpPr>
          <p:cNvPr id="12" name="TextBox 11"/>
          <p:cNvSpPr txBox="1">
            <a:spLocks noChangeArrowheads="1"/>
          </p:cNvSpPr>
          <p:nvPr/>
        </p:nvSpPr>
        <p:spPr bwMode="auto">
          <a:xfrm>
            <a:off x="4800600" y="5516563"/>
            <a:ext cx="3276600" cy="922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func</a:t>
            </a:r>
            <a:r>
              <a:rPr lang="en-US" altLang="en-US" sz="1800">
                <a:latin typeface="Verdana" panose="020B0604030504040204" pitchFamily="34" charset="0"/>
              </a:rPr>
              <a:t> can be of type logic, which makes more sense than </a:t>
            </a:r>
            <a:r>
              <a:rPr lang="en-US" altLang="en-US" sz="1800" b="1">
                <a:latin typeface="Courier New" panose="02070309020205020404" pitchFamily="49" charset="0"/>
                <a:cs typeface="Courier New" panose="02070309020205020404" pitchFamily="49" charset="0"/>
              </a:rPr>
              <a:t>reg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style.rotation</p:attrName>
                                        </p:attrNameLst>
                                      </p:cBhvr>
                                      <p:tavLst>
                                        <p:tav tm="0">
                                          <p:val>
                                            <p:fltVal val="90"/>
                                          </p:val>
                                        </p:tav>
                                        <p:tav tm="100000">
                                          <p:val>
                                            <p:fltVal val="0"/>
                                          </p:val>
                                        </p:tav>
                                      </p:tavLst>
                                    </p:anim>
                                    <p:animEffect transition="in" filter="fade">
                                      <p:cBhvr>
                                        <p:cTn id="34" dur="1000"/>
                                        <p:tgtEl>
                                          <p:spTgt spid="10"/>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1000" fill="hold"/>
                                        <p:tgtEl>
                                          <p:spTgt spid="11"/>
                                        </p:tgtEl>
                                        <p:attrNameLst>
                                          <p:attrName>ppt_w</p:attrName>
                                        </p:attrNameLst>
                                      </p:cBhvr>
                                      <p:tavLst>
                                        <p:tav tm="0">
                                          <p:val>
                                            <p:fltVal val="0"/>
                                          </p:val>
                                        </p:tav>
                                        <p:tav tm="100000">
                                          <p:val>
                                            <p:strVal val="#ppt_w"/>
                                          </p:val>
                                        </p:tav>
                                      </p:tavLst>
                                    </p:anim>
                                    <p:anim calcmode="lin" valueType="num">
                                      <p:cBhvr>
                                        <p:cTn id="38" dur="1000" fill="hold"/>
                                        <p:tgtEl>
                                          <p:spTgt spid="11"/>
                                        </p:tgtEl>
                                        <p:attrNameLst>
                                          <p:attrName>ppt_h</p:attrName>
                                        </p:attrNameLst>
                                      </p:cBhvr>
                                      <p:tavLst>
                                        <p:tav tm="0">
                                          <p:val>
                                            <p:fltVal val="0"/>
                                          </p:val>
                                        </p:tav>
                                        <p:tav tm="100000">
                                          <p:val>
                                            <p:strVal val="#ppt_h"/>
                                          </p:val>
                                        </p:tav>
                                      </p:tavLst>
                                    </p:anim>
                                    <p:anim calcmode="lin" valueType="num">
                                      <p:cBhvr>
                                        <p:cTn id="39" dur="1000" fill="hold"/>
                                        <p:tgtEl>
                                          <p:spTgt spid="11"/>
                                        </p:tgtEl>
                                        <p:attrNameLst>
                                          <p:attrName>style.rotation</p:attrName>
                                        </p:attrNameLst>
                                      </p:cBhvr>
                                      <p:tavLst>
                                        <p:tav tm="0">
                                          <p:val>
                                            <p:fltVal val="90"/>
                                          </p:val>
                                        </p:tav>
                                        <p:tav tm="100000">
                                          <p:val>
                                            <p:fltVal val="0"/>
                                          </p:val>
                                        </p:tav>
                                      </p:tavLst>
                                    </p:anim>
                                    <p:animEffect transition="in" filter="fade">
                                      <p:cBhvr>
                                        <p:cTn id="40" dur="1000"/>
                                        <p:tgtEl>
                                          <p:spTgt spid="1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6"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down)">
                                      <p:cBhvr>
                                        <p:cTn id="45" dur="580">
                                          <p:stCondLst>
                                            <p:cond delay="0"/>
                                          </p:stCondLst>
                                        </p:cTn>
                                        <p:tgtEl>
                                          <p:spTgt spid="12"/>
                                        </p:tgtEl>
                                      </p:cBhvr>
                                    </p:animEffect>
                                    <p:anim calcmode="lin" valueType="num">
                                      <p:cBhvr>
                                        <p:cTn id="4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51" dur="26">
                                          <p:stCondLst>
                                            <p:cond delay="650"/>
                                          </p:stCondLst>
                                        </p:cTn>
                                        <p:tgtEl>
                                          <p:spTgt spid="12"/>
                                        </p:tgtEl>
                                      </p:cBhvr>
                                      <p:to x="100000" y="60000"/>
                                    </p:animScale>
                                    <p:animScale>
                                      <p:cBhvr>
                                        <p:cTn id="52" dur="166" decel="50000">
                                          <p:stCondLst>
                                            <p:cond delay="676"/>
                                          </p:stCondLst>
                                        </p:cTn>
                                        <p:tgtEl>
                                          <p:spTgt spid="12"/>
                                        </p:tgtEl>
                                      </p:cBhvr>
                                      <p:to x="100000" y="100000"/>
                                    </p:animScale>
                                    <p:animScale>
                                      <p:cBhvr>
                                        <p:cTn id="53" dur="26">
                                          <p:stCondLst>
                                            <p:cond delay="1312"/>
                                          </p:stCondLst>
                                        </p:cTn>
                                        <p:tgtEl>
                                          <p:spTgt spid="12"/>
                                        </p:tgtEl>
                                      </p:cBhvr>
                                      <p:to x="100000" y="80000"/>
                                    </p:animScale>
                                    <p:animScale>
                                      <p:cBhvr>
                                        <p:cTn id="54" dur="166" decel="50000">
                                          <p:stCondLst>
                                            <p:cond delay="1338"/>
                                          </p:stCondLst>
                                        </p:cTn>
                                        <p:tgtEl>
                                          <p:spTgt spid="12"/>
                                        </p:tgtEl>
                                      </p:cBhvr>
                                      <p:to x="100000" y="100000"/>
                                    </p:animScale>
                                    <p:animScale>
                                      <p:cBhvr>
                                        <p:cTn id="55" dur="26">
                                          <p:stCondLst>
                                            <p:cond delay="1642"/>
                                          </p:stCondLst>
                                        </p:cTn>
                                        <p:tgtEl>
                                          <p:spTgt spid="12"/>
                                        </p:tgtEl>
                                      </p:cBhvr>
                                      <p:to x="100000" y="90000"/>
                                    </p:animScale>
                                    <p:animScale>
                                      <p:cBhvr>
                                        <p:cTn id="56" dur="166" decel="50000">
                                          <p:stCondLst>
                                            <p:cond delay="1668"/>
                                          </p:stCondLst>
                                        </p:cTn>
                                        <p:tgtEl>
                                          <p:spTgt spid="12"/>
                                        </p:tgtEl>
                                      </p:cBhvr>
                                      <p:to x="100000" y="100000"/>
                                    </p:animScale>
                                    <p:animScale>
                                      <p:cBhvr>
                                        <p:cTn id="57" dur="26">
                                          <p:stCondLst>
                                            <p:cond delay="1808"/>
                                          </p:stCondLst>
                                        </p:cTn>
                                        <p:tgtEl>
                                          <p:spTgt spid="12"/>
                                        </p:tgtEl>
                                      </p:cBhvr>
                                      <p:to x="100000" y="95000"/>
                                    </p:animScale>
                                    <p:animScale>
                                      <p:cBhvr>
                                        <p:cTn id="58"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114300"/>
            <a:ext cx="8229600" cy="1143000"/>
          </a:xfrm>
        </p:spPr>
        <p:txBody>
          <a:bodyPr/>
          <a:lstStyle/>
          <a:p>
            <a:pPr eaLnBrk="1" hangingPunct="1"/>
            <a:r>
              <a:rPr lang="en-US" altLang="en-US" dirty="0" smtClean="0"/>
              <a:t>More on </a:t>
            </a:r>
            <a:r>
              <a:rPr lang="en-US" altLang="en-US" b="1" dirty="0" smtClean="0">
                <a:latin typeface="Tahoma" panose="020B0604030504040204" pitchFamily="34" charset="0"/>
              </a:rPr>
              <a:t>if</a:t>
            </a:r>
            <a:r>
              <a:rPr lang="en-US" altLang="en-US" dirty="0" smtClean="0"/>
              <a:t> statements…</a:t>
            </a:r>
          </a:p>
        </p:txBody>
      </p:sp>
      <p:sp>
        <p:nvSpPr>
          <p:cNvPr id="48132" name="Rectangle 3"/>
          <p:cNvSpPr>
            <a:spLocks noGrp="1" noChangeArrowheads="1"/>
          </p:cNvSpPr>
          <p:nvPr>
            <p:ph idx="1"/>
          </p:nvPr>
        </p:nvSpPr>
        <p:spPr>
          <a:xfrm>
            <a:off x="457200" y="1600200"/>
            <a:ext cx="8229600" cy="990600"/>
          </a:xfrm>
        </p:spPr>
        <p:txBody>
          <a:bodyPr/>
          <a:lstStyle/>
          <a:p>
            <a:pPr eaLnBrk="1" hangingPunct="1"/>
            <a:r>
              <a:rPr lang="en-US" altLang="en-US" smtClean="0"/>
              <a:t>Watch the sensitivity lists…what is missing in this example?</a:t>
            </a:r>
          </a:p>
        </p:txBody>
      </p:sp>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3B58F1E3-6B4C-4ACB-8427-93914EAE9A4D}" type="slidenum">
              <a:rPr lang="en-US" altLang="en-US" sz="1000">
                <a:latin typeface="Verdana" panose="020B0604030504040204" pitchFamily="34" charset="0"/>
              </a:rPr>
              <a:pPr>
                <a:spcBef>
                  <a:spcPct val="0"/>
                </a:spcBef>
                <a:buClrTx/>
                <a:buSzTx/>
                <a:buFontTx/>
                <a:buNone/>
              </a:pPr>
              <a:t>44</a:t>
            </a:fld>
            <a:endParaRPr lang="en-US" altLang="en-US" sz="1000">
              <a:latin typeface="Verdana" panose="020B0604030504040204" pitchFamily="34" charset="0"/>
            </a:endParaRPr>
          </a:p>
        </p:txBody>
      </p:sp>
      <p:sp>
        <p:nvSpPr>
          <p:cNvPr id="48133" name="Rectangle 4"/>
          <p:cNvSpPr>
            <a:spLocks noChangeArrowheads="1"/>
          </p:cNvSpPr>
          <p:nvPr/>
        </p:nvSpPr>
        <p:spPr bwMode="auto">
          <a:xfrm>
            <a:off x="2590800" y="2286000"/>
            <a:ext cx="34290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lnSpc>
                <a:spcPct val="80000"/>
              </a:lnSpc>
              <a:buFont typeface="Wingdings" panose="05000000000000000000" pitchFamily="2" charset="2"/>
              <a:buNone/>
            </a:pPr>
            <a:r>
              <a:rPr lang="en-US" altLang="en-US" sz="1800" b="1">
                <a:latin typeface="Tahoma" panose="020B0604030504040204" pitchFamily="34" charset="0"/>
              </a:rPr>
              <a:t>always</a:t>
            </a:r>
            <a:r>
              <a:rPr lang="en-US" altLang="en-US" sz="1800">
                <a:latin typeface="Tahoma" panose="020B0604030504040204" pitchFamily="34" charset="0"/>
              </a:rPr>
              <a:t> </a:t>
            </a:r>
            <a:r>
              <a:rPr lang="en-US" altLang="en-US" sz="1800" b="1">
                <a:latin typeface="Tahoma" panose="020B0604030504040204" pitchFamily="34" charset="0"/>
              </a:rPr>
              <a:t>@</a:t>
            </a:r>
            <a:r>
              <a:rPr lang="en-US" altLang="en-US" sz="1800">
                <a:latin typeface="Tahoma" panose="020B0604030504040204" pitchFamily="34" charset="0"/>
              </a:rPr>
              <a:t>(a, b) </a:t>
            </a:r>
            <a:r>
              <a:rPr lang="en-US" altLang="en-US" sz="1800" b="1">
                <a:latin typeface="Tahoma" panose="020B0604030504040204" pitchFamily="34" charset="0"/>
              </a:rPr>
              <a:t>begin</a:t>
            </a:r>
          </a:p>
          <a:p>
            <a:pPr eaLnBrk="1" hangingPunct="1">
              <a:lnSpc>
                <a:spcPct val="80000"/>
              </a:lnSpc>
              <a:buFont typeface="Wingdings" panose="05000000000000000000" pitchFamily="2" charset="2"/>
              <a:buNone/>
            </a:pPr>
            <a:r>
              <a:rPr lang="en-US" altLang="en-US" sz="1800">
                <a:latin typeface="Tahoma" panose="020B0604030504040204" pitchFamily="34" charset="0"/>
              </a:rPr>
              <a:t>	temp = a – b;</a:t>
            </a:r>
          </a:p>
          <a:p>
            <a:pPr eaLnBrk="1" hangingPunct="1">
              <a:lnSpc>
                <a:spcPct val="80000"/>
              </a:lnSpc>
              <a:buFont typeface="Wingdings" panose="05000000000000000000" pitchFamily="2" charset="2"/>
              <a:buNone/>
            </a:pPr>
            <a:r>
              <a:rPr lang="en-US" altLang="en-US" sz="1800">
                <a:latin typeface="Tahoma" panose="020B0604030504040204" pitchFamily="34" charset="0"/>
              </a:rPr>
              <a:t>	</a:t>
            </a:r>
            <a:r>
              <a:rPr lang="en-US" altLang="en-US" sz="1800" b="1">
                <a:latin typeface="Tahoma" panose="020B0604030504040204" pitchFamily="34" charset="0"/>
              </a:rPr>
              <a:t>if</a:t>
            </a:r>
            <a:r>
              <a:rPr lang="en-US" altLang="en-US" sz="1800">
                <a:latin typeface="Tahoma" panose="020B0604030504040204" pitchFamily="34" charset="0"/>
              </a:rPr>
              <a:t> ((temp &lt; 8’b0) &amp;&amp; abs) </a:t>
            </a:r>
            <a:endParaRPr lang="en-US" altLang="en-US" sz="1800">
              <a:solidFill>
                <a:srgbClr val="FF0000"/>
              </a:solidFill>
              <a:latin typeface="Tahoma" panose="020B0604030504040204" pitchFamily="34" charset="0"/>
            </a:endParaRPr>
          </a:p>
          <a:p>
            <a:pPr eaLnBrk="1" hangingPunct="1">
              <a:lnSpc>
                <a:spcPct val="80000"/>
              </a:lnSpc>
              <a:buFont typeface="Wingdings" panose="05000000000000000000" pitchFamily="2" charset="2"/>
              <a:buNone/>
            </a:pPr>
            <a:r>
              <a:rPr lang="en-US" altLang="en-US" sz="1800">
                <a:latin typeface="Tahoma" panose="020B0604030504040204" pitchFamily="34" charset="0"/>
              </a:rPr>
              <a:t>		out = -temp;</a:t>
            </a:r>
          </a:p>
          <a:p>
            <a:pPr eaLnBrk="1" hangingPunct="1">
              <a:lnSpc>
                <a:spcPct val="80000"/>
              </a:lnSpc>
              <a:buFont typeface="Wingdings" panose="05000000000000000000" pitchFamily="2" charset="2"/>
              <a:buNone/>
            </a:pPr>
            <a:r>
              <a:rPr lang="en-US" altLang="en-US" sz="1800">
                <a:latin typeface="Tahoma" panose="020B0604030504040204" pitchFamily="34" charset="0"/>
              </a:rPr>
              <a:t>	</a:t>
            </a:r>
            <a:r>
              <a:rPr lang="en-US" altLang="en-US" sz="1800" b="1">
                <a:latin typeface="Tahoma" panose="020B0604030504040204" pitchFamily="34" charset="0"/>
              </a:rPr>
              <a:t>else</a:t>
            </a:r>
            <a:r>
              <a:rPr lang="en-US" altLang="en-US" sz="1800">
                <a:latin typeface="Tahoma" panose="020B0604030504040204" pitchFamily="34" charset="0"/>
              </a:rPr>
              <a:t> out = temp;</a:t>
            </a:r>
          </a:p>
          <a:p>
            <a:pPr eaLnBrk="1" hangingPunct="1">
              <a:lnSpc>
                <a:spcPct val="80000"/>
              </a:lnSpc>
              <a:buFont typeface="Wingdings" panose="05000000000000000000" pitchFamily="2" charset="2"/>
              <a:buNone/>
            </a:pPr>
            <a:r>
              <a:rPr lang="en-US" altLang="en-US" sz="1800" b="1">
                <a:latin typeface="Tahoma" panose="020B0604030504040204" pitchFamily="34" charset="0"/>
              </a:rPr>
              <a:t>end</a:t>
            </a:r>
          </a:p>
        </p:txBody>
      </p:sp>
      <p:sp>
        <p:nvSpPr>
          <p:cNvPr id="273413" name="Text Box 5"/>
          <p:cNvSpPr txBox="1">
            <a:spLocks noChangeArrowheads="1"/>
          </p:cNvSpPr>
          <p:nvPr/>
        </p:nvSpPr>
        <p:spPr bwMode="auto">
          <a:xfrm>
            <a:off x="457200" y="4267200"/>
            <a:ext cx="4038600" cy="2036763"/>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Verdana" panose="020B0604030504040204" pitchFamily="34" charset="0"/>
              </a:rPr>
              <a:t>always</a:t>
            </a:r>
            <a:r>
              <a:rPr lang="en-US" altLang="en-US" sz="1800">
                <a:latin typeface="Verdana" panose="020B0604030504040204" pitchFamily="34" charset="0"/>
              </a:rPr>
              <a:t> @  (</a:t>
            </a:r>
            <a:r>
              <a:rPr lang="en-US" altLang="en-US" sz="1800" b="1">
                <a:latin typeface="Verdana" panose="020B0604030504040204" pitchFamily="34" charset="0"/>
              </a:rPr>
              <a:t>posedge</a:t>
            </a:r>
            <a:r>
              <a:rPr lang="en-US" altLang="en-US" sz="1800">
                <a:latin typeface="Verdana" panose="020B0604030504040204" pitchFamily="34" charset="0"/>
              </a:rPr>
              <a:t> clk) </a:t>
            </a:r>
            <a:r>
              <a:rPr lang="en-US" altLang="en-US" sz="1800" b="1">
                <a:latin typeface="Verdana" panose="020B0604030504040204" pitchFamily="34" charset="0"/>
              </a:rPr>
              <a:t>begin</a:t>
            </a: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if</a:t>
            </a:r>
            <a:r>
              <a:rPr lang="en-US" altLang="en-US" sz="1800">
                <a:latin typeface="Verdana" panose="020B0604030504040204" pitchFamily="34" charset="0"/>
              </a:rPr>
              <a:t> (reset) q &lt;= 0;    	 </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else</a:t>
            </a:r>
            <a:r>
              <a:rPr lang="en-US" altLang="en-US" sz="1800">
                <a:latin typeface="Verdana" panose="020B0604030504040204" pitchFamily="34" charset="0"/>
              </a:rPr>
              <a:t> </a:t>
            </a:r>
            <a:r>
              <a:rPr lang="en-US" altLang="en-US" sz="1800" b="1">
                <a:latin typeface="Verdana" panose="020B0604030504040204" pitchFamily="34" charset="0"/>
              </a:rPr>
              <a:t>if</a:t>
            </a:r>
            <a:r>
              <a:rPr lang="en-US" altLang="en-US" sz="1800">
                <a:latin typeface="Verdana" panose="020B0604030504040204" pitchFamily="34" charset="0"/>
              </a:rPr>
              <a:t> (set) q &lt;= 1;</a:t>
            </a:r>
          </a:p>
          <a:p>
            <a:pPr eaLnBrk="1" hangingPunct="1">
              <a:spcBef>
                <a:spcPct val="0"/>
              </a:spcBef>
              <a:buClrTx/>
              <a:buSzTx/>
              <a:buFontTx/>
              <a:buNone/>
            </a:pPr>
            <a:r>
              <a:rPr lang="en-US" altLang="en-US" sz="1800">
                <a:latin typeface="Verdana" panose="020B0604030504040204" pitchFamily="34" charset="0"/>
              </a:rPr>
              <a:t>	</a:t>
            </a:r>
            <a:r>
              <a:rPr lang="en-US" altLang="en-US" sz="1800" b="1">
                <a:latin typeface="Verdana" panose="020B0604030504040204" pitchFamily="34" charset="0"/>
              </a:rPr>
              <a:t>else</a:t>
            </a:r>
            <a:r>
              <a:rPr lang="en-US" altLang="en-US" sz="1800">
                <a:latin typeface="Verdana" panose="020B0604030504040204" pitchFamily="34" charset="0"/>
              </a:rPr>
              <a:t> q &lt;= data;</a:t>
            </a:r>
          </a:p>
          <a:p>
            <a:pPr eaLnBrk="1" hangingPunct="1">
              <a:spcBef>
                <a:spcPct val="0"/>
              </a:spcBef>
              <a:buClrTx/>
              <a:buSzTx/>
              <a:buFontTx/>
              <a:buNone/>
            </a:pPr>
            <a:r>
              <a:rPr lang="en-US" altLang="en-US" sz="1800" b="1">
                <a:latin typeface="Verdana" panose="020B0604030504040204" pitchFamily="34" charset="0"/>
              </a:rPr>
              <a:t>end</a:t>
            </a:r>
          </a:p>
          <a:p>
            <a:pPr eaLnBrk="1" hangingPunct="1">
              <a:spcBef>
                <a:spcPct val="0"/>
              </a:spcBef>
              <a:buClrTx/>
              <a:buSzTx/>
              <a:buFontTx/>
              <a:buNone/>
            </a:pPr>
            <a:endParaRPr lang="en-US" altLang="en-US" sz="1800">
              <a:latin typeface="Verdana" panose="020B0604030504040204" pitchFamily="34" charset="0"/>
            </a:endParaRPr>
          </a:p>
        </p:txBody>
      </p:sp>
      <p:sp>
        <p:nvSpPr>
          <p:cNvPr id="273414" name="Text Box 6"/>
          <p:cNvSpPr txBox="1">
            <a:spLocks noChangeArrowheads="1"/>
          </p:cNvSpPr>
          <p:nvPr/>
        </p:nvSpPr>
        <p:spPr bwMode="auto">
          <a:xfrm>
            <a:off x="4876800" y="4419600"/>
            <a:ext cx="3259138" cy="388938"/>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What is being coded here?</a:t>
            </a:r>
          </a:p>
        </p:txBody>
      </p:sp>
      <p:sp>
        <p:nvSpPr>
          <p:cNvPr id="273415" name="Text Box 7"/>
          <p:cNvSpPr txBox="1">
            <a:spLocks noChangeArrowheads="1"/>
          </p:cNvSpPr>
          <p:nvPr/>
        </p:nvSpPr>
        <p:spPr bwMode="auto">
          <a:xfrm>
            <a:off x="4876800" y="5029200"/>
            <a:ext cx="3646488" cy="388938"/>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Is it synchrounous or asynch?</a:t>
            </a:r>
          </a:p>
        </p:txBody>
      </p:sp>
      <p:sp>
        <p:nvSpPr>
          <p:cNvPr id="273416" name="Text Box 8"/>
          <p:cNvSpPr txBox="1">
            <a:spLocks noChangeArrowheads="1"/>
          </p:cNvSpPr>
          <p:nvPr/>
        </p:nvSpPr>
        <p:spPr bwMode="auto">
          <a:xfrm>
            <a:off x="4876800" y="5638800"/>
            <a:ext cx="3717925" cy="663575"/>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Does the reset or the set have</a:t>
            </a:r>
          </a:p>
          <a:p>
            <a:pPr eaLnBrk="1" hangingPunct="1">
              <a:spcBef>
                <a:spcPct val="0"/>
              </a:spcBef>
              <a:buClrTx/>
              <a:buSzTx/>
              <a:buFontTx/>
              <a:buNone/>
            </a:pPr>
            <a:r>
              <a:rPr lang="en-US" altLang="en-US" sz="1800">
                <a:latin typeface="Verdana" panose="020B0604030504040204" pitchFamily="34" charset="0"/>
              </a:rPr>
              <a:t>higher priority?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3413"/>
                                        </p:tgtEl>
                                        <p:attrNameLst>
                                          <p:attrName>style.visibility</p:attrName>
                                        </p:attrNameLst>
                                      </p:cBhvr>
                                      <p:to>
                                        <p:strVal val="visible"/>
                                      </p:to>
                                    </p:set>
                                    <p:animEffect transition="in" filter="blinds(horizontal)">
                                      <p:cBhvr>
                                        <p:cTn id="7" dur="500"/>
                                        <p:tgtEl>
                                          <p:spTgt spid="273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3414"/>
                                        </p:tgtEl>
                                        <p:attrNameLst>
                                          <p:attrName>style.visibility</p:attrName>
                                        </p:attrNameLst>
                                      </p:cBhvr>
                                      <p:to>
                                        <p:strVal val="visible"/>
                                      </p:to>
                                    </p:set>
                                    <p:anim calcmode="lin" valueType="num">
                                      <p:cBhvr additive="base">
                                        <p:cTn id="12" dur="500" fill="hold"/>
                                        <p:tgtEl>
                                          <p:spTgt spid="273414"/>
                                        </p:tgtEl>
                                        <p:attrNameLst>
                                          <p:attrName>ppt_x</p:attrName>
                                        </p:attrNameLst>
                                      </p:cBhvr>
                                      <p:tavLst>
                                        <p:tav tm="0">
                                          <p:val>
                                            <p:strVal val="#ppt_x"/>
                                          </p:val>
                                        </p:tav>
                                        <p:tav tm="100000">
                                          <p:val>
                                            <p:strVal val="#ppt_x"/>
                                          </p:val>
                                        </p:tav>
                                      </p:tavLst>
                                    </p:anim>
                                    <p:anim calcmode="lin" valueType="num">
                                      <p:cBhvr additive="base">
                                        <p:cTn id="13" dur="500" fill="hold"/>
                                        <p:tgtEl>
                                          <p:spTgt spid="27341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3415"/>
                                        </p:tgtEl>
                                        <p:attrNameLst>
                                          <p:attrName>style.visibility</p:attrName>
                                        </p:attrNameLst>
                                      </p:cBhvr>
                                      <p:to>
                                        <p:strVal val="visible"/>
                                      </p:to>
                                    </p:set>
                                    <p:anim calcmode="lin" valueType="num">
                                      <p:cBhvr additive="base">
                                        <p:cTn id="18" dur="500" fill="hold"/>
                                        <p:tgtEl>
                                          <p:spTgt spid="273415"/>
                                        </p:tgtEl>
                                        <p:attrNameLst>
                                          <p:attrName>ppt_x</p:attrName>
                                        </p:attrNameLst>
                                      </p:cBhvr>
                                      <p:tavLst>
                                        <p:tav tm="0">
                                          <p:val>
                                            <p:strVal val="#ppt_x"/>
                                          </p:val>
                                        </p:tav>
                                        <p:tav tm="100000">
                                          <p:val>
                                            <p:strVal val="#ppt_x"/>
                                          </p:val>
                                        </p:tav>
                                      </p:tavLst>
                                    </p:anim>
                                    <p:anim calcmode="lin" valueType="num">
                                      <p:cBhvr additive="base">
                                        <p:cTn id="19" dur="500" fill="hold"/>
                                        <p:tgtEl>
                                          <p:spTgt spid="27341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73416"/>
                                        </p:tgtEl>
                                        <p:attrNameLst>
                                          <p:attrName>style.visibility</p:attrName>
                                        </p:attrNameLst>
                                      </p:cBhvr>
                                      <p:to>
                                        <p:strVal val="visible"/>
                                      </p:to>
                                    </p:set>
                                    <p:anim calcmode="lin" valueType="num">
                                      <p:cBhvr additive="base">
                                        <p:cTn id="24" dur="500" fill="hold"/>
                                        <p:tgtEl>
                                          <p:spTgt spid="273416"/>
                                        </p:tgtEl>
                                        <p:attrNameLst>
                                          <p:attrName>ppt_x</p:attrName>
                                        </p:attrNameLst>
                                      </p:cBhvr>
                                      <p:tavLst>
                                        <p:tav tm="0">
                                          <p:val>
                                            <p:strVal val="#ppt_x"/>
                                          </p:val>
                                        </p:tav>
                                        <p:tav tm="100000">
                                          <p:val>
                                            <p:strVal val="#ppt_x"/>
                                          </p:val>
                                        </p:tav>
                                      </p:tavLst>
                                    </p:anim>
                                    <p:anim calcmode="lin" valueType="num">
                                      <p:cBhvr additive="base">
                                        <p:cTn id="25" dur="500" fill="hold"/>
                                        <p:tgtEl>
                                          <p:spTgt spid="2734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animBg="1"/>
      <p:bldP spid="273414" grpId="0" animBg="1"/>
      <p:bldP spid="273415" grpId="0" animBg="1"/>
      <p:bldP spid="2734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62DFADD-8EBC-4211-863B-F87539F84D39}" type="slidenum">
              <a:rPr lang="en-US" smtClean="0"/>
              <a:pPr>
                <a:defRPr/>
              </a:pPr>
              <a:t>45</a:t>
            </a:fld>
            <a:endParaRPr lang="en-US"/>
          </a:p>
        </p:txBody>
      </p:sp>
      <p:sp>
        <p:nvSpPr>
          <p:cNvPr id="5" name="Rectangle 2"/>
          <p:cNvSpPr>
            <a:spLocks noGrp="1" noChangeArrowheads="1"/>
          </p:cNvSpPr>
          <p:nvPr>
            <p:ph type="title"/>
          </p:nvPr>
        </p:nvSpPr>
        <p:spPr>
          <a:xfrm>
            <a:off x="568604" y="-58763"/>
            <a:ext cx="6026239" cy="1143000"/>
          </a:xfrm>
        </p:spPr>
        <p:txBody>
          <a:bodyPr/>
          <a:lstStyle/>
          <a:p>
            <a:pPr eaLnBrk="1" hangingPunct="1"/>
            <a:r>
              <a:rPr lang="en-US" altLang="en-US" dirty="0" smtClean="0"/>
              <a:t>Example: Comparator</a:t>
            </a:r>
          </a:p>
        </p:txBody>
      </p:sp>
      <p:sp>
        <p:nvSpPr>
          <p:cNvPr id="6" name="Rectangle 9"/>
          <p:cNvSpPr>
            <a:spLocks noChangeArrowheads="1"/>
          </p:cNvSpPr>
          <p:nvPr/>
        </p:nvSpPr>
        <p:spPr bwMode="auto">
          <a:xfrm>
            <a:off x="568604" y="1164351"/>
            <a:ext cx="8305800"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dirty="0">
                <a:latin typeface="Verdana" panose="020B0604030504040204" pitchFamily="34" charset="0"/>
              </a:rPr>
              <a:t>module</a:t>
            </a:r>
            <a:r>
              <a:rPr lang="en-US" altLang="en-US" sz="1800" dirty="0">
                <a:latin typeface="Verdana" panose="020B0604030504040204" pitchFamily="34" charset="0"/>
              </a:rPr>
              <a:t> compare_4bit_behave(</a:t>
            </a:r>
            <a:r>
              <a:rPr lang="en-US" altLang="en-US" sz="1800" b="1" dirty="0">
                <a:latin typeface="Verdana" panose="020B0604030504040204" pitchFamily="34" charset="0"/>
              </a:rPr>
              <a:t>output </a:t>
            </a:r>
            <a:r>
              <a:rPr lang="en-US" altLang="en-US" sz="1800" b="1" dirty="0" err="1">
                <a:latin typeface="Verdana" panose="020B0604030504040204" pitchFamily="34" charset="0"/>
              </a:rPr>
              <a:t>reg</a:t>
            </a:r>
            <a:r>
              <a:rPr lang="en-US" altLang="en-US" sz="1800" dirty="0">
                <a:latin typeface="Verdana" panose="020B0604030504040204" pitchFamily="34" charset="0"/>
              </a:rPr>
              <a:t> </a:t>
            </a:r>
            <a:r>
              <a:rPr lang="en-US" altLang="en-US" sz="1800" dirty="0" err="1">
                <a:latin typeface="Verdana" panose="020B0604030504040204" pitchFamily="34" charset="0"/>
              </a:rPr>
              <a:t>A_lt_B</a:t>
            </a:r>
            <a:r>
              <a:rPr lang="en-US" altLang="en-US" sz="1800" dirty="0">
                <a:latin typeface="Verdana" panose="020B0604030504040204" pitchFamily="34" charset="0"/>
              </a:rPr>
              <a:t>, </a:t>
            </a:r>
            <a:r>
              <a:rPr lang="en-US" altLang="en-US" sz="1800" dirty="0" err="1">
                <a:latin typeface="Verdana" panose="020B0604030504040204" pitchFamily="34" charset="0"/>
              </a:rPr>
              <a:t>A_gt_B</a:t>
            </a:r>
            <a:r>
              <a:rPr lang="en-US" altLang="en-US" sz="1800" dirty="0">
                <a:latin typeface="Verdana" panose="020B0604030504040204" pitchFamily="34" charset="0"/>
              </a:rPr>
              <a:t>, </a:t>
            </a:r>
            <a:r>
              <a:rPr lang="en-US" altLang="en-US" sz="1800" dirty="0" err="1">
                <a:latin typeface="Verdana" panose="020B0604030504040204" pitchFamily="34" charset="0"/>
              </a:rPr>
              <a:t>A_eq_B</a:t>
            </a:r>
            <a:r>
              <a:rPr lang="en-US" altLang="en-US" sz="1800" dirty="0">
                <a:latin typeface="Verdana" panose="020B0604030504040204" pitchFamily="34" charset="0"/>
              </a:rPr>
              <a:t>,</a:t>
            </a:r>
          </a:p>
          <a:p>
            <a:pPr eaLnBrk="1" hangingPunct="1">
              <a:spcBef>
                <a:spcPct val="0"/>
              </a:spcBef>
              <a:buClrTx/>
              <a:buSzTx/>
              <a:buFontTx/>
              <a:buNone/>
            </a:pPr>
            <a:r>
              <a:rPr lang="en-US" altLang="en-US" sz="1800" dirty="0">
                <a:latin typeface="Verdana" panose="020B0604030504040204" pitchFamily="34" charset="0"/>
              </a:rPr>
              <a:t>                                              </a:t>
            </a:r>
            <a:r>
              <a:rPr lang="en-US" altLang="en-US" sz="1800" b="1" dirty="0">
                <a:latin typeface="Verdana" panose="020B0604030504040204" pitchFamily="34" charset="0"/>
              </a:rPr>
              <a:t>input</a:t>
            </a:r>
            <a:r>
              <a:rPr lang="en-US" altLang="en-US" sz="1800" dirty="0">
                <a:latin typeface="Verdana" panose="020B0604030504040204" pitchFamily="34" charset="0"/>
              </a:rPr>
              <a:t> [3:0] A, B);</a:t>
            </a:r>
          </a:p>
          <a:p>
            <a:pPr eaLnBrk="1" hangingPunct="1">
              <a:spcBef>
                <a:spcPct val="0"/>
              </a:spcBef>
              <a:buClrTx/>
              <a:buSzTx/>
              <a:buFontTx/>
              <a:buNone/>
            </a:pPr>
            <a:endParaRPr lang="en-US" altLang="en-US" sz="800" dirty="0">
              <a:latin typeface="Verdana" panose="020B0604030504040204" pitchFamily="34" charset="0"/>
            </a:endParaRPr>
          </a:p>
          <a:p>
            <a:pPr eaLnBrk="1" hangingPunct="1">
              <a:spcBef>
                <a:spcPct val="0"/>
              </a:spcBef>
              <a:buClrTx/>
              <a:buSzTx/>
              <a:buFontTx/>
              <a:buNone/>
            </a:pPr>
            <a:r>
              <a:rPr lang="en-US" altLang="en-US" sz="1800" dirty="0">
                <a:latin typeface="Verdana" panose="020B0604030504040204" pitchFamily="34" charset="0"/>
              </a:rPr>
              <a:t>    </a:t>
            </a:r>
            <a:r>
              <a:rPr lang="en-US" altLang="en-US" sz="1800" b="1" dirty="0">
                <a:latin typeface="Verdana" panose="020B0604030504040204" pitchFamily="34" charset="0"/>
              </a:rPr>
              <a:t>always</a:t>
            </a:r>
            <a:r>
              <a:rPr lang="en-US" altLang="en-US" sz="1800" dirty="0" smtClean="0">
                <a:latin typeface="Verdana" panose="020B0604030504040204" pitchFamily="34" charset="0"/>
              </a:rPr>
              <a:t>@(        ) </a:t>
            </a:r>
            <a:r>
              <a:rPr lang="en-US" altLang="en-US" sz="1800" b="1" dirty="0">
                <a:latin typeface="Verdana" panose="020B0604030504040204" pitchFamily="34" charset="0"/>
              </a:rPr>
              <a:t>begin</a:t>
            </a:r>
          </a:p>
          <a:p>
            <a:pPr eaLnBrk="1" hangingPunct="1">
              <a:spcBef>
                <a:spcPct val="0"/>
              </a:spcBef>
              <a:buClrTx/>
              <a:buSzTx/>
              <a:buFontTx/>
              <a:buNone/>
            </a:pPr>
            <a:r>
              <a:rPr lang="en-US" altLang="en-US" sz="1800" dirty="0">
                <a:latin typeface="Verdana" panose="020B0604030504040204" pitchFamily="34" charset="0"/>
              </a:rPr>
              <a:t>        </a:t>
            </a: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r>
              <a:rPr lang="en-US" altLang="en-US" sz="1800" dirty="0">
                <a:latin typeface="Verdana" panose="020B0604030504040204" pitchFamily="34" charset="0"/>
              </a:rPr>
              <a:t>    </a:t>
            </a:r>
            <a:r>
              <a:rPr lang="en-US" altLang="en-US" sz="1800" b="1" dirty="0">
                <a:latin typeface="Verdana" panose="020B0604030504040204" pitchFamily="34" charset="0"/>
              </a:rPr>
              <a:t>end</a:t>
            </a:r>
          </a:p>
          <a:p>
            <a:pPr eaLnBrk="1" hangingPunct="1">
              <a:spcBef>
                <a:spcPct val="0"/>
              </a:spcBef>
              <a:buClrTx/>
              <a:buSzTx/>
              <a:buFontTx/>
              <a:buNone/>
            </a:pPr>
            <a:endParaRPr lang="en-US" altLang="en-US" sz="800" b="1" dirty="0">
              <a:latin typeface="Verdana" panose="020B0604030504040204" pitchFamily="34" charset="0"/>
            </a:endParaRPr>
          </a:p>
          <a:p>
            <a:pPr eaLnBrk="1" hangingPunct="1">
              <a:spcBef>
                <a:spcPct val="0"/>
              </a:spcBef>
              <a:buClrTx/>
              <a:buSzTx/>
              <a:buFontTx/>
              <a:buNone/>
            </a:pPr>
            <a:r>
              <a:rPr lang="en-US" altLang="en-US" sz="1800" b="1" dirty="0" err="1">
                <a:latin typeface="Verdana" panose="020B0604030504040204" pitchFamily="34" charset="0"/>
              </a:rPr>
              <a:t>endmodule</a:t>
            </a:r>
            <a:endParaRPr lang="en-US" altLang="en-US" sz="1800" b="1" dirty="0">
              <a:latin typeface="Verdana" panose="020B0604030504040204" pitchFamily="34" charset="0"/>
            </a:endParaRPr>
          </a:p>
          <a:p>
            <a:pPr eaLnBrk="1" hangingPunct="1">
              <a:spcBef>
                <a:spcPct val="0"/>
              </a:spcBef>
              <a:buClrTx/>
              <a:buSzTx/>
              <a:buFontTx/>
              <a:buNone/>
            </a:pPr>
            <a:endParaRPr lang="en-US" altLang="en-US" sz="1800" b="1" dirty="0">
              <a:latin typeface="Verdana" panose="020B0604030504040204" pitchFamily="34" charset="0"/>
            </a:endParaRPr>
          </a:p>
        </p:txBody>
      </p:sp>
      <p:sp>
        <p:nvSpPr>
          <p:cNvPr id="7" name="Text Box 10"/>
          <p:cNvSpPr txBox="1">
            <a:spLocks noChangeArrowheads="1"/>
          </p:cNvSpPr>
          <p:nvPr/>
        </p:nvSpPr>
        <p:spPr bwMode="auto">
          <a:xfrm>
            <a:off x="990599" y="5884862"/>
            <a:ext cx="7459663" cy="654050"/>
          </a:xfrm>
          <a:prstGeom prst="rect">
            <a:avLst/>
          </a:prstGeom>
          <a:solidFill>
            <a:srgbClr val="99CC00"/>
          </a:solidFill>
          <a:ln w="12700">
            <a:solidFill>
              <a:schemeClr val="tx1"/>
            </a:solidFill>
            <a:miter lim="800000"/>
            <a:headEnd/>
            <a:tailEnd/>
          </a:ln>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dirty="0">
                <a:latin typeface="Verdana" panose="020B0604030504040204" pitchFamily="34" charset="0"/>
              </a:rPr>
              <a:t>Flush out this template with sensitivity list and implementation</a:t>
            </a:r>
          </a:p>
          <a:p>
            <a:pPr eaLnBrk="1" hangingPunct="1">
              <a:spcBef>
                <a:spcPct val="0"/>
              </a:spcBef>
              <a:buClrTx/>
              <a:buSzTx/>
              <a:buFontTx/>
              <a:buNone/>
            </a:pPr>
            <a:r>
              <a:rPr lang="en-US" altLang="en-US" sz="1800" b="1" dirty="0">
                <a:latin typeface="Verdana" panose="020B0604030504040204" pitchFamily="34" charset="0"/>
              </a:rPr>
              <a:t>Hint:</a:t>
            </a:r>
            <a:r>
              <a:rPr lang="en-US" altLang="en-US" sz="1800" dirty="0">
                <a:latin typeface="Verdana" panose="020B0604030504040204" pitchFamily="34" charset="0"/>
              </a:rPr>
              <a:t> a </a:t>
            </a:r>
            <a:r>
              <a:rPr lang="en-US" altLang="en-US" sz="1800" dirty="0">
                <a:latin typeface="Tahoma" panose="020B0604030504040204" pitchFamily="34" charset="0"/>
              </a:rPr>
              <a:t>if…else if…else</a:t>
            </a:r>
            <a:r>
              <a:rPr lang="en-US" altLang="en-US" sz="1800" dirty="0">
                <a:latin typeface="Verdana" panose="020B0604030504040204" pitchFamily="34" charset="0"/>
              </a:rPr>
              <a:t> statement </a:t>
            </a:r>
            <a:r>
              <a:rPr lang="en-US" altLang="en-US" sz="1800" dirty="0" smtClean="0">
                <a:latin typeface="Verdana" panose="020B0604030504040204" pitchFamily="34" charset="0"/>
              </a:rPr>
              <a:t>works well for implementation</a:t>
            </a:r>
            <a:endParaRPr lang="en-US" altLang="en-US" sz="1800" dirty="0">
              <a:latin typeface="Verdana" panose="020B0604030504040204" pitchFamily="34" charset="0"/>
            </a:endParaRPr>
          </a:p>
        </p:txBody>
      </p:sp>
      <p:sp>
        <p:nvSpPr>
          <p:cNvPr id="2" name="TextBox 1"/>
          <p:cNvSpPr txBox="1"/>
          <p:nvPr/>
        </p:nvSpPr>
        <p:spPr>
          <a:xfrm>
            <a:off x="1143000" y="2293791"/>
            <a:ext cx="5127879" cy="2862322"/>
          </a:xfrm>
          <a:prstGeom prst="rect">
            <a:avLst/>
          </a:prstGeom>
          <a:noFill/>
        </p:spPr>
        <p:txBody>
          <a:bodyPr wrap="none" rtlCol="0">
            <a:spAutoFit/>
          </a:bodyPr>
          <a:lstStyle/>
          <a:p>
            <a:r>
              <a:rPr lang="en-US" dirty="0" smtClean="0"/>
              <a:t>//// default outputs to prevent latches ////</a:t>
            </a:r>
          </a:p>
          <a:p>
            <a:r>
              <a:rPr lang="en-US" dirty="0" err="1" smtClean="0"/>
              <a:t>A_lt_B</a:t>
            </a:r>
            <a:r>
              <a:rPr lang="en-US" dirty="0" smtClean="0"/>
              <a:t> = 0;</a:t>
            </a:r>
          </a:p>
          <a:p>
            <a:r>
              <a:rPr lang="en-US" dirty="0" err="1" smtClean="0"/>
              <a:t>A_gt_B</a:t>
            </a:r>
            <a:r>
              <a:rPr lang="en-US" dirty="0" smtClean="0"/>
              <a:t> = 0;</a:t>
            </a:r>
          </a:p>
          <a:p>
            <a:r>
              <a:rPr lang="en-US" dirty="0" err="1" smtClean="0"/>
              <a:t>A_eq_B</a:t>
            </a:r>
            <a:r>
              <a:rPr lang="en-US" dirty="0" smtClean="0"/>
              <a:t> = 0;</a:t>
            </a:r>
          </a:p>
          <a:p>
            <a:r>
              <a:rPr lang="en-US" b="1" dirty="0" smtClean="0"/>
              <a:t>if</a:t>
            </a:r>
            <a:r>
              <a:rPr lang="en-US" dirty="0" smtClean="0"/>
              <a:t> (A==B)</a:t>
            </a:r>
          </a:p>
          <a:p>
            <a:r>
              <a:rPr lang="en-US" dirty="0"/>
              <a:t> </a:t>
            </a:r>
            <a:r>
              <a:rPr lang="en-US" dirty="0" smtClean="0"/>
              <a:t> </a:t>
            </a:r>
            <a:r>
              <a:rPr lang="en-US" dirty="0" err="1" smtClean="0"/>
              <a:t>A_eq_B</a:t>
            </a:r>
            <a:r>
              <a:rPr lang="en-US" dirty="0" smtClean="0"/>
              <a:t> = 1;</a:t>
            </a:r>
          </a:p>
          <a:p>
            <a:r>
              <a:rPr lang="en-US" b="1" dirty="0" smtClean="0"/>
              <a:t>else if </a:t>
            </a:r>
            <a:r>
              <a:rPr lang="en-US" dirty="0" smtClean="0"/>
              <a:t>(A&lt;B)</a:t>
            </a:r>
          </a:p>
          <a:p>
            <a:r>
              <a:rPr lang="en-US" dirty="0"/>
              <a:t> </a:t>
            </a:r>
            <a:r>
              <a:rPr lang="en-US" dirty="0" smtClean="0"/>
              <a:t> </a:t>
            </a:r>
            <a:r>
              <a:rPr lang="en-US" dirty="0" err="1" smtClean="0"/>
              <a:t>A_lt_B</a:t>
            </a:r>
            <a:r>
              <a:rPr lang="en-US" dirty="0" smtClean="0"/>
              <a:t> = 1;</a:t>
            </a:r>
          </a:p>
          <a:p>
            <a:r>
              <a:rPr lang="en-US" b="1" dirty="0" smtClean="0"/>
              <a:t>else</a:t>
            </a:r>
          </a:p>
          <a:p>
            <a:r>
              <a:rPr lang="en-US" dirty="0"/>
              <a:t> </a:t>
            </a:r>
            <a:r>
              <a:rPr lang="en-US" dirty="0" smtClean="0"/>
              <a:t> </a:t>
            </a:r>
            <a:r>
              <a:rPr lang="en-US" dirty="0" err="1" smtClean="0"/>
              <a:t>A_gt_B</a:t>
            </a:r>
            <a:r>
              <a:rPr lang="en-US" dirty="0" smtClean="0"/>
              <a:t> = 1;</a:t>
            </a:r>
            <a:endParaRPr lang="en-US" dirty="0"/>
          </a:p>
        </p:txBody>
      </p:sp>
      <p:sp>
        <p:nvSpPr>
          <p:cNvPr id="3" name="TextBox 2"/>
          <p:cNvSpPr txBox="1"/>
          <p:nvPr/>
        </p:nvSpPr>
        <p:spPr>
          <a:xfrm>
            <a:off x="2209800" y="1844345"/>
            <a:ext cx="583814" cy="369332"/>
          </a:xfrm>
          <a:prstGeom prst="rect">
            <a:avLst/>
          </a:prstGeom>
          <a:noFill/>
        </p:spPr>
        <p:txBody>
          <a:bodyPr wrap="none" rtlCol="0">
            <a:spAutoFit/>
          </a:bodyPr>
          <a:lstStyle/>
          <a:p>
            <a:r>
              <a:rPr lang="en-US" dirty="0" smtClean="0"/>
              <a:t>A,B</a:t>
            </a:r>
            <a:endParaRPr lang="en-US" dirty="0"/>
          </a:p>
        </p:txBody>
      </p:sp>
    </p:spTree>
    <p:extLst>
      <p:ext uri="{BB962C8B-B14F-4D97-AF65-F5344CB8AC3E}">
        <p14:creationId xmlns:p14="http://schemas.microsoft.com/office/powerpoint/2010/main" val="421818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62DFADD-8EBC-4211-863B-F87539F84D39}" type="slidenum">
              <a:rPr lang="en-US" smtClean="0"/>
              <a:pPr>
                <a:defRPr/>
              </a:pPr>
              <a:t>46</a:t>
            </a:fld>
            <a:endParaRPr lang="en-US"/>
          </a:p>
        </p:txBody>
      </p:sp>
      <p:sp>
        <p:nvSpPr>
          <p:cNvPr id="5" name="Slide Number Placeholder 3"/>
          <p:cNvSpPr txBox="1">
            <a:spLocks/>
          </p:cNvSpPr>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defPPr>
              <a:defRPr lang="en-US"/>
            </a:defPPr>
            <a:lvl1pPr algn="r" rtl="0" eaLnBrk="0" fontAlgn="base" hangingPunct="0">
              <a:spcBef>
                <a:spcPct val="0"/>
              </a:spcBef>
              <a:spcAft>
                <a:spcPct val="0"/>
              </a:spcAft>
              <a:defRPr sz="1200" kern="1200">
                <a:solidFill>
                  <a:srgbClr val="045C75"/>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defRPr/>
            </a:pPr>
            <a:fld id="{662DFADD-8EBC-4211-863B-F87539F84D39}" type="slidenum">
              <a:rPr lang="en-US" smtClean="0"/>
              <a:pPr>
                <a:defRPr/>
              </a:pPr>
              <a:t>46</a:t>
            </a:fld>
            <a:endParaRPr lang="en-US"/>
          </a:p>
        </p:txBody>
      </p:sp>
      <p:sp>
        <p:nvSpPr>
          <p:cNvPr id="6" name="Rectangle 9"/>
          <p:cNvSpPr>
            <a:spLocks noChangeArrowheads="1"/>
          </p:cNvSpPr>
          <p:nvPr/>
        </p:nvSpPr>
        <p:spPr bwMode="auto">
          <a:xfrm>
            <a:off x="568604" y="1164351"/>
            <a:ext cx="8305800"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dirty="0">
                <a:latin typeface="Verdana" panose="020B0604030504040204" pitchFamily="34" charset="0"/>
              </a:rPr>
              <a:t>module</a:t>
            </a:r>
            <a:r>
              <a:rPr lang="en-US" altLang="en-US" sz="1800" dirty="0">
                <a:latin typeface="Verdana" panose="020B0604030504040204" pitchFamily="34" charset="0"/>
              </a:rPr>
              <a:t> compare_4bit_behave(</a:t>
            </a:r>
            <a:r>
              <a:rPr lang="en-US" altLang="en-US" sz="1800" b="1" dirty="0">
                <a:latin typeface="Verdana" panose="020B0604030504040204" pitchFamily="34" charset="0"/>
              </a:rPr>
              <a:t>output </a:t>
            </a:r>
            <a:r>
              <a:rPr lang="en-US" altLang="en-US" sz="1800" b="1" dirty="0" err="1">
                <a:latin typeface="Verdana" panose="020B0604030504040204" pitchFamily="34" charset="0"/>
              </a:rPr>
              <a:t>reg</a:t>
            </a:r>
            <a:r>
              <a:rPr lang="en-US" altLang="en-US" sz="1800" dirty="0">
                <a:latin typeface="Verdana" panose="020B0604030504040204" pitchFamily="34" charset="0"/>
              </a:rPr>
              <a:t> </a:t>
            </a:r>
            <a:r>
              <a:rPr lang="en-US" altLang="en-US" sz="1800" dirty="0" err="1">
                <a:latin typeface="Verdana" panose="020B0604030504040204" pitchFamily="34" charset="0"/>
              </a:rPr>
              <a:t>A_lt_B</a:t>
            </a:r>
            <a:r>
              <a:rPr lang="en-US" altLang="en-US" sz="1800" dirty="0">
                <a:latin typeface="Verdana" panose="020B0604030504040204" pitchFamily="34" charset="0"/>
              </a:rPr>
              <a:t>, </a:t>
            </a:r>
            <a:r>
              <a:rPr lang="en-US" altLang="en-US" sz="1800" dirty="0" err="1">
                <a:latin typeface="Verdana" panose="020B0604030504040204" pitchFamily="34" charset="0"/>
              </a:rPr>
              <a:t>A_gt_B</a:t>
            </a:r>
            <a:r>
              <a:rPr lang="en-US" altLang="en-US" sz="1800" dirty="0">
                <a:latin typeface="Verdana" panose="020B0604030504040204" pitchFamily="34" charset="0"/>
              </a:rPr>
              <a:t>, </a:t>
            </a:r>
            <a:r>
              <a:rPr lang="en-US" altLang="en-US" sz="1800" dirty="0" err="1">
                <a:latin typeface="Verdana" panose="020B0604030504040204" pitchFamily="34" charset="0"/>
              </a:rPr>
              <a:t>A_eq_B</a:t>
            </a:r>
            <a:r>
              <a:rPr lang="en-US" altLang="en-US" sz="1800" dirty="0">
                <a:latin typeface="Verdana" panose="020B0604030504040204" pitchFamily="34" charset="0"/>
              </a:rPr>
              <a:t>,</a:t>
            </a:r>
          </a:p>
          <a:p>
            <a:pPr eaLnBrk="1" hangingPunct="1">
              <a:spcBef>
                <a:spcPct val="0"/>
              </a:spcBef>
              <a:buClrTx/>
              <a:buSzTx/>
              <a:buFontTx/>
              <a:buNone/>
            </a:pPr>
            <a:r>
              <a:rPr lang="en-US" altLang="en-US" sz="1800" dirty="0">
                <a:latin typeface="Verdana" panose="020B0604030504040204" pitchFamily="34" charset="0"/>
              </a:rPr>
              <a:t>                                              </a:t>
            </a:r>
            <a:r>
              <a:rPr lang="en-US" altLang="en-US" sz="1800" b="1" dirty="0">
                <a:latin typeface="Verdana" panose="020B0604030504040204" pitchFamily="34" charset="0"/>
              </a:rPr>
              <a:t>input</a:t>
            </a:r>
            <a:r>
              <a:rPr lang="en-US" altLang="en-US" sz="1800" dirty="0">
                <a:latin typeface="Verdana" panose="020B0604030504040204" pitchFamily="34" charset="0"/>
              </a:rPr>
              <a:t> [3:0] A, B);</a:t>
            </a:r>
          </a:p>
          <a:p>
            <a:pPr eaLnBrk="1" hangingPunct="1">
              <a:spcBef>
                <a:spcPct val="0"/>
              </a:spcBef>
              <a:buClrTx/>
              <a:buSzTx/>
              <a:buFontTx/>
              <a:buNone/>
            </a:pPr>
            <a:endParaRPr lang="en-US" altLang="en-US" sz="800" dirty="0">
              <a:latin typeface="Verdana" panose="020B0604030504040204" pitchFamily="34" charset="0"/>
            </a:endParaRPr>
          </a:p>
          <a:p>
            <a:pPr eaLnBrk="1" hangingPunct="1">
              <a:spcBef>
                <a:spcPct val="0"/>
              </a:spcBef>
              <a:buClrTx/>
              <a:buSzTx/>
              <a:buFontTx/>
              <a:buNone/>
            </a:pPr>
            <a:r>
              <a:rPr lang="en-US" altLang="en-US" sz="1800" dirty="0">
                <a:latin typeface="Verdana" panose="020B0604030504040204" pitchFamily="34" charset="0"/>
              </a:rPr>
              <a:t>    </a:t>
            </a:r>
            <a:r>
              <a:rPr lang="en-US" altLang="en-US" sz="1800" b="1" dirty="0">
                <a:latin typeface="Verdana" panose="020B0604030504040204" pitchFamily="34" charset="0"/>
              </a:rPr>
              <a:t>always</a:t>
            </a:r>
            <a:r>
              <a:rPr lang="en-US" altLang="en-US" sz="1800" dirty="0" smtClean="0">
                <a:latin typeface="Verdana" panose="020B0604030504040204" pitchFamily="34" charset="0"/>
              </a:rPr>
              <a:t>@(        ) </a:t>
            </a:r>
            <a:r>
              <a:rPr lang="en-US" altLang="en-US" sz="1800" b="1" dirty="0" smtClean="0">
                <a:latin typeface="Verdana" panose="020B0604030504040204" pitchFamily="34" charset="0"/>
              </a:rPr>
              <a:t>begin</a:t>
            </a:r>
            <a:endParaRPr lang="en-US" altLang="en-US" sz="1800" b="1" dirty="0">
              <a:latin typeface="Verdana" panose="020B0604030504040204" pitchFamily="34" charset="0"/>
            </a:endParaRPr>
          </a:p>
          <a:p>
            <a:pPr eaLnBrk="1" hangingPunct="1">
              <a:spcBef>
                <a:spcPct val="0"/>
              </a:spcBef>
              <a:buClrTx/>
              <a:buSzTx/>
              <a:buFontTx/>
              <a:buNone/>
            </a:pPr>
            <a:r>
              <a:rPr lang="en-US" altLang="en-US" sz="1800" dirty="0">
                <a:latin typeface="Verdana" panose="020B0604030504040204" pitchFamily="34" charset="0"/>
              </a:rPr>
              <a:t>        </a:t>
            </a: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smtClean="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endParaRPr lang="en-US" altLang="en-US" sz="1800" dirty="0">
              <a:latin typeface="Verdana" panose="020B0604030504040204" pitchFamily="34" charset="0"/>
            </a:endParaRPr>
          </a:p>
          <a:p>
            <a:pPr eaLnBrk="1" hangingPunct="1">
              <a:spcBef>
                <a:spcPct val="0"/>
              </a:spcBef>
              <a:buClrTx/>
              <a:buSzTx/>
              <a:buFontTx/>
              <a:buNone/>
            </a:pPr>
            <a:r>
              <a:rPr lang="en-US" altLang="en-US" sz="1800" dirty="0">
                <a:latin typeface="Verdana" panose="020B0604030504040204" pitchFamily="34" charset="0"/>
              </a:rPr>
              <a:t>    </a:t>
            </a:r>
            <a:r>
              <a:rPr lang="en-US" altLang="en-US" sz="1800" b="1" dirty="0">
                <a:latin typeface="Verdana" panose="020B0604030504040204" pitchFamily="34" charset="0"/>
              </a:rPr>
              <a:t>end</a:t>
            </a:r>
          </a:p>
          <a:p>
            <a:pPr eaLnBrk="1" hangingPunct="1">
              <a:spcBef>
                <a:spcPct val="0"/>
              </a:spcBef>
              <a:buClrTx/>
              <a:buSzTx/>
              <a:buFontTx/>
              <a:buNone/>
            </a:pPr>
            <a:endParaRPr lang="en-US" altLang="en-US" sz="800" b="1" dirty="0">
              <a:latin typeface="Verdana" panose="020B0604030504040204" pitchFamily="34" charset="0"/>
            </a:endParaRPr>
          </a:p>
          <a:p>
            <a:pPr eaLnBrk="1" hangingPunct="1">
              <a:spcBef>
                <a:spcPct val="0"/>
              </a:spcBef>
              <a:buClrTx/>
              <a:buSzTx/>
              <a:buFontTx/>
              <a:buNone/>
            </a:pPr>
            <a:r>
              <a:rPr lang="en-US" altLang="en-US" sz="1800" b="1" dirty="0" err="1">
                <a:latin typeface="Verdana" panose="020B0604030504040204" pitchFamily="34" charset="0"/>
              </a:rPr>
              <a:t>endmodule</a:t>
            </a:r>
            <a:endParaRPr lang="en-US" altLang="en-US" sz="1800" b="1" dirty="0">
              <a:latin typeface="Verdana" panose="020B0604030504040204" pitchFamily="34" charset="0"/>
            </a:endParaRPr>
          </a:p>
          <a:p>
            <a:pPr eaLnBrk="1" hangingPunct="1">
              <a:spcBef>
                <a:spcPct val="0"/>
              </a:spcBef>
              <a:buClrTx/>
              <a:buSzTx/>
              <a:buFontTx/>
              <a:buNone/>
            </a:pPr>
            <a:endParaRPr lang="en-US" altLang="en-US" sz="1800" b="1" dirty="0">
              <a:latin typeface="Verdana" panose="020B0604030504040204" pitchFamily="34" charset="0"/>
            </a:endParaRPr>
          </a:p>
        </p:txBody>
      </p:sp>
      <p:sp>
        <p:nvSpPr>
          <p:cNvPr id="9" name="TextBox 8"/>
          <p:cNvSpPr txBox="1"/>
          <p:nvPr/>
        </p:nvSpPr>
        <p:spPr>
          <a:xfrm>
            <a:off x="2209800" y="1844345"/>
            <a:ext cx="583814" cy="369332"/>
          </a:xfrm>
          <a:prstGeom prst="rect">
            <a:avLst/>
          </a:prstGeom>
          <a:noFill/>
        </p:spPr>
        <p:txBody>
          <a:bodyPr wrap="none" rtlCol="0">
            <a:spAutoFit/>
          </a:bodyPr>
          <a:lstStyle/>
          <a:p>
            <a:r>
              <a:rPr lang="en-US" dirty="0" smtClean="0"/>
              <a:t>A,B</a:t>
            </a:r>
            <a:endParaRPr lang="en-US" dirty="0"/>
          </a:p>
        </p:txBody>
      </p:sp>
      <p:sp>
        <p:nvSpPr>
          <p:cNvPr id="10" name="Rectangle 2"/>
          <p:cNvSpPr>
            <a:spLocks noGrp="1" noChangeArrowheads="1"/>
          </p:cNvSpPr>
          <p:nvPr>
            <p:ph type="title"/>
          </p:nvPr>
        </p:nvSpPr>
        <p:spPr>
          <a:xfrm>
            <a:off x="568604" y="-58763"/>
            <a:ext cx="6026239" cy="1143000"/>
          </a:xfrm>
        </p:spPr>
        <p:txBody>
          <a:bodyPr/>
          <a:lstStyle/>
          <a:p>
            <a:pPr eaLnBrk="1" hangingPunct="1"/>
            <a:r>
              <a:rPr lang="en-US" altLang="en-US" dirty="0" smtClean="0"/>
              <a:t>Example: Comparator</a:t>
            </a:r>
          </a:p>
        </p:txBody>
      </p:sp>
      <p:sp>
        <p:nvSpPr>
          <p:cNvPr id="11" name="TextBox 10"/>
          <p:cNvSpPr txBox="1"/>
          <p:nvPr/>
        </p:nvSpPr>
        <p:spPr>
          <a:xfrm>
            <a:off x="1143000" y="2293791"/>
            <a:ext cx="3116559" cy="3970318"/>
          </a:xfrm>
          <a:prstGeom prst="rect">
            <a:avLst/>
          </a:prstGeom>
          <a:noFill/>
        </p:spPr>
        <p:txBody>
          <a:bodyPr wrap="none" rtlCol="0">
            <a:spAutoFit/>
          </a:bodyPr>
          <a:lstStyle/>
          <a:p>
            <a:r>
              <a:rPr lang="en-US" b="1" dirty="0" smtClean="0"/>
              <a:t>if</a:t>
            </a:r>
            <a:r>
              <a:rPr lang="en-US" dirty="0" smtClean="0"/>
              <a:t> (A==B) </a:t>
            </a:r>
            <a:r>
              <a:rPr lang="en-US" b="1" dirty="0" smtClean="0"/>
              <a:t>begin</a:t>
            </a:r>
          </a:p>
          <a:p>
            <a:r>
              <a:rPr lang="en-US" dirty="0"/>
              <a:t> </a:t>
            </a:r>
            <a:r>
              <a:rPr lang="en-US" dirty="0" smtClean="0"/>
              <a:t> </a:t>
            </a:r>
            <a:r>
              <a:rPr lang="en-US" dirty="0" err="1" smtClean="0"/>
              <a:t>A_lt_B</a:t>
            </a:r>
            <a:r>
              <a:rPr lang="en-US" dirty="0" smtClean="0"/>
              <a:t> = 0;</a:t>
            </a:r>
          </a:p>
          <a:p>
            <a:r>
              <a:rPr lang="en-US" dirty="0"/>
              <a:t> </a:t>
            </a:r>
            <a:r>
              <a:rPr lang="en-US" dirty="0" smtClean="0"/>
              <a:t> </a:t>
            </a:r>
            <a:r>
              <a:rPr lang="en-US" dirty="0" err="1" smtClean="0"/>
              <a:t>A_eq_B</a:t>
            </a:r>
            <a:r>
              <a:rPr lang="en-US" dirty="0" smtClean="0"/>
              <a:t> = 1;</a:t>
            </a:r>
          </a:p>
          <a:p>
            <a:r>
              <a:rPr lang="en-US" dirty="0"/>
              <a:t> </a:t>
            </a:r>
            <a:r>
              <a:rPr lang="en-US" dirty="0" smtClean="0"/>
              <a:t> </a:t>
            </a:r>
            <a:r>
              <a:rPr lang="en-US" dirty="0" err="1" smtClean="0"/>
              <a:t>A_gt_B</a:t>
            </a:r>
            <a:r>
              <a:rPr lang="en-US" dirty="0" smtClean="0"/>
              <a:t> = 0;</a:t>
            </a:r>
          </a:p>
          <a:p>
            <a:r>
              <a:rPr lang="en-US" b="1" dirty="0" smtClean="0"/>
              <a:t>end else if </a:t>
            </a:r>
            <a:r>
              <a:rPr lang="en-US" dirty="0" smtClean="0"/>
              <a:t>(A&lt;B) </a:t>
            </a:r>
            <a:r>
              <a:rPr lang="en-US" b="1" dirty="0" smtClean="0"/>
              <a:t>begin</a:t>
            </a:r>
          </a:p>
          <a:p>
            <a:r>
              <a:rPr lang="en-US" dirty="0"/>
              <a:t> </a:t>
            </a:r>
            <a:r>
              <a:rPr lang="en-US" dirty="0" smtClean="0"/>
              <a:t> </a:t>
            </a:r>
            <a:r>
              <a:rPr lang="en-US" dirty="0" err="1" smtClean="0"/>
              <a:t>A_lt_B</a:t>
            </a:r>
            <a:r>
              <a:rPr lang="en-US" dirty="0" smtClean="0"/>
              <a:t> = 1;</a:t>
            </a:r>
          </a:p>
          <a:p>
            <a:r>
              <a:rPr lang="en-US" dirty="0"/>
              <a:t> </a:t>
            </a:r>
            <a:r>
              <a:rPr lang="en-US" dirty="0" smtClean="0"/>
              <a:t> </a:t>
            </a:r>
            <a:r>
              <a:rPr lang="en-US" dirty="0" err="1" smtClean="0"/>
              <a:t>A_eq_B</a:t>
            </a:r>
            <a:r>
              <a:rPr lang="en-US" dirty="0" smtClean="0"/>
              <a:t> = 0;</a:t>
            </a:r>
          </a:p>
          <a:p>
            <a:r>
              <a:rPr lang="en-US" dirty="0"/>
              <a:t> </a:t>
            </a:r>
            <a:r>
              <a:rPr lang="en-US" dirty="0" smtClean="0"/>
              <a:t> </a:t>
            </a:r>
            <a:r>
              <a:rPr lang="en-US" dirty="0" err="1" smtClean="0"/>
              <a:t>A_gt_B</a:t>
            </a:r>
            <a:r>
              <a:rPr lang="en-US" dirty="0" smtClean="0"/>
              <a:t> = 0;</a:t>
            </a:r>
          </a:p>
          <a:p>
            <a:r>
              <a:rPr lang="en-US" b="1" dirty="0"/>
              <a:t>e</a:t>
            </a:r>
            <a:r>
              <a:rPr lang="en-US" b="1" dirty="0" smtClean="0"/>
              <a:t>nd else begin</a:t>
            </a:r>
          </a:p>
          <a:p>
            <a:r>
              <a:rPr lang="en-US" dirty="0"/>
              <a:t> </a:t>
            </a:r>
            <a:r>
              <a:rPr lang="en-US" dirty="0" smtClean="0"/>
              <a:t> </a:t>
            </a:r>
            <a:r>
              <a:rPr lang="en-US" dirty="0" err="1" smtClean="0"/>
              <a:t>A_lt_B</a:t>
            </a:r>
            <a:r>
              <a:rPr lang="en-US" dirty="0" smtClean="0"/>
              <a:t> = 0;</a:t>
            </a:r>
          </a:p>
          <a:p>
            <a:r>
              <a:rPr lang="en-US" b="1" dirty="0"/>
              <a:t> </a:t>
            </a:r>
            <a:r>
              <a:rPr lang="en-US" b="1" dirty="0" smtClean="0"/>
              <a:t> </a:t>
            </a:r>
            <a:r>
              <a:rPr lang="en-US" dirty="0" err="1" smtClean="0"/>
              <a:t>A_eq_B</a:t>
            </a:r>
            <a:r>
              <a:rPr lang="en-US" dirty="0" smtClean="0"/>
              <a:t> = 0;</a:t>
            </a:r>
          </a:p>
          <a:p>
            <a:r>
              <a:rPr lang="en-US" dirty="0"/>
              <a:t> </a:t>
            </a:r>
            <a:r>
              <a:rPr lang="en-US" dirty="0" smtClean="0"/>
              <a:t> </a:t>
            </a:r>
            <a:r>
              <a:rPr lang="en-US" dirty="0" err="1" smtClean="0"/>
              <a:t>A_gt_B</a:t>
            </a:r>
            <a:r>
              <a:rPr lang="en-US" dirty="0" smtClean="0"/>
              <a:t> = 1;</a:t>
            </a:r>
          </a:p>
          <a:p>
            <a:r>
              <a:rPr lang="en-US" b="1" dirty="0" smtClean="0"/>
              <a:t>end</a:t>
            </a:r>
          </a:p>
          <a:p>
            <a:endParaRPr lang="en-US" dirty="0"/>
          </a:p>
        </p:txBody>
      </p:sp>
    </p:spTree>
    <p:extLst>
      <p:ext uri="{BB962C8B-B14F-4D97-AF65-F5344CB8AC3E}">
        <p14:creationId xmlns:p14="http://schemas.microsoft.com/office/powerpoint/2010/main" val="396029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457200" y="277813"/>
            <a:ext cx="8229600" cy="1169987"/>
          </a:xfrm>
        </p:spPr>
        <p:txBody>
          <a:bodyPr/>
          <a:lstStyle/>
          <a:p>
            <a:pPr eaLnBrk="1" hangingPunct="1"/>
            <a:r>
              <a:rPr lang="en-US" altLang="en-US" b="1" smtClean="0">
                <a:latin typeface="Tahoma" panose="020B0604030504040204" pitchFamily="34" charset="0"/>
              </a:rPr>
              <a:t>case</a:t>
            </a:r>
            <a:r>
              <a:rPr lang="en-US" altLang="en-US" smtClean="0"/>
              <a:t> Statements</a:t>
            </a:r>
          </a:p>
        </p:txBody>
      </p:sp>
      <p:sp>
        <p:nvSpPr>
          <p:cNvPr id="49156" name="Rectangle 17"/>
          <p:cNvSpPr>
            <a:spLocks noGrp="1" noChangeArrowheads="1"/>
          </p:cNvSpPr>
          <p:nvPr>
            <p:ph idx="1"/>
          </p:nvPr>
        </p:nvSpPr>
        <p:spPr>
          <a:xfrm>
            <a:off x="304800" y="1600200"/>
            <a:ext cx="8229600" cy="914400"/>
          </a:xfrm>
          <a:noFill/>
        </p:spPr>
        <p:txBody>
          <a:bodyPr/>
          <a:lstStyle/>
          <a:p>
            <a:pPr eaLnBrk="1" hangingPunct="1">
              <a:lnSpc>
                <a:spcPct val="90000"/>
              </a:lnSpc>
            </a:pPr>
            <a:r>
              <a:rPr lang="en-US" altLang="en-US" sz="2400" smtClean="0"/>
              <a:t>Verilog has three types of case statements: </a:t>
            </a:r>
          </a:p>
          <a:p>
            <a:pPr lvl="1" eaLnBrk="1" hangingPunct="1">
              <a:lnSpc>
                <a:spcPct val="90000"/>
              </a:lnSpc>
            </a:pPr>
            <a:r>
              <a:rPr lang="en-US" altLang="en-US" b="1" smtClean="0">
                <a:latin typeface="Tahoma" panose="020B0604030504040204" pitchFamily="34" charset="0"/>
              </a:rPr>
              <a:t>case</a:t>
            </a:r>
            <a:r>
              <a:rPr lang="en-US" altLang="en-US" smtClean="0">
                <a:latin typeface="Tahoma" panose="020B0604030504040204" pitchFamily="34" charset="0"/>
              </a:rPr>
              <a:t>, </a:t>
            </a:r>
            <a:r>
              <a:rPr lang="en-US" altLang="en-US" b="1" smtClean="0">
                <a:latin typeface="Tahoma" panose="020B0604030504040204" pitchFamily="34" charset="0"/>
              </a:rPr>
              <a:t>casex</a:t>
            </a:r>
            <a:r>
              <a:rPr lang="en-US" altLang="en-US" smtClean="0"/>
              <a:t>, and </a:t>
            </a:r>
            <a:r>
              <a:rPr lang="en-US" altLang="en-US" b="1" smtClean="0">
                <a:latin typeface="Tahoma" panose="020B0604030504040204" pitchFamily="34" charset="0"/>
              </a:rPr>
              <a:t>casez</a:t>
            </a:r>
          </a:p>
        </p:txBody>
      </p:sp>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A9519A56-C0D5-4D47-9323-9FE293E0F7B2}" type="slidenum">
              <a:rPr lang="en-US" altLang="en-US" sz="1000">
                <a:latin typeface="Verdana" panose="020B0604030504040204" pitchFamily="34" charset="0"/>
              </a:rPr>
              <a:pPr>
                <a:spcBef>
                  <a:spcPct val="0"/>
                </a:spcBef>
                <a:buClrTx/>
                <a:buSzTx/>
                <a:buFontTx/>
                <a:buNone/>
              </a:pPr>
              <a:t>47</a:t>
            </a:fld>
            <a:endParaRPr lang="en-US" altLang="en-US" sz="1000">
              <a:latin typeface="Verdana" panose="020B0604030504040204" pitchFamily="34" charset="0"/>
            </a:endParaRPr>
          </a:p>
        </p:txBody>
      </p:sp>
      <p:sp>
        <p:nvSpPr>
          <p:cNvPr id="49157" name="Rectangle 18"/>
          <p:cNvSpPr>
            <a:spLocks noChangeArrowheads="1"/>
          </p:cNvSpPr>
          <p:nvPr/>
        </p:nvSpPr>
        <p:spPr bwMode="auto">
          <a:xfrm>
            <a:off x="304800" y="24384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sz="2400"/>
              <a:t>Performs bitwise match of expression and case item</a:t>
            </a:r>
          </a:p>
          <a:p>
            <a:pPr lvl="1" eaLnBrk="1" hangingPunct="1"/>
            <a:r>
              <a:rPr lang="en-US" altLang="en-US"/>
              <a:t>Both </a:t>
            </a:r>
            <a:r>
              <a:rPr lang="en-US" altLang="en-US" u="sng"/>
              <a:t>must</a:t>
            </a:r>
            <a:r>
              <a:rPr lang="en-US" altLang="en-US"/>
              <a:t> have same bitwidth to match!</a:t>
            </a:r>
          </a:p>
        </p:txBody>
      </p:sp>
      <p:sp>
        <p:nvSpPr>
          <p:cNvPr id="237587" name="Rectangle 19"/>
          <p:cNvSpPr>
            <a:spLocks noChangeArrowheads="1"/>
          </p:cNvSpPr>
          <p:nvPr/>
        </p:nvSpPr>
        <p:spPr bwMode="auto">
          <a:xfrm>
            <a:off x="304800" y="33528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sz="2400" b="1">
                <a:latin typeface="Tahoma" panose="020B0604030504040204" pitchFamily="34" charset="0"/>
              </a:rPr>
              <a:t>case</a:t>
            </a:r>
          </a:p>
          <a:p>
            <a:pPr lvl="1" eaLnBrk="1" hangingPunct="1"/>
            <a:r>
              <a:rPr lang="en-US" altLang="en-US"/>
              <a:t>Can detect </a:t>
            </a:r>
            <a:r>
              <a:rPr lang="en-US" altLang="en-US" b="1"/>
              <a:t>x</a:t>
            </a:r>
            <a:r>
              <a:rPr lang="en-US" altLang="en-US"/>
              <a:t> and </a:t>
            </a:r>
            <a:r>
              <a:rPr lang="en-US" altLang="en-US" b="1"/>
              <a:t>z</a:t>
            </a:r>
            <a:r>
              <a:rPr lang="en-US" altLang="en-US"/>
              <a:t>!  (good for testbenches)</a:t>
            </a:r>
          </a:p>
          <a:p>
            <a:pPr eaLnBrk="1" hangingPunct="1">
              <a:buFont typeface="Wingdings" panose="05000000000000000000" pitchFamily="2" charset="2"/>
              <a:buNone/>
            </a:pPr>
            <a:endParaRPr lang="en-US" altLang="en-US" sz="2400"/>
          </a:p>
        </p:txBody>
      </p:sp>
      <p:sp>
        <p:nvSpPr>
          <p:cNvPr id="237588" name="Rectangle 20"/>
          <p:cNvSpPr>
            <a:spLocks noChangeArrowheads="1"/>
          </p:cNvSpPr>
          <p:nvPr/>
        </p:nvSpPr>
        <p:spPr bwMode="auto">
          <a:xfrm>
            <a:off x="304800" y="4343400"/>
            <a:ext cx="8458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sz="2400" b="1">
                <a:latin typeface="Tahoma" panose="020B0604030504040204" pitchFamily="34" charset="0"/>
              </a:rPr>
              <a:t>casez</a:t>
            </a:r>
          </a:p>
          <a:p>
            <a:pPr lvl="1" eaLnBrk="1" hangingPunct="1"/>
            <a:r>
              <a:rPr lang="en-US" altLang="en-US"/>
              <a:t>Uses </a:t>
            </a:r>
            <a:r>
              <a:rPr lang="en-US" altLang="en-US" b="1"/>
              <a:t>z</a:t>
            </a:r>
            <a:r>
              <a:rPr lang="en-US" altLang="en-US"/>
              <a:t> and </a:t>
            </a:r>
            <a:r>
              <a:rPr lang="en-US" altLang="en-US" b="1"/>
              <a:t>?</a:t>
            </a:r>
            <a:r>
              <a:rPr lang="en-US" altLang="en-US"/>
              <a:t> as “don’t care” bits in case items and expression</a:t>
            </a:r>
          </a:p>
        </p:txBody>
      </p:sp>
      <p:sp>
        <p:nvSpPr>
          <p:cNvPr id="237589" name="Rectangle 21"/>
          <p:cNvSpPr>
            <a:spLocks noChangeArrowheads="1"/>
          </p:cNvSpPr>
          <p:nvPr/>
        </p:nvSpPr>
        <p:spPr bwMode="auto">
          <a:xfrm>
            <a:off x="304800" y="5334000"/>
            <a:ext cx="8229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sz="2400" b="1">
                <a:latin typeface="Tahoma" panose="020B0604030504040204" pitchFamily="34" charset="0"/>
              </a:rPr>
              <a:t>casex</a:t>
            </a:r>
          </a:p>
          <a:p>
            <a:pPr lvl="1" eaLnBrk="1" hangingPunct="1"/>
            <a:r>
              <a:rPr lang="en-US" altLang="en-US"/>
              <a:t>Uses </a:t>
            </a:r>
            <a:r>
              <a:rPr lang="en-US" altLang="en-US" b="1"/>
              <a:t>x</a:t>
            </a:r>
            <a:r>
              <a:rPr lang="en-US" altLang="en-US"/>
              <a:t>, </a:t>
            </a:r>
            <a:r>
              <a:rPr lang="en-US" altLang="en-US" b="1"/>
              <a:t>z</a:t>
            </a:r>
            <a:r>
              <a:rPr lang="en-US" altLang="en-US"/>
              <a:t>, and </a:t>
            </a:r>
            <a:r>
              <a:rPr lang="en-US" altLang="en-US" b="1"/>
              <a:t>?</a:t>
            </a:r>
            <a:r>
              <a:rPr lang="en-US" altLang="en-US"/>
              <a:t> as “don’t care” bits in case items and expression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7587"/>
                                        </p:tgtEl>
                                        <p:attrNameLst>
                                          <p:attrName>style.visibility</p:attrName>
                                        </p:attrNameLst>
                                      </p:cBhvr>
                                      <p:to>
                                        <p:strVal val="visible"/>
                                      </p:to>
                                    </p:set>
                                    <p:animEffect transition="in" filter="dissolve">
                                      <p:cBhvr>
                                        <p:cTn id="7" dur="500"/>
                                        <p:tgtEl>
                                          <p:spTgt spid="2375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7588"/>
                                        </p:tgtEl>
                                        <p:attrNameLst>
                                          <p:attrName>style.visibility</p:attrName>
                                        </p:attrNameLst>
                                      </p:cBhvr>
                                      <p:to>
                                        <p:strVal val="visible"/>
                                      </p:to>
                                    </p:set>
                                    <p:animEffect transition="in" filter="fade">
                                      <p:cBhvr>
                                        <p:cTn id="12" dur="1000"/>
                                        <p:tgtEl>
                                          <p:spTgt spid="2375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7589"/>
                                        </p:tgtEl>
                                        <p:attrNameLst>
                                          <p:attrName>style.visibility</p:attrName>
                                        </p:attrNameLst>
                                      </p:cBhvr>
                                      <p:to>
                                        <p:strVal val="visible"/>
                                      </p:to>
                                    </p:set>
                                    <p:anim calcmode="lin" valueType="num">
                                      <p:cBhvr additive="base">
                                        <p:cTn id="17" dur="500" fill="hold"/>
                                        <p:tgtEl>
                                          <p:spTgt spid="237589"/>
                                        </p:tgtEl>
                                        <p:attrNameLst>
                                          <p:attrName>ppt_x</p:attrName>
                                        </p:attrNameLst>
                                      </p:cBhvr>
                                      <p:tavLst>
                                        <p:tav tm="0">
                                          <p:val>
                                            <p:strVal val="#ppt_x"/>
                                          </p:val>
                                        </p:tav>
                                        <p:tav tm="100000">
                                          <p:val>
                                            <p:strVal val="#ppt_x"/>
                                          </p:val>
                                        </p:tav>
                                      </p:tavLst>
                                    </p:anim>
                                    <p:anim calcmode="lin" valueType="num">
                                      <p:cBhvr additive="base">
                                        <p:cTn id="18" dur="500" fill="hold"/>
                                        <p:tgtEl>
                                          <p:spTgt spid="237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87" grpId="0"/>
      <p:bldP spid="237588" grpId="0"/>
      <p:bldP spid="23758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468086" y="30480"/>
            <a:ext cx="8229600" cy="1143000"/>
          </a:xfrm>
        </p:spPr>
        <p:txBody>
          <a:bodyPr/>
          <a:lstStyle/>
          <a:p>
            <a:pPr eaLnBrk="1" hangingPunct="1"/>
            <a:r>
              <a:rPr lang="en-US" altLang="en-US" dirty="0" smtClean="0"/>
              <a:t>Case statement (general form)</a:t>
            </a:r>
          </a:p>
        </p:txBody>
      </p:sp>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70846AFC-DB0C-41B9-AD7E-4A640DE3CAE3}" type="slidenum">
              <a:rPr lang="en-US" altLang="en-US" sz="1000">
                <a:latin typeface="Verdana" panose="020B0604030504040204" pitchFamily="34" charset="0"/>
              </a:rPr>
              <a:pPr>
                <a:spcBef>
                  <a:spcPct val="0"/>
                </a:spcBef>
                <a:buClrTx/>
                <a:buSzTx/>
                <a:buFontTx/>
                <a:buNone/>
              </a:pPr>
              <a:t>48</a:t>
            </a:fld>
            <a:endParaRPr lang="en-US" altLang="en-US" sz="1000">
              <a:latin typeface="Verdana" panose="020B0604030504040204" pitchFamily="34" charset="0"/>
            </a:endParaRPr>
          </a:p>
        </p:txBody>
      </p:sp>
      <p:sp>
        <p:nvSpPr>
          <p:cNvPr id="50180" name="Text Box 4"/>
          <p:cNvSpPr txBox="1">
            <a:spLocks noChangeArrowheads="1"/>
          </p:cNvSpPr>
          <p:nvPr/>
        </p:nvSpPr>
        <p:spPr bwMode="auto">
          <a:xfrm>
            <a:off x="685800" y="1524000"/>
            <a:ext cx="7469188" cy="1762125"/>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dirty="0">
                <a:latin typeface="Tahoma" panose="020B0604030504040204" pitchFamily="34" charset="0"/>
              </a:rPr>
              <a:t>case</a:t>
            </a:r>
            <a:r>
              <a:rPr lang="en-US" altLang="en-US" sz="1800" dirty="0">
                <a:latin typeface="Tahoma" panose="020B0604030504040204" pitchFamily="34" charset="0"/>
              </a:rPr>
              <a:t> (expression)</a:t>
            </a:r>
          </a:p>
          <a:p>
            <a:pPr eaLnBrk="1" hangingPunct="1">
              <a:spcBef>
                <a:spcPct val="0"/>
              </a:spcBef>
              <a:buClrTx/>
              <a:buSzTx/>
              <a:buFontTx/>
              <a:buNone/>
            </a:pPr>
            <a:r>
              <a:rPr lang="en-US" altLang="en-US" sz="1800" dirty="0">
                <a:latin typeface="Tahoma" panose="020B0604030504040204" pitchFamily="34" charset="0"/>
              </a:rPr>
              <a:t>   alternative1 : statement1;	// any of these statements could</a:t>
            </a:r>
          </a:p>
          <a:p>
            <a:pPr eaLnBrk="1" hangingPunct="1">
              <a:spcBef>
                <a:spcPct val="0"/>
              </a:spcBef>
              <a:buClrTx/>
              <a:buSzTx/>
              <a:buFontTx/>
              <a:buNone/>
            </a:pPr>
            <a:r>
              <a:rPr lang="en-US" altLang="en-US" sz="1800" dirty="0">
                <a:latin typeface="Tahoma" panose="020B0604030504040204" pitchFamily="34" charset="0"/>
              </a:rPr>
              <a:t>   alternative2 : statement2;	// be a compound statement using</a:t>
            </a:r>
          </a:p>
          <a:p>
            <a:pPr eaLnBrk="1" hangingPunct="1">
              <a:spcBef>
                <a:spcPct val="0"/>
              </a:spcBef>
              <a:buClrTx/>
              <a:buSzTx/>
              <a:buFontTx/>
              <a:buNone/>
            </a:pPr>
            <a:r>
              <a:rPr lang="en-US" altLang="en-US" sz="1800" dirty="0">
                <a:latin typeface="Tahoma" panose="020B0604030504040204" pitchFamily="34" charset="0"/>
              </a:rPr>
              <a:t>   alternative3 : statement3;	// begin/end</a:t>
            </a:r>
          </a:p>
          <a:p>
            <a:pPr eaLnBrk="1" hangingPunct="1">
              <a:spcBef>
                <a:spcPct val="0"/>
              </a:spcBef>
              <a:buClrTx/>
              <a:buSzTx/>
              <a:buFontTx/>
              <a:buNone/>
            </a:pPr>
            <a:r>
              <a:rPr lang="en-US" altLang="en-US" sz="1800" dirty="0">
                <a:latin typeface="Tahoma" panose="020B0604030504040204" pitchFamily="34" charset="0"/>
              </a:rPr>
              <a:t>   </a:t>
            </a:r>
            <a:r>
              <a:rPr lang="en-US" altLang="en-US" sz="1800" b="1" dirty="0">
                <a:latin typeface="Tahoma" panose="020B0604030504040204" pitchFamily="34" charset="0"/>
              </a:rPr>
              <a:t>default</a:t>
            </a:r>
            <a:r>
              <a:rPr lang="en-US" altLang="en-US" sz="1800" dirty="0">
                <a:latin typeface="Tahoma" panose="020B0604030504040204" pitchFamily="34" charset="0"/>
              </a:rPr>
              <a:t> : statement4		// always use default for synth stuff</a:t>
            </a:r>
          </a:p>
          <a:p>
            <a:pPr eaLnBrk="1" hangingPunct="1">
              <a:spcBef>
                <a:spcPct val="0"/>
              </a:spcBef>
              <a:buClrTx/>
              <a:buSzTx/>
              <a:buFontTx/>
              <a:buNone/>
            </a:pPr>
            <a:r>
              <a:rPr lang="en-US" altLang="en-US" sz="1800" b="1" dirty="0" err="1">
                <a:latin typeface="Tahoma" panose="020B0604030504040204" pitchFamily="34" charset="0"/>
              </a:rPr>
              <a:t>endcase</a:t>
            </a:r>
            <a:endParaRPr lang="en-US" altLang="en-US" sz="1800" b="1" dirty="0">
              <a:latin typeface="Tahoma" panose="020B0604030504040204" pitchFamily="34" charset="0"/>
            </a:endParaRPr>
          </a:p>
        </p:txBody>
      </p:sp>
      <p:sp>
        <p:nvSpPr>
          <p:cNvPr id="274437" name="Text Box 5"/>
          <p:cNvSpPr txBox="1">
            <a:spLocks noChangeArrowheads="1"/>
          </p:cNvSpPr>
          <p:nvPr/>
        </p:nvSpPr>
        <p:spPr bwMode="auto">
          <a:xfrm>
            <a:off x="685800" y="3581400"/>
            <a:ext cx="4016375" cy="2860675"/>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1">
                <a:latin typeface="Tahoma" panose="020B0604030504040204" pitchFamily="34" charset="0"/>
              </a:rPr>
              <a:t>localparam</a:t>
            </a:r>
            <a:r>
              <a:rPr lang="en-US" altLang="en-US" sz="1800">
                <a:latin typeface="Tahoma" panose="020B0604030504040204" pitchFamily="34" charset="0"/>
              </a:rPr>
              <a:t> AND = 2’b00;</a:t>
            </a:r>
          </a:p>
          <a:p>
            <a:pPr eaLnBrk="1" hangingPunct="1">
              <a:spcBef>
                <a:spcPct val="0"/>
              </a:spcBef>
              <a:buClrTx/>
              <a:buSzTx/>
              <a:buFontTx/>
              <a:buNone/>
            </a:pPr>
            <a:r>
              <a:rPr lang="en-US" altLang="en-US" sz="1800" b="1">
                <a:latin typeface="Tahoma" panose="020B0604030504040204" pitchFamily="34" charset="0"/>
              </a:rPr>
              <a:t>localparam</a:t>
            </a:r>
            <a:r>
              <a:rPr lang="en-US" altLang="en-US" sz="1800">
                <a:latin typeface="Tahoma" panose="020B0604030504040204" pitchFamily="34" charset="0"/>
              </a:rPr>
              <a:t> OR = 2’b01;</a:t>
            </a:r>
          </a:p>
          <a:p>
            <a:pPr eaLnBrk="1" hangingPunct="1">
              <a:spcBef>
                <a:spcPct val="0"/>
              </a:spcBef>
              <a:buClrTx/>
              <a:buSzTx/>
              <a:buFontTx/>
              <a:buNone/>
            </a:pPr>
            <a:r>
              <a:rPr lang="en-US" altLang="en-US" sz="1800" b="1">
                <a:latin typeface="Tahoma" panose="020B0604030504040204" pitchFamily="34" charset="0"/>
              </a:rPr>
              <a:t>localparam</a:t>
            </a:r>
            <a:r>
              <a:rPr lang="en-US" altLang="en-US" sz="1800">
                <a:latin typeface="Tahoma" panose="020B0604030504040204" pitchFamily="34" charset="0"/>
              </a:rPr>
              <a:t> XOR = 2’b10;</a:t>
            </a:r>
          </a:p>
          <a:p>
            <a:pPr eaLnBrk="1" hangingPunct="1">
              <a:spcBef>
                <a:spcPct val="0"/>
              </a:spcBef>
              <a:buClrTx/>
              <a:buSzTx/>
              <a:buFontTx/>
              <a:buNone/>
            </a:pPr>
            <a:endParaRPr lang="en-US" altLang="en-US" sz="1800">
              <a:latin typeface="Tahoma" panose="020B0604030504040204" pitchFamily="34" charset="0"/>
            </a:endParaRPr>
          </a:p>
          <a:p>
            <a:pPr eaLnBrk="1" hangingPunct="1">
              <a:spcBef>
                <a:spcPct val="0"/>
              </a:spcBef>
              <a:buClrTx/>
              <a:buSzTx/>
              <a:buFontTx/>
              <a:buNone/>
            </a:pPr>
            <a:r>
              <a:rPr lang="en-US" altLang="en-US" sz="1800" b="1">
                <a:latin typeface="Tahoma" panose="020B0604030504040204" pitchFamily="34" charset="0"/>
              </a:rPr>
              <a:t>case</a:t>
            </a:r>
            <a:r>
              <a:rPr lang="en-US" altLang="en-US" sz="1800">
                <a:latin typeface="Tahoma" panose="020B0604030504040204" pitchFamily="34" charset="0"/>
              </a:rPr>
              <a:t> (alu_op)</a:t>
            </a:r>
          </a:p>
          <a:p>
            <a:pPr eaLnBrk="1" hangingPunct="1">
              <a:spcBef>
                <a:spcPct val="0"/>
              </a:spcBef>
              <a:buClrTx/>
              <a:buSzTx/>
              <a:buFontTx/>
              <a:buNone/>
            </a:pPr>
            <a:r>
              <a:rPr lang="en-US" altLang="en-US" sz="1800">
                <a:latin typeface="Tahoma" panose="020B0604030504040204" pitchFamily="34" charset="0"/>
              </a:rPr>
              <a:t>   AND 		: alu = src1 &amp; src2;</a:t>
            </a:r>
          </a:p>
          <a:p>
            <a:pPr eaLnBrk="1" hangingPunct="1">
              <a:spcBef>
                <a:spcPct val="0"/>
              </a:spcBef>
              <a:buClrTx/>
              <a:buSzTx/>
              <a:buFontTx/>
              <a:buNone/>
            </a:pPr>
            <a:r>
              <a:rPr lang="en-US" altLang="en-US" sz="1800">
                <a:latin typeface="Tahoma" panose="020B0604030504040204" pitchFamily="34" charset="0"/>
              </a:rPr>
              <a:t>   OR 		: alu = src1 | src2;</a:t>
            </a:r>
          </a:p>
          <a:p>
            <a:pPr eaLnBrk="1" hangingPunct="1">
              <a:spcBef>
                <a:spcPct val="0"/>
              </a:spcBef>
              <a:buClrTx/>
              <a:buSzTx/>
              <a:buFontTx/>
              <a:buNone/>
            </a:pPr>
            <a:r>
              <a:rPr lang="en-US" altLang="en-US" sz="1800">
                <a:latin typeface="Tahoma" panose="020B0604030504040204" pitchFamily="34" charset="0"/>
              </a:rPr>
              <a:t>   XOR 		: alu = src1 ^ src2;</a:t>
            </a:r>
          </a:p>
          <a:p>
            <a:pPr eaLnBrk="1" hangingPunct="1">
              <a:spcBef>
                <a:spcPct val="0"/>
              </a:spcBef>
              <a:buClrTx/>
              <a:buSzTx/>
              <a:buFontTx/>
              <a:buNone/>
            </a:pPr>
            <a:r>
              <a:rPr lang="en-US" altLang="en-US" sz="1800">
                <a:latin typeface="Tahoma" panose="020B0604030504040204" pitchFamily="34" charset="0"/>
              </a:rPr>
              <a:t>   </a:t>
            </a:r>
            <a:r>
              <a:rPr lang="en-US" altLang="en-US" sz="1800" b="1">
                <a:latin typeface="Tahoma" panose="020B0604030504040204" pitchFamily="34" charset="0"/>
              </a:rPr>
              <a:t>default	:</a:t>
            </a:r>
            <a:r>
              <a:rPr lang="en-US" altLang="en-US" sz="1800">
                <a:latin typeface="Tahoma" panose="020B0604030504040204" pitchFamily="34" charset="0"/>
              </a:rPr>
              <a:t> alu = src1 + src2;</a:t>
            </a:r>
          </a:p>
          <a:p>
            <a:pPr eaLnBrk="1" hangingPunct="1">
              <a:spcBef>
                <a:spcPct val="0"/>
              </a:spcBef>
              <a:buClrTx/>
              <a:buSzTx/>
              <a:buFontTx/>
              <a:buNone/>
            </a:pPr>
            <a:r>
              <a:rPr lang="en-US" altLang="en-US" sz="1800" b="1">
                <a:latin typeface="Tahoma" panose="020B0604030504040204" pitchFamily="34" charset="0"/>
              </a:rPr>
              <a:t>endcase</a:t>
            </a:r>
          </a:p>
        </p:txBody>
      </p:sp>
      <p:sp>
        <p:nvSpPr>
          <p:cNvPr id="274438" name="Text Box 6"/>
          <p:cNvSpPr txBox="1">
            <a:spLocks noChangeArrowheads="1"/>
          </p:cNvSpPr>
          <p:nvPr/>
        </p:nvSpPr>
        <p:spPr bwMode="auto">
          <a:xfrm>
            <a:off x="5181600" y="3581400"/>
            <a:ext cx="3422650" cy="388938"/>
          </a:xfrm>
          <a:prstGeom prst="rect">
            <a:avLst/>
          </a:prstGeom>
          <a:solidFill>
            <a:srgbClr val="33CCCC">
              <a:alpha val="25098"/>
            </a:srgbClr>
          </a:solidFill>
          <a:ln w="22225">
            <a:solidFill>
              <a:schemeClr val="tx1"/>
            </a:solidFill>
            <a:miter lim="800000"/>
            <a:headEnd/>
            <a:tailEnd/>
          </a:ln>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Why always have a default?</a:t>
            </a:r>
          </a:p>
        </p:txBody>
      </p:sp>
      <p:sp>
        <p:nvSpPr>
          <p:cNvPr id="274439" name="Text Box 7"/>
          <p:cNvSpPr txBox="1">
            <a:spLocks noChangeArrowheads="1"/>
          </p:cNvSpPr>
          <p:nvPr/>
        </p:nvSpPr>
        <p:spPr bwMode="auto">
          <a:xfrm>
            <a:off x="5165725" y="4146550"/>
            <a:ext cx="3444875" cy="2036763"/>
          </a:xfrm>
          <a:prstGeom prst="rect">
            <a:avLst/>
          </a:prstGeom>
          <a:solidFill>
            <a:srgbClr val="00FF00">
              <a:alpha val="34901"/>
            </a:srgbClr>
          </a:solidFill>
          <a:ln w="22225">
            <a:solidFill>
              <a:schemeClr val="tx1"/>
            </a:solidFill>
            <a:miter lim="800000"/>
            <a:headEnd/>
            <a:tailEnd/>
          </a:ln>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Same reason as always having an else with an if statement.</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All cases are specified, therefore no unintended latches.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4437"/>
                                        </p:tgtEl>
                                        <p:attrNameLst>
                                          <p:attrName>style.visibility</p:attrName>
                                        </p:attrNameLst>
                                      </p:cBhvr>
                                      <p:to>
                                        <p:strVal val="visible"/>
                                      </p:to>
                                    </p:set>
                                    <p:animEffect transition="in" filter="dissolve">
                                      <p:cBhvr>
                                        <p:cTn id="7" dur="500"/>
                                        <p:tgtEl>
                                          <p:spTgt spid="274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274438"/>
                                        </p:tgtEl>
                                        <p:attrNameLst>
                                          <p:attrName>style.visibility</p:attrName>
                                        </p:attrNameLst>
                                      </p:cBhvr>
                                      <p:to>
                                        <p:strVal val="visible"/>
                                      </p:to>
                                    </p:set>
                                    <p:anim calcmode="lin" valueType="num">
                                      <p:cBhvr>
                                        <p:cTn id="12" dur="500" fill="hold"/>
                                        <p:tgtEl>
                                          <p:spTgt spid="274438"/>
                                        </p:tgtEl>
                                        <p:attrNameLst>
                                          <p:attrName>ppt_w</p:attrName>
                                        </p:attrNameLst>
                                      </p:cBhvr>
                                      <p:tavLst>
                                        <p:tav tm="0">
                                          <p:val>
                                            <p:fltVal val="0"/>
                                          </p:val>
                                        </p:tav>
                                        <p:tav tm="100000">
                                          <p:val>
                                            <p:strVal val="#ppt_w"/>
                                          </p:val>
                                        </p:tav>
                                      </p:tavLst>
                                    </p:anim>
                                    <p:anim calcmode="lin" valueType="num">
                                      <p:cBhvr>
                                        <p:cTn id="13" dur="500" fill="hold"/>
                                        <p:tgtEl>
                                          <p:spTgt spid="274438"/>
                                        </p:tgtEl>
                                        <p:attrNameLst>
                                          <p:attrName>ppt_h</p:attrName>
                                        </p:attrNameLst>
                                      </p:cBhvr>
                                      <p:tavLst>
                                        <p:tav tm="0">
                                          <p:val>
                                            <p:fltVal val="0"/>
                                          </p:val>
                                        </p:tav>
                                        <p:tav tm="100000">
                                          <p:val>
                                            <p:strVal val="#ppt_h"/>
                                          </p:val>
                                        </p:tav>
                                      </p:tavLst>
                                    </p:anim>
                                    <p:anim calcmode="lin" valueType="num">
                                      <p:cBhvr>
                                        <p:cTn id="14" dur="500" fill="hold"/>
                                        <p:tgtEl>
                                          <p:spTgt spid="274438"/>
                                        </p:tgtEl>
                                        <p:attrNameLst>
                                          <p:attrName>style.rotation</p:attrName>
                                        </p:attrNameLst>
                                      </p:cBhvr>
                                      <p:tavLst>
                                        <p:tav tm="0">
                                          <p:val>
                                            <p:fltVal val="360"/>
                                          </p:val>
                                        </p:tav>
                                        <p:tav tm="100000">
                                          <p:val>
                                            <p:fltVal val="0"/>
                                          </p:val>
                                        </p:tav>
                                      </p:tavLst>
                                    </p:anim>
                                    <p:animEffect transition="in" filter="fade">
                                      <p:cBhvr>
                                        <p:cTn id="15" dur="500"/>
                                        <p:tgtEl>
                                          <p:spTgt spid="27443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74439"/>
                                        </p:tgtEl>
                                        <p:attrNameLst>
                                          <p:attrName>style.visibility</p:attrName>
                                        </p:attrNameLst>
                                      </p:cBhvr>
                                      <p:to>
                                        <p:strVal val="visible"/>
                                      </p:to>
                                    </p:set>
                                    <p:animEffect transition="in" filter="checkerboard(across)">
                                      <p:cBhvr>
                                        <p:cTn id="20" dur="500"/>
                                        <p:tgtEl>
                                          <p:spTgt spid="274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animBg="1"/>
      <p:bldP spid="274438" grpId="0" animBg="1"/>
      <p:bldP spid="27443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457200" y="174625"/>
            <a:ext cx="8229600" cy="1143000"/>
          </a:xfrm>
        </p:spPr>
        <p:txBody>
          <a:bodyPr/>
          <a:lstStyle/>
          <a:p>
            <a:pPr eaLnBrk="1" hangingPunct="1"/>
            <a:r>
              <a:rPr lang="en-US" altLang="en-US" dirty="0" smtClean="0"/>
              <a:t>Using </a:t>
            </a:r>
            <a:r>
              <a:rPr lang="en-US" altLang="en-US" b="1" dirty="0" smtClean="0"/>
              <a:t>case</a:t>
            </a:r>
            <a:r>
              <a:rPr lang="en-US" altLang="en-US" dirty="0" smtClean="0"/>
              <a:t> To Detect </a:t>
            </a:r>
            <a:r>
              <a:rPr lang="en-US" altLang="en-US" b="1" dirty="0" smtClean="0"/>
              <a:t>x</a:t>
            </a:r>
            <a:r>
              <a:rPr lang="en-US" altLang="en-US" dirty="0" smtClean="0"/>
              <a:t> And </a:t>
            </a:r>
            <a:r>
              <a:rPr lang="en-US" altLang="en-US" b="1" dirty="0" smtClean="0"/>
              <a:t>z</a:t>
            </a:r>
          </a:p>
        </p:txBody>
      </p:sp>
      <p:sp>
        <p:nvSpPr>
          <p:cNvPr id="51204" name="Rectangle 4"/>
          <p:cNvSpPr>
            <a:spLocks noGrp="1" noChangeArrowheads="1"/>
          </p:cNvSpPr>
          <p:nvPr>
            <p:ph idx="1"/>
          </p:nvPr>
        </p:nvSpPr>
        <p:spPr>
          <a:xfrm>
            <a:off x="457200" y="1600200"/>
            <a:ext cx="8229600" cy="1828800"/>
          </a:xfrm>
          <a:noFill/>
        </p:spPr>
        <p:txBody>
          <a:bodyPr/>
          <a:lstStyle/>
          <a:p>
            <a:pPr eaLnBrk="1" hangingPunct="1">
              <a:lnSpc>
                <a:spcPct val="90000"/>
              </a:lnSpc>
            </a:pPr>
            <a:r>
              <a:rPr lang="en-US" altLang="en-US" smtClean="0"/>
              <a:t>Only use this functionality in a testbench!</a:t>
            </a:r>
          </a:p>
          <a:p>
            <a:pPr eaLnBrk="1" hangingPunct="1">
              <a:lnSpc>
                <a:spcPct val="90000"/>
              </a:lnSpc>
            </a:pPr>
            <a:endParaRPr lang="en-US" altLang="en-US" smtClean="0"/>
          </a:p>
          <a:p>
            <a:pPr eaLnBrk="1" hangingPunct="1">
              <a:lnSpc>
                <a:spcPct val="90000"/>
              </a:lnSpc>
            </a:pPr>
            <a:r>
              <a:rPr lang="en-US" altLang="en-US" smtClean="0"/>
              <a:t>Example taken from Verilog-2001 standard:</a:t>
            </a:r>
            <a:br>
              <a:rPr lang="en-US" altLang="en-US" smtClean="0"/>
            </a:br>
            <a:endParaRPr lang="en-US" altLang="en-US" b="1" smtClean="0"/>
          </a:p>
        </p:txBody>
      </p:sp>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7CF330BB-D53C-4294-A036-F6F5D538A6DE}" type="slidenum">
              <a:rPr lang="en-US" altLang="en-US" sz="1000">
                <a:latin typeface="Verdana" panose="020B0604030504040204" pitchFamily="34" charset="0"/>
              </a:rPr>
              <a:pPr>
                <a:spcBef>
                  <a:spcPct val="0"/>
                </a:spcBef>
                <a:buClrTx/>
                <a:buSzTx/>
                <a:buFontTx/>
                <a:buNone/>
              </a:pPr>
              <a:t>49</a:t>
            </a:fld>
            <a:endParaRPr lang="en-US" altLang="en-US" sz="1000">
              <a:latin typeface="Verdana" panose="020B0604030504040204" pitchFamily="34" charset="0"/>
            </a:endParaRPr>
          </a:p>
        </p:txBody>
      </p:sp>
      <p:sp>
        <p:nvSpPr>
          <p:cNvPr id="51205" name="Rectangle 5"/>
          <p:cNvSpPr>
            <a:spLocks noChangeArrowheads="1"/>
          </p:cNvSpPr>
          <p:nvPr/>
        </p:nvSpPr>
        <p:spPr bwMode="auto">
          <a:xfrm>
            <a:off x="762000" y="3657600"/>
            <a:ext cx="74676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2400" b="1">
                <a:latin typeface="Tahoma" panose="020B0604030504040204" pitchFamily="34" charset="0"/>
              </a:rPr>
              <a:t>case</a:t>
            </a:r>
            <a:r>
              <a:rPr lang="en-US" altLang="en-US" sz="2400">
                <a:latin typeface="Tahoma" panose="020B0604030504040204" pitchFamily="34" charset="0"/>
              </a:rPr>
              <a:t> (sig)</a:t>
            </a:r>
            <a:br>
              <a:rPr lang="en-US" altLang="en-US" sz="2400">
                <a:latin typeface="Tahoma" panose="020B0604030504040204" pitchFamily="34" charset="0"/>
              </a:rPr>
            </a:br>
            <a:r>
              <a:rPr lang="en-US" altLang="en-US" sz="2400">
                <a:latin typeface="Tahoma" panose="020B0604030504040204" pitchFamily="34" charset="0"/>
              </a:rPr>
              <a:t>	1’bz:		</a:t>
            </a:r>
            <a:r>
              <a:rPr lang="en-US" altLang="en-US" sz="2400" b="1">
                <a:latin typeface="Tahoma" panose="020B0604030504040204" pitchFamily="34" charset="0"/>
              </a:rPr>
              <a:t>$display</a:t>
            </a:r>
            <a:r>
              <a:rPr lang="en-US" altLang="en-US" sz="2400">
                <a:latin typeface="Tahoma" panose="020B0604030504040204" pitchFamily="34" charset="0"/>
              </a:rPr>
              <a:t>(“Signal is floating.”);</a:t>
            </a:r>
            <a:br>
              <a:rPr lang="en-US" altLang="en-US" sz="2400">
                <a:latin typeface="Tahoma" panose="020B0604030504040204" pitchFamily="34" charset="0"/>
              </a:rPr>
            </a:br>
            <a:r>
              <a:rPr lang="en-US" altLang="en-US" sz="2400">
                <a:latin typeface="Tahoma" panose="020B0604030504040204" pitchFamily="34" charset="0"/>
              </a:rPr>
              <a:t>	1’bx:		</a:t>
            </a:r>
            <a:r>
              <a:rPr lang="en-US" altLang="en-US" sz="2400" b="1">
                <a:latin typeface="Tahoma" panose="020B0604030504040204" pitchFamily="34" charset="0"/>
              </a:rPr>
              <a:t>$display</a:t>
            </a:r>
            <a:r>
              <a:rPr lang="en-US" altLang="en-US" sz="2400">
                <a:latin typeface="Tahoma" panose="020B0604030504040204" pitchFamily="34" charset="0"/>
              </a:rPr>
              <a:t>(“Signal is unknown.”);</a:t>
            </a:r>
            <a:br>
              <a:rPr lang="en-US" altLang="en-US" sz="2400">
                <a:latin typeface="Tahoma" panose="020B0604030504040204" pitchFamily="34" charset="0"/>
              </a:rPr>
            </a:br>
            <a:r>
              <a:rPr lang="en-US" altLang="en-US" sz="2400">
                <a:latin typeface="Tahoma" panose="020B0604030504040204" pitchFamily="34" charset="0"/>
              </a:rPr>
              <a:t>	</a:t>
            </a:r>
            <a:r>
              <a:rPr lang="en-US" altLang="en-US" sz="2400" b="1">
                <a:latin typeface="Tahoma" panose="020B0604030504040204" pitchFamily="34" charset="0"/>
              </a:rPr>
              <a:t>default</a:t>
            </a:r>
            <a:r>
              <a:rPr lang="en-US" altLang="en-US" sz="2400">
                <a:latin typeface="Tahoma" panose="020B0604030504040204" pitchFamily="34" charset="0"/>
              </a:rPr>
              <a:t>: 	</a:t>
            </a:r>
            <a:r>
              <a:rPr lang="en-US" altLang="en-US" sz="2400" b="1">
                <a:latin typeface="Tahoma" panose="020B0604030504040204" pitchFamily="34" charset="0"/>
              </a:rPr>
              <a:t>$display</a:t>
            </a:r>
            <a:r>
              <a:rPr lang="en-US" altLang="en-US" sz="2400">
                <a:latin typeface="Tahoma" panose="020B0604030504040204" pitchFamily="34" charset="0"/>
              </a:rPr>
              <a:t>(“Signal is %b.”, sig);</a:t>
            </a:r>
          </a:p>
          <a:p>
            <a:pPr eaLnBrk="1" hangingPunct="1">
              <a:buFont typeface="Wingdings" panose="05000000000000000000" pitchFamily="2" charset="2"/>
              <a:buNone/>
            </a:pPr>
            <a:r>
              <a:rPr lang="en-US" altLang="en-US" sz="2400" b="1">
                <a:latin typeface="Tahoma" panose="020B0604030504040204" pitchFamily="34" charset="0"/>
              </a:rPr>
              <a:t>endcase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09600" y="762000"/>
            <a:ext cx="8229600" cy="1143000"/>
          </a:xfrm>
        </p:spPr>
        <p:txBody>
          <a:bodyPr/>
          <a:lstStyle/>
          <a:p>
            <a:pPr eaLnBrk="1" hangingPunct="1"/>
            <a:r>
              <a:rPr lang="en-US" altLang="en-US" dirty="0" smtClean="0"/>
              <a:t>More on </a:t>
            </a:r>
            <a:r>
              <a:rPr lang="en-US" altLang="en-US" b="1" dirty="0" smtClean="0">
                <a:latin typeface="Tahoma" panose="020B0604030504040204" pitchFamily="34" charset="0"/>
              </a:rPr>
              <a:t>initial</a:t>
            </a:r>
            <a:r>
              <a:rPr lang="en-US" altLang="en-US" dirty="0" smtClean="0"/>
              <a:t> statements</a:t>
            </a:r>
          </a:p>
        </p:txBody>
      </p:sp>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6E03E8EB-9A1C-404E-877B-364059984096}" type="slidenum">
              <a:rPr lang="en-US" altLang="en-US" sz="1000">
                <a:latin typeface="Verdana" panose="020B0604030504040204" pitchFamily="34" charset="0"/>
              </a:rPr>
              <a:pPr>
                <a:spcBef>
                  <a:spcPct val="0"/>
                </a:spcBef>
                <a:buClrTx/>
                <a:buSzTx/>
                <a:buFontTx/>
                <a:buNone/>
              </a:pPr>
              <a:t>5</a:t>
            </a:fld>
            <a:endParaRPr lang="en-US" altLang="en-US" sz="1000">
              <a:latin typeface="Verdana" panose="020B0604030504040204" pitchFamily="34" charset="0"/>
            </a:endParaRPr>
          </a:p>
        </p:txBody>
      </p:sp>
      <p:sp>
        <p:nvSpPr>
          <p:cNvPr id="9220" name="Rectangle 167"/>
          <p:cNvSpPr>
            <a:spLocks noChangeArrowheads="1"/>
          </p:cNvSpPr>
          <p:nvPr/>
        </p:nvSpPr>
        <p:spPr bwMode="auto">
          <a:xfrm>
            <a:off x="609600" y="22098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dirty="0"/>
              <a:t>Initial statement very useful for </a:t>
            </a:r>
            <a:r>
              <a:rPr lang="en-US" altLang="en-US" dirty="0" err="1"/>
              <a:t>testbenches</a:t>
            </a:r>
            <a:endParaRPr lang="en-US" altLang="en-US" dirty="0"/>
          </a:p>
          <a:p>
            <a:pPr eaLnBrk="1" hangingPunct="1"/>
            <a:r>
              <a:rPr lang="en-US" altLang="en-US" dirty="0"/>
              <a:t>Initial statements don’t synthesize</a:t>
            </a:r>
          </a:p>
          <a:p>
            <a:pPr eaLnBrk="1" hangingPunct="1"/>
            <a:r>
              <a:rPr lang="en-US" altLang="en-US" dirty="0"/>
              <a:t>Don’t use them in DUT Verilog (stuff you intend to synthesize)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609600" y="158750"/>
            <a:ext cx="8229600" cy="1143000"/>
          </a:xfrm>
        </p:spPr>
        <p:txBody>
          <a:bodyPr/>
          <a:lstStyle/>
          <a:p>
            <a:pPr eaLnBrk="1" hangingPunct="1"/>
            <a:r>
              <a:rPr lang="en-US" altLang="en-US" b="1" dirty="0" err="1" smtClean="0"/>
              <a:t>casex</a:t>
            </a:r>
            <a:r>
              <a:rPr lang="en-US" altLang="en-US" dirty="0" smtClean="0"/>
              <a:t> Statement</a:t>
            </a:r>
          </a:p>
        </p:txBody>
      </p:sp>
      <p:sp>
        <p:nvSpPr>
          <p:cNvPr id="52228" name="Rectangle 4"/>
          <p:cNvSpPr>
            <a:spLocks noGrp="1" noChangeArrowheads="1"/>
          </p:cNvSpPr>
          <p:nvPr>
            <p:ph idx="1"/>
          </p:nvPr>
        </p:nvSpPr>
        <p:spPr>
          <a:xfrm>
            <a:off x="457200" y="1600200"/>
            <a:ext cx="8229600" cy="1295400"/>
          </a:xfrm>
          <a:noFill/>
        </p:spPr>
        <p:txBody>
          <a:bodyPr/>
          <a:lstStyle/>
          <a:p>
            <a:pPr eaLnBrk="1" hangingPunct="1"/>
            <a:r>
              <a:rPr lang="en-US" altLang="en-US" sz="2400" dirty="0" smtClean="0"/>
              <a:t>Uses </a:t>
            </a:r>
            <a:r>
              <a:rPr lang="en-US" altLang="en-US" sz="2400" b="1" dirty="0" smtClean="0"/>
              <a:t>x</a:t>
            </a:r>
            <a:r>
              <a:rPr lang="en-US" altLang="en-US" sz="2400" dirty="0" smtClean="0"/>
              <a:t>, </a:t>
            </a:r>
            <a:r>
              <a:rPr lang="en-US" altLang="en-US" sz="2400" b="1" dirty="0" smtClean="0"/>
              <a:t>z</a:t>
            </a:r>
            <a:r>
              <a:rPr lang="en-US" altLang="en-US" sz="2400" dirty="0" smtClean="0"/>
              <a:t>, and </a:t>
            </a:r>
            <a:r>
              <a:rPr lang="en-US" altLang="en-US" sz="2400" b="1" dirty="0" smtClean="0"/>
              <a:t>?</a:t>
            </a:r>
            <a:r>
              <a:rPr lang="en-US" altLang="en-US" sz="2400" dirty="0" smtClean="0"/>
              <a:t> as single-bit wildcards in case item and expression</a:t>
            </a:r>
          </a:p>
          <a:p>
            <a:pPr eaLnBrk="1" hangingPunct="1"/>
            <a:r>
              <a:rPr lang="en-US" altLang="en-US" sz="2400" dirty="0" smtClean="0"/>
              <a:t>Uses first match encountered</a:t>
            </a:r>
            <a:br>
              <a:rPr lang="en-US" altLang="en-US" sz="2400" dirty="0" smtClean="0"/>
            </a:br>
            <a:endParaRPr lang="en-US" altLang="en-US" sz="2400" dirty="0" smtClean="0"/>
          </a:p>
        </p:txBody>
      </p:sp>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19C038FC-A8C3-4EB8-93E4-88B44400E09A}" type="slidenum">
              <a:rPr lang="en-US" altLang="en-US" sz="1000">
                <a:latin typeface="Verdana" panose="020B0604030504040204" pitchFamily="34" charset="0"/>
              </a:rPr>
              <a:pPr>
                <a:spcBef>
                  <a:spcPct val="0"/>
                </a:spcBef>
                <a:buClrTx/>
                <a:buSzTx/>
                <a:buFontTx/>
                <a:buNone/>
              </a:pPr>
              <a:t>50</a:t>
            </a:fld>
            <a:endParaRPr lang="en-US" altLang="en-US" sz="1000">
              <a:latin typeface="Verdana" panose="020B0604030504040204" pitchFamily="34" charset="0"/>
            </a:endParaRPr>
          </a:p>
        </p:txBody>
      </p:sp>
      <p:sp>
        <p:nvSpPr>
          <p:cNvPr id="276485" name="Rectangle 5"/>
          <p:cNvSpPr>
            <a:spLocks noChangeArrowheads="1"/>
          </p:cNvSpPr>
          <p:nvPr/>
        </p:nvSpPr>
        <p:spPr bwMode="auto">
          <a:xfrm>
            <a:off x="457200" y="3124200"/>
            <a:ext cx="76200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2000" b="1">
                <a:latin typeface="Tahoma" panose="020B0604030504040204" pitchFamily="34" charset="0"/>
              </a:rPr>
              <a:t>always</a:t>
            </a:r>
            <a:r>
              <a:rPr lang="en-US" altLang="en-US" sz="2000">
                <a:latin typeface="Tahoma" panose="020B0604030504040204" pitchFamily="34" charset="0"/>
              </a:rPr>
              <a:t> @ (code) </a:t>
            </a:r>
            <a:r>
              <a:rPr lang="en-US" altLang="en-US" sz="2000" b="1">
                <a:latin typeface="Tahoma" panose="020B0604030504040204" pitchFamily="34" charset="0"/>
              </a:rPr>
              <a:t>begin</a:t>
            </a:r>
            <a:r>
              <a:rPr lang="en-US" altLang="en-US" sz="2000">
                <a:latin typeface="Tahoma" panose="020B0604030504040204" pitchFamily="34" charset="0"/>
              </a:rPr>
              <a:t/>
            </a:r>
            <a:br>
              <a:rPr lang="en-US" altLang="en-US" sz="2000">
                <a:latin typeface="Tahoma" panose="020B0604030504040204" pitchFamily="34" charset="0"/>
              </a:rPr>
            </a:br>
            <a:r>
              <a:rPr lang="en-US" altLang="en-US" sz="2000">
                <a:latin typeface="Tahoma" panose="020B0604030504040204" pitchFamily="34" charset="0"/>
              </a:rPr>
              <a:t>	</a:t>
            </a:r>
            <a:r>
              <a:rPr lang="en-US" altLang="en-US" sz="2000" b="1">
                <a:latin typeface="Tahoma" panose="020B0604030504040204" pitchFamily="34" charset="0"/>
              </a:rPr>
              <a:t>casex</a:t>
            </a:r>
            <a:r>
              <a:rPr lang="en-US" altLang="en-US" sz="2000">
                <a:latin typeface="Tahoma" panose="020B0604030504040204" pitchFamily="34" charset="0"/>
              </a:rPr>
              <a:t> (code)			// case expression</a:t>
            </a:r>
          </a:p>
          <a:p>
            <a:pPr eaLnBrk="1" hangingPunct="1">
              <a:buFont typeface="Wingdings" panose="05000000000000000000" pitchFamily="2" charset="2"/>
              <a:buNone/>
            </a:pPr>
            <a:r>
              <a:rPr lang="en-US" altLang="en-US" sz="2000">
                <a:latin typeface="Tahoma" panose="020B0604030504040204" pitchFamily="34" charset="0"/>
              </a:rPr>
              <a:t>			2’b0?: control = 8’b00100110; // case item1</a:t>
            </a:r>
            <a:br>
              <a:rPr lang="en-US" altLang="en-US" sz="2000">
                <a:latin typeface="Tahoma" panose="020B0604030504040204" pitchFamily="34" charset="0"/>
              </a:rPr>
            </a:br>
            <a:r>
              <a:rPr lang="en-US" altLang="en-US" sz="2000">
                <a:latin typeface="Tahoma" panose="020B0604030504040204" pitchFamily="34" charset="0"/>
              </a:rPr>
              <a:t>		2’b10: control = 8’b11000010; // case item 2			2’b11: control = 8’b00111101; // case item 3</a:t>
            </a:r>
            <a:br>
              <a:rPr lang="en-US" altLang="en-US" sz="2000">
                <a:latin typeface="Tahoma" panose="020B0604030504040204" pitchFamily="34" charset="0"/>
              </a:rPr>
            </a:br>
            <a:r>
              <a:rPr lang="en-US" altLang="en-US" sz="2000">
                <a:latin typeface="Tahoma" panose="020B0604030504040204" pitchFamily="34" charset="0"/>
              </a:rPr>
              <a:t>	</a:t>
            </a:r>
            <a:r>
              <a:rPr lang="en-US" altLang="en-US" sz="2000" b="1">
                <a:latin typeface="Tahoma" panose="020B0604030504040204" pitchFamily="34" charset="0"/>
              </a:rPr>
              <a:t>endcase</a:t>
            </a:r>
            <a:endParaRPr lang="en-US" altLang="en-US" sz="2000">
              <a:latin typeface="Tahoma" panose="020B0604030504040204" pitchFamily="34" charset="0"/>
            </a:endParaRPr>
          </a:p>
          <a:p>
            <a:pPr eaLnBrk="1" hangingPunct="1">
              <a:buFont typeface="Wingdings" panose="05000000000000000000" pitchFamily="2" charset="2"/>
              <a:buNone/>
            </a:pPr>
            <a:r>
              <a:rPr lang="en-US" altLang="en-US" sz="2000" b="1">
                <a:latin typeface="Tahoma" panose="020B0604030504040204" pitchFamily="34" charset="0"/>
              </a:rPr>
              <a:t>end</a:t>
            </a:r>
          </a:p>
        </p:txBody>
      </p:sp>
      <p:sp>
        <p:nvSpPr>
          <p:cNvPr id="276486" name="Rectangle 6"/>
          <p:cNvSpPr>
            <a:spLocks noChangeArrowheads="1"/>
          </p:cNvSpPr>
          <p:nvPr/>
        </p:nvSpPr>
        <p:spPr bwMode="auto">
          <a:xfrm>
            <a:off x="457200" y="54864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a:t>What is the output for code = 2’b01 </a:t>
            </a:r>
          </a:p>
          <a:p>
            <a:pPr eaLnBrk="1" hangingPunct="1"/>
            <a:r>
              <a:rPr lang="en-US" altLang="en-US"/>
              <a:t>What is the output for code = 2’b1x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485"/>
                                        </p:tgtEl>
                                        <p:attrNameLst>
                                          <p:attrName>style.visibility</p:attrName>
                                        </p:attrNameLst>
                                      </p:cBhvr>
                                      <p:to>
                                        <p:strVal val="visible"/>
                                      </p:to>
                                    </p:set>
                                    <p:animEffect transition="in" filter="dissolve">
                                      <p:cBhvr>
                                        <p:cTn id="7" dur="500"/>
                                        <p:tgtEl>
                                          <p:spTgt spid="276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6486"/>
                                        </p:tgtEl>
                                        <p:attrNameLst>
                                          <p:attrName>style.visibility</p:attrName>
                                        </p:attrNameLst>
                                      </p:cBhvr>
                                      <p:to>
                                        <p:strVal val="visible"/>
                                      </p:to>
                                    </p:set>
                                    <p:anim calcmode="lin" valueType="num">
                                      <p:cBhvr additive="base">
                                        <p:cTn id="12" dur="500" fill="hold"/>
                                        <p:tgtEl>
                                          <p:spTgt spid="276486"/>
                                        </p:tgtEl>
                                        <p:attrNameLst>
                                          <p:attrName>ppt_x</p:attrName>
                                        </p:attrNameLst>
                                      </p:cBhvr>
                                      <p:tavLst>
                                        <p:tav tm="0">
                                          <p:val>
                                            <p:strVal val="#ppt_x"/>
                                          </p:val>
                                        </p:tav>
                                        <p:tav tm="100000">
                                          <p:val>
                                            <p:strVal val="#ppt_x"/>
                                          </p:val>
                                        </p:tav>
                                      </p:tavLst>
                                    </p:anim>
                                    <p:anim calcmode="lin" valueType="num">
                                      <p:cBhvr additive="base">
                                        <p:cTn id="13" dur="500" fill="hold"/>
                                        <p:tgtEl>
                                          <p:spTgt spid="2764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5" grpId="0" animBg="1"/>
      <p:bldP spid="27648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901337" y="38100"/>
            <a:ext cx="8229600" cy="1143000"/>
          </a:xfrm>
        </p:spPr>
        <p:txBody>
          <a:bodyPr/>
          <a:lstStyle/>
          <a:p>
            <a:pPr eaLnBrk="1" hangingPunct="1"/>
            <a:r>
              <a:rPr lang="en-US" altLang="en-US" b="1" dirty="0" err="1" smtClean="0"/>
              <a:t>casez</a:t>
            </a:r>
            <a:r>
              <a:rPr lang="en-US" altLang="en-US" dirty="0" smtClean="0"/>
              <a:t> Statement</a:t>
            </a:r>
          </a:p>
        </p:txBody>
      </p:sp>
      <p:sp>
        <p:nvSpPr>
          <p:cNvPr id="53252" name="Rectangle 4"/>
          <p:cNvSpPr>
            <a:spLocks noGrp="1" noChangeArrowheads="1"/>
          </p:cNvSpPr>
          <p:nvPr>
            <p:ph idx="1"/>
          </p:nvPr>
        </p:nvSpPr>
        <p:spPr>
          <a:xfrm>
            <a:off x="457200" y="1600200"/>
            <a:ext cx="8229600" cy="914400"/>
          </a:xfrm>
          <a:noFill/>
        </p:spPr>
        <p:txBody>
          <a:bodyPr/>
          <a:lstStyle/>
          <a:p>
            <a:pPr eaLnBrk="1" hangingPunct="1"/>
            <a:r>
              <a:rPr lang="en-US" altLang="en-US" sz="2400" dirty="0" smtClean="0"/>
              <a:t>Uses z, and ? as single-bit wildcards in case item and expression</a:t>
            </a:r>
          </a:p>
        </p:txBody>
      </p:sp>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5F89860C-6B78-4070-A12F-9B29CA835752}" type="slidenum">
              <a:rPr lang="en-US" altLang="en-US" sz="1000">
                <a:latin typeface="Verdana" panose="020B0604030504040204" pitchFamily="34" charset="0"/>
              </a:rPr>
              <a:pPr>
                <a:spcBef>
                  <a:spcPct val="0"/>
                </a:spcBef>
                <a:buClrTx/>
                <a:buSzTx/>
                <a:buFontTx/>
                <a:buNone/>
              </a:pPr>
              <a:t>51</a:t>
            </a:fld>
            <a:endParaRPr lang="en-US" altLang="en-US" sz="1000">
              <a:latin typeface="Verdana" panose="020B0604030504040204" pitchFamily="34" charset="0"/>
            </a:endParaRPr>
          </a:p>
        </p:txBody>
      </p:sp>
      <p:sp>
        <p:nvSpPr>
          <p:cNvPr id="53253" name="Rectangle 5"/>
          <p:cNvSpPr>
            <a:spLocks noChangeArrowheads="1"/>
          </p:cNvSpPr>
          <p:nvPr/>
        </p:nvSpPr>
        <p:spPr bwMode="auto">
          <a:xfrm>
            <a:off x="762000" y="2438400"/>
            <a:ext cx="6019800" cy="2819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2000" b="1">
                <a:latin typeface="Tahoma" panose="020B0604030504040204" pitchFamily="34" charset="0"/>
              </a:rPr>
              <a:t>always</a:t>
            </a:r>
            <a:r>
              <a:rPr lang="en-US" altLang="en-US" sz="2000">
                <a:latin typeface="Tahoma" panose="020B0604030504040204" pitchFamily="34" charset="0"/>
              </a:rPr>
              <a:t> @ (code) </a:t>
            </a:r>
            <a:r>
              <a:rPr lang="en-US" altLang="en-US" sz="2000" b="1">
                <a:latin typeface="Tahoma" panose="020B0604030504040204" pitchFamily="34" charset="0"/>
              </a:rPr>
              <a:t>begin</a:t>
            </a:r>
            <a:r>
              <a:rPr lang="en-US" altLang="en-US" sz="2000">
                <a:latin typeface="Tahoma" panose="020B0604030504040204" pitchFamily="34" charset="0"/>
              </a:rPr>
              <a:t/>
            </a:r>
            <a:br>
              <a:rPr lang="en-US" altLang="en-US" sz="2000">
                <a:latin typeface="Tahoma" panose="020B0604030504040204" pitchFamily="34" charset="0"/>
              </a:rPr>
            </a:br>
            <a:r>
              <a:rPr lang="en-US" altLang="en-US" sz="2000" b="1">
                <a:latin typeface="Tahoma" panose="020B0604030504040204" pitchFamily="34" charset="0"/>
              </a:rPr>
              <a:t>casez</a:t>
            </a:r>
            <a:r>
              <a:rPr lang="en-US" altLang="en-US" sz="2000">
                <a:latin typeface="Tahoma" panose="020B0604030504040204" pitchFamily="34" charset="0"/>
              </a:rPr>
              <a:t> (code)</a:t>
            </a:r>
          </a:p>
          <a:p>
            <a:pPr eaLnBrk="1" hangingPunct="1">
              <a:buFont typeface="Wingdings" panose="05000000000000000000" pitchFamily="2" charset="2"/>
              <a:buNone/>
            </a:pPr>
            <a:r>
              <a:rPr lang="en-US" altLang="en-US" sz="2000">
                <a:latin typeface="Tahoma" panose="020B0604030504040204" pitchFamily="34" charset="0"/>
              </a:rPr>
              <a:t>		2’b0?: control = 8’b00100110; // item 1</a:t>
            </a:r>
          </a:p>
          <a:p>
            <a:pPr eaLnBrk="1" hangingPunct="1">
              <a:buFont typeface="Wingdings" panose="05000000000000000000" pitchFamily="2" charset="2"/>
              <a:buNone/>
            </a:pPr>
            <a:r>
              <a:rPr lang="en-US" altLang="en-US" sz="2000">
                <a:latin typeface="Tahoma" panose="020B0604030504040204" pitchFamily="34" charset="0"/>
              </a:rPr>
              <a:t>		2’bz1: control = 8’b11000010; // item 2		</a:t>
            </a:r>
            <a:r>
              <a:rPr lang="en-US" altLang="en-US" sz="2000" b="1">
                <a:latin typeface="Tahoma" panose="020B0604030504040204" pitchFamily="34" charset="0"/>
              </a:rPr>
              <a:t>default</a:t>
            </a:r>
            <a:r>
              <a:rPr lang="en-US" altLang="en-US" sz="2000">
                <a:latin typeface="Tahoma" panose="020B0604030504040204" pitchFamily="34" charset="0"/>
              </a:rPr>
              <a:t>: control = 8b’xxxxxxxx; // item 3	</a:t>
            </a:r>
          </a:p>
          <a:p>
            <a:pPr eaLnBrk="1" hangingPunct="1">
              <a:buFont typeface="Wingdings" panose="05000000000000000000" pitchFamily="2" charset="2"/>
              <a:buNone/>
            </a:pPr>
            <a:r>
              <a:rPr lang="en-US" altLang="en-US" sz="2000" b="1">
                <a:latin typeface="Tahoma" panose="020B0604030504040204" pitchFamily="34" charset="0"/>
              </a:rPr>
              <a:t>	endcase</a:t>
            </a:r>
            <a:endParaRPr lang="en-US" altLang="en-US" sz="2000">
              <a:latin typeface="Tahoma" panose="020B0604030504040204" pitchFamily="34" charset="0"/>
            </a:endParaRPr>
          </a:p>
          <a:p>
            <a:pPr eaLnBrk="1" hangingPunct="1">
              <a:buFont typeface="Wingdings" panose="05000000000000000000" pitchFamily="2" charset="2"/>
              <a:buNone/>
            </a:pPr>
            <a:r>
              <a:rPr lang="en-US" altLang="en-US" sz="2000" b="1">
                <a:latin typeface="Tahoma" panose="020B0604030504040204" pitchFamily="34" charset="0"/>
              </a:rPr>
              <a:t>end</a:t>
            </a:r>
          </a:p>
        </p:txBody>
      </p:sp>
      <p:sp>
        <p:nvSpPr>
          <p:cNvPr id="53254" name="Rectangle 6"/>
          <p:cNvSpPr>
            <a:spLocks noChangeArrowheads="1"/>
          </p:cNvSpPr>
          <p:nvPr/>
        </p:nvSpPr>
        <p:spPr bwMode="auto">
          <a:xfrm>
            <a:off x="533400" y="5257800"/>
            <a:ext cx="8229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a:t>What is the output for code = 2b’01 </a:t>
            </a:r>
          </a:p>
          <a:p>
            <a:pPr eaLnBrk="1" hangingPunct="1"/>
            <a:r>
              <a:rPr lang="en-US" altLang="en-US"/>
              <a:t>What is the output for code = 2b’zz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sz="2800" smtClean="0"/>
              <a:t>How Does a </a:t>
            </a:r>
            <a:r>
              <a:rPr lang="en-US" altLang="en-US" sz="3200" b="1" smtClean="0">
                <a:latin typeface="Courier New" panose="02070309020205020404" pitchFamily="49" charset="0"/>
                <a:cs typeface="Courier New" panose="02070309020205020404" pitchFamily="49" charset="0"/>
              </a:rPr>
              <a:t>case</a:t>
            </a:r>
            <a:r>
              <a:rPr lang="en-US" altLang="en-US" sz="3200" b="1" smtClean="0"/>
              <a:t>(</a:t>
            </a:r>
            <a:r>
              <a:rPr lang="en-US" altLang="en-US" sz="3200" b="1" smtClean="0">
                <a:latin typeface="Courier New" panose="02070309020205020404" pitchFamily="49" charset="0"/>
                <a:cs typeface="Courier New" panose="02070309020205020404" pitchFamily="49" charset="0"/>
              </a:rPr>
              <a:t>x</a:t>
            </a:r>
            <a:r>
              <a:rPr lang="en-US" altLang="en-US" sz="3200" b="1" smtClean="0"/>
              <a:t>) </a:t>
            </a:r>
            <a:r>
              <a:rPr lang="en-US" altLang="en-US" sz="2800" smtClean="0"/>
              <a:t>Statement Synthesize?</a:t>
            </a:r>
          </a:p>
        </p:txBody>
      </p:sp>
      <p:sp>
        <p:nvSpPr>
          <p:cNvPr id="552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5DDA124E-462E-4B60-A5D9-B450AB2AC3C7}" type="slidenum">
              <a:rPr lang="en-US" altLang="en-US" sz="1000">
                <a:latin typeface="Verdana" panose="020B0604030504040204" pitchFamily="34" charset="0"/>
              </a:rPr>
              <a:pPr>
                <a:spcBef>
                  <a:spcPct val="0"/>
                </a:spcBef>
                <a:buClrTx/>
                <a:buSzTx/>
                <a:buFontTx/>
                <a:buNone/>
              </a:pPr>
              <a:t>52</a:t>
            </a:fld>
            <a:endParaRPr lang="en-US" altLang="en-US" sz="1000">
              <a:latin typeface="Verdana" panose="020B0604030504040204" pitchFamily="34" charset="0"/>
            </a:endParaRPr>
          </a:p>
        </p:txBody>
      </p:sp>
      <p:sp>
        <p:nvSpPr>
          <p:cNvPr id="5" name="TextBox 4"/>
          <p:cNvSpPr txBox="1"/>
          <p:nvPr/>
        </p:nvSpPr>
        <p:spPr>
          <a:xfrm>
            <a:off x="533400" y="2590800"/>
            <a:ext cx="2352675" cy="2032000"/>
          </a:xfrm>
          <a:prstGeom prst="rect">
            <a:avLst/>
          </a:prstGeom>
          <a:solidFill>
            <a:schemeClr val="accent6">
              <a:lumMod val="60000"/>
              <a:lumOff val="40000"/>
            </a:schemeClr>
          </a:solidFill>
          <a:ln>
            <a:solidFill>
              <a:schemeClr val="tx1"/>
            </a:solidFill>
          </a:ln>
        </p:spPr>
        <p:txBody>
          <a:bodyPr wrap="none">
            <a:spAutoFit/>
          </a:bodyPr>
          <a:lstStyle/>
          <a:p>
            <a:pPr eaLnBrk="1" hangingPunct="1">
              <a:defRPr/>
            </a:pPr>
            <a:r>
              <a:rPr lang="en-US" b="1" dirty="0">
                <a:latin typeface="Tahoma" pitchFamily="34" charset="0"/>
                <a:ea typeface="Tahoma" pitchFamily="34" charset="0"/>
                <a:cs typeface="Tahoma" pitchFamily="34" charset="0"/>
              </a:rPr>
              <a:t>always</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sel,a,b,c</a:t>
            </a:r>
            <a:r>
              <a:rPr lang="en-US" dirty="0">
                <a:latin typeface="Tahoma" pitchFamily="34" charset="0"/>
                <a:ea typeface="Tahoma" pitchFamily="34" charset="0"/>
                <a:cs typeface="Tahoma" pitchFamily="34" charset="0"/>
              </a:rPr>
              <a:t>)</a:t>
            </a:r>
          </a:p>
          <a:p>
            <a:pPr eaLnBrk="1" hangingPunct="1">
              <a:defRPr/>
            </a:pP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case</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sel</a:t>
            </a:r>
            <a:r>
              <a:rPr lang="en-US" dirty="0">
                <a:latin typeface="Tahoma" pitchFamily="34" charset="0"/>
                <a:ea typeface="Tahoma" pitchFamily="34" charset="0"/>
                <a:cs typeface="Tahoma" pitchFamily="34" charset="0"/>
              </a:rPr>
              <a:t>)</a:t>
            </a:r>
          </a:p>
          <a:p>
            <a:pPr eaLnBrk="1" hangingPunct="1">
              <a:defRPr/>
            </a:pPr>
            <a:r>
              <a:rPr lang="en-US" dirty="0">
                <a:latin typeface="Tahoma" pitchFamily="34" charset="0"/>
                <a:ea typeface="Tahoma" pitchFamily="34" charset="0"/>
                <a:cs typeface="Tahoma" pitchFamily="34" charset="0"/>
              </a:rPr>
              <a:t>    2’b00 : out = a;</a:t>
            </a:r>
          </a:p>
          <a:p>
            <a:pPr eaLnBrk="1" hangingPunct="1">
              <a:defRPr/>
            </a:pPr>
            <a:r>
              <a:rPr lang="en-US" dirty="0">
                <a:latin typeface="Tahoma" pitchFamily="34" charset="0"/>
                <a:ea typeface="Tahoma" pitchFamily="34" charset="0"/>
                <a:cs typeface="Tahoma" pitchFamily="34" charset="0"/>
              </a:rPr>
              <a:t>    2’b01 : out = b;</a:t>
            </a:r>
          </a:p>
          <a:p>
            <a:pPr eaLnBrk="1" hangingPunct="1">
              <a:defRPr/>
            </a:pP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default</a:t>
            </a:r>
            <a:r>
              <a:rPr lang="en-US" dirty="0">
                <a:latin typeface="Tahoma" pitchFamily="34" charset="0"/>
                <a:ea typeface="Tahoma" pitchFamily="34" charset="0"/>
                <a:cs typeface="Tahoma" pitchFamily="34" charset="0"/>
              </a:rPr>
              <a:t> : out = c;</a:t>
            </a:r>
          </a:p>
          <a:p>
            <a:pPr eaLnBrk="1" hangingPunct="1">
              <a:defRPr/>
            </a:pPr>
            <a:r>
              <a:rPr lang="en-US"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endcase</a:t>
            </a:r>
            <a:r>
              <a:rPr lang="en-US" dirty="0">
                <a:latin typeface="Tahoma" pitchFamily="34" charset="0"/>
                <a:ea typeface="Tahoma" pitchFamily="34" charset="0"/>
                <a:cs typeface="Tahoma" pitchFamily="34" charset="0"/>
              </a:rPr>
              <a:t>;</a:t>
            </a:r>
          </a:p>
          <a:p>
            <a:pPr eaLnBrk="1" hangingPunct="1">
              <a:defRPr/>
            </a:pPr>
            <a:r>
              <a:rPr lang="en-US" dirty="0">
                <a:cs typeface="Arial" charset="0"/>
              </a:rPr>
              <a:t>     </a:t>
            </a:r>
          </a:p>
        </p:txBody>
      </p:sp>
      <p:sp>
        <p:nvSpPr>
          <p:cNvPr id="55301" name="Rectangle 6"/>
          <p:cNvSpPr>
            <a:spLocks noChangeArrowheads="1"/>
          </p:cNvSpPr>
          <p:nvPr/>
        </p:nvSpPr>
        <p:spPr bwMode="auto">
          <a:xfrm rot="-5400000">
            <a:off x="2705100" y="3390900"/>
            <a:ext cx="2133600" cy="533400"/>
          </a:xfrm>
          <a:prstGeom prst="rect">
            <a:avLst/>
          </a:prstGeom>
          <a:solidFill>
            <a:srgbClr val="6969FF">
              <a:alpha val="61176"/>
            </a:srgbClr>
          </a:solidFill>
          <a:ln w="22225" algn="ctr">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Synthesis Tool</a:t>
            </a:r>
          </a:p>
        </p:txBody>
      </p:sp>
      <p:cxnSp>
        <p:nvCxnSpPr>
          <p:cNvPr id="9" name="Straight Connector 8"/>
          <p:cNvCxnSpPr>
            <a:cxnSpLocks noChangeShapeType="1"/>
          </p:cNvCxnSpPr>
          <p:nvPr/>
        </p:nvCxnSpPr>
        <p:spPr bwMode="auto">
          <a:xfrm flipH="1" flipV="1">
            <a:off x="7559675" y="1641475"/>
            <a:ext cx="304800" cy="304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9"/>
          <p:cNvCxnSpPr>
            <a:cxnSpLocks noChangeShapeType="1"/>
          </p:cNvCxnSpPr>
          <p:nvPr/>
        </p:nvCxnSpPr>
        <p:spPr bwMode="auto">
          <a:xfrm flipH="1">
            <a:off x="7559675" y="3013075"/>
            <a:ext cx="304800" cy="304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11"/>
          <p:cNvCxnSpPr>
            <a:cxnSpLocks noChangeShapeType="1"/>
          </p:cNvCxnSpPr>
          <p:nvPr/>
        </p:nvCxnSpPr>
        <p:spPr bwMode="auto">
          <a:xfrm flipV="1">
            <a:off x="7864475" y="1946275"/>
            <a:ext cx="0" cy="1066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7559675" y="1641475"/>
            <a:ext cx="0" cy="16764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16" name="Straight Connector 15"/>
          <p:cNvCxnSpPr>
            <a:cxnSpLocks noChangeShapeType="1"/>
          </p:cNvCxnSpPr>
          <p:nvPr/>
        </p:nvCxnSpPr>
        <p:spPr bwMode="auto">
          <a:xfrm>
            <a:off x="7712075" y="3165475"/>
            <a:ext cx="0" cy="457200"/>
          </a:xfrm>
          <a:prstGeom prst="line">
            <a:avLst/>
          </a:prstGeom>
          <a:noFill/>
          <a:ln w="22225"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flipV="1">
            <a:off x="7559675" y="3432175"/>
            <a:ext cx="304800" cy="889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22" name="TextBox 21"/>
          <p:cNvSpPr txBox="1">
            <a:spLocks noChangeArrowheads="1"/>
          </p:cNvSpPr>
          <p:nvPr/>
        </p:nvSpPr>
        <p:spPr bwMode="auto">
          <a:xfrm>
            <a:off x="7864475" y="3209925"/>
            <a:ext cx="298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2</a:t>
            </a:r>
          </a:p>
        </p:txBody>
      </p:sp>
      <p:cxnSp>
        <p:nvCxnSpPr>
          <p:cNvPr id="24" name="Straight Arrow Connector 23"/>
          <p:cNvCxnSpPr>
            <a:cxnSpLocks noChangeShapeType="1"/>
          </p:cNvCxnSpPr>
          <p:nvPr/>
        </p:nvCxnSpPr>
        <p:spPr bwMode="auto">
          <a:xfrm>
            <a:off x="7102475" y="1946275"/>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a:off x="7102475" y="3013075"/>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 name="Straight Arrow Connector 25"/>
          <p:cNvCxnSpPr>
            <a:cxnSpLocks noChangeShapeType="1"/>
          </p:cNvCxnSpPr>
          <p:nvPr/>
        </p:nvCxnSpPr>
        <p:spPr bwMode="auto">
          <a:xfrm>
            <a:off x="7088188" y="2251075"/>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 name="Straight Arrow Connector 26"/>
          <p:cNvCxnSpPr>
            <a:cxnSpLocks noChangeShapeType="1"/>
          </p:cNvCxnSpPr>
          <p:nvPr/>
        </p:nvCxnSpPr>
        <p:spPr bwMode="auto">
          <a:xfrm>
            <a:off x="7102475" y="2632075"/>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 name="Straight Connector 28"/>
          <p:cNvCxnSpPr>
            <a:cxnSpLocks noChangeShapeType="1"/>
          </p:cNvCxnSpPr>
          <p:nvPr/>
        </p:nvCxnSpPr>
        <p:spPr bwMode="auto">
          <a:xfrm>
            <a:off x="7864475" y="2479675"/>
            <a:ext cx="29845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30" name="TextBox 29"/>
          <p:cNvSpPr txBox="1">
            <a:spLocks noChangeArrowheads="1"/>
          </p:cNvSpPr>
          <p:nvPr/>
        </p:nvSpPr>
        <p:spPr bwMode="auto">
          <a:xfrm>
            <a:off x="8162925" y="2295525"/>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out</a:t>
            </a:r>
          </a:p>
        </p:txBody>
      </p:sp>
      <p:sp>
        <p:nvSpPr>
          <p:cNvPr id="31" name="TextBox 30"/>
          <p:cNvSpPr txBox="1">
            <a:spLocks noChangeArrowheads="1"/>
          </p:cNvSpPr>
          <p:nvPr/>
        </p:nvSpPr>
        <p:spPr bwMode="auto">
          <a:xfrm>
            <a:off x="6778625" y="1719263"/>
            <a:ext cx="323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a</a:t>
            </a:r>
          </a:p>
        </p:txBody>
      </p:sp>
      <p:sp>
        <p:nvSpPr>
          <p:cNvPr id="32" name="TextBox 31"/>
          <p:cNvSpPr txBox="1">
            <a:spLocks noChangeArrowheads="1"/>
          </p:cNvSpPr>
          <p:nvPr/>
        </p:nvSpPr>
        <p:spPr bwMode="auto">
          <a:xfrm>
            <a:off x="6761163" y="2066925"/>
            <a:ext cx="3286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b</a:t>
            </a:r>
          </a:p>
        </p:txBody>
      </p:sp>
      <p:sp>
        <p:nvSpPr>
          <p:cNvPr id="33" name="TextBox 32"/>
          <p:cNvSpPr txBox="1">
            <a:spLocks noChangeArrowheads="1"/>
          </p:cNvSpPr>
          <p:nvPr/>
        </p:nvSpPr>
        <p:spPr bwMode="auto">
          <a:xfrm>
            <a:off x="6761163" y="2428875"/>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a:t>
            </a:r>
          </a:p>
        </p:txBody>
      </p:sp>
      <p:sp>
        <p:nvSpPr>
          <p:cNvPr id="34" name="TextBox 33"/>
          <p:cNvSpPr txBox="1">
            <a:spLocks noChangeArrowheads="1"/>
          </p:cNvSpPr>
          <p:nvPr/>
        </p:nvSpPr>
        <p:spPr bwMode="auto">
          <a:xfrm>
            <a:off x="6737350" y="2789238"/>
            <a:ext cx="30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a:t>
            </a:r>
          </a:p>
        </p:txBody>
      </p:sp>
      <p:sp>
        <p:nvSpPr>
          <p:cNvPr id="55319" name="TextBox 35"/>
          <p:cNvSpPr txBox="1">
            <a:spLocks noChangeArrowheads="1"/>
          </p:cNvSpPr>
          <p:nvPr/>
        </p:nvSpPr>
        <p:spPr bwMode="auto">
          <a:xfrm>
            <a:off x="533400" y="1771650"/>
            <a:ext cx="4254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Remember the First Match is taken</a:t>
            </a:r>
          </a:p>
          <a:p>
            <a:pPr eaLnBrk="1" hangingPunct="1">
              <a:spcBef>
                <a:spcPct val="0"/>
              </a:spcBef>
              <a:buClrTx/>
              <a:buSzTx/>
              <a:buFontTx/>
              <a:buNone/>
            </a:pPr>
            <a:r>
              <a:rPr lang="en-US" altLang="en-US" sz="1800" i="1">
                <a:latin typeface="Verdana" panose="020B0604030504040204" pitchFamily="34" charset="0"/>
              </a:rPr>
              <a:t>(there is an inferred priority)</a:t>
            </a:r>
          </a:p>
        </p:txBody>
      </p:sp>
      <p:cxnSp>
        <p:nvCxnSpPr>
          <p:cNvPr id="37" name="Straight Connector 36"/>
          <p:cNvCxnSpPr>
            <a:cxnSpLocks noChangeShapeType="1"/>
          </p:cNvCxnSpPr>
          <p:nvPr/>
        </p:nvCxnSpPr>
        <p:spPr bwMode="auto">
          <a:xfrm flipH="1" flipV="1">
            <a:off x="6619875" y="4116388"/>
            <a:ext cx="304800" cy="304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39" name="Straight Connector 38"/>
          <p:cNvCxnSpPr>
            <a:cxnSpLocks noChangeShapeType="1"/>
          </p:cNvCxnSpPr>
          <p:nvPr/>
        </p:nvCxnSpPr>
        <p:spPr bwMode="auto">
          <a:xfrm flipH="1" flipV="1">
            <a:off x="6924675" y="4421188"/>
            <a:ext cx="6350" cy="601662"/>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40" name="Straight Connector 39"/>
          <p:cNvCxnSpPr>
            <a:cxnSpLocks noChangeShapeType="1"/>
          </p:cNvCxnSpPr>
          <p:nvPr/>
        </p:nvCxnSpPr>
        <p:spPr bwMode="auto">
          <a:xfrm flipH="1">
            <a:off x="6607175" y="4116388"/>
            <a:ext cx="12700" cy="1217612"/>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44" name="Straight Arrow Connector 43"/>
          <p:cNvCxnSpPr>
            <a:cxnSpLocks noChangeShapeType="1"/>
          </p:cNvCxnSpPr>
          <p:nvPr/>
        </p:nvCxnSpPr>
        <p:spPr bwMode="auto">
          <a:xfrm>
            <a:off x="6162675" y="4421188"/>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6" name="Straight Arrow Connector 45"/>
          <p:cNvCxnSpPr>
            <a:cxnSpLocks noChangeShapeType="1"/>
          </p:cNvCxnSpPr>
          <p:nvPr/>
        </p:nvCxnSpPr>
        <p:spPr bwMode="auto">
          <a:xfrm>
            <a:off x="6149975" y="5029200"/>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 name="Straight Connector 47"/>
          <p:cNvCxnSpPr>
            <a:cxnSpLocks noChangeShapeType="1"/>
          </p:cNvCxnSpPr>
          <p:nvPr/>
        </p:nvCxnSpPr>
        <p:spPr bwMode="auto">
          <a:xfrm>
            <a:off x="6924675" y="4725988"/>
            <a:ext cx="29845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grpSp>
        <p:nvGrpSpPr>
          <p:cNvPr id="81" name="Group 80"/>
          <p:cNvGrpSpPr>
            <a:grpSpLocks/>
          </p:cNvGrpSpPr>
          <p:nvPr/>
        </p:nvGrpSpPr>
        <p:grpSpPr bwMode="auto">
          <a:xfrm rot="-5400000">
            <a:off x="6392069" y="5347494"/>
            <a:ext cx="774700" cy="442912"/>
            <a:chOff x="4331493" y="4896319"/>
            <a:chExt cx="773907" cy="443194"/>
          </a:xfrm>
        </p:grpSpPr>
        <p:sp>
          <p:nvSpPr>
            <p:cNvPr id="56" name="Arc 55"/>
            <p:cNvSpPr/>
            <p:nvPr/>
          </p:nvSpPr>
          <p:spPr bwMode="auto">
            <a:xfrm>
              <a:off x="4344180" y="4910616"/>
              <a:ext cx="532854" cy="428898"/>
            </a:xfrm>
            <a:prstGeom prst="arc">
              <a:avLst/>
            </a:prstGeom>
            <a:noFill/>
            <a:ln w="2222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cs typeface="Arial" charset="0"/>
              </a:endParaRPr>
            </a:p>
          </p:txBody>
        </p:sp>
        <p:sp>
          <p:nvSpPr>
            <p:cNvPr id="57" name="Arc 56"/>
            <p:cNvSpPr/>
            <p:nvPr/>
          </p:nvSpPr>
          <p:spPr bwMode="auto">
            <a:xfrm flipV="1">
              <a:off x="4344180" y="4896320"/>
              <a:ext cx="532854" cy="428898"/>
            </a:xfrm>
            <a:prstGeom prst="arc">
              <a:avLst/>
            </a:prstGeom>
            <a:noFill/>
            <a:ln w="2222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cs typeface="Arial" charset="0"/>
              </a:endParaRPr>
            </a:p>
          </p:txBody>
        </p:sp>
        <p:grpSp>
          <p:nvGrpSpPr>
            <p:cNvPr id="55353" name="Group 59"/>
            <p:cNvGrpSpPr>
              <a:grpSpLocks/>
            </p:cNvGrpSpPr>
            <p:nvPr/>
          </p:nvGrpSpPr>
          <p:grpSpPr bwMode="auto">
            <a:xfrm>
              <a:off x="4338637" y="4896319"/>
              <a:ext cx="152400" cy="443194"/>
              <a:chOff x="4495800" y="5048719"/>
              <a:chExt cx="533400" cy="443194"/>
            </a:xfrm>
          </p:grpSpPr>
          <p:sp>
            <p:nvSpPr>
              <p:cNvPr id="58" name="Arc 57"/>
              <p:cNvSpPr/>
              <p:nvPr/>
            </p:nvSpPr>
            <p:spPr bwMode="auto">
              <a:xfrm>
                <a:off x="4498550" y="5063016"/>
                <a:ext cx="532855" cy="428898"/>
              </a:xfrm>
              <a:prstGeom prst="arc">
                <a:avLst/>
              </a:prstGeom>
              <a:noFill/>
              <a:ln w="2222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cs typeface="Arial" charset="0"/>
                </a:endParaRPr>
              </a:p>
            </p:txBody>
          </p:sp>
          <p:sp>
            <p:nvSpPr>
              <p:cNvPr id="59" name="Arc 58"/>
              <p:cNvSpPr/>
              <p:nvPr/>
            </p:nvSpPr>
            <p:spPr bwMode="auto">
              <a:xfrm flipV="1">
                <a:off x="4498550" y="5048720"/>
                <a:ext cx="532855" cy="428898"/>
              </a:xfrm>
              <a:prstGeom prst="arc">
                <a:avLst/>
              </a:prstGeom>
              <a:noFill/>
              <a:ln w="2222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cs typeface="Arial" charset="0"/>
                </a:endParaRPr>
              </a:p>
            </p:txBody>
          </p:sp>
        </p:grpSp>
        <p:cxnSp>
          <p:nvCxnSpPr>
            <p:cNvPr id="55354" name="Straight Connector 61"/>
            <p:cNvCxnSpPr>
              <a:cxnSpLocks noChangeShapeType="1"/>
              <a:endCxn id="56" idx="0"/>
            </p:cNvCxnSpPr>
            <p:nvPr/>
          </p:nvCxnSpPr>
          <p:spPr bwMode="auto">
            <a:xfrm>
              <a:off x="4419600" y="4910325"/>
              <a:ext cx="19050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55355" name="Straight Connector 66"/>
            <p:cNvCxnSpPr>
              <a:cxnSpLocks noChangeShapeType="1"/>
            </p:cNvCxnSpPr>
            <p:nvPr/>
          </p:nvCxnSpPr>
          <p:spPr bwMode="auto">
            <a:xfrm>
              <a:off x="4419600" y="5325507"/>
              <a:ext cx="19050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55356" name="Straight Connector 67"/>
            <p:cNvCxnSpPr>
              <a:cxnSpLocks noChangeShapeType="1"/>
              <a:stCxn id="55357" idx="6"/>
            </p:cNvCxnSpPr>
            <p:nvPr/>
          </p:nvCxnSpPr>
          <p:spPr bwMode="auto">
            <a:xfrm>
              <a:off x="4953000" y="5110913"/>
              <a:ext cx="15240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55357" name="Oval 68"/>
            <p:cNvSpPr>
              <a:spLocks noChangeArrowheads="1"/>
            </p:cNvSpPr>
            <p:nvPr/>
          </p:nvSpPr>
          <p:spPr bwMode="auto">
            <a:xfrm>
              <a:off x="4876800" y="5072813"/>
              <a:ext cx="76200" cy="76200"/>
            </a:xfrm>
            <a:prstGeom prst="ellipse">
              <a:avLst/>
            </a:prstGeom>
            <a:solidFill>
              <a:schemeClr val="bg1"/>
            </a:solidFill>
            <a:ln w="22225" algn="ctr">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cxnSp>
          <p:nvCxnSpPr>
            <p:cNvPr id="55358" name="Straight Connector 72"/>
            <p:cNvCxnSpPr>
              <a:cxnSpLocks noChangeShapeType="1"/>
            </p:cNvCxnSpPr>
            <p:nvPr/>
          </p:nvCxnSpPr>
          <p:spPr bwMode="auto">
            <a:xfrm>
              <a:off x="4343400" y="4969669"/>
              <a:ext cx="123825"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55359" name="Straight Connector 73"/>
            <p:cNvCxnSpPr>
              <a:cxnSpLocks noChangeShapeType="1"/>
            </p:cNvCxnSpPr>
            <p:nvPr/>
          </p:nvCxnSpPr>
          <p:spPr bwMode="auto">
            <a:xfrm>
              <a:off x="4331493" y="5257800"/>
              <a:ext cx="142876"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grpSp>
      <p:cxnSp>
        <p:nvCxnSpPr>
          <p:cNvPr id="82" name="Straight Connector 81"/>
          <p:cNvCxnSpPr>
            <a:cxnSpLocks noChangeShapeType="1"/>
          </p:cNvCxnSpPr>
          <p:nvPr/>
        </p:nvCxnSpPr>
        <p:spPr bwMode="auto">
          <a:xfrm flipH="1">
            <a:off x="6607175" y="5022850"/>
            <a:ext cx="317500" cy="31115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94" name="Straight Connector 93"/>
          <p:cNvCxnSpPr>
            <a:cxnSpLocks noChangeShapeType="1"/>
          </p:cNvCxnSpPr>
          <p:nvPr/>
        </p:nvCxnSpPr>
        <p:spPr bwMode="auto">
          <a:xfrm flipH="1" flipV="1">
            <a:off x="5638800" y="4416425"/>
            <a:ext cx="304800" cy="304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95" name="Straight Connector 94"/>
          <p:cNvCxnSpPr>
            <a:cxnSpLocks noChangeShapeType="1"/>
          </p:cNvCxnSpPr>
          <p:nvPr/>
        </p:nvCxnSpPr>
        <p:spPr bwMode="auto">
          <a:xfrm flipH="1" flipV="1">
            <a:off x="5943600" y="4721225"/>
            <a:ext cx="6350" cy="60325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96" name="Straight Connector 95"/>
          <p:cNvCxnSpPr>
            <a:cxnSpLocks noChangeShapeType="1"/>
          </p:cNvCxnSpPr>
          <p:nvPr/>
        </p:nvCxnSpPr>
        <p:spPr bwMode="auto">
          <a:xfrm flipH="1">
            <a:off x="5624513" y="4416425"/>
            <a:ext cx="14287" cy="12192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97" name="Straight Arrow Connector 96"/>
          <p:cNvCxnSpPr>
            <a:cxnSpLocks noChangeShapeType="1"/>
          </p:cNvCxnSpPr>
          <p:nvPr/>
        </p:nvCxnSpPr>
        <p:spPr bwMode="auto">
          <a:xfrm>
            <a:off x="5181600" y="4721225"/>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8" name="Straight Arrow Connector 97"/>
          <p:cNvCxnSpPr>
            <a:cxnSpLocks noChangeShapeType="1"/>
          </p:cNvCxnSpPr>
          <p:nvPr/>
        </p:nvCxnSpPr>
        <p:spPr bwMode="auto">
          <a:xfrm>
            <a:off x="5167313" y="5330825"/>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9" name="Straight Connector 98"/>
          <p:cNvCxnSpPr>
            <a:cxnSpLocks noChangeShapeType="1"/>
          </p:cNvCxnSpPr>
          <p:nvPr/>
        </p:nvCxnSpPr>
        <p:spPr bwMode="auto">
          <a:xfrm>
            <a:off x="5943600" y="5027613"/>
            <a:ext cx="29845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100" name="Straight Connector 99"/>
          <p:cNvCxnSpPr>
            <a:cxnSpLocks noChangeShapeType="1"/>
          </p:cNvCxnSpPr>
          <p:nvPr/>
        </p:nvCxnSpPr>
        <p:spPr bwMode="auto">
          <a:xfrm flipH="1">
            <a:off x="5624513" y="5324475"/>
            <a:ext cx="319087" cy="31115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101" name="TextBox 100"/>
          <p:cNvSpPr txBox="1">
            <a:spLocks noChangeArrowheads="1"/>
          </p:cNvSpPr>
          <p:nvPr/>
        </p:nvSpPr>
        <p:spPr bwMode="auto">
          <a:xfrm>
            <a:off x="5919788" y="4235450"/>
            <a:ext cx="322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a</a:t>
            </a:r>
          </a:p>
        </p:txBody>
      </p:sp>
      <p:sp>
        <p:nvSpPr>
          <p:cNvPr id="102" name="TextBox 101"/>
          <p:cNvSpPr txBox="1">
            <a:spLocks noChangeArrowheads="1"/>
          </p:cNvSpPr>
          <p:nvPr/>
        </p:nvSpPr>
        <p:spPr bwMode="auto">
          <a:xfrm>
            <a:off x="6607175" y="4800600"/>
            <a:ext cx="331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0</a:t>
            </a:r>
          </a:p>
        </p:txBody>
      </p:sp>
      <p:sp>
        <p:nvSpPr>
          <p:cNvPr id="103" name="TextBox 102"/>
          <p:cNvSpPr txBox="1">
            <a:spLocks noChangeArrowheads="1"/>
          </p:cNvSpPr>
          <p:nvPr/>
        </p:nvSpPr>
        <p:spPr bwMode="auto">
          <a:xfrm>
            <a:off x="6599238" y="4268788"/>
            <a:ext cx="331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1</a:t>
            </a:r>
          </a:p>
        </p:txBody>
      </p:sp>
      <p:sp>
        <p:nvSpPr>
          <p:cNvPr id="105" name="TextBox 104"/>
          <p:cNvSpPr txBox="1">
            <a:spLocks noChangeArrowheads="1"/>
          </p:cNvSpPr>
          <p:nvPr/>
        </p:nvSpPr>
        <p:spPr bwMode="auto">
          <a:xfrm>
            <a:off x="6059488" y="5948363"/>
            <a:ext cx="1150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sel[1:0]</a:t>
            </a:r>
          </a:p>
        </p:txBody>
      </p:sp>
      <p:sp>
        <p:nvSpPr>
          <p:cNvPr id="106" name="TextBox 105"/>
          <p:cNvSpPr txBox="1">
            <a:spLocks noChangeArrowheads="1"/>
          </p:cNvSpPr>
          <p:nvPr/>
        </p:nvSpPr>
        <p:spPr bwMode="auto">
          <a:xfrm>
            <a:off x="5353050" y="5629275"/>
            <a:ext cx="8620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sel[1]</a:t>
            </a:r>
          </a:p>
        </p:txBody>
      </p:sp>
      <p:sp>
        <p:nvSpPr>
          <p:cNvPr id="107" name="TextBox 106"/>
          <p:cNvSpPr txBox="1">
            <a:spLocks noChangeArrowheads="1"/>
          </p:cNvSpPr>
          <p:nvPr/>
        </p:nvSpPr>
        <p:spPr bwMode="auto">
          <a:xfrm>
            <a:off x="5624513" y="5073650"/>
            <a:ext cx="333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0</a:t>
            </a:r>
          </a:p>
        </p:txBody>
      </p:sp>
      <p:sp>
        <p:nvSpPr>
          <p:cNvPr id="108" name="TextBox 107"/>
          <p:cNvSpPr txBox="1">
            <a:spLocks noChangeArrowheads="1"/>
          </p:cNvSpPr>
          <p:nvPr/>
        </p:nvSpPr>
        <p:spPr bwMode="auto">
          <a:xfrm>
            <a:off x="5629275" y="4541838"/>
            <a:ext cx="331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1</a:t>
            </a:r>
          </a:p>
        </p:txBody>
      </p:sp>
      <p:sp>
        <p:nvSpPr>
          <p:cNvPr id="109" name="TextBox 108"/>
          <p:cNvSpPr txBox="1">
            <a:spLocks noChangeArrowheads="1"/>
          </p:cNvSpPr>
          <p:nvPr/>
        </p:nvSpPr>
        <p:spPr bwMode="auto">
          <a:xfrm>
            <a:off x="4919663" y="5140325"/>
            <a:ext cx="3286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b</a:t>
            </a:r>
          </a:p>
        </p:txBody>
      </p:sp>
      <p:sp>
        <p:nvSpPr>
          <p:cNvPr id="110" name="TextBox 109"/>
          <p:cNvSpPr txBox="1">
            <a:spLocks noChangeArrowheads="1"/>
          </p:cNvSpPr>
          <p:nvPr/>
        </p:nvSpPr>
        <p:spPr bwMode="auto">
          <a:xfrm>
            <a:off x="4913313" y="4537075"/>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a:t>
            </a:r>
          </a:p>
        </p:txBody>
      </p:sp>
      <p:cxnSp>
        <p:nvCxnSpPr>
          <p:cNvPr id="55344" name="Straight Arrow Connector 111"/>
          <p:cNvCxnSpPr>
            <a:cxnSpLocks noChangeShapeType="1"/>
          </p:cNvCxnSpPr>
          <p:nvPr/>
        </p:nvCxnSpPr>
        <p:spPr bwMode="auto">
          <a:xfrm>
            <a:off x="2886075" y="2751138"/>
            <a:ext cx="619125" cy="536575"/>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55345" name="Straight Arrow Connector 112"/>
          <p:cNvCxnSpPr>
            <a:cxnSpLocks noChangeShapeType="1"/>
          </p:cNvCxnSpPr>
          <p:nvPr/>
        </p:nvCxnSpPr>
        <p:spPr bwMode="auto">
          <a:xfrm flipV="1">
            <a:off x="2886075" y="3930650"/>
            <a:ext cx="619125" cy="538163"/>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 name="Straight Arrow Connector 114"/>
          <p:cNvCxnSpPr>
            <a:cxnSpLocks noChangeShapeType="1"/>
          </p:cNvCxnSpPr>
          <p:nvPr/>
        </p:nvCxnSpPr>
        <p:spPr bwMode="auto">
          <a:xfrm flipV="1">
            <a:off x="4038600" y="2590800"/>
            <a:ext cx="2339975" cy="882650"/>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8" name="Straight Arrow Connector 117"/>
          <p:cNvCxnSpPr>
            <a:cxnSpLocks noChangeShapeType="1"/>
          </p:cNvCxnSpPr>
          <p:nvPr/>
        </p:nvCxnSpPr>
        <p:spPr bwMode="auto">
          <a:xfrm>
            <a:off x="4038600" y="3810000"/>
            <a:ext cx="1128713" cy="606425"/>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9" name="TextBox 118"/>
          <p:cNvSpPr txBox="1">
            <a:spLocks noChangeArrowheads="1"/>
          </p:cNvSpPr>
          <p:nvPr/>
        </p:nvSpPr>
        <p:spPr bwMode="auto">
          <a:xfrm rot="1651738">
            <a:off x="4151313" y="3717925"/>
            <a:ext cx="1093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or this?</a:t>
            </a:r>
          </a:p>
        </p:txBody>
      </p:sp>
      <p:cxnSp>
        <p:nvCxnSpPr>
          <p:cNvPr id="122" name="Straight Connector 121"/>
          <p:cNvCxnSpPr>
            <a:cxnSpLocks noChangeShapeType="1"/>
            <a:stCxn id="107" idx="2"/>
            <a:endCxn id="106" idx="0"/>
          </p:cNvCxnSpPr>
          <p:nvPr/>
        </p:nvCxnSpPr>
        <p:spPr bwMode="auto">
          <a:xfrm flipH="1">
            <a:off x="5784850" y="5443538"/>
            <a:ext cx="6350" cy="185737"/>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55350" name="TextBox 122"/>
          <p:cNvSpPr txBox="1">
            <a:spLocks noChangeArrowheads="1"/>
          </p:cNvSpPr>
          <p:nvPr/>
        </p:nvSpPr>
        <p:spPr bwMode="auto">
          <a:xfrm>
            <a:off x="277813" y="4970463"/>
            <a:ext cx="463391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Depends on several factor including</a:t>
            </a:r>
          </a:p>
          <a:p>
            <a:pPr eaLnBrk="1" hangingPunct="1">
              <a:spcBef>
                <a:spcPct val="0"/>
              </a:spcBef>
              <a:buClrTx/>
              <a:buSzTx/>
              <a:buFontTx/>
              <a:buNone/>
            </a:pPr>
            <a:r>
              <a:rPr lang="en-US" altLang="en-US" sz="1800">
                <a:latin typeface="Verdana" panose="020B0604030504040204" pitchFamily="34" charset="0"/>
              </a:rPr>
              <a:t>some synthesis directives.   However the 2</a:t>
            </a:r>
            <a:r>
              <a:rPr lang="en-US" altLang="en-US" sz="1800" baseline="30000">
                <a:latin typeface="Verdana" panose="020B0604030504040204" pitchFamily="34" charset="0"/>
              </a:rPr>
              <a:t>nd</a:t>
            </a:r>
            <a:r>
              <a:rPr lang="en-US" altLang="en-US" sz="1800">
                <a:latin typeface="Verdana" panose="020B0604030504040204" pitchFamily="34" charset="0"/>
              </a:rPr>
              <a:t> case is what we expect it to do without any directives.  System verilog gives us more control.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53" presetClass="entr" presetSubtype="16"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fltVal val="0"/>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animEffect transition="in" filter="fade">
                                      <p:cBhvr>
                                        <p:cTn id="34" dur="500"/>
                                        <p:tgtEl>
                                          <p:spTgt spid="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par>
                                <p:cTn id="45" presetID="53" presetClass="entr" presetSubtype="16"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500" fill="hold"/>
                                        <p:tgtEl>
                                          <p:spTgt spid="25"/>
                                        </p:tgtEl>
                                        <p:attrNameLst>
                                          <p:attrName>ppt_w</p:attrName>
                                        </p:attrNameLst>
                                      </p:cBhvr>
                                      <p:tavLst>
                                        <p:tav tm="0">
                                          <p:val>
                                            <p:fltVal val="0"/>
                                          </p:val>
                                        </p:tav>
                                        <p:tav tm="100000">
                                          <p:val>
                                            <p:strVal val="#ppt_w"/>
                                          </p:val>
                                        </p:tav>
                                      </p:tavLst>
                                    </p:anim>
                                    <p:anim calcmode="lin" valueType="num">
                                      <p:cBhvr>
                                        <p:cTn id="48" dur="500" fill="hold"/>
                                        <p:tgtEl>
                                          <p:spTgt spid="25"/>
                                        </p:tgtEl>
                                        <p:attrNameLst>
                                          <p:attrName>ppt_h</p:attrName>
                                        </p:attrNameLst>
                                      </p:cBhvr>
                                      <p:tavLst>
                                        <p:tav tm="0">
                                          <p:val>
                                            <p:fltVal val="0"/>
                                          </p:val>
                                        </p:tav>
                                        <p:tav tm="100000">
                                          <p:val>
                                            <p:strVal val="#ppt_h"/>
                                          </p:val>
                                        </p:tav>
                                      </p:tavLst>
                                    </p:anim>
                                    <p:animEffect transition="in" filter="fade">
                                      <p:cBhvr>
                                        <p:cTn id="49" dur="500"/>
                                        <p:tgtEl>
                                          <p:spTgt spid="25"/>
                                        </p:tgtEl>
                                      </p:cBhvr>
                                    </p:animEffect>
                                  </p:childTnLst>
                                </p:cTn>
                              </p:par>
                              <p:par>
                                <p:cTn id="50" presetID="53" presetClass="entr" presetSubtype="16"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p:cTn id="52" dur="500" fill="hold"/>
                                        <p:tgtEl>
                                          <p:spTgt spid="26"/>
                                        </p:tgtEl>
                                        <p:attrNameLst>
                                          <p:attrName>ppt_w</p:attrName>
                                        </p:attrNameLst>
                                      </p:cBhvr>
                                      <p:tavLst>
                                        <p:tav tm="0">
                                          <p:val>
                                            <p:fltVal val="0"/>
                                          </p:val>
                                        </p:tav>
                                        <p:tav tm="100000">
                                          <p:val>
                                            <p:strVal val="#ppt_w"/>
                                          </p:val>
                                        </p:tav>
                                      </p:tavLst>
                                    </p:anim>
                                    <p:anim calcmode="lin" valueType="num">
                                      <p:cBhvr>
                                        <p:cTn id="53" dur="500" fill="hold"/>
                                        <p:tgtEl>
                                          <p:spTgt spid="26"/>
                                        </p:tgtEl>
                                        <p:attrNameLst>
                                          <p:attrName>ppt_h</p:attrName>
                                        </p:attrNameLst>
                                      </p:cBhvr>
                                      <p:tavLst>
                                        <p:tav tm="0">
                                          <p:val>
                                            <p:fltVal val="0"/>
                                          </p:val>
                                        </p:tav>
                                        <p:tav tm="100000">
                                          <p:val>
                                            <p:strVal val="#ppt_h"/>
                                          </p:val>
                                        </p:tav>
                                      </p:tavLst>
                                    </p:anim>
                                    <p:animEffect transition="in" filter="fade">
                                      <p:cBhvr>
                                        <p:cTn id="54" dur="500"/>
                                        <p:tgtEl>
                                          <p:spTgt spid="26"/>
                                        </p:tgtEl>
                                      </p:cBhvr>
                                    </p:animEffect>
                                  </p:childTnLst>
                                </p:cTn>
                              </p:par>
                              <p:par>
                                <p:cTn id="55" presetID="53" presetClass="entr" presetSubtype="16"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500" fill="hold"/>
                                        <p:tgtEl>
                                          <p:spTgt spid="27"/>
                                        </p:tgtEl>
                                        <p:attrNameLst>
                                          <p:attrName>ppt_w</p:attrName>
                                        </p:attrNameLst>
                                      </p:cBhvr>
                                      <p:tavLst>
                                        <p:tav tm="0">
                                          <p:val>
                                            <p:fltVal val="0"/>
                                          </p:val>
                                        </p:tav>
                                        <p:tav tm="100000">
                                          <p:val>
                                            <p:strVal val="#ppt_w"/>
                                          </p:val>
                                        </p:tav>
                                      </p:tavLst>
                                    </p:anim>
                                    <p:anim calcmode="lin" valueType="num">
                                      <p:cBhvr>
                                        <p:cTn id="58" dur="500" fill="hold"/>
                                        <p:tgtEl>
                                          <p:spTgt spid="27"/>
                                        </p:tgtEl>
                                        <p:attrNameLst>
                                          <p:attrName>ppt_h</p:attrName>
                                        </p:attrNameLst>
                                      </p:cBhvr>
                                      <p:tavLst>
                                        <p:tav tm="0">
                                          <p:val>
                                            <p:fltVal val="0"/>
                                          </p:val>
                                        </p:tav>
                                        <p:tav tm="100000">
                                          <p:val>
                                            <p:strVal val="#ppt_h"/>
                                          </p:val>
                                        </p:tav>
                                      </p:tavLst>
                                    </p:anim>
                                    <p:animEffect transition="in" filter="fade">
                                      <p:cBhvr>
                                        <p:cTn id="59" dur="500"/>
                                        <p:tgtEl>
                                          <p:spTgt spid="27"/>
                                        </p:tgtEl>
                                      </p:cBhvr>
                                    </p:animEffect>
                                  </p:childTnLst>
                                </p:cTn>
                              </p:par>
                              <p:par>
                                <p:cTn id="60" presetID="53" presetClass="entr" presetSubtype="16"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p:cTn id="62" dur="500" fill="hold"/>
                                        <p:tgtEl>
                                          <p:spTgt spid="29"/>
                                        </p:tgtEl>
                                        <p:attrNameLst>
                                          <p:attrName>ppt_w</p:attrName>
                                        </p:attrNameLst>
                                      </p:cBhvr>
                                      <p:tavLst>
                                        <p:tav tm="0">
                                          <p:val>
                                            <p:fltVal val="0"/>
                                          </p:val>
                                        </p:tav>
                                        <p:tav tm="100000">
                                          <p:val>
                                            <p:strVal val="#ppt_w"/>
                                          </p:val>
                                        </p:tav>
                                      </p:tavLst>
                                    </p:anim>
                                    <p:anim calcmode="lin" valueType="num">
                                      <p:cBhvr>
                                        <p:cTn id="63" dur="500" fill="hold"/>
                                        <p:tgtEl>
                                          <p:spTgt spid="29"/>
                                        </p:tgtEl>
                                        <p:attrNameLst>
                                          <p:attrName>ppt_h</p:attrName>
                                        </p:attrNameLst>
                                      </p:cBhvr>
                                      <p:tavLst>
                                        <p:tav tm="0">
                                          <p:val>
                                            <p:fltVal val="0"/>
                                          </p:val>
                                        </p:tav>
                                        <p:tav tm="100000">
                                          <p:val>
                                            <p:strVal val="#ppt_h"/>
                                          </p:val>
                                        </p:tav>
                                      </p:tavLst>
                                    </p:anim>
                                    <p:animEffect transition="in" filter="fade">
                                      <p:cBhvr>
                                        <p:cTn id="64" dur="500"/>
                                        <p:tgtEl>
                                          <p:spTgt spid="2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fill="hold"/>
                                        <p:tgtEl>
                                          <p:spTgt spid="30"/>
                                        </p:tgtEl>
                                        <p:attrNameLst>
                                          <p:attrName>ppt_w</p:attrName>
                                        </p:attrNameLst>
                                      </p:cBhvr>
                                      <p:tavLst>
                                        <p:tav tm="0">
                                          <p:val>
                                            <p:fltVal val="0"/>
                                          </p:val>
                                        </p:tav>
                                        <p:tav tm="100000">
                                          <p:val>
                                            <p:strVal val="#ppt_w"/>
                                          </p:val>
                                        </p:tav>
                                      </p:tavLst>
                                    </p:anim>
                                    <p:anim calcmode="lin" valueType="num">
                                      <p:cBhvr>
                                        <p:cTn id="68" dur="500" fill="hold"/>
                                        <p:tgtEl>
                                          <p:spTgt spid="30"/>
                                        </p:tgtEl>
                                        <p:attrNameLst>
                                          <p:attrName>ppt_h</p:attrName>
                                        </p:attrNameLst>
                                      </p:cBhvr>
                                      <p:tavLst>
                                        <p:tav tm="0">
                                          <p:val>
                                            <p:fltVal val="0"/>
                                          </p:val>
                                        </p:tav>
                                        <p:tav tm="100000">
                                          <p:val>
                                            <p:strVal val="#ppt_h"/>
                                          </p:val>
                                        </p:tav>
                                      </p:tavLst>
                                    </p:anim>
                                    <p:animEffect transition="in" filter="fade">
                                      <p:cBhvr>
                                        <p:cTn id="69" dur="500"/>
                                        <p:tgtEl>
                                          <p:spTgt spid="3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 calcmode="lin" valueType="num">
                                      <p:cBhvr>
                                        <p:cTn id="72" dur="500" fill="hold"/>
                                        <p:tgtEl>
                                          <p:spTgt spid="31"/>
                                        </p:tgtEl>
                                        <p:attrNameLst>
                                          <p:attrName>ppt_w</p:attrName>
                                        </p:attrNameLst>
                                      </p:cBhvr>
                                      <p:tavLst>
                                        <p:tav tm="0">
                                          <p:val>
                                            <p:fltVal val="0"/>
                                          </p:val>
                                        </p:tav>
                                        <p:tav tm="100000">
                                          <p:val>
                                            <p:strVal val="#ppt_w"/>
                                          </p:val>
                                        </p:tav>
                                      </p:tavLst>
                                    </p:anim>
                                    <p:anim calcmode="lin" valueType="num">
                                      <p:cBhvr>
                                        <p:cTn id="73" dur="500" fill="hold"/>
                                        <p:tgtEl>
                                          <p:spTgt spid="31"/>
                                        </p:tgtEl>
                                        <p:attrNameLst>
                                          <p:attrName>ppt_h</p:attrName>
                                        </p:attrNameLst>
                                      </p:cBhvr>
                                      <p:tavLst>
                                        <p:tav tm="0">
                                          <p:val>
                                            <p:fltVal val="0"/>
                                          </p:val>
                                        </p:tav>
                                        <p:tav tm="100000">
                                          <p:val>
                                            <p:strVal val="#ppt_h"/>
                                          </p:val>
                                        </p:tav>
                                      </p:tavLst>
                                    </p:anim>
                                    <p:animEffect transition="in" filter="fade">
                                      <p:cBhvr>
                                        <p:cTn id="74" dur="500"/>
                                        <p:tgtEl>
                                          <p:spTgt spid="3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 calcmode="lin" valueType="num">
                                      <p:cBhvr>
                                        <p:cTn id="77" dur="500" fill="hold"/>
                                        <p:tgtEl>
                                          <p:spTgt spid="32"/>
                                        </p:tgtEl>
                                        <p:attrNameLst>
                                          <p:attrName>ppt_w</p:attrName>
                                        </p:attrNameLst>
                                      </p:cBhvr>
                                      <p:tavLst>
                                        <p:tav tm="0">
                                          <p:val>
                                            <p:fltVal val="0"/>
                                          </p:val>
                                        </p:tav>
                                        <p:tav tm="100000">
                                          <p:val>
                                            <p:strVal val="#ppt_w"/>
                                          </p:val>
                                        </p:tav>
                                      </p:tavLst>
                                    </p:anim>
                                    <p:anim calcmode="lin" valueType="num">
                                      <p:cBhvr>
                                        <p:cTn id="78" dur="500" fill="hold"/>
                                        <p:tgtEl>
                                          <p:spTgt spid="32"/>
                                        </p:tgtEl>
                                        <p:attrNameLst>
                                          <p:attrName>ppt_h</p:attrName>
                                        </p:attrNameLst>
                                      </p:cBhvr>
                                      <p:tavLst>
                                        <p:tav tm="0">
                                          <p:val>
                                            <p:fltVal val="0"/>
                                          </p:val>
                                        </p:tav>
                                        <p:tav tm="100000">
                                          <p:val>
                                            <p:strVal val="#ppt_h"/>
                                          </p:val>
                                        </p:tav>
                                      </p:tavLst>
                                    </p:anim>
                                    <p:animEffect transition="in" filter="fade">
                                      <p:cBhvr>
                                        <p:cTn id="79" dur="500"/>
                                        <p:tgtEl>
                                          <p:spTgt spid="3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p:cTn id="82" dur="500" fill="hold"/>
                                        <p:tgtEl>
                                          <p:spTgt spid="33"/>
                                        </p:tgtEl>
                                        <p:attrNameLst>
                                          <p:attrName>ppt_w</p:attrName>
                                        </p:attrNameLst>
                                      </p:cBhvr>
                                      <p:tavLst>
                                        <p:tav tm="0">
                                          <p:val>
                                            <p:fltVal val="0"/>
                                          </p:val>
                                        </p:tav>
                                        <p:tav tm="100000">
                                          <p:val>
                                            <p:strVal val="#ppt_w"/>
                                          </p:val>
                                        </p:tav>
                                      </p:tavLst>
                                    </p:anim>
                                    <p:anim calcmode="lin" valueType="num">
                                      <p:cBhvr>
                                        <p:cTn id="83" dur="500" fill="hold"/>
                                        <p:tgtEl>
                                          <p:spTgt spid="33"/>
                                        </p:tgtEl>
                                        <p:attrNameLst>
                                          <p:attrName>ppt_h</p:attrName>
                                        </p:attrNameLst>
                                      </p:cBhvr>
                                      <p:tavLst>
                                        <p:tav tm="0">
                                          <p:val>
                                            <p:fltVal val="0"/>
                                          </p:val>
                                        </p:tav>
                                        <p:tav tm="100000">
                                          <p:val>
                                            <p:strVal val="#ppt_h"/>
                                          </p:val>
                                        </p:tav>
                                      </p:tavLst>
                                    </p:anim>
                                    <p:animEffect transition="in" filter="fade">
                                      <p:cBhvr>
                                        <p:cTn id="84" dur="500"/>
                                        <p:tgtEl>
                                          <p:spTgt spid="3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 calcmode="lin" valueType="num">
                                      <p:cBhvr>
                                        <p:cTn id="87" dur="500" fill="hold"/>
                                        <p:tgtEl>
                                          <p:spTgt spid="34"/>
                                        </p:tgtEl>
                                        <p:attrNameLst>
                                          <p:attrName>ppt_w</p:attrName>
                                        </p:attrNameLst>
                                      </p:cBhvr>
                                      <p:tavLst>
                                        <p:tav tm="0">
                                          <p:val>
                                            <p:fltVal val="0"/>
                                          </p:val>
                                        </p:tav>
                                        <p:tav tm="100000">
                                          <p:val>
                                            <p:strVal val="#ppt_w"/>
                                          </p:val>
                                        </p:tav>
                                      </p:tavLst>
                                    </p:anim>
                                    <p:anim calcmode="lin" valueType="num">
                                      <p:cBhvr>
                                        <p:cTn id="88" dur="500" fill="hold"/>
                                        <p:tgtEl>
                                          <p:spTgt spid="34"/>
                                        </p:tgtEl>
                                        <p:attrNameLst>
                                          <p:attrName>ppt_h</p:attrName>
                                        </p:attrNameLst>
                                      </p:cBhvr>
                                      <p:tavLst>
                                        <p:tav tm="0">
                                          <p:val>
                                            <p:fltVal val="0"/>
                                          </p:val>
                                        </p:tav>
                                        <p:tav tm="100000">
                                          <p:val>
                                            <p:strVal val="#ppt_h"/>
                                          </p:val>
                                        </p:tav>
                                      </p:tavLst>
                                    </p:anim>
                                    <p:animEffect transition="in" filter="fade">
                                      <p:cBhvr>
                                        <p:cTn id="89" dur="500"/>
                                        <p:tgtEl>
                                          <p:spTgt spid="34"/>
                                        </p:tgtEl>
                                      </p:cBhvr>
                                    </p:animEffect>
                                  </p:childTnLst>
                                </p:cTn>
                              </p:par>
                              <p:par>
                                <p:cTn id="90" presetID="53" presetClass="entr" presetSubtype="16" fill="hold" nodeType="withEffect">
                                  <p:stCondLst>
                                    <p:cond delay="0"/>
                                  </p:stCondLst>
                                  <p:childTnLst>
                                    <p:set>
                                      <p:cBhvr>
                                        <p:cTn id="91" dur="1" fill="hold">
                                          <p:stCondLst>
                                            <p:cond delay="0"/>
                                          </p:stCondLst>
                                        </p:cTn>
                                        <p:tgtEl>
                                          <p:spTgt spid="115"/>
                                        </p:tgtEl>
                                        <p:attrNameLst>
                                          <p:attrName>style.visibility</p:attrName>
                                        </p:attrNameLst>
                                      </p:cBhvr>
                                      <p:to>
                                        <p:strVal val="visible"/>
                                      </p:to>
                                    </p:set>
                                    <p:anim calcmode="lin" valueType="num">
                                      <p:cBhvr>
                                        <p:cTn id="92" dur="500" fill="hold"/>
                                        <p:tgtEl>
                                          <p:spTgt spid="115"/>
                                        </p:tgtEl>
                                        <p:attrNameLst>
                                          <p:attrName>ppt_w</p:attrName>
                                        </p:attrNameLst>
                                      </p:cBhvr>
                                      <p:tavLst>
                                        <p:tav tm="0">
                                          <p:val>
                                            <p:fltVal val="0"/>
                                          </p:val>
                                        </p:tav>
                                        <p:tav tm="100000">
                                          <p:val>
                                            <p:strVal val="#ppt_w"/>
                                          </p:val>
                                        </p:tav>
                                      </p:tavLst>
                                    </p:anim>
                                    <p:anim calcmode="lin" valueType="num">
                                      <p:cBhvr>
                                        <p:cTn id="93" dur="500" fill="hold"/>
                                        <p:tgtEl>
                                          <p:spTgt spid="115"/>
                                        </p:tgtEl>
                                        <p:attrNameLst>
                                          <p:attrName>ppt_h</p:attrName>
                                        </p:attrNameLst>
                                      </p:cBhvr>
                                      <p:tavLst>
                                        <p:tav tm="0">
                                          <p:val>
                                            <p:fltVal val="0"/>
                                          </p:val>
                                        </p:tav>
                                        <p:tav tm="100000">
                                          <p:val>
                                            <p:strVal val="#ppt_h"/>
                                          </p:val>
                                        </p:tav>
                                      </p:tavLst>
                                    </p:anim>
                                    <p:animEffect transition="in" filter="fade">
                                      <p:cBhvr>
                                        <p:cTn id="94" dur="500"/>
                                        <p:tgtEl>
                                          <p:spTgt spid="11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31" presetClass="entr" presetSubtype="0" fill="hold" nodeType="clickEffect">
                                  <p:stCondLst>
                                    <p:cond delay="0"/>
                                  </p:stCondLst>
                                  <p:childTnLst>
                                    <p:set>
                                      <p:cBhvr>
                                        <p:cTn id="98" dur="1" fill="hold">
                                          <p:stCondLst>
                                            <p:cond delay="0"/>
                                          </p:stCondLst>
                                        </p:cTn>
                                        <p:tgtEl>
                                          <p:spTgt spid="37"/>
                                        </p:tgtEl>
                                        <p:attrNameLst>
                                          <p:attrName>style.visibility</p:attrName>
                                        </p:attrNameLst>
                                      </p:cBhvr>
                                      <p:to>
                                        <p:strVal val="visible"/>
                                      </p:to>
                                    </p:set>
                                    <p:anim calcmode="lin" valueType="num">
                                      <p:cBhvr>
                                        <p:cTn id="99" dur="1000" fill="hold"/>
                                        <p:tgtEl>
                                          <p:spTgt spid="37"/>
                                        </p:tgtEl>
                                        <p:attrNameLst>
                                          <p:attrName>ppt_w</p:attrName>
                                        </p:attrNameLst>
                                      </p:cBhvr>
                                      <p:tavLst>
                                        <p:tav tm="0">
                                          <p:val>
                                            <p:fltVal val="0"/>
                                          </p:val>
                                        </p:tav>
                                        <p:tav tm="100000">
                                          <p:val>
                                            <p:strVal val="#ppt_w"/>
                                          </p:val>
                                        </p:tav>
                                      </p:tavLst>
                                    </p:anim>
                                    <p:anim calcmode="lin" valueType="num">
                                      <p:cBhvr>
                                        <p:cTn id="100" dur="1000" fill="hold"/>
                                        <p:tgtEl>
                                          <p:spTgt spid="37"/>
                                        </p:tgtEl>
                                        <p:attrNameLst>
                                          <p:attrName>ppt_h</p:attrName>
                                        </p:attrNameLst>
                                      </p:cBhvr>
                                      <p:tavLst>
                                        <p:tav tm="0">
                                          <p:val>
                                            <p:fltVal val="0"/>
                                          </p:val>
                                        </p:tav>
                                        <p:tav tm="100000">
                                          <p:val>
                                            <p:strVal val="#ppt_h"/>
                                          </p:val>
                                        </p:tav>
                                      </p:tavLst>
                                    </p:anim>
                                    <p:anim calcmode="lin" valueType="num">
                                      <p:cBhvr>
                                        <p:cTn id="101" dur="1000" fill="hold"/>
                                        <p:tgtEl>
                                          <p:spTgt spid="37"/>
                                        </p:tgtEl>
                                        <p:attrNameLst>
                                          <p:attrName>style.rotation</p:attrName>
                                        </p:attrNameLst>
                                      </p:cBhvr>
                                      <p:tavLst>
                                        <p:tav tm="0">
                                          <p:val>
                                            <p:fltVal val="90"/>
                                          </p:val>
                                        </p:tav>
                                        <p:tav tm="100000">
                                          <p:val>
                                            <p:fltVal val="0"/>
                                          </p:val>
                                        </p:tav>
                                      </p:tavLst>
                                    </p:anim>
                                    <p:animEffect transition="in" filter="fade">
                                      <p:cBhvr>
                                        <p:cTn id="102" dur="1000"/>
                                        <p:tgtEl>
                                          <p:spTgt spid="37"/>
                                        </p:tgtEl>
                                      </p:cBhvr>
                                    </p:animEffect>
                                  </p:childTnLst>
                                </p:cTn>
                              </p:par>
                              <p:par>
                                <p:cTn id="103" presetID="31" presetClass="entr" presetSubtype="0" fill="hold" nodeType="withEffect">
                                  <p:stCondLst>
                                    <p:cond delay="0"/>
                                  </p:stCondLst>
                                  <p:childTnLst>
                                    <p:set>
                                      <p:cBhvr>
                                        <p:cTn id="104" dur="1" fill="hold">
                                          <p:stCondLst>
                                            <p:cond delay="0"/>
                                          </p:stCondLst>
                                        </p:cTn>
                                        <p:tgtEl>
                                          <p:spTgt spid="39"/>
                                        </p:tgtEl>
                                        <p:attrNameLst>
                                          <p:attrName>style.visibility</p:attrName>
                                        </p:attrNameLst>
                                      </p:cBhvr>
                                      <p:to>
                                        <p:strVal val="visible"/>
                                      </p:to>
                                    </p:set>
                                    <p:anim calcmode="lin" valueType="num">
                                      <p:cBhvr>
                                        <p:cTn id="105" dur="1000" fill="hold"/>
                                        <p:tgtEl>
                                          <p:spTgt spid="39"/>
                                        </p:tgtEl>
                                        <p:attrNameLst>
                                          <p:attrName>ppt_w</p:attrName>
                                        </p:attrNameLst>
                                      </p:cBhvr>
                                      <p:tavLst>
                                        <p:tav tm="0">
                                          <p:val>
                                            <p:fltVal val="0"/>
                                          </p:val>
                                        </p:tav>
                                        <p:tav tm="100000">
                                          <p:val>
                                            <p:strVal val="#ppt_w"/>
                                          </p:val>
                                        </p:tav>
                                      </p:tavLst>
                                    </p:anim>
                                    <p:anim calcmode="lin" valueType="num">
                                      <p:cBhvr>
                                        <p:cTn id="106" dur="1000" fill="hold"/>
                                        <p:tgtEl>
                                          <p:spTgt spid="39"/>
                                        </p:tgtEl>
                                        <p:attrNameLst>
                                          <p:attrName>ppt_h</p:attrName>
                                        </p:attrNameLst>
                                      </p:cBhvr>
                                      <p:tavLst>
                                        <p:tav tm="0">
                                          <p:val>
                                            <p:fltVal val="0"/>
                                          </p:val>
                                        </p:tav>
                                        <p:tav tm="100000">
                                          <p:val>
                                            <p:strVal val="#ppt_h"/>
                                          </p:val>
                                        </p:tav>
                                      </p:tavLst>
                                    </p:anim>
                                    <p:anim calcmode="lin" valueType="num">
                                      <p:cBhvr>
                                        <p:cTn id="107" dur="1000" fill="hold"/>
                                        <p:tgtEl>
                                          <p:spTgt spid="39"/>
                                        </p:tgtEl>
                                        <p:attrNameLst>
                                          <p:attrName>style.rotation</p:attrName>
                                        </p:attrNameLst>
                                      </p:cBhvr>
                                      <p:tavLst>
                                        <p:tav tm="0">
                                          <p:val>
                                            <p:fltVal val="90"/>
                                          </p:val>
                                        </p:tav>
                                        <p:tav tm="100000">
                                          <p:val>
                                            <p:fltVal val="0"/>
                                          </p:val>
                                        </p:tav>
                                      </p:tavLst>
                                    </p:anim>
                                    <p:animEffect transition="in" filter="fade">
                                      <p:cBhvr>
                                        <p:cTn id="108" dur="1000"/>
                                        <p:tgtEl>
                                          <p:spTgt spid="39"/>
                                        </p:tgtEl>
                                      </p:cBhvr>
                                    </p:animEffect>
                                  </p:childTnLst>
                                </p:cTn>
                              </p:par>
                              <p:par>
                                <p:cTn id="109" presetID="31" presetClass="entr" presetSubtype="0" fill="hold" nodeType="withEffect">
                                  <p:stCondLst>
                                    <p:cond delay="0"/>
                                  </p:stCondLst>
                                  <p:childTnLst>
                                    <p:set>
                                      <p:cBhvr>
                                        <p:cTn id="110" dur="1" fill="hold">
                                          <p:stCondLst>
                                            <p:cond delay="0"/>
                                          </p:stCondLst>
                                        </p:cTn>
                                        <p:tgtEl>
                                          <p:spTgt spid="40"/>
                                        </p:tgtEl>
                                        <p:attrNameLst>
                                          <p:attrName>style.visibility</p:attrName>
                                        </p:attrNameLst>
                                      </p:cBhvr>
                                      <p:to>
                                        <p:strVal val="visible"/>
                                      </p:to>
                                    </p:set>
                                    <p:anim calcmode="lin" valueType="num">
                                      <p:cBhvr>
                                        <p:cTn id="111" dur="1000" fill="hold"/>
                                        <p:tgtEl>
                                          <p:spTgt spid="40"/>
                                        </p:tgtEl>
                                        <p:attrNameLst>
                                          <p:attrName>ppt_w</p:attrName>
                                        </p:attrNameLst>
                                      </p:cBhvr>
                                      <p:tavLst>
                                        <p:tav tm="0">
                                          <p:val>
                                            <p:fltVal val="0"/>
                                          </p:val>
                                        </p:tav>
                                        <p:tav tm="100000">
                                          <p:val>
                                            <p:strVal val="#ppt_w"/>
                                          </p:val>
                                        </p:tav>
                                      </p:tavLst>
                                    </p:anim>
                                    <p:anim calcmode="lin" valueType="num">
                                      <p:cBhvr>
                                        <p:cTn id="112" dur="1000" fill="hold"/>
                                        <p:tgtEl>
                                          <p:spTgt spid="40"/>
                                        </p:tgtEl>
                                        <p:attrNameLst>
                                          <p:attrName>ppt_h</p:attrName>
                                        </p:attrNameLst>
                                      </p:cBhvr>
                                      <p:tavLst>
                                        <p:tav tm="0">
                                          <p:val>
                                            <p:fltVal val="0"/>
                                          </p:val>
                                        </p:tav>
                                        <p:tav tm="100000">
                                          <p:val>
                                            <p:strVal val="#ppt_h"/>
                                          </p:val>
                                        </p:tav>
                                      </p:tavLst>
                                    </p:anim>
                                    <p:anim calcmode="lin" valueType="num">
                                      <p:cBhvr>
                                        <p:cTn id="113" dur="1000" fill="hold"/>
                                        <p:tgtEl>
                                          <p:spTgt spid="40"/>
                                        </p:tgtEl>
                                        <p:attrNameLst>
                                          <p:attrName>style.rotation</p:attrName>
                                        </p:attrNameLst>
                                      </p:cBhvr>
                                      <p:tavLst>
                                        <p:tav tm="0">
                                          <p:val>
                                            <p:fltVal val="90"/>
                                          </p:val>
                                        </p:tav>
                                        <p:tav tm="100000">
                                          <p:val>
                                            <p:fltVal val="0"/>
                                          </p:val>
                                        </p:tav>
                                      </p:tavLst>
                                    </p:anim>
                                    <p:animEffect transition="in" filter="fade">
                                      <p:cBhvr>
                                        <p:cTn id="114" dur="1000"/>
                                        <p:tgtEl>
                                          <p:spTgt spid="40"/>
                                        </p:tgtEl>
                                      </p:cBhvr>
                                    </p:animEffect>
                                  </p:childTnLst>
                                </p:cTn>
                              </p:par>
                              <p:par>
                                <p:cTn id="115" presetID="31" presetClass="entr" presetSubtype="0" fill="hold" nodeType="withEffect">
                                  <p:stCondLst>
                                    <p:cond delay="0"/>
                                  </p:stCondLst>
                                  <p:childTnLst>
                                    <p:set>
                                      <p:cBhvr>
                                        <p:cTn id="116" dur="1" fill="hold">
                                          <p:stCondLst>
                                            <p:cond delay="0"/>
                                          </p:stCondLst>
                                        </p:cTn>
                                        <p:tgtEl>
                                          <p:spTgt spid="44"/>
                                        </p:tgtEl>
                                        <p:attrNameLst>
                                          <p:attrName>style.visibility</p:attrName>
                                        </p:attrNameLst>
                                      </p:cBhvr>
                                      <p:to>
                                        <p:strVal val="visible"/>
                                      </p:to>
                                    </p:set>
                                    <p:anim calcmode="lin" valueType="num">
                                      <p:cBhvr>
                                        <p:cTn id="117" dur="1000" fill="hold"/>
                                        <p:tgtEl>
                                          <p:spTgt spid="44"/>
                                        </p:tgtEl>
                                        <p:attrNameLst>
                                          <p:attrName>ppt_w</p:attrName>
                                        </p:attrNameLst>
                                      </p:cBhvr>
                                      <p:tavLst>
                                        <p:tav tm="0">
                                          <p:val>
                                            <p:fltVal val="0"/>
                                          </p:val>
                                        </p:tav>
                                        <p:tav tm="100000">
                                          <p:val>
                                            <p:strVal val="#ppt_w"/>
                                          </p:val>
                                        </p:tav>
                                      </p:tavLst>
                                    </p:anim>
                                    <p:anim calcmode="lin" valueType="num">
                                      <p:cBhvr>
                                        <p:cTn id="118" dur="1000" fill="hold"/>
                                        <p:tgtEl>
                                          <p:spTgt spid="44"/>
                                        </p:tgtEl>
                                        <p:attrNameLst>
                                          <p:attrName>ppt_h</p:attrName>
                                        </p:attrNameLst>
                                      </p:cBhvr>
                                      <p:tavLst>
                                        <p:tav tm="0">
                                          <p:val>
                                            <p:fltVal val="0"/>
                                          </p:val>
                                        </p:tav>
                                        <p:tav tm="100000">
                                          <p:val>
                                            <p:strVal val="#ppt_h"/>
                                          </p:val>
                                        </p:tav>
                                      </p:tavLst>
                                    </p:anim>
                                    <p:anim calcmode="lin" valueType="num">
                                      <p:cBhvr>
                                        <p:cTn id="119" dur="1000" fill="hold"/>
                                        <p:tgtEl>
                                          <p:spTgt spid="44"/>
                                        </p:tgtEl>
                                        <p:attrNameLst>
                                          <p:attrName>style.rotation</p:attrName>
                                        </p:attrNameLst>
                                      </p:cBhvr>
                                      <p:tavLst>
                                        <p:tav tm="0">
                                          <p:val>
                                            <p:fltVal val="90"/>
                                          </p:val>
                                        </p:tav>
                                        <p:tav tm="100000">
                                          <p:val>
                                            <p:fltVal val="0"/>
                                          </p:val>
                                        </p:tav>
                                      </p:tavLst>
                                    </p:anim>
                                    <p:animEffect transition="in" filter="fade">
                                      <p:cBhvr>
                                        <p:cTn id="120" dur="1000"/>
                                        <p:tgtEl>
                                          <p:spTgt spid="44"/>
                                        </p:tgtEl>
                                      </p:cBhvr>
                                    </p:animEffect>
                                  </p:childTnLst>
                                </p:cTn>
                              </p:par>
                              <p:par>
                                <p:cTn id="121" presetID="31" presetClass="entr" presetSubtype="0" fill="hold" nodeType="withEffect">
                                  <p:stCondLst>
                                    <p:cond delay="0"/>
                                  </p:stCondLst>
                                  <p:childTnLst>
                                    <p:set>
                                      <p:cBhvr>
                                        <p:cTn id="122" dur="1" fill="hold">
                                          <p:stCondLst>
                                            <p:cond delay="0"/>
                                          </p:stCondLst>
                                        </p:cTn>
                                        <p:tgtEl>
                                          <p:spTgt spid="46"/>
                                        </p:tgtEl>
                                        <p:attrNameLst>
                                          <p:attrName>style.visibility</p:attrName>
                                        </p:attrNameLst>
                                      </p:cBhvr>
                                      <p:to>
                                        <p:strVal val="visible"/>
                                      </p:to>
                                    </p:set>
                                    <p:anim calcmode="lin" valueType="num">
                                      <p:cBhvr>
                                        <p:cTn id="123" dur="1000" fill="hold"/>
                                        <p:tgtEl>
                                          <p:spTgt spid="46"/>
                                        </p:tgtEl>
                                        <p:attrNameLst>
                                          <p:attrName>ppt_w</p:attrName>
                                        </p:attrNameLst>
                                      </p:cBhvr>
                                      <p:tavLst>
                                        <p:tav tm="0">
                                          <p:val>
                                            <p:fltVal val="0"/>
                                          </p:val>
                                        </p:tav>
                                        <p:tav tm="100000">
                                          <p:val>
                                            <p:strVal val="#ppt_w"/>
                                          </p:val>
                                        </p:tav>
                                      </p:tavLst>
                                    </p:anim>
                                    <p:anim calcmode="lin" valueType="num">
                                      <p:cBhvr>
                                        <p:cTn id="124" dur="1000" fill="hold"/>
                                        <p:tgtEl>
                                          <p:spTgt spid="46"/>
                                        </p:tgtEl>
                                        <p:attrNameLst>
                                          <p:attrName>ppt_h</p:attrName>
                                        </p:attrNameLst>
                                      </p:cBhvr>
                                      <p:tavLst>
                                        <p:tav tm="0">
                                          <p:val>
                                            <p:fltVal val="0"/>
                                          </p:val>
                                        </p:tav>
                                        <p:tav tm="100000">
                                          <p:val>
                                            <p:strVal val="#ppt_h"/>
                                          </p:val>
                                        </p:tav>
                                      </p:tavLst>
                                    </p:anim>
                                    <p:anim calcmode="lin" valueType="num">
                                      <p:cBhvr>
                                        <p:cTn id="125" dur="1000" fill="hold"/>
                                        <p:tgtEl>
                                          <p:spTgt spid="46"/>
                                        </p:tgtEl>
                                        <p:attrNameLst>
                                          <p:attrName>style.rotation</p:attrName>
                                        </p:attrNameLst>
                                      </p:cBhvr>
                                      <p:tavLst>
                                        <p:tav tm="0">
                                          <p:val>
                                            <p:fltVal val="90"/>
                                          </p:val>
                                        </p:tav>
                                        <p:tav tm="100000">
                                          <p:val>
                                            <p:fltVal val="0"/>
                                          </p:val>
                                        </p:tav>
                                      </p:tavLst>
                                    </p:anim>
                                    <p:animEffect transition="in" filter="fade">
                                      <p:cBhvr>
                                        <p:cTn id="126" dur="1000"/>
                                        <p:tgtEl>
                                          <p:spTgt spid="46"/>
                                        </p:tgtEl>
                                      </p:cBhvr>
                                    </p:animEffect>
                                  </p:childTnLst>
                                </p:cTn>
                              </p:par>
                              <p:par>
                                <p:cTn id="127" presetID="31" presetClass="entr" presetSubtype="0" fill="hold" nodeType="withEffect">
                                  <p:stCondLst>
                                    <p:cond delay="0"/>
                                  </p:stCondLst>
                                  <p:childTnLst>
                                    <p:set>
                                      <p:cBhvr>
                                        <p:cTn id="128" dur="1" fill="hold">
                                          <p:stCondLst>
                                            <p:cond delay="0"/>
                                          </p:stCondLst>
                                        </p:cTn>
                                        <p:tgtEl>
                                          <p:spTgt spid="48"/>
                                        </p:tgtEl>
                                        <p:attrNameLst>
                                          <p:attrName>style.visibility</p:attrName>
                                        </p:attrNameLst>
                                      </p:cBhvr>
                                      <p:to>
                                        <p:strVal val="visible"/>
                                      </p:to>
                                    </p:set>
                                    <p:anim calcmode="lin" valueType="num">
                                      <p:cBhvr>
                                        <p:cTn id="129" dur="1000" fill="hold"/>
                                        <p:tgtEl>
                                          <p:spTgt spid="48"/>
                                        </p:tgtEl>
                                        <p:attrNameLst>
                                          <p:attrName>ppt_w</p:attrName>
                                        </p:attrNameLst>
                                      </p:cBhvr>
                                      <p:tavLst>
                                        <p:tav tm="0">
                                          <p:val>
                                            <p:fltVal val="0"/>
                                          </p:val>
                                        </p:tav>
                                        <p:tav tm="100000">
                                          <p:val>
                                            <p:strVal val="#ppt_w"/>
                                          </p:val>
                                        </p:tav>
                                      </p:tavLst>
                                    </p:anim>
                                    <p:anim calcmode="lin" valueType="num">
                                      <p:cBhvr>
                                        <p:cTn id="130" dur="1000" fill="hold"/>
                                        <p:tgtEl>
                                          <p:spTgt spid="48"/>
                                        </p:tgtEl>
                                        <p:attrNameLst>
                                          <p:attrName>ppt_h</p:attrName>
                                        </p:attrNameLst>
                                      </p:cBhvr>
                                      <p:tavLst>
                                        <p:tav tm="0">
                                          <p:val>
                                            <p:fltVal val="0"/>
                                          </p:val>
                                        </p:tav>
                                        <p:tav tm="100000">
                                          <p:val>
                                            <p:strVal val="#ppt_h"/>
                                          </p:val>
                                        </p:tav>
                                      </p:tavLst>
                                    </p:anim>
                                    <p:anim calcmode="lin" valueType="num">
                                      <p:cBhvr>
                                        <p:cTn id="131" dur="1000" fill="hold"/>
                                        <p:tgtEl>
                                          <p:spTgt spid="48"/>
                                        </p:tgtEl>
                                        <p:attrNameLst>
                                          <p:attrName>style.rotation</p:attrName>
                                        </p:attrNameLst>
                                      </p:cBhvr>
                                      <p:tavLst>
                                        <p:tav tm="0">
                                          <p:val>
                                            <p:fltVal val="90"/>
                                          </p:val>
                                        </p:tav>
                                        <p:tav tm="100000">
                                          <p:val>
                                            <p:fltVal val="0"/>
                                          </p:val>
                                        </p:tav>
                                      </p:tavLst>
                                    </p:anim>
                                    <p:animEffect transition="in" filter="fade">
                                      <p:cBhvr>
                                        <p:cTn id="132" dur="1000"/>
                                        <p:tgtEl>
                                          <p:spTgt spid="48"/>
                                        </p:tgtEl>
                                      </p:cBhvr>
                                    </p:animEffect>
                                  </p:childTnLst>
                                </p:cTn>
                              </p:par>
                              <p:par>
                                <p:cTn id="133" presetID="31" presetClass="entr" presetSubtype="0" fill="hold" nodeType="withEffect">
                                  <p:stCondLst>
                                    <p:cond delay="0"/>
                                  </p:stCondLst>
                                  <p:childTnLst>
                                    <p:set>
                                      <p:cBhvr>
                                        <p:cTn id="134" dur="1" fill="hold">
                                          <p:stCondLst>
                                            <p:cond delay="0"/>
                                          </p:stCondLst>
                                        </p:cTn>
                                        <p:tgtEl>
                                          <p:spTgt spid="81"/>
                                        </p:tgtEl>
                                        <p:attrNameLst>
                                          <p:attrName>style.visibility</p:attrName>
                                        </p:attrNameLst>
                                      </p:cBhvr>
                                      <p:to>
                                        <p:strVal val="visible"/>
                                      </p:to>
                                    </p:set>
                                    <p:anim calcmode="lin" valueType="num">
                                      <p:cBhvr>
                                        <p:cTn id="135" dur="1000" fill="hold"/>
                                        <p:tgtEl>
                                          <p:spTgt spid="81"/>
                                        </p:tgtEl>
                                        <p:attrNameLst>
                                          <p:attrName>ppt_w</p:attrName>
                                        </p:attrNameLst>
                                      </p:cBhvr>
                                      <p:tavLst>
                                        <p:tav tm="0">
                                          <p:val>
                                            <p:fltVal val="0"/>
                                          </p:val>
                                        </p:tav>
                                        <p:tav tm="100000">
                                          <p:val>
                                            <p:strVal val="#ppt_w"/>
                                          </p:val>
                                        </p:tav>
                                      </p:tavLst>
                                    </p:anim>
                                    <p:anim calcmode="lin" valueType="num">
                                      <p:cBhvr>
                                        <p:cTn id="136" dur="1000" fill="hold"/>
                                        <p:tgtEl>
                                          <p:spTgt spid="81"/>
                                        </p:tgtEl>
                                        <p:attrNameLst>
                                          <p:attrName>ppt_h</p:attrName>
                                        </p:attrNameLst>
                                      </p:cBhvr>
                                      <p:tavLst>
                                        <p:tav tm="0">
                                          <p:val>
                                            <p:fltVal val="0"/>
                                          </p:val>
                                        </p:tav>
                                        <p:tav tm="100000">
                                          <p:val>
                                            <p:strVal val="#ppt_h"/>
                                          </p:val>
                                        </p:tav>
                                      </p:tavLst>
                                    </p:anim>
                                    <p:anim calcmode="lin" valueType="num">
                                      <p:cBhvr>
                                        <p:cTn id="137" dur="1000" fill="hold"/>
                                        <p:tgtEl>
                                          <p:spTgt spid="81"/>
                                        </p:tgtEl>
                                        <p:attrNameLst>
                                          <p:attrName>style.rotation</p:attrName>
                                        </p:attrNameLst>
                                      </p:cBhvr>
                                      <p:tavLst>
                                        <p:tav tm="0">
                                          <p:val>
                                            <p:fltVal val="90"/>
                                          </p:val>
                                        </p:tav>
                                        <p:tav tm="100000">
                                          <p:val>
                                            <p:fltVal val="0"/>
                                          </p:val>
                                        </p:tav>
                                      </p:tavLst>
                                    </p:anim>
                                    <p:animEffect transition="in" filter="fade">
                                      <p:cBhvr>
                                        <p:cTn id="138" dur="1000"/>
                                        <p:tgtEl>
                                          <p:spTgt spid="81"/>
                                        </p:tgtEl>
                                      </p:cBhvr>
                                    </p:animEffect>
                                  </p:childTnLst>
                                </p:cTn>
                              </p:par>
                              <p:par>
                                <p:cTn id="139" presetID="31" presetClass="entr" presetSubtype="0" fill="hold" nodeType="withEffect">
                                  <p:stCondLst>
                                    <p:cond delay="0"/>
                                  </p:stCondLst>
                                  <p:childTnLst>
                                    <p:set>
                                      <p:cBhvr>
                                        <p:cTn id="140" dur="1" fill="hold">
                                          <p:stCondLst>
                                            <p:cond delay="0"/>
                                          </p:stCondLst>
                                        </p:cTn>
                                        <p:tgtEl>
                                          <p:spTgt spid="82"/>
                                        </p:tgtEl>
                                        <p:attrNameLst>
                                          <p:attrName>style.visibility</p:attrName>
                                        </p:attrNameLst>
                                      </p:cBhvr>
                                      <p:to>
                                        <p:strVal val="visible"/>
                                      </p:to>
                                    </p:set>
                                    <p:anim calcmode="lin" valueType="num">
                                      <p:cBhvr>
                                        <p:cTn id="141" dur="1000" fill="hold"/>
                                        <p:tgtEl>
                                          <p:spTgt spid="82"/>
                                        </p:tgtEl>
                                        <p:attrNameLst>
                                          <p:attrName>ppt_w</p:attrName>
                                        </p:attrNameLst>
                                      </p:cBhvr>
                                      <p:tavLst>
                                        <p:tav tm="0">
                                          <p:val>
                                            <p:fltVal val="0"/>
                                          </p:val>
                                        </p:tav>
                                        <p:tav tm="100000">
                                          <p:val>
                                            <p:strVal val="#ppt_w"/>
                                          </p:val>
                                        </p:tav>
                                      </p:tavLst>
                                    </p:anim>
                                    <p:anim calcmode="lin" valueType="num">
                                      <p:cBhvr>
                                        <p:cTn id="142" dur="1000" fill="hold"/>
                                        <p:tgtEl>
                                          <p:spTgt spid="82"/>
                                        </p:tgtEl>
                                        <p:attrNameLst>
                                          <p:attrName>ppt_h</p:attrName>
                                        </p:attrNameLst>
                                      </p:cBhvr>
                                      <p:tavLst>
                                        <p:tav tm="0">
                                          <p:val>
                                            <p:fltVal val="0"/>
                                          </p:val>
                                        </p:tav>
                                        <p:tav tm="100000">
                                          <p:val>
                                            <p:strVal val="#ppt_h"/>
                                          </p:val>
                                        </p:tav>
                                      </p:tavLst>
                                    </p:anim>
                                    <p:anim calcmode="lin" valueType="num">
                                      <p:cBhvr>
                                        <p:cTn id="143" dur="1000" fill="hold"/>
                                        <p:tgtEl>
                                          <p:spTgt spid="82"/>
                                        </p:tgtEl>
                                        <p:attrNameLst>
                                          <p:attrName>style.rotation</p:attrName>
                                        </p:attrNameLst>
                                      </p:cBhvr>
                                      <p:tavLst>
                                        <p:tav tm="0">
                                          <p:val>
                                            <p:fltVal val="90"/>
                                          </p:val>
                                        </p:tav>
                                        <p:tav tm="100000">
                                          <p:val>
                                            <p:fltVal val="0"/>
                                          </p:val>
                                        </p:tav>
                                      </p:tavLst>
                                    </p:anim>
                                    <p:animEffect transition="in" filter="fade">
                                      <p:cBhvr>
                                        <p:cTn id="144" dur="1000"/>
                                        <p:tgtEl>
                                          <p:spTgt spid="82"/>
                                        </p:tgtEl>
                                      </p:cBhvr>
                                    </p:animEffect>
                                  </p:childTnLst>
                                </p:cTn>
                              </p:par>
                              <p:par>
                                <p:cTn id="145" presetID="31" presetClass="entr" presetSubtype="0" fill="hold" nodeType="withEffect">
                                  <p:stCondLst>
                                    <p:cond delay="0"/>
                                  </p:stCondLst>
                                  <p:childTnLst>
                                    <p:set>
                                      <p:cBhvr>
                                        <p:cTn id="146" dur="1" fill="hold">
                                          <p:stCondLst>
                                            <p:cond delay="0"/>
                                          </p:stCondLst>
                                        </p:cTn>
                                        <p:tgtEl>
                                          <p:spTgt spid="94"/>
                                        </p:tgtEl>
                                        <p:attrNameLst>
                                          <p:attrName>style.visibility</p:attrName>
                                        </p:attrNameLst>
                                      </p:cBhvr>
                                      <p:to>
                                        <p:strVal val="visible"/>
                                      </p:to>
                                    </p:set>
                                    <p:anim calcmode="lin" valueType="num">
                                      <p:cBhvr>
                                        <p:cTn id="147" dur="1000" fill="hold"/>
                                        <p:tgtEl>
                                          <p:spTgt spid="94"/>
                                        </p:tgtEl>
                                        <p:attrNameLst>
                                          <p:attrName>ppt_w</p:attrName>
                                        </p:attrNameLst>
                                      </p:cBhvr>
                                      <p:tavLst>
                                        <p:tav tm="0">
                                          <p:val>
                                            <p:fltVal val="0"/>
                                          </p:val>
                                        </p:tav>
                                        <p:tav tm="100000">
                                          <p:val>
                                            <p:strVal val="#ppt_w"/>
                                          </p:val>
                                        </p:tav>
                                      </p:tavLst>
                                    </p:anim>
                                    <p:anim calcmode="lin" valueType="num">
                                      <p:cBhvr>
                                        <p:cTn id="148" dur="1000" fill="hold"/>
                                        <p:tgtEl>
                                          <p:spTgt spid="94"/>
                                        </p:tgtEl>
                                        <p:attrNameLst>
                                          <p:attrName>ppt_h</p:attrName>
                                        </p:attrNameLst>
                                      </p:cBhvr>
                                      <p:tavLst>
                                        <p:tav tm="0">
                                          <p:val>
                                            <p:fltVal val="0"/>
                                          </p:val>
                                        </p:tav>
                                        <p:tav tm="100000">
                                          <p:val>
                                            <p:strVal val="#ppt_h"/>
                                          </p:val>
                                        </p:tav>
                                      </p:tavLst>
                                    </p:anim>
                                    <p:anim calcmode="lin" valueType="num">
                                      <p:cBhvr>
                                        <p:cTn id="149" dur="1000" fill="hold"/>
                                        <p:tgtEl>
                                          <p:spTgt spid="94"/>
                                        </p:tgtEl>
                                        <p:attrNameLst>
                                          <p:attrName>style.rotation</p:attrName>
                                        </p:attrNameLst>
                                      </p:cBhvr>
                                      <p:tavLst>
                                        <p:tav tm="0">
                                          <p:val>
                                            <p:fltVal val="90"/>
                                          </p:val>
                                        </p:tav>
                                        <p:tav tm="100000">
                                          <p:val>
                                            <p:fltVal val="0"/>
                                          </p:val>
                                        </p:tav>
                                      </p:tavLst>
                                    </p:anim>
                                    <p:animEffect transition="in" filter="fade">
                                      <p:cBhvr>
                                        <p:cTn id="150" dur="1000"/>
                                        <p:tgtEl>
                                          <p:spTgt spid="94"/>
                                        </p:tgtEl>
                                      </p:cBhvr>
                                    </p:animEffect>
                                  </p:childTnLst>
                                </p:cTn>
                              </p:par>
                              <p:par>
                                <p:cTn id="151" presetID="31" presetClass="entr" presetSubtype="0" fill="hold" nodeType="withEffect">
                                  <p:stCondLst>
                                    <p:cond delay="0"/>
                                  </p:stCondLst>
                                  <p:childTnLst>
                                    <p:set>
                                      <p:cBhvr>
                                        <p:cTn id="152" dur="1" fill="hold">
                                          <p:stCondLst>
                                            <p:cond delay="0"/>
                                          </p:stCondLst>
                                        </p:cTn>
                                        <p:tgtEl>
                                          <p:spTgt spid="95"/>
                                        </p:tgtEl>
                                        <p:attrNameLst>
                                          <p:attrName>style.visibility</p:attrName>
                                        </p:attrNameLst>
                                      </p:cBhvr>
                                      <p:to>
                                        <p:strVal val="visible"/>
                                      </p:to>
                                    </p:set>
                                    <p:anim calcmode="lin" valueType="num">
                                      <p:cBhvr>
                                        <p:cTn id="153" dur="1000" fill="hold"/>
                                        <p:tgtEl>
                                          <p:spTgt spid="95"/>
                                        </p:tgtEl>
                                        <p:attrNameLst>
                                          <p:attrName>ppt_w</p:attrName>
                                        </p:attrNameLst>
                                      </p:cBhvr>
                                      <p:tavLst>
                                        <p:tav tm="0">
                                          <p:val>
                                            <p:fltVal val="0"/>
                                          </p:val>
                                        </p:tav>
                                        <p:tav tm="100000">
                                          <p:val>
                                            <p:strVal val="#ppt_w"/>
                                          </p:val>
                                        </p:tav>
                                      </p:tavLst>
                                    </p:anim>
                                    <p:anim calcmode="lin" valueType="num">
                                      <p:cBhvr>
                                        <p:cTn id="154" dur="1000" fill="hold"/>
                                        <p:tgtEl>
                                          <p:spTgt spid="95"/>
                                        </p:tgtEl>
                                        <p:attrNameLst>
                                          <p:attrName>ppt_h</p:attrName>
                                        </p:attrNameLst>
                                      </p:cBhvr>
                                      <p:tavLst>
                                        <p:tav tm="0">
                                          <p:val>
                                            <p:fltVal val="0"/>
                                          </p:val>
                                        </p:tav>
                                        <p:tav tm="100000">
                                          <p:val>
                                            <p:strVal val="#ppt_h"/>
                                          </p:val>
                                        </p:tav>
                                      </p:tavLst>
                                    </p:anim>
                                    <p:anim calcmode="lin" valueType="num">
                                      <p:cBhvr>
                                        <p:cTn id="155" dur="1000" fill="hold"/>
                                        <p:tgtEl>
                                          <p:spTgt spid="95"/>
                                        </p:tgtEl>
                                        <p:attrNameLst>
                                          <p:attrName>style.rotation</p:attrName>
                                        </p:attrNameLst>
                                      </p:cBhvr>
                                      <p:tavLst>
                                        <p:tav tm="0">
                                          <p:val>
                                            <p:fltVal val="90"/>
                                          </p:val>
                                        </p:tav>
                                        <p:tav tm="100000">
                                          <p:val>
                                            <p:fltVal val="0"/>
                                          </p:val>
                                        </p:tav>
                                      </p:tavLst>
                                    </p:anim>
                                    <p:animEffect transition="in" filter="fade">
                                      <p:cBhvr>
                                        <p:cTn id="156" dur="1000"/>
                                        <p:tgtEl>
                                          <p:spTgt spid="95"/>
                                        </p:tgtEl>
                                      </p:cBhvr>
                                    </p:animEffect>
                                  </p:childTnLst>
                                </p:cTn>
                              </p:par>
                              <p:par>
                                <p:cTn id="157" presetID="31" presetClass="entr" presetSubtype="0" fill="hold" nodeType="withEffect">
                                  <p:stCondLst>
                                    <p:cond delay="0"/>
                                  </p:stCondLst>
                                  <p:childTnLst>
                                    <p:set>
                                      <p:cBhvr>
                                        <p:cTn id="158" dur="1" fill="hold">
                                          <p:stCondLst>
                                            <p:cond delay="0"/>
                                          </p:stCondLst>
                                        </p:cTn>
                                        <p:tgtEl>
                                          <p:spTgt spid="96"/>
                                        </p:tgtEl>
                                        <p:attrNameLst>
                                          <p:attrName>style.visibility</p:attrName>
                                        </p:attrNameLst>
                                      </p:cBhvr>
                                      <p:to>
                                        <p:strVal val="visible"/>
                                      </p:to>
                                    </p:set>
                                    <p:anim calcmode="lin" valueType="num">
                                      <p:cBhvr>
                                        <p:cTn id="159" dur="1000" fill="hold"/>
                                        <p:tgtEl>
                                          <p:spTgt spid="96"/>
                                        </p:tgtEl>
                                        <p:attrNameLst>
                                          <p:attrName>ppt_w</p:attrName>
                                        </p:attrNameLst>
                                      </p:cBhvr>
                                      <p:tavLst>
                                        <p:tav tm="0">
                                          <p:val>
                                            <p:fltVal val="0"/>
                                          </p:val>
                                        </p:tav>
                                        <p:tav tm="100000">
                                          <p:val>
                                            <p:strVal val="#ppt_w"/>
                                          </p:val>
                                        </p:tav>
                                      </p:tavLst>
                                    </p:anim>
                                    <p:anim calcmode="lin" valueType="num">
                                      <p:cBhvr>
                                        <p:cTn id="160" dur="1000" fill="hold"/>
                                        <p:tgtEl>
                                          <p:spTgt spid="96"/>
                                        </p:tgtEl>
                                        <p:attrNameLst>
                                          <p:attrName>ppt_h</p:attrName>
                                        </p:attrNameLst>
                                      </p:cBhvr>
                                      <p:tavLst>
                                        <p:tav tm="0">
                                          <p:val>
                                            <p:fltVal val="0"/>
                                          </p:val>
                                        </p:tav>
                                        <p:tav tm="100000">
                                          <p:val>
                                            <p:strVal val="#ppt_h"/>
                                          </p:val>
                                        </p:tav>
                                      </p:tavLst>
                                    </p:anim>
                                    <p:anim calcmode="lin" valueType="num">
                                      <p:cBhvr>
                                        <p:cTn id="161" dur="1000" fill="hold"/>
                                        <p:tgtEl>
                                          <p:spTgt spid="96"/>
                                        </p:tgtEl>
                                        <p:attrNameLst>
                                          <p:attrName>style.rotation</p:attrName>
                                        </p:attrNameLst>
                                      </p:cBhvr>
                                      <p:tavLst>
                                        <p:tav tm="0">
                                          <p:val>
                                            <p:fltVal val="90"/>
                                          </p:val>
                                        </p:tav>
                                        <p:tav tm="100000">
                                          <p:val>
                                            <p:fltVal val="0"/>
                                          </p:val>
                                        </p:tav>
                                      </p:tavLst>
                                    </p:anim>
                                    <p:animEffect transition="in" filter="fade">
                                      <p:cBhvr>
                                        <p:cTn id="162" dur="1000"/>
                                        <p:tgtEl>
                                          <p:spTgt spid="96"/>
                                        </p:tgtEl>
                                      </p:cBhvr>
                                    </p:animEffect>
                                  </p:childTnLst>
                                </p:cTn>
                              </p:par>
                              <p:par>
                                <p:cTn id="163" presetID="31" presetClass="entr" presetSubtype="0" fill="hold" nodeType="withEffect">
                                  <p:stCondLst>
                                    <p:cond delay="0"/>
                                  </p:stCondLst>
                                  <p:childTnLst>
                                    <p:set>
                                      <p:cBhvr>
                                        <p:cTn id="164" dur="1" fill="hold">
                                          <p:stCondLst>
                                            <p:cond delay="0"/>
                                          </p:stCondLst>
                                        </p:cTn>
                                        <p:tgtEl>
                                          <p:spTgt spid="97"/>
                                        </p:tgtEl>
                                        <p:attrNameLst>
                                          <p:attrName>style.visibility</p:attrName>
                                        </p:attrNameLst>
                                      </p:cBhvr>
                                      <p:to>
                                        <p:strVal val="visible"/>
                                      </p:to>
                                    </p:set>
                                    <p:anim calcmode="lin" valueType="num">
                                      <p:cBhvr>
                                        <p:cTn id="165" dur="1000" fill="hold"/>
                                        <p:tgtEl>
                                          <p:spTgt spid="97"/>
                                        </p:tgtEl>
                                        <p:attrNameLst>
                                          <p:attrName>ppt_w</p:attrName>
                                        </p:attrNameLst>
                                      </p:cBhvr>
                                      <p:tavLst>
                                        <p:tav tm="0">
                                          <p:val>
                                            <p:fltVal val="0"/>
                                          </p:val>
                                        </p:tav>
                                        <p:tav tm="100000">
                                          <p:val>
                                            <p:strVal val="#ppt_w"/>
                                          </p:val>
                                        </p:tav>
                                      </p:tavLst>
                                    </p:anim>
                                    <p:anim calcmode="lin" valueType="num">
                                      <p:cBhvr>
                                        <p:cTn id="166" dur="1000" fill="hold"/>
                                        <p:tgtEl>
                                          <p:spTgt spid="97"/>
                                        </p:tgtEl>
                                        <p:attrNameLst>
                                          <p:attrName>ppt_h</p:attrName>
                                        </p:attrNameLst>
                                      </p:cBhvr>
                                      <p:tavLst>
                                        <p:tav tm="0">
                                          <p:val>
                                            <p:fltVal val="0"/>
                                          </p:val>
                                        </p:tav>
                                        <p:tav tm="100000">
                                          <p:val>
                                            <p:strVal val="#ppt_h"/>
                                          </p:val>
                                        </p:tav>
                                      </p:tavLst>
                                    </p:anim>
                                    <p:anim calcmode="lin" valueType="num">
                                      <p:cBhvr>
                                        <p:cTn id="167" dur="1000" fill="hold"/>
                                        <p:tgtEl>
                                          <p:spTgt spid="97"/>
                                        </p:tgtEl>
                                        <p:attrNameLst>
                                          <p:attrName>style.rotation</p:attrName>
                                        </p:attrNameLst>
                                      </p:cBhvr>
                                      <p:tavLst>
                                        <p:tav tm="0">
                                          <p:val>
                                            <p:fltVal val="90"/>
                                          </p:val>
                                        </p:tav>
                                        <p:tav tm="100000">
                                          <p:val>
                                            <p:fltVal val="0"/>
                                          </p:val>
                                        </p:tav>
                                      </p:tavLst>
                                    </p:anim>
                                    <p:animEffect transition="in" filter="fade">
                                      <p:cBhvr>
                                        <p:cTn id="168" dur="1000"/>
                                        <p:tgtEl>
                                          <p:spTgt spid="97"/>
                                        </p:tgtEl>
                                      </p:cBhvr>
                                    </p:animEffect>
                                  </p:childTnLst>
                                </p:cTn>
                              </p:par>
                              <p:par>
                                <p:cTn id="169" presetID="31" presetClass="entr" presetSubtype="0" fill="hold" nodeType="withEffect">
                                  <p:stCondLst>
                                    <p:cond delay="0"/>
                                  </p:stCondLst>
                                  <p:childTnLst>
                                    <p:set>
                                      <p:cBhvr>
                                        <p:cTn id="170" dur="1" fill="hold">
                                          <p:stCondLst>
                                            <p:cond delay="0"/>
                                          </p:stCondLst>
                                        </p:cTn>
                                        <p:tgtEl>
                                          <p:spTgt spid="98"/>
                                        </p:tgtEl>
                                        <p:attrNameLst>
                                          <p:attrName>style.visibility</p:attrName>
                                        </p:attrNameLst>
                                      </p:cBhvr>
                                      <p:to>
                                        <p:strVal val="visible"/>
                                      </p:to>
                                    </p:set>
                                    <p:anim calcmode="lin" valueType="num">
                                      <p:cBhvr>
                                        <p:cTn id="171" dur="1000" fill="hold"/>
                                        <p:tgtEl>
                                          <p:spTgt spid="98"/>
                                        </p:tgtEl>
                                        <p:attrNameLst>
                                          <p:attrName>ppt_w</p:attrName>
                                        </p:attrNameLst>
                                      </p:cBhvr>
                                      <p:tavLst>
                                        <p:tav tm="0">
                                          <p:val>
                                            <p:fltVal val="0"/>
                                          </p:val>
                                        </p:tav>
                                        <p:tav tm="100000">
                                          <p:val>
                                            <p:strVal val="#ppt_w"/>
                                          </p:val>
                                        </p:tav>
                                      </p:tavLst>
                                    </p:anim>
                                    <p:anim calcmode="lin" valueType="num">
                                      <p:cBhvr>
                                        <p:cTn id="172" dur="1000" fill="hold"/>
                                        <p:tgtEl>
                                          <p:spTgt spid="98"/>
                                        </p:tgtEl>
                                        <p:attrNameLst>
                                          <p:attrName>ppt_h</p:attrName>
                                        </p:attrNameLst>
                                      </p:cBhvr>
                                      <p:tavLst>
                                        <p:tav tm="0">
                                          <p:val>
                                            <p:fltVal val="0"/>
                                          </p:val>
                                        </p:tav>
                                        <p:tav tm="100000">
                                          <p:val>
                                            <p:strVal val="#ppt_h"/>
                                          </p:val>
                                        </p:tav>
                                      </p:tavLst>
                                    </p:anim>
                                    <p:anim calcmode="lin" valueType="num">
                                      <p:cBhvr>
                                        <p:cTn id="173" dur="1000" fill="hold"/>
                                        <p:tgtEl>
                                          <p:spTgt spid="98"/>
                                        </p:tgtEl>
                                        <p:attrNameLst>
                                          <p:attrName>style.rotation</p:attrName>
                                        </p:attrNameLst>
                                      </p:cBhvr>
                                      <p:tavLst>
                                        <p:tav tm="0">
                                          <p:val>
                                            <p:fltVal val="90"/>
                                          </p:val>
                                        </p:tav>
                                        <p:tav tm="100000">
                                          <p:val>
                                            <p:fltVal val="0"/>
                                          </p:val>
                                        </p:tav>
                                      </p:tavLst>
                                    </p:anim>
                                    <p:animEffect transition="in" filter="fade">
                                      <p:cBhvr>
                                        <p:cTn id="174" dur="1000"/>
                                        <p:tgtEl>
                                          <p:spTgt spid="98"/>
                                        </p:tgtEl>
                                      </p:cBhvr>
                                    </p:animEffect>
                                  </p:childTnLst>
                                </p:cTn>
                              </p:par>
                              <p:par>
                                <p:cTn id="175" presetID="31" presetClass="entr" presetSubtype="0" fill="hold" nodeType="withEffect">
                                  <p:stCondLst>
                                    <p:cond delay="0"/>
                                  </p:stCondLst>
                                  <p:childTnLst>
                                    <p:set>
                                      <p:cBhvr>
                                        <p:cTn id="176" dur="1" fill="hold">
                                          <p:stCondLst>
                                            <p:cond delay="0"/>
                                          </p:stCondLst>
                                        </p:cTn>
                                        <p:tgtEl>
                                          <p:spTgt spid="99"/>
                                        </p:tgtEl>
                                        <p:attrNameLst>
                                          <p:attrName>style.visibility</p:attrName>
                                        </p:attrNameLst>
                                      </p:cBhvr>
                                      <p:to>
                                        <p:strVal val="visible"/>
                                      </p:to>
                                    </p:set>
                                    <p:anim calcmode="lin" valueType="num">
                                      <p:cBhvr>
                                        <p:cTn id="177" dur="1000" fill="hold"/>
                                        <p:tgtEl>
                                          <p:spTgt spid="99"/>
                                        </p:tgtEl>
                                        <p:attrNameLst>
                                          <p:attrName>ppt_w</p:attrName>
                                        </p:attrNameLst>
                                      </p:cBhvr>
                                      <p:tavLst>
                                        <p:tav tm="0">
                                          <p:val>
                                            <p:fltVal val="0"/>
                                          </p:val>
                                        </p:tav>
                                        <p:tav tm="100000">
                                          <p:val>
                                            <p:strVal val="#ppt_w"/>
                                          </p:val>
                                        </p:tav>
                                      </p:tavLst>
                                    </p:anim>
                                    <p:anim calcmode="lin" valueType="num">
                                      <p:cBhvr>
                                        <p:cTn id="178" dur="1000" fill="hold"/>
                                        <p:tgtEl>
                                          <p:spTgt spid="99"/>
                                        </p:tgtEl>
                                        <p:attrNameLst>
                                          <p:attrName>ppt_h</p:attrName>
                                        </p:attrNameLst>
                                      </p:cBhvr>
                                      <p:tavLst>
                                        <p:tav tm="0">
                                          <p:val>
                                            <p:fltVal val="0"/>
                                          </p:val>
                                        </p:tav>
                                        <p:tav tm="100000">
                                          <p:val>
                                            <p:strVal val="#ppt_h"/>
                                          </p:val>
                                        </p:tav>
                                      </p:tavLst>
                                    </p:anim>
                                    <p:anim calcmode="lin" valueType="num">
                                      <p:cBhvr>
                                        <p:cTn id="179" dur="1000" fill="hold"/>
                                        <p:tgtEl>
                                          <p:spTgt spid="99"/>
                                        </p:tgtEl>
                                        <p:attrNameLst>
                                          <p:attrName>style.rotation</p:attrName>
                                        </p:attrNameLst>
                                      </p:cBhvr>
                                      <p:tavLst>
                                        <p:tav tm="0">
                                          <p:val>
                                            <p:fltVal val="90"/>
                                          </p:val>
                                        </p:tav>
                                        <p:tav tm="100000">
                                          <p:val>
                                            <p:fltVal val="0"/>
                                          </p:val>
                                        </p:tav>
                                      </p:tavLst>
                                    </p:anim>
                                    <p:animEffect transition="in" filter="fade">
                                      <p:cBhvr>
                                        <p:cTn id="180" dur="1000"/>
                                        <p:tgtEl>
                                          <p:spTgt spid="99"/>
                                        </p:tgtEl>
                                      </p:cBhvr>
                                    </p:animEffect>
                                  </p:childTnLst>
                                </p:cTn>
                              </p:par>
                              <p:par>
                                <p:cTn id="181" presetID="31" presetClass="entr" presetSubtype="0" fill="hold" nodeType="withEffect">
                                  <p:stCondLst>
                                    <p:cond delay="0"/>
                                  </p:stCondLst>
                                  <p:childTnLst>
                                    <p:set>
                                      <p:cBhvr>
                                        <p:cTn id="182" dur="1" fill="hold">
                                          <p:stCondLst>
                                            <p:cond delay="0"/>
                                          </p:stCondLst>
                                        </p:cTn>
                                        <p:tgtEl>
                                          <p:spTgt spid="100"/>
                                        </p:tgtEl>
                                        <p:attrNameLst>
                                          <p:attrName>style.visibility</p:attrName>
                                        </p:attrNameLst>
                                      </p:cBhvr>
                                      <p:to>
                                        <p:strVal val="visible"/>
                                      </p:to>
                                    </p:set>
                                    <p:anim calcmode="lin" valueType="num">
                                      <p:cBhvr>
                                        <p:cTn id="183" dur="1000" fill="hold"/>
                                        <p:tgtEl>
                                          <p:spTgt spid="100"/>
                                        </p:tgtEl>
                                        <p:attrNameLst>
                                          <p:attrName>ppt_w</p:attrName>
                                        </p:attrNameLst>
                                      </p:cBhvr>
                                      <p:tavLst>
                                        <p:tav tm="0">
                                          <p:val>
                                            <p:fltVal val="0"/>
                                          </p:val>
                                        </p:tav>
                                        <p:tav tm="100000">
                                          <p:val>
                                            <p:strVal val="#ppt_w"/>
                                          </p:val>
                                        </p:tav>
                                      </p:tavLst>
                                    </p:anim>
                                    <p:anim calcmode="lin" valueType="num">
                                      <p:cBhvr>
                                        <p:cTn id="184" dur="1000" fill="hold"/>
                                        <p:tgtEl>
                                          <p:spTgt spid="100"/>
                                        </p:tgtEl>
                                        <p:attrNameLst>
                                          <p:attrName>ppt_h</p:attrName>
                                        </p:attrNameLst>
                                      </p:cBhvr>
                                      <p:tavLst>
                                        <p:tav tm="0">
                                          <p:val>
                                            <p:fltVal val="0"/>
                                          </p:val>
                                        </p:tav>
                                        <p:tav tm="100000">
                                          <p:val>
                                            <p:strVal val="#ppt_h"/>
                                          </p:val>
                                        </p:tav>
                                      </p:tavLst>
                                    </p:anim>
                                    <p:anim calcmode="lin" valueType="num">
                                      <p:cBhvr>
                                        <p:cTn id="185" dur="1000" fill="hold"/>
                                        <p:tgtEl>
                                          <p:spTgt spid="100"/>
                                        </p:tgtEl>
                                        <p:attrNameLst>
                                          <p:attrName>style.rotation</p:attrName>
                                        </p:attrNameLst>
                                      </p:cBhvr>
                                      <p:tavLst>
                                        <p:tav tm="0">
                                          <p:val>
                                            <p:fltVal val="90"/>
                                          </p:val>
                                        </p:tav>
                                        <p:tav tm="100000">
                                          <p:val>
                                            <p:fltVal val="0"/>
                                          </p:val>
                                        </p:tav>
                                      </p:tavLst>
                                    </p:anim>
                                    <p:animEffect transition="in" filter="fade">
                                      <p:cBhvr>
                                        <p:cTn id="186" dur="1000"/>
                                        <p:tgtEl>
                                          <p:spTgt spid="100"/>
                                        </p:tgtEl>
                                      </p:cBhvr>
                                    </p:animEffect>
                                  </p:childTnLst>
                                </p:cTn>
                              </p:par>
                              <p:par>
                                <p:cTn id="187" presetID="31" presetClass="entr" presetSubtype="0" fill="hold" grpId="0" nodeType="withEffect">
                                  <p:stCondLst>
                                    <p:cond delay="0"/>
                                  </p:stCondLst>
                                  <p:childTnLst>
                                    <p:set>
                                      <p:cBhvr>
                                        <p:cTn id="188" dur="1" fill="hold">
                                          <p:stCondLst>
                                            <p:cond delay="0"/>
                                          </p:stCondLst>
                                        </p:cTn>
                                        <p:tgtEl>
                                          <p:spTgt spid="101"/>
                                        </p:tgtEl>
                                        <p:attrNameLst>
                                          <p:attrName>style.visibility</p:attrName>
                                        </p:attrNameLst>
                                      </p:cBhvr>
                                      <p:to>
                                        <p:strVal val="visible"/>
                                      </p:to>
                                    </p:set>
                                    <p:anim calcmode="lin" valueType="num">
                                      <p:cBhvr>
                                        <p:cTn id="189" dur="1000" fill="hold"/>
                                        <p:tgtEl>
                                          <p:spTgt spid="101"/>
                                        </p:tgtEl>
                                        <p:attrNameLst>
                                          <p:attrName>ppt_w</p:attrName>
                                        </p:attrNameLst>
                                      </p:cBhvr>
                                      <p:tavLst>
                                        <p:tav tm="0">
                                          <p:val>
                                            <p:fltVal val="0"/>
                                          </p:val>
                                        </p:tav>
                                        <p:tav tm="100000">
                                          <p:val>
                                            <p:strVal val="#ppt_w"/>
                                          </p:val>
                                        </p:tav>
                                      </p:tavLst>
                                    </p:anim>
                                    <p:anim calcmode="lin" valueType="num">
                                      <p:cBhvr>
                                        <p:cTn id="190" dur="1000" fill="hold"/>
                                        <p:tgtEl>
                                          <p:spTgt spid="101"/>
                                        </p:tgtEl>
                                        <p:attrNameLst>
                                          <p:attrName>ppt_h</p:attrName>
                                        </p:attrNameLst>
                                      </p:cBhvr>
                                      <p:tavLst>
                                        <p:tav tm="0">
                                          <p:val>
                                            <p:fltVal val="0"/>
                                          </p:val>
                                        </p:tav>
                                        <p:tav tm="100000">
                                          <p:val>
                                            <p:strVal val="#ppt_h"/>
                                          </p:val>
                                        </p:tav>
                                      </p:tavLst>
                                    </p:anim>
                                    <p:anim calcmode="lin" valueType="num">
                                      <p:cBhvr>
                                        <p:cTn id="191" dur="1000" fill="hold"/>
                                        <p:tgtEl>
                                          <p:spTgt spid="101"/>
                                        </p:tgtEl>
                                        <p:attrNameLst>
                                          <p:attrName>style.rotation</p:attrName>
                                        </p:attrNameLst>
                                      </p:cBhvr>
                                      <p:tavLst>
                                        <p:tav tm="0">
                                          <p:val>
                                            <p:fltVal val="90"/>
                                          </p:val>
                                        </p:tav>
                                        <p:tav tm="100000">
                                          <p:val>
                                            <p:fltVal val="0"/>
                                          </p:val>
                                        </p:tav>
                                      </p:tavLst>
                                    </p:anim>
                                    <p:animEffect transition="in" filter="fade">
                                      <p:cBhvr>
                                        <p:cTn id="192" dur="1000"/>
                                        <p:tgtEl>
                                          <p:spTgt spid="101"/>
                                        </p:tgtEl>
                                      </p:cBhvr>
                                    </p:animEffect>
                                  </p:childTnLst>
                                </p:cTn>
                              </p:par>
                              <p:par>
                                <p:cTn id="193" presetID="31" presetClass="entr" presetSubtype="0" fill="hold" grpId="0" nodeType="withEffect">
                                  <p:stCondLst>
                                    <p:cond delay="0"/>
                                  </p:stCondLst>
                                  <p:childTnLst>
                                    <p:set>
                                      <p:cBhvr>
                                        <p:cTn id="194" dur="1" fill="hold">
                                          <p:stCondLst>
                                            <p:cond delay="0"/>
                                          </p:stCondLst>
                                        </p:cTn>
                                        <p:tgtEl>
                                          <p:spTgt spid="102"/>
                                        </p:tgtEl>
                                        <p:attrNameLst>
                                          <p:attrName>style.visibility</p:attrName>
                                        </p:attrNameLst>
                                      </p:cBhvr>
                                      <p:to>
                                        <p:strVal val="visible"/>
                                      </p:to>
                                    </p:set>
                                    <p:anim calcmode="lin" valueType="num">
                                      <p:cBhvr>
                                        <p:cTn id="195" dur="1000" fill="hold"/>
                                        <p:tgtEl>
                                          <p:spTgt spid="102"/>
                                        </p:tgtEl>
                                        <p:attrNameLst>
                                          <p:attrName>ppt_w</p:attrName>
                                        </p:attrNameLst>
                                      </p:cBhvr>
                                      <p:tavLst>
                                        <p:tav tm="0">
                                          <p:val>
                                            <p:fltVal val="0"/>
                                          </p:val>
                                        </p:tav>
                                        <p:tav tm="100000">
                                          <p:val>
                                            <p:strVal val="#ppt_w"/>
                                          </p:val>
                                        </p:tav>
                                      </p:tavLst>
                                    </p:anim>
                                    <p:anim calcmode="lin" valueType="num">
                                      <p:cBhvr>
                                        <p:cTn id="196" dur="1000" fill="hold"/>
                                        <p:tgtEl>
                                          <p:spTgt spid="102"/>
                                        </p:tgtEl>
                                        <p:attrNameLst>
                                          <p:attrName>ppt_h</p:attrName>
                                        </p:attrNameLst>
                                      </p:cBhvr>
                                      <p:tavLst>
                                        <p:tav tm="0">
                                          <p:val>
                                            <p:fltVal val="0"/>
                                          </p:val>
                                        </p:tav>
                                        <p:tav tm="100000">
                                          <p:val>
                                            <p:strVal val="#ppt_h"/>
                                          </p:val>
                                        </p:tav>
                                      </p:tavLst>
                                    </p:anim>
                                    <p:anim calcmode="lin" valueType="num">
                                      <p:cBhvr>
                                        <p:cTn id="197" dur="1000" fill="hold"/>
                                        <p:tgtEl>
                                          <p:spTgt spid="102"/>
                                        </p:tgtEl>
                                        <p:attrNameLst>
                                          <p:attrName>style.rotation</p:attrName>
                                        </p:attrNameLst>
                                      </p:cBhvr>
                                      <p:tavLst>
                                        <p:tav tm="0">
                                          <p:val>
                                            <p:fltVal val="90"/>
                                          </p:val>
                                        </p:tav>
                                        <p:tav tm="100000">
                                          <p:val>
                                            <p:fltVal val="0"/>
                                          </p:val>
                                        </p:tav>
                                      </p:tavLst>
                                    </p:anim>
                                    <p:animEffect transition="in" filter="fade">
                                      <p:cBhvr>
                                        <p:cTn id="198" dur="1000"/>
                                        <p:tgtEl>
                                          <p:spTgt spid="102"/>
                                        </p:tgtEl>
                                      </p:cBhvr>
                                    </p:animEffect>
                                  </p:childTnLst>
                                </p:cTn>
                              </p:par>
                              <p:par>
                                <p:cTn id="199" presetID="31" presetClass="entr" presetSubtype="0" fill="hold" grpId="0" nodeType="withEffect">
                                  <p:stCondLst>
                                    <p:cond delay="0"/>
                                  </p:stCondLst>
                                  <p:childTnLst>
                                    <p:set>
                                      <p:cBhvr>
                                        <p:cTn id="200" dur="1" fill="hold">
                                          <p:stCondLst>
                                            <p:cond delay="0"/>
                                          </p:stCondLst>
                                        </p:cTn>
                                        <p:tgtEl>
                                          <p:spTgt spid="103"/>
                                        </p:tgtEl>
                                        <p:attrNameLst>
                                          <p:attrName>style.visibility</p:attrName>
                                        </p:attrNameLst>
                                      </p:cBhvr>
                                      <p:to>
                                        <p:strVal val="visible"/>
                                      </p:to>
                                    </p:set>
                                    <p:anim calcmode="lin" valueType="num">
                                      <p:cBhvr>
                                        <p:cTn id="201" dur="1000" fill="hold"/>
                                        <p:tgtEl>
                                          <p:spTgt spid="103"/>
                                        </p:tgtEl>
                                        <p:attrNameLst>
                                          <p:attrName>ppt_w</p:attrName>
                                        </p:attrNameLst>
                                      </p:cBhvr>
                                      <p:tavLst>
                                        <p:tav tm="0">
                                          <p:val>
                                            <p:fltVal val="0"/>
                                          </p:val>
                                        </p:tav>
                                        <p:tav tm="100000">
                                          <p:val>
                                            <p:strVal val="#ppt_w"/>
                                          </p:val>
                                        </p:tav>
                                      </p:tavLst>
                                    </p:anim>
                                    <p:anim calcmode="lin" valueType="num">
                                      <p:cBhvr>
                                        <p:cTn id="202" dur="1000" fill="hold"/>
                                        <p:tgtEl>
                                          <p:spTgt spid="103"/>
                                        </p:tgtEl>
                                        <p:attrNameLst>
                                          <p:attrName>ppt_h</p:attrName>
                                        </p:attrNameLst>
                                      </p:cBhvr>
                                      <p:tavLst>
                                        <p:tav tm="0">
                                          <p:val>
                                            <p:fltVal val="0"/>
                                          </p:val>
                                        </p:tav>
                                        <p:tav tm="100000">
                                          <p:val>
                                            <p:strVal val="#ppt_h"/>
                                          </p:val>
                                        </p:tav>
                                      </p:tavLst>
                                    </p:anim>
                                    <p:anim calcmode="lin" valueType="num">
                                      <p:cBhvr>
                                        <p:cTn id="203" dur="1000" fill="hold"/>
                                        <p:tgtEl>
                                          <p:spTgt spid="103"/>
                                        </p:tgtEl>
                                        <p:attrNameLst>
                                          <p:attrName>style.rotation</p:attrName>
                                        </p:attrNameLst>
                                      </p:cBhvr>
                                      <p:tavLst>
                                        <p:tav tm="0">
                                          <p:val>
                                            <p:fltVal val="90"/>
                                          </p:val>
                                        </p:tav>
                                        <p:tav tm="100000">
                                          <p:val>
                                            <p:fltVal val="0"/>
                                          </p:val>
                                        </p:tav>
                                      </p:tavLst>
                                    </p:anim>
                                    <p:animEffect transition="in" filter="fade">
                                      <p:cBhvr>
                                        <p:cTn id="204" dur="1000"/>
                                        <p:tgtEl>
                                          <p:spTgt spid="103"/>
                                        </p:tgtEl>
                                      </p:cBhvr>
                                    </p:animEffect>
                                  </p:childTnLst>
                                </p:cTn>
                              </p:par>
                              <p:par>
                                <p:cTn id="205" presetID="31" presetClass="entr" presetSubtype="0" fill="hold" grpId="0" nodeType="withEffect">
                                  <p:stCondLst>
                                    <p:cond delay="0"/>
                                  </p:stCondLst>
                                  <p:childTnLst>
                                    <p:set>
                                      <p:cBhvr>
                                        <p:cTn id="206" dur="1" fill="hold">
                                          <p:stCondLst>
                                            <p:cond delay="0"/>
                                          </p:stCondLst>
                                        </p:cTn>
                                        <p:tgtEl>
                                          <p:spTgt spid="105"/>
                                        </p:tgtEl>
                                        <p:attrNameLst>
                                          <p:attrName>style.visibility</p:attrName>
                                        </p:attrNameLst>
                                      </p:cBhvr>
                                      <p:to>
                                        <p:strVal val="visible"/>
                                      </p:to>
                                    </p:set>
                                    <p:anim calcmode="lin" valueType="num">
                                      <p:cBhvr>
                                        <p:cTn id="207" dur="1000" fill="hold"/>
                                        <p:tgtEl>
                                          <p:spTgt spid="105"/>
                                        </p:tgtEl>
                                        <p:attrNameLst>
                                          <p:attrName>ppt_w</p:attrName>
                                        </p:attrNameLst>
                                      </p:cBhvr>
                                      <p:tavLst>
                                        <p:tav tm="0">
                                          <p:val>
                                            <p:fltVal val="0"/>
                                          </p:val>
                                        </p:tav>
                                        <p:tav tm="100000">
                                          <p:val>
                                            <p:strVal val="#ppt_w"/>
                                          </p:val>
                                        </p:tav>
                                      </p:tavLst>
                                    </p:anim>
                                    <p:anim calcmode="lin" valueType="num">
                                      <p:cBhvr>
                                        <p:cTn id="208" dur="1000" fill="hold"/>
                                        <p:tgtEl>
                                          <p:spTgt spid="105"/>
                                        </p:tgtEl>
                                        <p:attrNameLst>
                                          <p:attrName>ppt_h</p:attrName>
                                        </p:attrNameLst>
                                      </p:cBhvr>
                                      <p:tavLst>
                                        <p:tav tm="0">
                                          <p:val>
                                            <p:fltVal val="0"/>
                                          </p:val>
                                        </p:tav>
                                        <p:tav tm="100000">
                                          <p:val>
                                            <p:strVal val="#ppt_h"/>
                                          </p:val>
                                        </p:tav>
                                      </p:tavLst>
                                    </p:anim>
                                    <p:anim calcmode="lin" valueType="num">
                                      <p:cBhvr>
                                        <p:cTn id="209" dur="1000" fill="hold"/>
                                        <p:tgtEl>
                                          <p:spTgt spid="105"/>
                                        </p:tgtEl>
                                        <p:attrNameLst>
                                          <p:attrName>style.rotation</p:attrName>
                                        </p:attrNameLst>
                                      </p:cBhvr>
                                      <p:tavLst>
                                        <p:tav tm="0">
                                          <p:val>
                                            <p:fltVal val="90"/>
                                          </p:val>
                                        </p:tav>
                                        <p:tav tm="100000">
                                          <p:val>
                                            <p:fltVal val="0"/>
                                          </p:val>
                                        </p:tav>
                                      </p:tavLst>
                                    </p:anim>
                                    <p:animEffect transition="in" filter="fade">
                                      <p:cBhvr>
                                        <p:cTn id="210" dur="1000"/>
                                        <p:tgtEl>
                                          <p:spTgt spid="105"/>
                                        </p:tgtEl>
                                      </p:cBhvr>
                                    </p:animEffect>
                                  </p:childTnLst>
                                </p:cTn>
                              </p:par>
                              <p:par>
                                <p:cTn id="211" presetID="31" presetClass="entr" presetSubtype="0" fill="hold" grpId="0" nodeType="withEffect">
                                  <p:stCondLst>
                                    <p:cond delay="0"/>
                                  </p:stCondLst>
                                  <p:childTnLst>
                                    <p:set>
                                      <p:cBhvr>
                                        <p:cTn id="212" dur="1" fill="hold">
                                          <p:stCondLst>
                                            <p:cond delay="0"/>
                                          </p:stCondLst>
                                        </p:cTn>
                                        <p:tgtEl>
                                          <p:spTgt spid="106"/>
                                        </p:tgtEl>
                                        <p:attrNameLst>
                                          <p:attrName>style.visibility</p:attrName>
                                        </p:attrNameLst>
                                      </p:cBhvr>
                                      <p:to>
                                        <p:strVal val="visible"/>
                                      </p:to>
                                    </p:set>
                                    <p:anim calcmode="lin" valueType="num">
                                      <p:cBhvr>
                                        <p:cTn id="213" dur="1000" fill="hold"/>
                                        <p:tgtEl>
                                          <p:spTgt spid="106"/>
                                        </p:tgtEl>
                                        <p:attrNameLst>
                                          <p:attrName>ppt_w</p:attrName>
                                        </p:attrNameLst>
                                      </p:cBhvr>
                                      <p:tavLst>
                                        <p:tav tm="0">
                                          <p:val>
                                            <p:fltVal val="0"/>
                                          </p:val>
                                        </p:tav>
                                        <p:tav tm="100000">
                                          <p:val>
                                            <p:strVal val="#ppt_w"/>
                                          </p:val>
                                        </p:tav>
                                      </p:tavLst>
                                    </p:anim>
                                    <p:anim calcmode="lin" valueType="num">
                                      <p:cBhvr>
                                        <p:cTn id="214" dur="1000" fill="hold"/>
                                        <p:tgtEl>
                                          <p:spTgt spid="106"/>
                                        </p:tgtEl>
                                        <p:attrNameLst>
                                          <p:attrName>ppt_h</p:attrName>
                                        </p:attrNameLst>
                                      </p:cBhvr>
                                      <p:tavLst>
                                        <p:tav tm="0">
                                          <p:val>
                                            <p:fltVal val="0"/>
                                          </p:val>
                                        </p:tav>
                                        <p:tav tm="100000">
                                          <p:val>
                                            <p:strVal val="#ppt_h"/>
                                          </p:val>
                                        </p:tav>
                                      </p:tavLst>
                                    </p:anim>
                                    <p:anim calcmode="lin" valueType="num">
                                      <p:cBhvr>
                                        <p:cTn id="215" dur="1000" fill="hold"/>
                                        <p:tgtEl>
                                          <p:spTgt spid="106"/>
                                        </p:tgtEl>
                                        <p:attrNameLst>
                                          <p:attrName>style.rotation</p:attrName>
                                        </p:attrNameLst>
                                      </p:cBhvr>
                                      <p:tavLst>
                                        <p:tav tm="0">
                                          <p:val>
                                            <p:fltVal val="90"/>
                                          </p:val>
                                        </p:tav>
                                        <p:tav tm="100000">
                                          <p:val>
                                            <p:fltVal val="0"/>
                                          </p:val>
                                        </p:tav>
                                      </p:tavLst>
                                    </p:anim>
                                    <p:animEffect transition="in" filter="fade">
                                      <p:cBhvr>
                                        <p:cTn id="216" dur="1000"/>
                                        <p:tgtEl>
                                          <p:spTgt spid="106"/>
                                        </p:tgtEl>
                                      </p:cBhvr>
                                    </p:animEffect>
                                  </p:childTnLst>
                                </p:cTn>
                              </p:par>
                              <p:par>
                                <p:cTn id="217" presetID="31" presetClass="entr" presetSubtype="0" fill="hold" grpId="0" nodeType="withEffect">
                                  <p:stCondLst>
                                    <p:cond delay="0"/>
                                  </p:stCondLst>
                                  <p:childTnLst>
                                    <p:set>
                                      <p:cBhvr>
                                        <p:cTn id="218" dur="1" fill="hold">
                                          <p:stCondLst>
                                            <p:cond delay="0"/>
                                          </p:stCondLst>
                                        </p:cTn>
                                        <p:tgtEl>
                                          <p:spTgt spid="107"/>
                                        </p:tgtEl>
                                        <p:attrNameLst>
                                          <p:attrName>style.visibility</p:attrName>
                                        </p:attrNameLst>
                                      </p:cBhvr>
                                      <p:to>
                                        <p:strVal val="visible"/>
                                      </p:to>
                                    </p:set>
                                    <p:anim calcmode="lin" valueType="num">
                                      <p:cBhvr>
                                        <p:cTn id="219" dur="1000" fill="hold"/>
                                        <p:tgtEl>
                                          <p:spTgt spid="107"/>
                                        </p:tgtEl>
                                        <p:attrNameLst>
                                          <p:attrName>ppt_w</p:attrName>
                                        </p:attrNameLst>
                                      </p:cBhvr>
                                      <p:tavLst>
                                        <p:tav tm="0">
                                          <p:val>
                                            <p:fltVal val="0"/>
                                          </p:val>
                                        </p:tav>
                                        <p:tav tm="100000">
                                          <p:val>
                                            <p:strVal val="#ppt_w"/>
                                          </p:val>
                                        </p:tav>
                                      </p:tavLst>
                                    </p:anim>
                                    <p:anim calcmode="lin" valueType="num">
                                      <p:cBhvr>
                                        <p:cTn id="220" dur="1000" fill="hold"/>
                                        <p:tgtEl>
                                          <p:spTgt spid="107"/>
                                        </p:tgtEl>
                                        <p:attrNameLst>
                                          <p:attrName>ppt_h</p:attrName>
                                        </p:attrNameLst>
                                      </p:cBhvr>
                                      <p:tavLst>
                                        <p:tav tm="0">
                                          <p:val>
                                            <p:fltVal val="0"/>
                                          </p:val>
                                        </p:tav>
                                        <p:tav tm="100000">
                                          <p:val>
                                            <p:strVal val="#ppt_h"/>
                                          </p:val>
                                        </p:tav>
                                      </p:tavLst>
                                    </p:anim>
                                    <p:anim calcmode="lin" valueType="num">
                                      <p:cBhvr>
                                        <p:cTn id="221" dur="1000" fill="hold"/>
                                        <p:tgtEl>
                                          <p:spTgt spid="107"/>
                                        </p:tgtEl>
                                        <p:attrNameLst>
                                          <p:attrName>style.rotation</p:attrName>
                                        </p:attrNameLst>
                                      </p:cBhvr>
                                      <p:tavLst>
                                        <p:tav tm="0">
                                          <p:val>
                                            <p:fltVal val="90"/>
                                          </p:val>
                                        </p:tav>
                                        <p:tav tm="100000">
                                          <p:val>
                                            <p:fltVal val="0"/>
                                          </p:val>
                                        </p:tav>
                                      </p:tavLst>
                                    </p:anim>
                                    <p:animEffect transition="in" filter="fade">
                                      <p:cBhvr>
                                        <p:cTn id="222" dur="1000"/>
                                        <p:tgtEl>
                                          <p:spTgt spid="107"/>
                                        </p:tgtEl>
                                      </p:cBhvr>
                                    </p:animEffect>
                                  </p:childTnLst>
                                </p:cTn>
                              </p:par>
                              <p:par>
                                <p:cTn id="223" presetID="31" presetClass="entr" presetSubtype="0" fill="hold" grpId="0" nodeType="withEffect">
                                  <p:stCondLst>
                                    <p:cond delay="0"/>
                                  </p:stCondLst>
                                  <p:childTnLst>
                                    <p:set>
                                      <p:cBhvr>
                                        <p:cTn id="224" dur="1" fill="hold">
                                          <p:stCondLst>
                                            <p:cond delay="0"/>
                                          </p:stCondLst>
                                        </p:cTn>
                                        <p:tgtEl>
                                          <p:spTgt spid="108"/>
                                        </p:tgtEl>
                                        <p:attrNameLst>
                                          <p:attrName>style.visibility</p:attrName>
                                        </p:attrNameLst>
                                      </p:cBhvr>
                                      <p:to>
                                        <p:strVal val="visible"/>
                                      </p:to>
                                    </p:set>
                                    <p:anim calcmode="lin" valueType="num">
                                      <p:cBhvr>
                                        <p:cTn id="225" dur="1000" fill="hold"/>
                                        <p:tgtEl>
                                          <p:spTgt spid="108"/>
                                        </p:tgtEl>
                                        <p:attrNameLst>
                                          <p:attrName>ppt_w</p:attrName>
                                        </p:attrNameLst>
                                      </p:cBhvr>
                                      <p:tavLst>
                                        <p:tav tm="0">
                                          <p:val>
                                            <p:fltVal val="0"/>
                                          </p:val>
                                        </p:tav>
                                        <p:tav tm="100000">
                                          <p:val>
                                            <p:strVal val="#ppt_w"/>
                                          </p:val>
                                        </p:tav>
                                      </p:tavLst>
                                    </p:anim>
                                    <p:anim calcmode="lin" valueType="num">
                                      <p:cBhvr>
                                        <p:cTn id="226" dur="1000" fill="hold"/>
                                        <p:tgtEl>
                                          <p:spTgt spid="108"/>
                                        </p:tgtEl>
                                        <p:attrNameLst>
                                          <p:attrName>ppt_h</p:attrName>
                                        </p:attrNameLst>
                                      </p:cBhvr>
                                      <p:tavLst>
                                        <p:tav tm="0">
                                          <p:val>
                                            <p:fltVal val="0"/>
                                          </p:val>
                                        </p:tav>
                                        <p:tav tm="100000">
                                          <p:val>
                                            <p:strVal val="#ppt_h"/>
                                          </p:val>
                                        </p:tav>
                                      </p:tavLst>
                                    </p:anim>
                                    <p:anim calcmode="lin" valueType="num">
                                      <p:cBhvr>
                                        <p:cTn id="227" dur="1000" fill="hold"/>
                                        <p:tgtEl>
                                          <p:spTgt spid="108"/>
                                        </p:tgtEl>
                                        <p:attrNameLst>
                                          <p:attrName>style.rotation</p:attrName>
                                        </p:attrNameLst>
                                      </p:cBhvr>
                                      <p:tavLst>
                                        <p:tav tm="0">
                                          <p:val>
                                            <p:fltVal val="90"/>
                                          </p:val>
                                        </p:tav>
                                        <p:tav tm="100000">
                                          <p:val>
                                            <p:fltVal val="0"/>
                                          </p:val>
                                        </p:tav>
                                      </p:tavLst>
                                    </p:anim>
                                    <p:animEffect transition="in" filter="fade">
                                      <p:cBhvr>
                                        <p:cTn id="228" dur="1000"/>
                                        <p:tgtEl>
                                          <p:spTgt spid="108"/>
                                        </p:tgtEl>
                                      </p:cBhvr>
                                    </p:animEffect>
                                  </p:childTnLst>
                                </p:cTn>
                              </p:par>
                              <p:par>
                                <p:cTn id="229" presetID="31" presetClass="entr" presetSubtype="0" fill="hold" grpId="0" nodeType="withEffect">
                                  <p:stCondLst>
                                    <p:cond delay="0"/>
                                  </p:stCondLst>
                                  <p:childTnLst>
                                    <p:set>
                                      <p:cBhvr>
                                        <p:cTn id="230" dur="1" fill="hold">
                                          <p:stCondLst>
                                            <p:cond delay="0"/>
                                          </p:stCondLst>
                                        </p:cTn>
                                        <p:tgtEl>
                                          <p:spTgt spid="109"/>
                                        </p:tgtEl>
                                        <p:attrNameLst>
                                          <p:attrName>style.visibility</p:attrName>
                                        </p:attrNameLst>
                                      </p:cBhvr>
                                      <p:to>
                                        <p:strVal val="visible"/>
                                      </p:to>
                                    </p:set>
                                    <p:anim calcmode="lin" valueType="num">
                                      <p:cBhvr>
                                        <p:cTn id="231" dur="1000" fill="hold"/>
                                        <p:tgtEl>
                                          <p:spTgt spid="109"/>
                                        </p:tgtEl>
                                        <p:attrNameLst>
                                          <p:attrName>ppt_w</p:attrName>
                                        </p:attrNameLst>
                                      </p:cBhvr>
                                      <p:tavLst>
                                        <p:tav tm="0">
                                          <p:val>
                                            <p:fltVal val="0"/>
                                          </p:val>
                                        </p:tav>
                                        <p:tav tm="100000">
                                          <p:val>
                                            <p:strVal val="#ppt_w"/>
                                          </p:val>
                                        </p:tav>
                                      </p:tavLst>
                                    </p:anim>
                                    <p:anim calcmode="lin" valueType="num">
                                      <p:cBhvr>
                                        <p:cTn id="232" dur="1000" fill="hold"/>
                                        <p:tgtEl>
                                          <p:spTgt spid="109"/>
                                        </p:tgtEl>
                                        <p:attrNameLst>
                                          <p:attrName>ppt_h</p:attrName>
                                        </p:attrNameLst>
                                      </p:cBhvr>
                                      <p:tavLst>
                                        <p:tav tm="0">
                                          <p:val>
                                            <p:fltVal val="0"/>
                                          </p:val>
                                        </p:tav>
                                        <p:tav tm="100000">
                                          <p:val>
                                            <p:strVal val="#ppt_h"/>
                                          </p:val>
                                        </p:tav>
                                      </p:tavLst>
                                    </p:anim>
                                    <p:anim calcmode="lin" valueType="num">
                                      <p:cBhvr>
                                        <p:cTn id="233" dur="1000" fill="hold"/>
                                        <p:tgtEl>
                                          <p:spTgt spid="109"/>
                                        </p:tgtEl>
                                        <p:attrNameLst>
                                          <p:attrName>style.rotation</p:attrName>
                                        </p:attrNameLst>
                                      </p:cBhvr>
                                      <p:tavLst>
                                        <p:tav tm="0">
                                          <p:val>
                                            <p:fltVal val="90"/>
                                          </p:val>
                                        </p:tav>
                                        <p:tav tm="100000">
                                          <p:val>
                                            <p:fltVal val="0"/>
                                          </p:val>
                                        </p:tav>
                                      </p:tavLst>
                                    </p:anim>
                                    <p:animEffect transition="in" filter="fade">
                                      <p:cBhvr>
                                        <p:cTn id="234" dur="1000"/>
                                        <p:tgtEl>
                                          <p:spTgt spid="109"/>
                                        </p:tgtEl>
                                      </p:cBhvr>
                                    </p:animEffect>
                                  </p:childTnLst>
                                </p:cTn>
                              </p:par>
                              <p:par>
                                <p:cTn id="235" presetID="31" presetClass="entr" presetSubtype="0" fill="hold" grpId="0" nodeType="withEffect">
                                  <p:stCondLst>
                                    <p:cond delay="0"/>
                                  </p:stCondLst>
                                  <p:childTnLst>
                                    <p:set>
                                      <p:cBhvr>
                                        <p:cTn id="236" dur="1" fill="hold">
                                          <p:stCondLst>
                                            <p:cond delay="0"/>
                                          </p:stCondLst>
                                        </p:cTn>
                                        <p:tgtEl>
                                          <p:spTgt spid="110"/>
                                        </p:tgtEl>
                                        <p:attrNameLst>
                                          <p:attrName>style.visibility</p:attrName>
                                        </p:attrNameLst>
                                      </p:cBhvr>
                                      <p:to>
                                        <p:strVal val="visible"/>
                                      </p:to>
                                    </p:set>
                                    <p:anim calcmode="lin" valueType="num">
                                      <p:cBhvr>
                                        <p:cTn id="237" dur="1000" fill="hold"/>
                                        <p:tgtEl>
                                          <p:spTgt spid="110"/>
                                        </p:tgtEl>
                                        <p:attrNameLst>
                                          <p:attrName>ppt_w</p:attrName>
                                        </p:attrNameLst>
                                      </p:cBhvr>
                                      <p:tavLst>
                                        <p:tav tm="0">
                                          <p:val>
                                            <p:fltVal val="0"/>
                                          </p:val>
                                        </p:tav>
                                        <p:tav tm="100000">
                                          <p:val>
                                            <p:strVal val="#ppt_w"/>
                                          </p:val>
                                        </p:tav>
                                      </p:tavLst>
                                    </p:anim>
                                    <p:anim calcmode="lin" valueType="num">
                                      <p:cBhvr>
                                        <p:cTn id="238" dur="1000" fill="hold"/>
                                        <p:tgtEl>
                                          <p:spTgt spid="110"/>
                                        </p:tgtEl>
                                        <p:attrNameLst>
                                          <p:attrName>ppt_h</p:attrName>
                                        </p:attrNameLst>
                                      </p:cBhvr>
                                      <p:tavLst>
                                        <p:tav tm="0">
                                          <p:val>
                                            <p:fltVal val="0"/>
                                          </p:val>
                                        </p:tav>
                                        <p:tav tm="100000">
                                          <p:val>
                                            <p:strVal val="#ppt_h"/>
                                          </p:val>
                                        </p:tav>
                                      </p:tavLst>
                                    </p:anim>
                                    <p:anim calcmode="lin" valueType="num">
                                      <p:cBhvr>
                                        <p:cTn id="239" dur="1000" fill="hold"/>
                                        <p:tgtEl>
                                          <p:spTgt spid="110"/>
                                        </p:tgtEl>
                                        <p:attrNameLst>
                                          <p:attrName>style.rotation</p:attrName>
                                        </p:attrNameLst>
                                      </p:cBhvr>
                                      <p:tavLst>
                                        <p:tav tm="0">
                                          <p:val>
                                            <p:fltVal val="90"/>
                                          </p:val>
                                        </p:tav>
                                        <p:tav tm="100000">
                                          <p:val>
                                            <p:fltVal val="0"/>
                                          </p:val>
                                        </p:tav>
                                      </p:tavLst>
                                    </p:anim>
                                    <p:animEffect transition="in" filter="fade">
                                      <p:cBhvr>
                                        <p:cTn id="240" dur="1000"/>
                                        <p:tgtEl>
                                          <p:spTgt spid="110"/>
                                        </p:tgtEl>
                                      </p:cBhvr>
                                    </p:animEffect>
                                  </p:childTnLst>
                                </p:cTn>
                              </p:par>
                              <p:par>
                                <p:cTn id="241" presetID="31" presetClass="entr" presetSubtype="0" fill="hold" nodeType="withEffect">
                                  <p:stCondLst>
                                    <p:cond delay="0"/>
                                  </p:stCondLst>
                                  <p:childTnLst>
                                    <p:set>
                                      <p:cBhvr>
                                        <p:cTn id="242" dur="1" fill="hold">
                                          <p:stCondLst>
                                            <p:cond delay="0"/>
                                          </p:stCondLst>
                                        </p:cTn>
                                        <p:tgtEl>
                                          <p:spTgt spid="122"/>
                                        </p:tgtEl>
                                        <p:attrNameLst>
                                          <p:attrName>style.visibility</p:attrName>
                                        </p:attrNameLst>
                                      </p:cBhvr>
                                      <p:to>
                                        <p:strVal val="visible"/>
                                      </p:to>
                                    </p:set>
                                    <p:anim calcmode="lin" valueType="num">
                                      <p:cBhvr>
                                        <p:cTn id="243" dur="1000" fill="hold"/>
                                        <p:tgtEl>
                                          <p:spTgt spid="122"/>
                                        </p:tgtEl>
                                        <p:attrNameLst>
                                          <p:attrName>ppt_w</p:attrName>
                                        </p:attrNameLst>
                                      </p:cBhvr>
                                      <p:tavLst>
                                        <p:tav tm="0">
                                          <p:val>
                                            <p:fltVal val="0"/>
                                          </p:val>
                                        </p:tav>
                                        <p:tav tm="100000">
                                          <p:val>
                                            <p:strVal val="#ppt_w"/>
                                          </p:val>
                                        </p:tav>
                                      </p:tavLst>
                                    </p:anim>
                                    <p:anim calcmode="lin" valueType="num">
                                      <p:cBhvr>
                                        <p:cTn id="244" dur="1000" fill="hold"/>
                                        <p:tgtEl>
                                          <p:spTgt spid="122"/>
                                        </p:tgtEl>
                                        <p:attrNameLst>
                                          <p:attrName>ppt_h</p:attrName>
                                        </p:attrNameLst>
                                      </p:cBhvr>
                                      <p:tavLst>
                                        <p:tav tm="0">
                                          <p:val>
                                            <p:fltVal val="0"/>
                                          </p:val>
                                        </p:tav>
                                        <p:tav tm="100000">
                                          <p:val>
                                            <p:strVal val="#ppt_h"/>
                                          </p:val>
                                        </p:tav>
                                      </p:tavLst>
                                    </p:anim>
                                    <p:anim calcmode="lin" valueType="num">
                                      <p:cBhvr>
                                        <p:cTn id="245" dur="1000" fill="hold"/>
                                        <p:tgtEl>
                                          <p:spTgt spid="122"/>
                                        </p:tgtEl>
                                        <p:attrNameLst>
                                          <p:attrName>style.rotation</p:attrName>
                                        </p:attrNameLst>
                                      </p:cBhvr>
                                      <p:tavLst>
                                        <p:tav tm="0">
                                          <p:val>
                                            <p:fltVal val="90"/>
                                          </p:val>
                                        </p:tav>
                                        <p:tav tm="100000">
                                          <p:val>
                                            <p:fltVal val="0"/>
                                          </p:val>
                                        </p:tav>
                                      </p:tavLst>
                                    </p:anim>
                                    <p:animEffect transition="in" filter="fade">
                                      <p:cBhvr>
                                        <p:cTn id="246" dur="1000"/>
                                        <p:tgtEl>
                                          <p:spTgt spid="122"/>
                                        </p:tgtEl>
                                      </p:cBhvr>
                                    </p:animEffect>
                                  </p:childTnLst>
                                </p:cTn>
                              </p:par>
                              <p:par>
                                <p:cTn id="247" presetID="31" presetClass="entr" presetSubtype="0" fill="hold" grpId="0" nodeType="withEffect">
                                  <p:stCondLst>
                                    <p:cond delay="0"/>
                                  </p:stCondLst>
                                  <p:childTnLst>
                                    <p:set>
                                      <p:cBhvr>
                                        <p:cTn id="248" dur="1" fill="hold">
                                          <p:stCondLst>
                                            <p:cond delay="0"/>
                                          </p:stCondLst>
                                        </p:cTn>
                                        <p:tgtEl>
                                          <p:spTgt spid="119"/>
                                        </p:tgtEl>
                                        <p:attrNameLst>
                                          <p:attrName>style.visibility</p:attrName>
                                        </p:attrNameLst>
                                      </p:cBhvr>
                                      <p:to>
                                        <p:strVal val="visible"/>
                                      </p:to>
                                    </p:set>
                                    <p:anim calcmode="lin" valueType="num">
                                      <p:cBhvr>
                                        <p:cTn id="249" dur="1000" fill="hold"/>
                                        <p:tgtEl>
                                          <p:spTgt spid="119"/>
                                        </p:tgtEl>
                                        <p:attrNameLst>
                                          <p:attrName>ppt_w</p:attrName>
                                        </p:attrNameLst>
                                      </p:cBhvr>
                                      <p:tavLst>
                                        <p:tav tm="0">
                                          <p:val>
                                            <p:fltVal val="0"/>
                                          </p:val>
                                        </p:tav>
                                        <p:tav tm="100000">
                                          <p:val>
                                            <p:strVal val="#ppt_w"/>
                                          </p:val>
                                        </p:tav>
                                      </p:tavLst>
                                    </p:anim>
                                    <p:anim calcmode="lin" valueType="num">
                                      <p:cBhvr>
                                        <p:cTn id="250" dur="1000" fill="hold"/>
                                        <p:tgtEl>
                                          <p:spTgt spid="119"/>
                                        </p:tgtEl>
                                        <p:attrNameLst>
                                          <p:attrName>ppt_h</p:attrName>
                                        </p:attrNameLst>
                                      </p:cBhvr>
                                      <p:tavLst>
                                        <p:tav tm="0">
                                          <p:val>
                                            <p:fltVal val="0"/>
                                          </p:val>
                                        </p:tav>
                                        <p:tav tm="100000">
                                          <p:val>
                                            <p:strVal val="#ppt_h"/>
                                          </p:val>
                                        </p:tav>
                                      </p:tavLst>
                                    </p:anim>
                                    <p:anim calcmode="lin" valueType="num">
                                      <p:cBhvr>
                                        <p:cTn id="251" dur="1000" fill="hold"/>
                                        <p:tgtEl>
                                          <p:spTgt spid="119"/>
                                        </p:tgtEl>
                                        <p:attrNameLst>
                                          <p:attrName>style.rotation</p:attrName>
                                        </p:attrNameLst>
                                      </p:cBhvr>
                                      <p:tavLst>
                                        <p:tav tm="0">
                                          <p:val>
                                            <p:fltVal val="90"/>
                                          </p:val>
                                        </p:tav>
                                        <p:tav tm="100000">
                                          <p:val>
                                            <p:fltVal val="0"/>
                                          </p:val>
                                        </p:tav>
                                      </p:tavLst>
                                    </p:anim>
                                    <p:animEffect transition="in" filter="fade">
                                      <p:cBhvr>
                                        <p:cTn id="252" dur="1000"/>
                                        <p:tgtEl>
                                          <p:spTgt spid="119"/>
                                        </p:tgtEl>
                                      </p:cBhvr>
                                    </p:animEffect>
                                  </p:childTnLst>
                                </p:cTn>
                              </p:par>
                              <p:par>
                                <p:cTn id="253" presetID="31" presetClass="entr" presetSubtype="0" fill="hold" nodeType="withEffect">
                                  <p:stCondLst>
                                    <p:cond delay="0"/>
                                  </p:stCondLst>
                                  <p:childTnLst>
                                    <p:set>
                                      <p:cBhvr>
                                        <p:cTn id="254" dur="1" fill="hold">
                                          <p:stCondLst>
                                            <p:cond delay="0"/>
                                          </p:stCondLst>
                                        </p:cTn>
                                        <p:tgtEl>
                                          <p:spTgt spid="118"/>
                                        </p:tgtEl>
                                        <p:attrNameLst>
                                          <p:attrName>style.visibility</p:attrName>
                                        </p:attrNameLst>
                                      </p:cBhvr>
                                      <p:to>
                                        <p:strVal val="visible"/>
                                      </p:to>
                                    </p:set>
                                    <p:anim calcmode="lin" valueType="num">
                                      <p:cBhvr>
                                        <p:cTn id="255" dur="1000" fill="hold"/>
                                        <p:tgtEl>
                                          <p:spTgt spid="118"/>
                                        </p:tgtEl>
                                        <p:attrNameLst>
                                          <p:attrName>ppt_w</p:attrName>
                                        </p:attrNameLst>
                                      </p:cBhvr>
                                      <p:tavLst>
                                        <p:tav tm="0">
                                          <p:val>
                                            <p:fltVal val="0"/>
                                          </p:val>
                                        </p:tav>
                                        <p:tav tm="100000">
                                          <p:val>
                                            <p:strVal val="#ppt_w"/>
                                          </p:val>
                                        </p:tav>
                                      </p:tavLst>
                                    </p:anim>
                                    <p:anim calcmode="lin" valueType="num">
                                      <p:cBhvr>
                                        <p:cTn id="256" dur="1000" fill="hold"/>
                                        <p:tgtEl>
                                          <p:spTgt spid="118"/>
                                        </p:tgtEl>
                                        <p:attrNameLst>
                                          <p:attrName>ppt_h</p:attrName>
                                        </p:attrNameLst>
                                      </p:cBhvr>
                                      <p:tavLst>
                                        <p:tav tm="0">
                                          <p:val>
                                            <p:fltVal val="0"/>
                                          </p:val>
                                        </p:tav>
                                        <p:tav tm="100000">
                                          <p:val>
                                            <p:strVal val="#ppt_h"/>
                                          </p:val>
                                        </p:tav>
                                      </p:tavLst>
                                    </p:anim>
                                    <p:anim calcmode="lin" valueType="num">
                                      <p:cBhvr>
                                        <p:cTn id="257" dur="1000" fill="hold"/>
                                        <p:tgtEl>
                                          <p:spTgt spid="118"/>
                                        </p:tgtEl>
                                        <p:attrNameLst>
                                          <p:attrName>style.rotation</p:attrName>
                                        </p:attrNameLst>
                                      </p:cBhvr>
                                      <p:tavLst>
                                        <p:tav tm="0">
                                          <p:val>
                                            <p:fltVal val="90"/>
                                          </p:val>
                                        </p:tav>
                                        <p:tav tm="100000">
                                          <p:val>
                                            <p:fltVal val="0"/>
                                          </p:val>
                                        </p:tav>
                                      </p:tavLst>
                                    </p:anim>
                                    <p:animEffect transition="in" filter="fade">
                                      <p:cBhvr>
                                        <p:cTn id="258"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0" grpId="0"/>
      <p:bldP spid="31" grpId="0"/>
      <p:bldP spid="32" grpId="0"/>
      <p:bldP spid="33" grpId="0"/>
      <p:bldP spid="34" grpId="0"/>
      <p:bldP spid="101" grpId="0"/>
      <p:bldP spid="102" grpId="0"/>
      <p:bldP spid="103" grpId="0"/>
      <p:bldP spid="105" grpId="0"/>
      <p:bldP spid="106" grpId="0"/>
      <p:bldP spid="107" grpId="0"/>
      <p:bldP spid="108" grpId="0"/>
      <p:bldP spid="109" grpId="0"/>
      <p:bldP spid="110" grpId="0"/>
      <p:bldP spid="11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167482"/>
            <a:ext cx="8229600" cy="1143000"/>
          </a:xfrm>
        </p:spPr>
        <p:txBody>
          <a:bodyPr/>
          <a:lstStyle/>
          <a:p>
            <a:r>
              <a:rPr lang="en-US" altLang="en-US" dirty="0" smtClean="0"/>
              <a:t>System Verilog Case Options</a:t>
            </a:r>
          </a:p>
        </p:txBody>
      </p:sp>
      <p:sp>
        <p:nvSpPr>
          <p:cNvPr id="563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7C62D9FD-127A-40AF-B23B-B8C63CA3B075}" type="slidenum">
              <a:rPr lang="en-US" altLang="en-US" sz="1000">
                <a:latin typeface="Verdana" panose="020B0604030504040204" pitchFamily="34" charset="0"/>
              </a:rPr>
              <a:pPr>
                <a:spcBef>
                  <a:spcPct val="0"/>
                </a:spcBef>
                <a:buClrTx/>
                <a:buSzTx/>
                <a:buFontTx/>
                <a:buNone/>
              </a:pPr>
              <a:t>53</a:t>
            </a:fld>
            <a:endParaRPr lang="en-US" altLang="en-US" sz="1000">
              <a:latin typeface="Verdana" panose="020B0604030504040204" pitchFamily="34" charset="0"/>
            </a:endParaRPr>
          </a:p>
        </p:txBody>
      </p:sp>
      <p:sp>
        <p:nvSpPr>
          <p:cNvPr id="5" name="TextBox 4"/>
          <p:cNvSpPr txBox="1"/>
          <p:nvPr/>
        </p:nvSpPr>
        <p:spPr>
          <a:xfrm>
            <a:off x="333375" y="1606550"/>
            <a:ext cx="2352675" cy="2032000"/>
          </a:xfrm>
          <a:prstGeom prst="rect">
            <a:avLst/>
          </a:prstGeom>
          <a:solidFill>
            <a:schemeClr val="accent6">
              <a:lumMod val="60000"/>
              <a:lumOff val="40000"/>
            </a:schemeClr>
          </a:solidFill>
          <a:ln>
            <a:solidFill>
              <a:schemeClr val="tx1"/>
            </a:solidFill>
          </a:ln>
        </p:spPr>
        <p:txBody>
          <a:bodyPr wrap="none">
            <a:spAutoFit/>
          </a:bodyPr>
          <a:lstStyle/>
          <a:p>
            <a:pPr eaLnBrk="1" hangingPunct="1">
              <a:defRPr/>
            </a:pPr>
            <a:r>
              <a:rPr lang="en-US" b="1" dirty="0">
                <a:latin typeface="Tahoma" pitchFamily="34" charset="0"/>
                <a:ea typeface="Tahoma" pitchFamily="34" charset="0"/>
                <a:cs typeface="Tahoma" pitchFamily="34" charset="0"/>
              </a:rPr>
              <a:t>always</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sel,a,b,c</a:t>
            </a:r>
            <a:r>
              <a:rPr lang="en-US" dirty="0">
                <a:latin typeface="Tahoma" pitchFamily="34" charset="0"/>
                <a:ea typeface="Tahoma" pitchFamily="34" charset="0"/>
                <a:cs typeface="Tahoma" pitchFamily="34" charset="0"/>
              </a:rPr>
              <a:t>)</a:t>
            </a:r>
          </a:p>
          <a:p>
            <a:pPr eaLnBrk="1" hangingPunct="1">
              <a:defRPr/>
            </a:pP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unique</a:t>
            </a: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case</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sel</a:t>
            </a:r>
            <a:r>
              <a:rPr lang="en-US" dirty="0">
                <a:latin typeface="Tahoma" pitchFamily="34" charset="0"/>
                <a:ea typeface="Tahoma" pitchFamily="34" charset="0"/>
                <a:cs typeface="Tahoma" pitchFamily="34" charset="0"/>
              </a:rPr>
              <a:t>)</a:t>
            </a:r>
          </a:p>
          <a:p>
            <a:pPr eaLnBrk="1" hangingPunct="1">
              <a:defRPr/>
            </a:pPr>
            <a:r>
              <a:rPr lang="en-US" dirty="0">
                <a:latin typeface="Tahoma" pitchFamily="34" charset="0"/>
                <a:ea typeface="Tahoma" pitchFamily="34" charset="0"/>
                <a:cs typeface="Tahoma" pitchFamily="34" charset="0"/>
              </a:rPr>
              <a:t>    2’b00 : out = a;</a:t>
            </a:r>
          </a:p>
          <a:p>
            <a:pPr eaLnBrk="1" hangingPunct="1">
              <a:defRPr/>
            </a:pPr>
            <a:r>
              <a:rPr lang="en-US" dirty="0">
                <a:latin typeface="Tahoma" pitchFamily="34" charset="0"/>
                <a:ea typeface="Tahoma" pitchFamily="34" charset="0"/>
                <a:cs typeface="Tahoma" pitchFamily="34" charset="0"/>
              </a:rPr>
              <a:t>    2’b01 : out = b;</a:t>
            </a:r>
          </a:p>
          <a:p>
            <a:pPr eaLnBrk="1" hangingPunct="1">
              <a:defRPr/>
            </a:pP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default</a:t>
            </a:r>
            <a:r>
              <a:rPr lang="en-US" dirty="0">
                <a:latin typeface="Tahoma" pitchFamily="34" charset="0"/>
                <a:ea typeface="Tahoma" pitchFamily="34" charset="0"/>
                <a:cs typeface="Tahoma" pitchFamily="34" charset="0"/>
              </a:rPr>
              <a:t> : out = c;</a:t>
            </a:r>
          </a:p>
          <a:p>
            <a:pPr eaLnBrk="1" hangingPunct="1">
              <a:defRPr/>
            </a:pPr>
            <a:r>
              <a:rPr lang="en-US"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endcase</a:t>
            </a:r>
            <a:r>
              <a:rPr lang="en-US" dirty="0">
                <a:latin typeface="Tahoma" pitchFamily="34" charset="0"/>
                <a:ea typeface="Tahoma" pitchFamily="34" charset="0"/>
                <a:cs typeface="Tahoma" pitchFamily="34" charset="0"/>
              </a:rPr>
              <a:t>;</a:t>
            </a:r>
          </a:p>
          <a:p>
            <a:pPr eaLnBrk="1" hangingPunct="1">
              <a:defRPr/>
            </a:pPr>
            <a:r>
              <a:rPr lang="en-US" dirty="0">
                <a:cs typeface="Arial" charset="0"/>
              </a:rPr>
              <a:t>     </a:t>
            </a:r>
          </a:p>
        </p:txBody>
      </p:sp>
      <p:cxnSp>
        <p:nvCxnSpPr>
          <p:cNvPr id="7" name="Straight Connector 6"/>
          <p:cNvCxnSpPr>
            <a:cxnSpLocks noChangeShapeType="1"/>
          </p:cNvCxnSpPr>
          <p:nvPr/>
        </p:nvCxnSpPr>
        <p:spPr bwMode="auto">
          <a:xfrm flipH="1" flipV="1">
            <a:off x="6788150" y="1757363"/>
            <a:ext cx="304800" cy="304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8" name="Straight Connector 7"/>
          <p:cNvCxnSpPr>
            <a:cxnSpLocks noChangeShapeType="1"/>
          </p:cNvCxnSpPr>
          <p:nvPr/>
        </p:nvCxnSpPr>
        <p:spPr bwMode="auto">
          <a:xfrm flipH="1">
            <a:off x="6788150" y="3128963"/>
            <a:ext cx="304800" cy="304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9" name="Straight Connector 8"/>
          <p:cNvCxnSpPr>
            <a:cxnSpLocks noChangeShapeType="1"/>
          </p:cNvCxnSpPr>
          <p:nvPr/>
        </p:nvCxnSpPr>
        <p:spPr bwMode="auto">
          <a:xfrm flipV="1">
            <a:off x="7092950" y="2062163"/>
            <a:ext cx="0" cy="1066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9"/>
          <p:cNvCxnSpPr>
            <a:cxnSpLocks noChangeShapeType="1"/>
          </p:cNvCxnSpPr>
          <p:nvPr/>
        </p:nvCxnSpPr>
        <p:spPr bwMode="auto">
          <a:xfrm>
            <a:off x="6788150" y="1757363"/>
            <a:ext cx="0" cy="16764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10"/>
          <p:cNvCxnSpPr>
            <a:cxnSpLocks noChangeShapeType="1"/>
          </p:cNvCxnSpPr>
          <p:nvPr/>
        </p:nvCxnSpPr>
        <p:spPr bwMode="auto">
          <a:xfrm>
            <a:off x="6940550" y="3281363"/>
            <a:ext cx="0" cy="457200"/>
          </a:xfrm>
          <a:prstGeom prst="line">
            <a:avLst/>
          </a:prstGeom>
          <a:noFill/>
          <a:ln w="22225"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2" name="Straight Connector 11"/>
          <p:cNvCxnSpPr>
            <a:cxnSpLocks noChangeShapeType="1"/>
          </p:cNvCxnSpPr>
          <p:nvPr/>
        </p:nvCxnSpPr>
        <p:spPr bwMode="auto">
          <a:xfrm flipV="1">
            <a:off x="6788150" y="3548063"/>
            <a:ext cx="304800" cy="87312"/>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13" name="TextBox 12"/>
          <p:cNvSpPr txBox="1">
            <a:spLocks noChangeArrowheads="1"/>
          </p:cNvSpPr>
          <p:nvPr/>
        </p:nvSpPr>
        <p:spPr bwMode="auto">
          <a:xfrm>
            <a:off x="7092950" y="3325813"/>
            <a:ext cx="2984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400">
                <a:latin typeface="Verdana" panose="020B0604030504040204" pitchFamily="34" charset="0"/>
              </a:rPr>
              <a:t>2</a:t>
            </a:r>
          </a:p>
        </p:txBody>
      </p:sp>
      <p:cxnSp>
        <p:nvCxnSpPr>
          <p:cNvPr id="14" name="Straight Arrow Connector 13"/>
          <p:cNvCxnSpPr>
            <a:cxnSpLocks noChangeShapeType="1"/>
          </p:cNvCxnSpPr>
          <p:nvPr/>
        </p:nvCxnSpPr>
        <p:spPr bwMode="auto">
          <a:xfrm>
            <a:off x="6330950" y="2062163"/>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6330950" y="3128963"/>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a:off x="6316663" y="2366963"/>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a:off x="6330950" y="2747963"/>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a:off x="7092950" y="2595563"/>
            <a:ext cx="29845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19" name="TextBox 18"/>
          <p:cNvSpPr txBox="1">
            <a:spLocks noChangeArrowheads="1"/>
          </p:cNvSpPr>
          <p:nvPr/>
        </p:nvSpPr>
        <p:spPr bwMode="auto">
          <a:xfrm>
            <a:off x="7391400" y="2411413"/>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out</a:t>
            </a:r>
          </a:p>
        </p:txBody>
      </p:sp>
      <p:sp>
        <p:nvSpPr>
          <p:cNvPr id="20" name="TextBox 19"/>
          <p:cNvSpPr txBox="1">
            <a:spLocks noChangeArrowheads="1"/>
          </p:cNvSpPr>
          <p:nvPr/>
        </p:nvSpPr>
        <p:spPr bwMode="auto">
          <a:xfrm>
            <a:off x="6007100" y="1835150"/>
            <a:ext cx="323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a</a:t>
            </a:r>
          </a:p>
        </p:txBody>
      </p:sp>
      <p:sp>
        <p:nvSpPr>
          <p:cNvPr id="21" name="TextBox 20"/>
          <p:cNvSpPr txBox="1">
            <a:spLocks noChangeArrowheads="1"/>
          </p:cNvSpPr>
          <p:nvPr/>
        </p:nvSpPr>
        <p:spPr bwMode="auto">
          <a:xfrm>
            <a:off x="5989638" y="2182813"/>
            <a:ext cx="3286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b</a:t>
            </a:r>
          </a:p>
        </p:txBody>
      </p:sp>
      <p:sp>
        <p:nvSpPr>
          <p:cNvPr id="22" name="TextBox 21"/>
          <p:cNvSpPr txBox="1">
            <a:spLocks noChangeArrowheads="1"/>
          </p:cNvSpPr>
          <p:nvPr/>
        </p:nvSpPr>
        <p:spPr bwMode="auto">
          <a:xfrm>
            <a:off x="5989638" y="2544763"/>
            <a:ext cx="306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a:t>
            </a:r>
          </a:p>
        </p:txBody>
      </p:sp>
      <p:sp>
        <p:nvSpPr>
          <p:cNvPr id="23" name="TextBox 22"/>
          <p:cNvSpPr txBox="1">
            <a:spLocks noChangeArrowheads="1"/>
          </p:cNvSpPr>
          <p:nvPr/>
        </p:nvSpPr>
        <p:spPr bwMode="auto">
          <a:xfrm>
            <a:off x="5965825" y="2905125"/>
            <a:ext cx="30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a:t>
            </a:r>
          </a:p>
        </p:txBody>
      </p:sp>
      <p:grpSp>
        <p:nvGrpSpPr>
          <p:cNvPr id="2" name="Group 1"/>
          <p:cNvGrpSpPr>
            <a:grpSpLocks/>
          </p:cNvGrpSpPr>
          <p:nvPr/>
        </p:nvGrpSpPr>
        <p:grpSpPr bwMode="auto">
          <a:xfrm>
            <a:off x="3529013" y="1546225"/>
            <a:ext cx="1987550" cy="2133600"/>
            <a:chOff x="3529013" y="1546225"/>
            <a:chExt cx="1987550" cy="2133600"/>
          </a:xfrm>
        </p:grpSpPr>
        <p:sp>
          <p:nvSpPr>
            <p:cNvPr id="56384" name="Rectangle 5"/>
            <p:cNvSpPr>
              <a:spLocks noChangeArrowheads="1"/>
            </p:cNvSpPr>
            <p:nvPr/>
          </p:nvSpPr>
          <p:spPr bwMode="auto">
            <a:xfrm rot="-5400000">
              <a:off x="3348038" y="2346325"/>
              <a:ext cx="2133600" cy="533400"/>
            </a:xfrm>
            <a:prstGeom prst="rect">
              <a:avLst/>
            </a:prstGeom>
            <a:solidFill>
              <a:srgbClr val="6969FF">
                <a:alpha val="61176"/>
              </a:srgbClr>
            </a:solidFill>
            <a:ln w="22225" algn="ctr">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Synthesis Tool</a:t>
              </a:r>
            </a:p>
          </p:txBody>
        </p:sp>
        <p:cxnSp>
          <p:nvCxnSpPr>
            <p:cNvPr id="56385" name="Straight Arrow Connector 37"/>
            <p:cNvCxnSpPr>
              <a:cxnSpLocks noChangeShapeType="1"/>
            </p:cNvCxnSpPr>
            <p:nvPr/>
          </p:nvCxnSpPr>
          <p:spPr bwMode="auto">
            <a:xfrm>
              <a:off x="3529013" y="1706563"/>
              <a:ext cx="619125" cy="538162"/>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56386" name="Straight Arrow Connector 38"/>
            <p:cNvCxnSpPr>
              <a:cxnSpLocks noChangeShapeType="1"/>
            </p:cNvCxnSpPr>
            <p:nvPr/>
          </p:nvCxnSpPr>
          <p:spPr bwMode="auto">
            <a:xfrm flipV="1">
              <a:off x="3529013" y="2887663"/>
              <a:ext cx="619125" cy="536575"/>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56387" name="Straight Arrow Connector 39"/>
            <p:cNvCxnSpPr>
              <a:cxnSpLocks noChangeShapeType="1"/>
            </p:cNvCxnSpPr>
            <p:nvPr/>
          </p:nvCxnSpPr>
          <p:spPr bwMode="auto">
            <a:xfrm flipV="1">
              <a:off x="4681538" y="2552700"/>
              <a:ext cx="835025" cy="0"/>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grpSp>
      <p:sp>
        <p:nvSpPr>
          <p:cNvPr id="44" name="TextBox 43"/>
          <p:cNvSpPr txBox="1"/>
          <p:nvPr/>
        </p:nvSpPr>
        <p:spPr>
          <a:xfrm>
            <a:off x="325438" y="4283075"/>
            <a:ext cx="2352675" cy="2032000"/>
          </a:xfrm>
          <a:prstGeom prst="rect">
            <a:avLst/>
          </a:prstGeom>
          <a:solidFill>
            <a:schemeClr val="accent6">
              <a:lumMod val="60000"/>
              <a:lumOff val="40000"/>
            </a:schemeClr>
          </a:solidFill>
          <a:ln>
            <a:solidFill>
              <a:schemeClr val="tx1"/>
            </a:solidFill>
          </a:ln>
        </p:spPr>
        <p:txBody>
          <a:bodyPr wrap="none">
            <a:spAutoFit/>
          </a:bodyPr>
          <a:lstStyle/>
          <a:p>
            <a:pPr eaLnBrk="1" hangingPunct="1">
              <a:defRPr/>
            </a:pPr>
            <a:r>
              <a:rPr lang="en-US" b="1" dirty="0">
                <a:latin typeface="Tahoma" pitchFamily="34" charset="0"/>
                <a:ea typeface="Tahoma" pitchFamily="34" charset="0"/>
                <a:cs typeface="Tahoma" pitchFamily="34" charset="0"/>
              </a:rPr>
              <a:t>always</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sel,a,b,c</a:t>
            </a:r>
            <a:r>
              <a:rPr lang="en-US" dirty="0">
                <a:latin typeface="Tahoma" pitchFamily="34" charset="0"/>
                <a:ea typeface="Tahoma" pitchFamily="34" charset="0"/>
                <a:cs typeface="Tahoma" pitchFamily="34" charset="0"/>
              </a:rPr>
              <a:t>)</a:t>
            </a:r>
          </a:p>
          <a:p>
            <a:pPr eaLnBrk="1" hangingPunct="1">
              <a:defRPr/>
            </a:pP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priority</a:t>
            </a: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case</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sel</a:t>
            </a:r>
            <a:r>
              <a:rPr lang="en-US" dirty="0">
                <a:latin typeface="Tahoma" pitchFamily="34" charset="0"/>
                <a:ea typeface="Tahoma" pitchFamily="34" charset="0"/>
                <a:cs typeface="Tahoma" pitchFamily="34" charset="0"/>
              </a:rPr>
              <a:t>)</a:t>
            </a:r>
          </a:p>
          <a:p>
            <a:pPr eaLnBrk="1" hangingPunct="1">
              <a:defRPr/>
            </a:pPr>
            <a:r>
              <a:rPr lang="en-US" dirty="0">
                <a:latin typeface="Tahoma" pitchFamily="34" charset="0"/>
                <a:ea typeface="Tahoma" pitchFamily="34" charset="0"/>
                <a:cs typeface="Tahoma" pitchFamily="34" charset="0"/>
              </a:rPr>
              <a:t>    2’b00 : out = a;</a:t>
            </a:r>
          </a:p>
          <a:p>
            <a:pPr eaLnBrk="1" hangingPunct="1">
              <a:defRPr/>
            </a:pPr>
            <a:r>
              <a:rPr lang="en-US" dirty="0">
                <a:latin typeface="Tahoma" pitchFamily="34" charset="0"/>
                <a:ea typeface="Tahoma" pitchFamily="34" charset="0"/>
                <a:cs typeface="Tahoma" pitchFamily="34" charset="0"/>
              </a:rPr>
              <a:t>    2’b01 : out = b;</a:t>
            </a:r>
          </a:p>
          <a:p>
            <a:pPr eaLnBrk="1" hangingPunct="1">
              <a:defRPr/>
            </a:pP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default</a:t>
            </a:r>
            <a:r>
              <a:rPr lang="en-US" dirty="0">
                <a:latin typeface="Tahoma" pitchFamily="34" charset="0"/>
                <a:ea typeface="Tahoma" pitchFamily="34" charset="0"/>
                <a:cs typeface="Tahoma" pitchFamily="34" charset="0"/>
              </a:rPr>
              <a:t> : out = c;</a:t>
            </a:r>
          </a:p>
          <a:p>
            <a:pPr eaLnBrk="1" hangingPunct="1">
              <a:defRPr/>
            </a:pPr>
            <a:r>
              <a:rPr lang="en-US"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endcase</a:t>
            </a:r>
            <a:r>
              <a:rPr lang="en-US" dirty="0">
                <a:latin typeface="Tahoma" pitchFamily="34" charset="0"/>
                <a:ea typeface="Tahoma" pitchFamily="34" charset="0"/>
                <a:cs typeface="Tahoma" pitchFamily="34" charset="0"/>
              </a:rPr>
              <a:t>;</a:t>
            </a:r>
          </a:p>
          <a:p>
            <a:pPr eaLnBrk="1" hangingPunct="1">
              <a:defRPr/>
            </a:pPr>
            <a:r>
              <a:rPr lang="en-US" dirty="0">
                <a:cs typeface="Arial" charset="0"/>
              </a:rPr>
              <a:t>     </a:t>
            </a:r>
          </a:p>
        </p:txBody>
      </p:sp>
      <p:sp>
        <p:nvSpPr>
          <p:cNvPr id="45" name="Rectangle 44"/>
          <p:cNvSpPr>
            <a:spLocks noChangeArrowheads="1"/>
          </p:cNvSpPr>
          <p:nvPr/>
        </p:nvSpPr>
        <p:spPr bwMode="auto">
          <a:xfrm rot="-5400000">
            <a:off x="3340100" y="5024438"/>
            <a:ext cx="2133600" cy="533400"/>
          </a:xfrm>
          <a:prstGeom prst="rect">
            <a:avLst/>
          </a:prstGeom>
          <a:solidFill>
            <a:srgbClr val="6969FF">
              <a:alpha val="61176"/>
            </a:srgbClr>
          </a:solidFill>
          <a:ln w="22225" algn="ctr">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Synthesis Tool</a:t>
            </a:r>
          </a:p>
        </p:txBody>
      </p:sp>
      <p:cxnSp>
        <p:nvCxnSpPr>
          <p:cNvPr id="63" name="Straight Arrow Connector 62"/>
          <p:cNvCxnSpPr>
            <a:cxnSpLocks noChangeShapeType="1"/>
          </p:cNvCxnSpPr>
          <p:nvPr/>
        </p:nvCxnSpPr>
        <p:spPr bwMode="auto">
          <a:xfrm>
            <a:off x="3521075" y="4383088"/>
            <a:ext cx="619125" cy="538162"/>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64" name="Straight Arrow Connector 63"/>
          <p:cNvCxnSpPr>
            <a:cxnSpLocks noChangeShapeType="1"/>
          </p:cNvCxnSpPr>
          <p:nvPr/>
        </p:nvCxnSpPr>
        <p:spPr bwMode="auto">
          <a:xfrm flipV="1">
            <a:off x="3521075" y="5564188"/>
            <a:ext cx="619125" cy="538162"/>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65" name="Straight Arrow Connector 64"/>
          <p:cNvCxnSpPr>
            <a:cxnSpLocks noChangeShapeType="1"/>
          </p:cNvCxnSpPr>
          <p:nvPr/>
        </p:nvCxnSpPr>
        <p:spPr bwMode="auto">
          <a:xfrm flipV="1">
            <a:off x="4673600" y="5229225"/>
            <a:ext cx="835025" cy="0"/>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66" name="Straight Connector 65"/>
          <p:cNvCxnSpPr>
            <a:cxnSpLocks noChangeShapeType="1"/>
          </p:cNvCxnSpPr>
          <p:nvPr/>
        </p:nvCxnSpPr>
        <p:spPr bwMode="auto">
          <a:xfrm flipH="1" flipV="1">
            <a:off x="7621588" y="4232275"/>
            <a:ext cx="304800" cy="304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67" name="Straight Connector 66"/>
          <p:cNvCxnSpPr>
            <a:cxnSpLocks noChangeShapeType="1"/>
          </p:cNvCxnSpPr>
          <p:nvPr/>
        </p:nvCxnSpPr>
        <p:spPr bwMode="auto">
          <a:xfrm flipH="1" flipV="1">
            <a:off x="7926388" y="4537075"/>
            <a:ext cx="7937" cy="60325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68" name="Straight Connector 67"/>
          <p:cNvCxnSpPr>
            <a:cxnSpLocks noChangeShapeType="1"/>
          </p:cNvCxnSpPr>
          <p:nvPr/>
        </p:nvCxnSpPr>
        <p:spPr bwMode="auto">
          <a:xfrm flipH="1">
            <a:off x="7608888" y="4232275"/>
            <a:ext cx="12700" cy="12192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69" name="Straight Arrow Connector 68"/>
          <p:cNvCxnSpPr>
            <a:cxnSpLocks noChangeShapeType="1"/>
          </p:cNvCxnSpPr>
          <p:nvPr/>
        </p:nvCxnSpPr>
        <p:spPr bwMode="auto">
          <a:xfrm>
            <a:off x="7164388" y="4537075"/>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0" name="Straight Arrow Connector 69"/>
          <p:cNvCxnSpPr>
            <a:cxnSpLocks noChangeShapeType="1"/>
          </p:cNvCxnSpPr>
          <p:nvPr/>
        </p:nvCxnSpPr>
        <p:spPr bwMode="auto">
          <a:xfrm>
            <a:off x="7151688" y="5146675"/>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 name="Straight Connector 70"/>
          <p:cNvCxnSpPr>
            <a:cxnSpLocks noChangeShapeType="1"/>
          </p:cNvCxnSpPr>
          <p:nvPr/>
        </p:nvCxnSpPr>
        <p:spPr bwMode="auto">
          <a:xfrm>
            <a:off x="7926388" y="4841875"/>
            <a:ext cx="29845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grpSp>
        <p:nvGrpSpPr>
          <p:cNvPr id="72" name="Group 71"/>
          <p:cNvGrpSpPr>
            <a:grpSpLocks/>
          </p:cNvGrpSpPr>
          <p:nvPr/>
        </p:nvGrpSpPr>
        <p:grpSpPr bwMode="auto">
          <a:xfrm rot="-5400000">
            <a:off x="7394575" y="5464175"/>
            <a:ext cx="773113" cy="442913"/>
            <a:chOff x="4331493" y="4896319"/>
            <a:chExt cx="773907" cy="443194"/>
          </a:xfrm>
        </p:grpSpPr>
        <p:sp>
          <p:nvSpPr>
            <p:cNvPr id="73" name="Arc 72"/>
            <p:cNvSpPr/>
            <p:nvPr/>
          </p:nvSpPr>
          <p:spPr bwMode="auto">
            <a:xfrm>
              <a:off x="4333083" y="4910617"/>
              <a:ext cx="533948" cy="428897"/>
            </a:xfrm>
            <a:prstGeom prst="arc">
              <a:avLst/>
            </a:prstGeom>
            <a:noFill/>
            <a:ln w="2222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cs typeface="Arial" charset="0"/>
              </a:endParaRPr>
            </a:p>
          </p:txBody>
        </p:sp>
        <p:sp>
          <p:nvSpPr>
            <p:cNvPr id="74" name="Arc 73"/>
            <p:cNvSpPr/>
            <p:nvPr/>
          </p:nvSpPr>
          <p:spPr bwMode="auto">
            <a:xfrm flipV="1">
              <a:off x="4333083" y="4896320"/>
              <a:ext cx="533948" cy="428897"/>
            </a:xfrm>
            <a:prstGeom prst="arc">
              <a:avLst/>
            </a:prstGeom>
            <a:noFill/>
            <a:ln w="2222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cs typeface="Arial" charset="0"/>
              </a:endParaRPr>
            </a:p>
          </p:txBody>
        </p:sp>
        <p:grpSp>
          <p:nvGrpSpPr>
            <p:cNvPr id="56375" name="Group 74"/>
            <p:cNvGrpSpPr>
              <a:grpSpLocks/>
            </p:cNvGrpSpPr>
            <p:nvPr/>
          </p:nvGrpSpPr>
          <p:grpSpPr bwMode="auto">
            <a:xfrm>
              <a:off x="4338637" y="4896319"/>
              <a:ext cx="152400" cy="443194"/>
              <a:chOff x="4495800" y="5048719"/>
              <a:chExt cx="533400" cy="443194"/>
            </a:xfrm>
          </p:grpSpPr>
          <p:sp>
            <p:nvSpPr>
              <p:cNvPr id="82" name="Arc 81"/>
              <p:cNvSpPr/>
              <p:nvPr/>
            </p:nvSpPr>
            <p:spPr bwMode="auto">
              <a:xfrm>
                <a:off x="4459675" y="5063016"/>
                <a:ext cx="539510" cy="428897"/>
              </a:xfrm>
              <a:prstGeom prst="arc">
                <a:avLst/>
              </a:prstGeom>
              <a:noFill/>
              <a:ln w="2222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cs typeface="Arial" charset="0"/>
                </a:endParaRPr>
              </a:p>
            </p:txBody>
          </p:sp>
          <p:sp>
            <p:nvSpPr>
              <p:cNvPr id="83" name="Arc 82"/>
              <p:cNvSpPr/>
              <p:nvPr/>
            </p:nvSpPr>
            <p:spPr bwMode="auto">
              <a:xfrm flipV="1">
                <a:off x="4459675" y="5048719"/>
                <a:ext cx="539510" cy="428897"/>
              </a:xfrm>
              <a:prstGeom prst="arc">
                <a:avLst/>
              </a:prstGeom>
              <a:noFill/>
              <a:ln w="22225" cap="flat" cmpd="sng" algn="ctr">
                <a:solidFill>
                  <a:schemeClr val="tx1"/>
                </a:solidFill>
                <a:prstDash val="solid"/>
                <a:round/>
                <a:headEnd type="none" w="med" len="med"/>
                <a:tailEnd type="none" w="med" len="med"/>
              </a:ln>
              <a:effectLst/>
            </p:spPr>
            <p:txBody>
              <a:bodyPr wrap="none" anchor="ctr"/>
              <a:lstStyle/>
              <a:p>
                <a:pPr eaLnBrk="1" hangingPunct="1">
                  <a:defRPr/>
                </a:pPr>
                <a:endParaRPr lang="en-US">
                  <a:cs typeface="Arial" charset="0"/>
                </a:endParaRPr>
              </a:p>
            </p:txBody>
          </p:sp>
        </p:grpSp>
        <p:cxnSp>
          <p:nvCxnSpPr>
            <p:cNvPr id="56376" name="Straight Connector 75"/>
            <p:cNvCxnSpPr>
              <a:cxnSpLocks noChangeShapeType="1"/>
              <a:endCxn id="73" idx="0"/>
            </p:cNvCxnSpPr>
            <p:nvPr/>
          </p:nvCxnSpPr>
          <p:spPr bwMode="auto">
            <a:xfrm>
              <a:off x="4419600" y="4910325"/>
              <a:ext cx="19050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56377" name="Straight Connector 76"/>
            <p:cNvCxnSpPr>
              <a:cxnSpLocks noChangeShapeType="1"/>
            </p:cNvCxnSpPr>
            <p:nvPr/>
          </p:nvCxnSpPr>
          <p:spPr bwMode="auto">
            <a:xfrm>
              <a:off x="4419600" y="5325507"/>
              <a:ext cx="19050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56378" name="Straight Connector 77"/>
            <p:cNvCxnSpPr>
              <a:cxnSpLocks noChangeShapeType="1"/>
              <a:stCxn id="56379" idx="6"/>
            </p:cNvCxnSpPr>
            <p:nvPr/>
          </p:nvCxnSpPr>
          <p:spPr bwMode="auto">
            <a:xfrm>
              <a:off x="4953000" y="5110913"/>
              <a:ext cx="15240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56379" name="Oval 78"/>
            <p:cNvSpPr>
              <a:spLocks noChangeArrowheads="1"/>
            </p:cNvSpPr>
            <p:nvPr/>
          </p:nvSpPr>
          <p:spPr bwMode="auto">
            <a:xfrm>
              <a:off x="4876800" y="5072813"/>
              <a:ext cx="76200" cy="76200"/>
            </a:xfrm>
            <a:prstGeom prst="ellipse">
              <a:avLst/>
            </a:prstGeom>
            <a:solidFill>
              <a:schemeClr val="bg1"/>
            </a:solidFill>
            <a:ln w="22225" algn="ctr">
              <a:solidFill>
                <a:schemeClr val="tx1"/>
              </a:solidFill>
              <a:round/>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Verdana" panose="020B0604030504040204" pitchFamily="34" charset="0"/>
              </a:endParaRPr>
            </a:p>
          </p:txBody>
        </p:sp>
        <p:cxnSp>
          <p:nvCxnSpPr>
            <p:cNvPr id="56380" name="Straight Connector 79"/>
            <p:cNvCxnSpPr>
              <a:cxnSpLocks noChangeShapeType="1"/>
            </p:cNvCxnSpPr>
            <p:nvPr/>
          </p:nvCxnSpPr>
          <p:spPr bwMode="auto">
            <a:xfrm>
              <a:off x="4343400" y="4969669"/>
              <a:ext cx="123825"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56381" name="Straight Connector 80"/>
            <p:cNvCxnSpPr>
              <a:cxnSpLocks noChangeShapeType="1"/>
            </p:cNvCxnSpPr>
            <p:nvPr/>
          </p:nvCxnSpPr>
          <p:spPr bwMode="auto">
            <a:xfrm>
              <a:off x="4331493" y="5257800"/>
              <a:ext cx="142876"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grpSp>
      <p:cxnSp>
        <p:nvCxnSpPr>
          <p:cNvPr id="84" name="Straight Connector 83"/>
          <p:cNvCxnSpPr>
            <a:cxnSpLocks noChangeShapeType="1"/>
          </p:cNvCxnSpPr>
          <p:nvPr/>
        </p:nvCxnSpPr>
        <p:spPr bwMode="auto">
          <a:xfrm flipH="1">
            <a:off x="7608888" y="5140325"/>
            <a:ext cx="317500" cy="31115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85" name="Straight Connector 84"/>
          <p:cNvCxnSpPr>
            <a:cxnSpLocks noChangeShapeType="1"/>
          </p:cNvCxnSpPr>
          <p:nvPr/>
        </p:nvCxnSpPr>
        <p:spPr bwMode="auto">
          <a:xfrm flipH="1" flipV="1">
            <a:off x="6640513" y="4533900"/>
            <a:ext cx="304800" cy="3048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86" name="Straight Connector 85"/>
          <p:cNvCxnSpPr>
            <a:cxnSpLocks noChangeShapeType="1"/>
          </p:cNvCxnSpPr>
          <p:nvPr/>
        </p:nvCxnSpPr>
        <p:spPr bwMode="auto">
          <a:xfrm flipH="1" flipV="1">
            <a:off x="6945313" y="4838700"/>
            <a:ext cx="7937" cy="601663"/>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87" name="Straight Connector 86"/>
          <p:cNvCxnSpPr>
            <a:cxnSpLocks noChangeShapeType="1"/>
          </p:cNvCxnSpPr>
          <p:nvPr/>
        </p:nvCxnSpPr>
        <p:spPr bwMode="auto">
          <a:xfrm flipH="1">
            <a:off x="6627813" y="4533900"/>
            <a:ext cx="12700" cy="121920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88" name="Straight Arrow Connector 87"/>
          <p:cNvCxnSpPr>
            <a:cxnSpLocks noChangeShapeType="1"/>
          </p:cNvCxnSpPr>
          <p:nvPr/>
        </p:nvCxnSpPr>
        <p:spPr bwMode="auto">
          <a:xfrm>
            <a:off x="6183313" y="4838700"/>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9" name="Straight Arrow Connector 88"/>
          <p:cNvCxnSpPr>
            <a:cxnSpLocks noChangeShapeType="1"/>
          </p:cNvCxnSpPr>
          <p:nvPr/>
        </p:nvCxnSpPr>
        <p:spPr bwMode="auto">
          <a:xfrm>
            <a:off x="6170613" y="5446713"/>
            <a:ext cx="4572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0" name="Straight Connector 89"/>
          <p:cNvCxnSpPr>
            <a:cxnSpLocks noChangeShapeType="1"/>
          </p:cNvCxnSpPr>
          <p:nvPr/>
        </p:nvCxnSpPr>
        <p:spPr bwMode="auto">
          <a:xfrm>
            <a:off x="6945313" y="5143500"/>
            <a:ext cx="29845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91" name="Straight Connector 90"/>
          <p:cNvCxnSpPr>
            <a:cxnSpLocks noChangeShapeType="1"/>
          </p:cNvCxnSpPr>
          <p:nvPr/>
        </p:nvCxnSpPr>
        <p:spPr bwMode="auto">
          <a:xfrm flipH="1">
            <a:off x="6627813" y="5440363"/>
            <a:ext cx="317500" cy="312737"/>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92" name="TextBox 91"/>
          <p:cNvSpPr txBox="1">
            <a:spLocks noChangeArrowheads="1"/>
          </p:cNvSpPr>
          <p:nvPr/>
        </p:nvSpPr>
        <p:spPr bwMode="auto">
          <a:xfrm>
            <a:off x="6921500" y="4352925"/>
            <a:ext cx="322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a</a:t>
            </a:r>
          </a:p>
        </p:txBody>
      </p:sp>
      <p:sp>
        <p:nvSpPr>
          <p:cNvPr id="93" name="TextBox 92"/>
          <p:cNvSpPr txBox="1">
            <a:spLocks noChangeArrowheads="1"/>
          </p:cNvSpPr>
          <p:nvPr/>
        </p:nvSpPr>
        <p:spPr bwMode="auto">
          <a:xfrm>
            <a:off x="7608888" y="4918075"/>
            <a:ext cx="331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0</a:t>
            </a:r>
          </a:p>
        </p:txBody>
      </p:sp>
      <p:sp>
        <p:nvSpPr>
          <p:cNvPr id="94" name="TextBox 93"/>
          <p:cNvSpPr txBox="1">
            <a:spLocks noChangeArrowheads="1"/>
          </p:cNvSpPr>
          <p:nvPr/>
        </p:nvSpPr>
        <p:spPr bwMode="auto">
          <a:xfrm>
            <a:off x="7602538" y="4384675"/>
            <a:ext cx="331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1</a:t>
            </a:r>
          </a:p>
        </p:txBody>
      </p:sp>
      <p:sp>
        <p:nvSpPr>
          <p:cNvPr id="95" name="TextBox 94"/>
          <p:cNvSpPr txBox="1">
            <a:spLocks noChangeArrowheads="1"/>
          </p:cNvSpPr>
          <p:nvPr/>
        </p:nvSpPr>
        <p:spPr bwMode="auto">
          <a:xfrm>
            <a:off x="7061200" y="6065838"/>
            <a:ext cx="1150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sel[1:0]</a:t>
            </a:r>
          </a:p>
        </p:txBody>
      </p:sp>
      <p:sp>
        <p:nvSpPr>
          <p:cNvPr id="96" name="TextBox 95"/>
          <p:cNvSpPr txBox="1">
            <a:spLocks noChangeArrowheads="1"/>
          </p:cNvSpPr>
          <p:nvPr/>
        </p:nvSpPr>
        <p:spPr bwMode="auto">
          <a:xfrm>
            <a:off x="6354763" y="5745163"/>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sel[1]</a:t>
            </a:r>
          </a:p>
        </p:txBody>
      </p:sp>
      <p:sp>
        <p:nvSpPr>
          <p:cNvPr id="97" name="TextBox 96"/>
          <p:cNvSpPr txBox="1">
            <a:spLocks noChangeArrowheads="1"/>
          </p:cNvSpPr>
          <p:nvPr/>
        </p:nvSpPr>
        <p:spPr bwMode="auto">
          <a:xfrm>
            <a:off x="6627813" y="5191125"/>
            <a:ext cx="331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0</a:t>
            </a:r>
          </a:p>
        </p:txBody>
      </p:sp>
      <p:sp>
        <p:nvSpPr>
          <p:cNvPr id="98" name="TextBox 97"/>
          <p:cNvSpPr txBox="1">
            <a:spLocks noChangeArrowheads="1"/>
          </p:cNvSpPr>
          <p:nvPr/>
        </p:nvSpPr>
        <p:spPr bwMode="auto">
          <a:xfrm>
            <a:off x="6630988" y="4657725"/>
            <a:ext cx="333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1</a:t>
            </a:r>
          </a:p>
        </p:txBody>
      </p:sp>
      <p:sp>
        <p:nvSpPr>
          <p:cNvPr id="99" name="TextBox 98"/>
          <p:cNvSpPr txBox="1">
            <a:spLocks noChangeArrowheads="1"/>
          </p:cNvSpPr>
          <p:nvPr/>
        </p:nvSpPr>
        <p:spPr bwMode="auto">
          <a:xfrm>
            <a:off x="5921375" y="5256213"/>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b</a:t>
            </a:r>
          </a:p>
        </p:txBody>
      </p:sp>
      <p:sp>
        <p:nvSpPr>
          <p:cNvPr id="100" name="TextBox 99"/>
          <p:cNvSpPr txBox="1">
            <a:spLocks noChangeArrowheads="1"/>
          </p:cNvSpPr>
          <p:nvPr/>
        </p:nvSpPr>
        <p:spPr bwMode="auto">
          <a:xfrm>
            <a:off x="5915025" y="4654550"/>
            <a:ext cx="30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c</a:t>
            </a:r>
          </a:p>
        </p:txBody>
      </p:sp>
      <p:cxnSp>
        <p:nvCxnSpPr>
          <p:cNvPr id="101" name="Straight Connector 100"/>
          <p:cNvCxnSpPr>
            <a:cxnSpLocks noChangeShapeType="1"/>
            <a:stCxn id="97" idx="2"/>
            <a:endCxn id="96" idx="0"/>
          </p:cNvCxnSpPr>
          <p:nvPr/>
        </p:nvCxnSpPr>
        <p:spPr bwMode="auto">
          <a:xfrm flipH="1">
            <a:off x="6786563" y="5559425"/>
            <a:ext cx="6350" cy="185738"/>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par>
                                <p:cTn id="16" presetID="31"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 calcmode="lin" valueType="num">
                                      <p:cBhvr>
                                        <p:cTn id="20" dur="1000" fill="hold"/>
                                        <p:tgtEl>
                                          <p:spTgt spid="8"/>
                                        </p:tgtEl>
                                        <p:attrNameLst>
                                          <p:attrName>style.rotation</p:attrName>
                                        </p:attrNameLst>
                                      </p:cBhvr>
                                      <p:tavLst>
                                        <p:tav tm="0">
                                          <p:val>
                                            <p:fltVal val="90"/>
                                          </p:val>
                                        </p:tav>
                                        <p:tav tm="100000">
                                          <p:val>
                                            <p:fltVal val="0"/>
                                          </p:val>
                                        </p:tav>
                                      </p:tavLst>
                                    </p:anim>
                                    <p:animEffect transition="in" filter="fade">
                                      <p:cBhvr>
                                        <p:cTn id="21" dur="1000"/>
                                        <p:tgtEl>
                                          <p:spTgt spid="8"/>
                                        </p:tgtEl>
                                      </p:cBhvr>
                                    </p:animEffect>
                                  </p:childTnLst>
                                </p:cTn>
                              </p:par>
                              <p:par>
                                <p:cTn id="22" presetID="3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ppt_w</p:attrName>
                                        </p:attrNameLst>
                                      </p:cBhvr>
                                      <p:tavLst>
                                        <p:tav tm="0">
                                          <p:val>
                                            <p:fltVal val="0"/>
                                          </p:val>
                                        </p:tav>
                                        <p:tav tm="100000">
                                          <p:val>
                                            <p:strVal val="#ppt_w"/>
                                          </p:val>
                                        </p:tav>
                                      </p:tavLst>
                                    </p:anim>
                                    <p:anim calcmode="lin" valueType="num">
                                      <p:cBhvr>
                                        <p:cTn id="25" dur="1000" fill="hold"/>
                                        <p:tgtEl>
                                          <p:spTgt spid="9"/>
                                        </p:tgtEl>
                                        <p:attrNameLst>
                                          <p:attrName>ppt_h</p:attrName>
                                        </p:attrNameLst>
                                      </p:cBhvr>
                                      <p:tavLst>
                                        <p:tav tm="0">
                                          <p:val>
                                            <p:fltVal val="0"/>
                                          </p:val>
                                        </p:tav>
                                        <p:tav tm="100000">
                                          <p:val>
                                            <p:strVal val="#ppt_h"/>
                                          </p:val>
                                        </p:tav>
                                      </p:tavLst>
                                    </p:anim>
                                    <p:anim calcmode="lin" valueType="num">
                                      <p:cBhvr>
                                        <p:cTn id="26" dur="1000" fill="hold"/>
                                        <p:tgtEl>
                                          <p:spTgt spid="9"/>
                                        </p:tgtEl>
                                        <p:attrNameLst>
                                          <p:attrName>style.rotation</p:attrName>
                                        </p:attrNameLst>
                                      </p:cBhvr>
                                      <p:tavLst>
                                        <p:tav tm="0">
                                          <p:val>
                                            <p:fltVal val="90"/>
                                          </p:val>
                                        </p:tav>
                                        <p:tav tm="100000">
                                          <p:val>
                                            <p:fltVal val="0"/>
                                          </p:val>
                                        </p:tav>
                                      </p:tavLst>
                                    </p:anim>
                                    <p:animEffect transition="in" filter="fade">
                                      <p:cBhvr>
                                        <p:cTn id="27" dur="1000"/>
                                        <p:tgtEl>
                                          <p:spTgt spid="9"/>
                                        </p:tgtEl>
                                      </p:cBhvr>
                                    </p:animEffect>
                                  </p:childTnLst>
                                </p:cTn>
                              </p:par>
                              <p:par>
                                <p:cTn id="28" presetID="31"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1000" fill="hold"/>
                                        <p:tgtEl>
                                          <p:spTgt spid="10"/>
                                        </p:tgtEl>
                                        <p:attrNameLst>
                                          <p:attrName>ppt_w</p:attrName>
                                        </p:attrNameLst>
                                      </p:cBhvr>
                                      <p:tavLst>
                                        <p:tav tm="0">
                                          <p:val>
                                            <p:fltVal val="0"/>
                                          </p:val>
                                        </p:tav>
                                        <p:tav tm="100000">
                                          <p:val>
                                            <p:strVal val="#ppt_w"/>
                                          </p:val>
                                        </p:tav>
                                      </p:tavLst>
                                    </p:anim>
                                    <p:anim calcmode="lin" valueType="num">
                                      <p:cBhvr>
                                        <p:cTn id="31" dur="1000" fill="hold"/>
                                        <p:tgtEl>
                                          <p:spTgt spid="10"/>
                                        </p:tgtEl>
                                        <p:attrNameLst>
                                          <p:attrName>ppt_h</p:attrName>
                                        </p:attrNameLst>
                                      </p:cBhvr>
                                      <p:tavLst>
                                        <p:tav tm="0">
                                          <p:val>
                                            <p:fltVal val="0"/>
                                          </p:val>
                                        </p:tav>
                                        <p:tav tm="100000">
                                          <p:val>
                                            <p:strVal val="#ppt_h"/>
                                          </p:val>
                                        </p:tav>
                                      </p:tavLst>
                                    </p:anim>
                                    <p:anim calcmode="lin" valueType="num">
                                      <p:cBhvr>
                                        <p:cTn id="32" dur="1000" fill="hold"/>
                                        <p:tgtEl>
                                          <p:spTgt spid="10"/>
                                        </p:tgtEl>
                                        <p:attrNameLst>
                                          <p:attrName>style.rotation</p:attrName>
                                        </p:attrNameLst>
                                      </p:cBhvr>
                                      <p:tavLst>
                                        <p:tav tm="0">
                                          <p:val>
                                            <p:fltVal val="90"/>
                                          </p:val>
                                        </p:tav>
                                        <p:tav tm="100000">
                                          <p:val>
                                            <p:fltVal val="0"/>
                                          </p:val>
                                        </p:tav>
                                      </p:tavLst>
                                    </p:anim>
                                    <p:animEffect transition="in" filter="fade">
                                      <p:cBhvr>
                                        <p:cTn id="33" dur="1000"/>
                                        <p:tgtEl>
                                          <p:spTgt spid="10"/>
                                        </p:tgtEl>
                                      </p:cBhvr>
                                    </p:animEffect>
                                  </p:childTnLst>
                                </p:cTn>
                              </p:par>
                              <p:par>
                                <p:cTn id="34" presetID="31"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ppt_w</p:attrName>
                                        </p:attrNameLst>
                                      </p:cBhvr>
                                      <p:tavLst>
                                        <p:tav tm="0">
                                          <p:val>
                                            <p:fltVal val="0"/>
                                          </p:val>
                                        </p:tav>
                                        <p:tav tm="100000">
                                          <p:val>
                                            <p:strVal val="#ppt_w"/>
                                          </p:val>
                                        </p:tav>
                                      </p:tavLst>
                                    </p:anim>
                                    <p:anim calcmode="lin" valueType="num">
                                      <p:cBhvr>
                                        <p:cTn id="37" dur="1000" fill="hold"/>
                                        <p:tgtEl>
                                          <p:spTgt spid="11"/>
                                        </p:tgtEl>
                                        <p:attrNameLst>
                                          <p:attrName>ppt_h</p:attrName>
                                        </p:attrNameLst>
                                      </p:cBhvr>
                                      <p:tavLst>
                                        <p:tav tm="0">
                                          <p:val>
                                            <p:fltVal val="0"/>
                                          </p:val>
                                        </p:tav>
                                        <p:tav tm="100000">
                                          <p:val>
                                            <p:strVal val="#ppt_h"/>
                                          </p:val>
                                        </p:tav>
                                      </p:tavLst>
                                    </p:anim>
                                    <p:anim calcmode="lin" valueType="num">
                                      <p:cBhvr>
                                        <p:cTn id="38" dur="1000" fill="hold"/>
                                        <p:tgtEl>
                                          <p:spTgt spid="11"/>
                                        </p:tgtEl>
                                        <p:attrNameLst>
                                          <p:attrName>style.rotation</p:attrName>
                                        </p:attrNameLst>
                                      </p:cBhvr>
                                      <p:tavLst>
                                        <p:tav tm="0">
                                          <p:val>
                                            <p:fltVal val="90"/>
                                          </p:val>
                                        </p:tav>
                                        <p:tav tm="100000">
                                          <p:val>
                                            <p:fltVal val="0"/>
                                          </p:val>
                                        </p:tav>
                                      </p:tavLst>
                                    </p:anim>
                                    <p:animEffect transition="in" filter="fade">
                                      <p:cBhvr>
                                        <p:cTn id="39" dur="1000"/>
                                        <p:tgtEl>
                                          <p:spTgt spid="11"/>
                                        </p:tgtEl>
                                      </p:cBhvr>
                                    </p:animEffect>
                                  </p:childTnLst>
                                </p:cTn>
                              </p:par>
                              <p:par>
                                <p:cTn id="40" presetID="31"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1000" fill="hold"/>
                                        <p:tgtEl>
                                          <p:spTgt spid="12"/>
                                        </p:tgtEl>
                                        <p:attrNameLst>
                                          <p:attrName>ppt_w</p:attrName>
                                        </p:attrNameLst>
                                      </p:cBhvr>
                                      <p:tavLst>
                                        <p:tav tm="0">
                                          <p:val>
                                            <p:fltVal val="0"/>
                                          </p:val>
                                        </p:tav>
                                        <p:tav tm="100000">
                                          <p:val>
                                            <p:strVal val="#ppt_w"/>
                                          </p:val>
                                        </p:tav>
                                      </p:tavLst>
                                    </p:anim>
                                    <p:anim calcmode="lin" valueType="num">
                                      <p:cBhvr>
                                        <p:cTn id="43" dur="1000" fill="hold"/>
                                        <p:tgtEl>
                                          <p:spTgt spid="12"/>
                                        </p:tgtEl>
                                        <p:attrNameLst>
                                          <p:attrName>ppt_h</p:attrName>
                                        </p:attrNameLst>
                                      </p:cBhvr>
                                      <p:tavLst>
                                        <p:tav tm="0">
                                          <p:val>
                                            <p:fltVal val="0"/>
                                          </p:val>
                                        </p:tav>
                                        <p:tav tm="100000">
                                          <p:val>
                                            <p:strVal val="#ppt_h"/>
                                          </p:val>
                                        </p:tav>
                                      </p:tavLst>
                                    </p:anim>
                                    <p:anim calcmode="lin" valueType="num">
                                      <p:cBhvr>
                                        <p:cTn id="44" dur="1000" fill="hold"/>
                                        <p:tgtEl>
                                          <p:spTgt spid="12"/>
                                        </p:tgtEl>
                                        <p:attrNameLst>
                                          <p:attrName>style.rotation</p:attrName>
                                        </p:attrNameLst>
                                      </p:cBhvr>
                                      <p:tavLst>
                                        <p:tav tm="0">
                                          <p:val>
                                            <p:fltVal val="90"/>
                                          </p:val>
                                        </p:tav>
                                        <p:tav tm="100000">
                                          <p:val>
                                            <p:fltVal val="0"/>
                                          </p:val>
                                        </p:tav>
                                      </p:tavLst>
                                    </p:anim>
                                    <p:animEffect transition="in" filter="fade">
                                      <p:cBhvr>
                                        <p:cTn id="45" dur="1000"/>
                                        <p:tgtEl>
                                          <p:spTgt spid="12"/>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1000" fill="hold"/>
                                        <p:tgtEl>
                                          <p:spTgt spid="13"/>
                                        </p:tgtEl>
                                        <p:attrNameLst>
                                          <p:attrName>ppt_w</p:attrName>
                                        </p:attrNameLst>
                                      </p:cBhvr>
                                      <p:tavLst>
                                        <p:tav tm="0">
                                          <p:val>
                                            <p:fltVal val="0"/>
                                          </p:val>
                                        </p:tav>
                                        <p:tav tm="100000">
                                          <p:val>
                                            <p:strVal val="#ppt_w"/>
                                          </p:val>
                                        </p:tav>
                                      </p:tavLst>
                                    </p:anim>
                                    <p:anim calcmode="lin" valueType="num">
                                      <p:cBhvr>
                                        <p:cTn id="49" dur="1000" fill="hold"/>
                                        <p:tgtEl>
                                          <p:spTgt spid="13"/>
                                        </p:tgtEl>
                                        <p:attrNameLst>
                                          <p:attrName>ppt_h</p:attrName>
                                        </p:attrNameLst>
                                      </p:cBhvr>
                                      <p:tavLst>
                                        <p:tav tm="0">
                                          <p:val>
                                            <p:fltVal val="0"/>
                                          </p:val>
                                        </p:tav>
                                        <p:tav tm="100000">
                                          <p:val>
                                            <p:strVal val="#ppt_h"/>
                                          </p:val>
                                        </p:tav>
                                      </p:tavLst>
                                    </p:anim>
                                    <p:anim calcmode="lin" valueType="num">
                                      <p:cBhvr>
                                        <p:cTn id="50" dur="1000" fill="hold"/>
                                        <p:tgtEl>
                                          <p:spTgt spid="13"/>
                                        </p:tgtEl>
                                        <p:attrNameLst>
                                          <p:attrName>style.rotation</p:attrName>
                                        </p:attrNameLst>
                                      </p:cBhvr>
                                      <p:tavLst>
                                        <p:tav tm="0">
                                          <p:val>
                                            <p:fltVal val="90"/>
                                          </p:val>
                                        </p:tav>
                                        <p:tav tm="100000">
                                          <p:val>
                                            <p:fltVal val="0"/>
                                          </p:val>
                                        </p:tav>
                                      </p:tavLst>
                                    </p:anim>
                                    <p:animEffect transition="in" filter="fade">
                                      <p:cBhvr>
                                        <p:cTn id="51" dur="1000"/>
                                        <p:tgtEl>
                                          <p:spTgt spid="13"/>
                                        </p:tgtEl>
                                      </p:cBhvr>
                                    </p:animEffect>
                                  </p:childTnLst>
                                </p:cTn>
                              </p:par>
                              <p:par>
                                <p:cTn id="52" presetID="31"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1000" fill="hold"/>
                                        <p:tgtEl>
                                          <p:spTgt spid="14"/>
                                        </p:tgtEl>
                                        <p:attrNameLst>
                                          <p:attrName>ppt_w</p:attrName>
                                        </p:attrNameLst>
                                      </p:cBhvr>
                                      <p:tavLst>
                                        <p:tav tm="0">
                                          <p:val>
                                            <p:fltVal val="0"/>
                                          </p:val>
                                        </p:tav>
                                        <p:tav tm="100000">
                                          <p:val>
                                            <p:strVal val="#ppt_w"/>
                                          </p:val>
                                        </p:tav>
                                      </p:tavLst>
                                    </p:anim>
                                    <p:anim calcmode="lin" valueType="num">
                                      <p:cBhvr>
                                        <p:cTn id="55" dur="1000" fill="hold"/>
                                        <p:tgtEl>
                                          <p:spTgt spid="14"/>
                                        </p:tgtEl>
                                        <p:attrNameLst>
                                          <p:attrName>ppt_h</p:attrName>
                                        </p:attrNameLst>
                                      </p:cBhvr>
                                      <p:tavLst>
                                        <p:tav tm="0">
                                          <p:val>
                                            <p:fltVal val="0"/>
                                          </p:val>
                                        </p:tav>
                                        <p:tav tm="100000">
                                          <p:val>
                                            <p:strVal val="#ppt_h"/>
                                          </p:val>
                                        </p:tav>
                                      </p:tavLst>
                                    </p:anim>
                                    <p:anim calcmode="lin" valueType="num">
                                      <p:cBhvr>
                                        <p:cTn id="56" dur="1000" fill="hold"/>
                                        <p:tgtEl>
                                          <p:spTgt spid="14"/>
                                        </p:tgtEl>
                                        <p:attrNameLst>
                                          <p:attrName>style.rotation</p:attrName>
                                        </p:attrNameLst>
                                      </p:cBhvr>
                                      <p:tavLst>
                                        <p:tav tm="0">
                                          <p:val>
                                            <p:fltVal val="90"/>
                                          </p:val>
                                        </p:tav>
                                        <p:tav tm="100000">
                                          <p:val>
                                            <p:fltVal val="0"/>
                                          </p:val>
                                        </p:tav>
                                      </p:tavLst>
                                    </p:anim>
                                    <p:animEffect transition="in" filter="fade">
                                      <p:cBhvr>
                                        <p:cTn id="57" dur="1000"/>
                                        <p:tgtEl>
                                          <p:spTgt spid="14"/>
                                        </p:tgtEl>
                                      </p:cBhvr>
                                    </p:animEffect>
                                  </p:childTnLst>
                                </p:cTn>
                              </p:par>
                              <p:par>
                                <p:cTn id="58" presetID="31" presetClass="entr" presetSubtype="0" fill="hold"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1000" fill="hold"/>
                                        <p:tgtEl>
                                          <p:spTgt spid="15"/>
                                        </p:tgtEl>
                                        <p:attrNameLst>
                                          <p:attrName>ppt_w</p:attrName>
                                        </p:attrNameLst>
                                      </p:cBhvr>
                                      <p:tavLst>
                                        <p:tav tm="0">
                                          <p:val>
                                            <p:fltVal val="0"/>
                                          </p:val>
                                        </p:tav>
                                        <p:tav tm="100000">
                                          <p:val>
                                            <p:strVal val="#ppt_w"/>
                                          </p:val>
                                        </p:tav>
                                      </p:tavLst>
                                    </p:anim>
                                    <p:anim calcmode="lin" valueType="num">
                                      <p:cBhvr>
                                        <p:cTn id="61" dur="1000" fill="hold"/>
                                        <p:tgtEl>
                                          <p:spTgt spid="15"/>
                                        </p:tgtEl>
                                        <p:attrNameLst>
                                          <p:attrName>ppt_h</p:attrName>
                                        </p:attrNameLst>
                                      </p:cBhvr>
                                      <p:tavLst>
                                        <p:tav tm="0">
                                          <p:val>
                                            <p:fltVal val="0"/>
                                          </p:val>
                                        </p:tav>
                                        <p:tav tm="100000">
                                          <p:val>
                                            <p:strVal val="#ppt_h"/>
                                          </p:val>
                                        </p:tav>
                                      </p:tavLst>
                                    </p:anim>
                                    <p:anim calcmode="lin" valueType="num">
                                      <p:cBhvr>
                                        <p:cTn id="62" dur="1000" fill="hold"/>
                                        <p:tgtEl>
                                          <p:spTgt spid="15"/>
                                        </p:tgtEl>
                                        <p:attrNameLst>
                                          <p:attrName>style.rotation</p:attrName>
                                        </p:attrNameLst>
                                      </p:cBhvr>
                                      <p:tavLst>
                                        <p:tav tm="0">
                                          <p:val>
                                            <p:fltVal val="90"/>
                                          </p:val>
                                        </p:tav>
                                        <p:tav tm="100000">
                                          <p:val>
                                            <p:fltVal val="0"/>
                                          </p:val>
                                        </p:tav>
                                      </p:tavLst>
                                    </p:anim>
                                    <p:animEffect transition="in" filter="fade">
                                      <p:cBhvr>
                                        <p:cTn id="63" dur="1000"/>
                                        <p:tgtEl>
                                          <p:spTgt spid="15"/>
                                        </p:tgtEl>
                                      </p:cBhvr>
                                    </p:animEffect>
                                  </p:childTnLst>
                                </p:cTn>
                              </p:par>
                              <p:par>
                                <p:cTn id="64" presetID="31" presetClass="entr" presetSubtype="0" fill="hold" nodeType="with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p:cTn id="66" dur="1000" fill="hold"/>
                                        <p:tgtEl>
                                          <p:spTgt spid="16"/>
                                        </p:tgtEl>
                                        <p:attrNameLst>
                                          <p:attrName>ppt_w</p:attrName>
                                        </p:attrNameLst>
                                      </p:cBhvr>
                                      <p:tavLst>
                                        <p:tav tm="0">
                                          <p:val>
                                            <p:fltVal val="0"/>
                                          </p:val>
                                        </p:tav>
                                        <p:tav tm="100000">
                                          <p:val>
                                            <p:strVal val="#ppt_w"/>
                                          </p:val>
                                        </p:tav>
                                      </p:tavLst>
                                    </p:anim>
                                    <p:anim calcmode="lin" valueType="num">
                                      <p:cBhvr>
                                        <p:cTn id="67" dur="1000" fill="hold"/>
                                        <p:tgtEl>
                                          <p:spTgt spid="16"/>
                                        </p:tgtEl>
                                        <p:attrNameLst>
                                          <p:attrName>ppt_h</p:attrName>
                                        </p:attrNameLst>
                                      </p:cBhvr>
                                      <p:tavLst>
                                        <p:tav tm="0">
                                          <p:val>
                                            <p:fltVal val="0"/>
                                          </p:val>
                                        </p:tav>
                                        <p:tav tm="100000">
                                          <p:val>
                                            <p:strVal val="#ppt_h"/>
                                          </p:val>
                                        </p:tav>
                                      </p:tavLst>
                                    </p:anim>
                                    <p:anim calcmode="lin" valueType="num">
                                      <p:cBhvr>
                                        <p:cTn id="68" dur="1000" fill="hold"/>
                                        <p:tgtEl>
                                          <p:spTgt spid="16"/>
                                        </p:tgtEl>
                                        <p:attrNameLst>
                                          <p:attrName>style.rotation</p:attrName>
                                        </p:attrNameLst>
                                      </p:cBhvr>
                                      <p:tavLst>
                                        <p:tav tm="0">
                                          <p:val>
                                            <p:fltVal val="90"/>
                                          </p:val>
                                        </p:tav>
                                        <p:tav tm="100000">
                                          <p:val>
                                            <p:fltVal val="0"/>
                                          </p:val>
                                        </p:tav>
                                      </p:tavLst>
                                    </p:anim>
                                    <p:animEffect transition="in" filter="fade">
                                      <p:cBhvr>
                                        <p:cTn id="69" dur="1000"/>
                                        <p:tgtEl>
                                          <p:spTgt spid="16"/>
                                        </p:tgtEl>
                                      </p:cBhvr>
                                    </p:animEffect>
                                  </p:childTnLst>
                                </p:cTn>
                              </p:par>
                              <p:par>
                                <p:cTn id="70" presetID="31" presetClass="entr" presetSubtype="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1000" fill="hold"/>
                                        <p:tgtEl>
                                          <p:spTgt spid="17"/>
                                        </p:tgtEl>
                                        <p:attrNameLst>
                                          <p:attrName>ppt_w</p:attrName>
                                        </p:attrNameLst>
                                      </p:cBhvr>
                                      <p:tavLst>
                                        <p:tav tm="0">
                                          <p:val>
                                            <p:fltVal val="0"/>
                                          </p:val>
                                        </p:tav>
                                        <p:tav tm="100000">
                                          <p:val>
                                            <p:strVal val="#ppt_w"/>
                                          </p:val>
                                        </p:tav>
                                      </p:tavLst>
                                    </p:anim>
                                    <p:anim calcmode="lin" valueType="num">
                                      <p:cBhvr>
                                        <p:cTn id="73" dur="1000" fill="hold"/>
                                        <p:tgtEl>
                                          <p:spTgt spid="17"/>
                                        </p:tgtEl>
                                        <p:attrNameLst>
                                          <p:attrName>ppt_h</p:attrName>
                                        </p:attrNameLst>
                                      </p:cBhvr>
                                      <p:tavLst>
                                        <p:tav tm="0">
                                          <p:val>
                                            <p:fltVal val="0"/>
                                          </p:val>
                                        </p:tav>
                                        <p:tav tm="100000">
                                          <p:val>
                                            <p:strVal val="#ppt_h"/>
                                          </p:val>
                                        </p:tav>
                                      </p:tavLst>
                                    </p:anim>
                                    <p:anim calcmode="lin" valueType="num">
                                      <p:cBhvr>
                                        <p:cTn id="74" dur="1000" fill="hold"/>
                                        <p:tgtEl>
                                          <p:spTgt spid="17"/>
                                        </p:tgtEl>
                                        <p:attrNameLst>
                                          <p:attrName>style.rotation</p:attrName>
                                        </p:attrNameLst>
                                      </p:cBhvr>
                                      <p:tavLst>
                                        <p:tav tm="0">
                                          <p:val>
                                            <p:fltVal val="90"/>
                                          </p:val>
                                        </p:tav>
                                        <p:tav tm="100000">
                                          <p:val>
                                            <p:fltVal val="0"/>
                                          </p:val>
                                        </p:tav>
                                      </p:tavLst>
                                    </p:anim>
                                    <p:animEffect transition="in" filter="fade">
                                      <p:cBhvr>
                                        <p:cTn id="75" dur="1000"/>
                                        <p:tgtEl>
                                          <p:spTgt spid="17"/>
                                        </p:tgtEl>
                                      </p:cBhvr>
                                    </p:animEffect>
                                  </p:childTnLst>
                                </p:cTn>
                              </p:par>
                              <p:par>
                                <p:cTn id="76" presetID="31" presetClass="entr" presetSubtype="0"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1000" fill="hold"/>
                                        <p:tgtEl>
                                          <p:spTgt spid="18"/>
                                        </p:tgtEl>
                                        <p:attrNameLst>
                                          <p:attrName>ppt_w</p:attrName>
                                        </p:attrNameLst>
                                      </p:cBhvr>
                                      <p:tavLst>
                                        <p:tav tm="0">
                                          <p:val>
                                            <p:fltVal val="0"/>
                                          </p:val>
                                        </p:tav>
                                        <p:tav tm="100000">
                                          <p:val>
                                            <p:strVal val="#ppt_w"/>
                                          </p:val>
                                        </p:tav>
                                      </p:tavLst>
                                    </p:anim>
                                    <p:anim calcmode="lin" valueType="num">
                                      <p:cBhvr>
                                        <p:cTn id="79" dur="1000" fill="hold"/>
                                        <p:tgtEl>
                                          <p:spTgt spid="18"/>
                                        </p:tgtEl>
                                        <p:attrNameLst>
                                          <p:attrName>ppt_h</p:attrName>
                                        </p:attrNameLst>
                                      </p:cBhvr>
                                      <p:tavLst>
                                        <p:tav tm="0">
                                          <p:val>
                                            <p:fltVal val="0"/>
                                          </p:val>
                                        </p:tav>
                                        <p:tav tm="100000">
                                          <p:val>
                                            <p:strVal val="#ppt_h"/>
                                          </p:val>
                                        </p:tav>
                                      </p:tavLst>
                                    </p:anim>
                                    <p:anim calcmode="lin" valueType="num">
                                      <p:cBhvr>
                                        <p:cTn id="80" dur="1000" fill="hold"/>
                                        <p:tgtEl>
                                          <p:spTgt spid="18"/>
                                        </p:tgtEl>
                                        <p:attrNameLst>
                                          <p:attrName>style.rotation</p:attrName>
                                        </p:attrNameLst>
                                      </p:cBhvr>
                                      <p:tavLst>
                                        <p:tav tm="0">
                                          <p:val>
                                            <p:fltVal val="90"/>
                                          </p:val>
                                        </p:tav>
                                        <p:tav tm="100000">
                                          <p:val>
                                            <p:fltVal val="0"/>
                                          </p:val>
                                        </p:tav>
                                      </p:tavLst>
                                    </p:anim>
                                    <p:animEffect transition="in" filter="fade">
                                      <p:cBhvr>
                                        <p:cTn id="81" dur="1000"/>
                                        <p:tgtEl>
                                          <p:spTgt spid="18"/>
                                        </p:tgtEl>
                                      </p:cBhvr>
                                    </p:animEffect>
                                  </p:childTnLst>
                                </p:cTn>
                              </p:par>
                              <p:par>
                                <p:cTn id="82" presetID="31"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1000" fill="hold"/>
                                        <p:tgtEl>
                                          <p:spTgt spid="19"/>
                                        </p:tgtEl>
                                        <p:attrNameLst>
                                          <p:attrName>ppt_w</p:attrName>
                                        </p:attrNameLst>
                                      </p:cBhvr>
                                      <p:tavLst>
                                        <p:tav tm="0">
                                          <p:val>
                                            <p:fltVal val="0"/>
                                          </p:val>
                                        </p:tav>
                                        <p:tav tm="100000">
                                          <p:val>
                                            <p:strVal val="#ppt_w"/>
                                          </p:val>
                                        </p:tav>
                                      </p:tavLst>
                                    </p:anim>
                                    <p:anim calcmode="lin" valueType="num">
                                      <p:cBhvr>
                                        <p:cTn id="85" dur="1000" fill="hold"/>
                                        <p:tgtEl>
                                          <p:spTgt spid="19"/>
                                        </p:tgtEl>
                                        <p:attrNameLst>
                                          <p:attrName>ppt_h</p:attrName>
                                        </p:attrNameLst>
                                      </p:cBhvr>
                                      <p:tavLst>
                                        <p:tav tm="0">
                                          <p:val>
                                            <p:fltVal val="0"/>
                                          </p:val>
                                        </p:tav>
                                        <p:tav tm="100000">
                                          <p:val>
                                            <p:strVal val="#ppt_h"/>
                                          </p:val>
                                        </p:tav>
                                      </p:tavLst>
                                    </p:anim>
                                    <p:anim calcmode="lin" valueType="num">
                                      <p:cBhvr>
                                        <p:cTn id="86" dur="1000" fill="hold"/>
                                        <p:tgtEl>
                                          <p:spTgt spid="19"/>
                                        </p:tgtEl>
                                        <p:attrNameLst>
                                          <p:attrName>style.rotation</p:attrName>
                                        </p:attrNameLst>
                                      </p:cBhvr>
                                      <p:tavLst>
                                        <p:tav tm="0">
                                          <p:val>
                                            <p:fltVal val="90"/>
                                          </p:val>
                                        </p:tav>
                                        <p:tav tm="100000">
                                          <p:val>
                                            <p:fltVal val="0"/>
                                          </p:val>
                                        </p:tav>
                                      </p:tavLst>
                                    </p:anim>
                                    <p:animEffect transition="in" filter="fade">
                                      <p:cBhvr>
                                        <p:cTn id="87" dur="1000"/>
                                        <p:tgtEl>
                                          <p:spTgt spid="19"/>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p:cTn id="90" dur="1000" fill="hold"/>
                                        <p:tgtEl>
                                          <p:spTgt spid="20"/>
                                        </p:tgtEl>
                                        <p:attrNameLst>
                                          <p:attrName>ppt_w</p:attrName>
                                        </p:attrNameLst>
                                      </p:cBhvr>
                                      <p:tavLst>
                                        <p:tav tm="0">
                                          <p:val>
                                            <p:fltVal val="0"/>
                                          </p:val>
                                        </p:tav>
                                        <p:tav tm="100000">
                                          <p:val>
                                            <p:strVal val="#ppt_w"/>
                                          </p:val>
                                        </p:tav>
                                      </p:tavLst>
                                    </p:anim>
                                    <p:anim calcmode="lin" valueType="num">
                                      <p:cBhvr>
                                        <p:cTn id="91" dur="1000" fill="hold"/>
                                        <p:tgtEl>
                                          <p:spTgt spid="20"/>
                                        </p:tgtEl>
                                        <p:attrNameLst>
                                          <p:attrName>ppt_h</p:attrName>
                                        </p:attrNameLst>
                                      </p:cBhvr>
                                      <p:tavLst>
                                        <p:tav tm="0">
                                          <p:val>
                                            <p:fltVal val="0"/>
                                          </p:val>
                                        </p:tav>
                                        <p:tav tm="100000">
                                          <p:val>
                                            <p:strVal val="#ppt_h"/>
                                          </p:val>
                                        </p:tav>
                                      </p:tavLst>
                                    </p:anim>
                                    <p:anim calcmode="lin" valueType="num">
                                      <p:cBhvr>
                                        <p:cTn id="92" dur="1000" fill="hold"/>
                                        <p:tgtEl>
                                          <p:spTgt spid="20"/>
                                        </p:tgtEl>
                                        <p:attrNameLst>
                                          <p:attrName>style.rotation</p:attrName>
                                        </p:attrNameLst>
                                      </p:cBhvr>
                                      <p:tavLst>
                                        <p:tav tm="0">
                                          <p:val>
                                            <p:fltVal val="90"/>
                                          </p:val>
                                        </p:tav>
                                        <p:tav tm="100000">
                                          <p:val>
                                            <p:fltVal val="0"/>
                                          </p:val>
                                        </p:tav>
                                      </p:tavLst>
                                    </p:anim>
                                    <p:animEffect transition="in" filter="fade">
                                      <p:cBhvr>
                                        <p:cTn id="93" dur="1000"/>
                                        <p:tgtEl>
                                          <p:spTgt spid="20"/>
                                        </p:tgtEl>
                                      </p:cBhvr>
                                    </p:animEffect>
                                  </p:childTnLst>
                                </p:cTn>
                              </p:par>
                              <p:par>
                                <p:cTn id="94" presetID="31" presetClass="entr" presetSubtype="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p:cTn id="96" dur="1000" fill="hold"/>
                                        <p:tgtEl>
                                          <p:spTgt spid="21"/>
                                        </p:tgtEl>
                                        <p:attrNameLst>
                                          <p:attrName>ppt_w</p:attrName>
                                        </p:attrNameLst>
                                      </p:cBhvr>
                                      <p:tavLst>
                                        <p:tav tm="0">
                                          <p:val>
                                            <p:fltVal val="0"/>
                                          </p:val>
                                        </p:tav>
                                        <p:tav tm="100000">
                                          <p:val>
                                            <p:strVal val="#ppt_w"/>
                                          </p:val>
                                        </p:tav>
                                      </p:tavLst>
                                    </p:anim>
                                    <p:anim calcmode="lin" valueType="num">
                                      <p:cBhvr>
                                        <p:cTn id="97" dur="1000" fill="hold"/>
                                        <p:tgtEl>
                                          <p:spTgt spid="21"/>
                                        </p:tgtEl>
                                        <p:attrNameLst>
                                          <p:attrName>ppt_h</p:attrName>
                                        </p:attrNameLst>
                                      </p:cBhvr>
                                      <p:tavLst>
                                        <p:tav tm="0">
                                          <p:val>
                                            <p:fltVal val="0"/>
                                          </p:val>
                                        </p:tav>
                                        <p:tav tm="100000">
                                          <p:val>
                                            <p:strVal val="#ppt_h"/>
                                          </p:val>
                                        </p:tav>
                                      </p:tavLst>
                                    </p:anim>
                                    <p:anim calcmode="lin" valueType="num">
                                      <p:cBhvr>
                                        <p:cTn id="98" dur="1000" fill="hold"/>
                                        <p:tgtEl>
                                          <p:spTgt spid="21"/>
                                        </p:tgtEl>
                                        <p:attrNameLst>
                                          <p:attrName>style.rotation</p:attrName>
                                        </p:attrNameLst>
                                      </p:cBhvr>
                                      <p:tavLst>
                                        <p:tav tm="0">
                                          <p:val>
                                            <p:fltVal val="90"/>
                                          </p:val>
                                        </p:tav>
                                        <p:tav tm="100000">
                                          <p:val>
                                            <p:fltVal val="0"/>
                                          </p:val>
                                        </p:tav>
                                      </p:tavLst>
                                    </p:anim>
                                    <p:animEffect transition="in" filter="fade">
                                      <p:cBhvr>
                                        <p:cTn id="99" dur="1000"/>
                                        <p:tgtEl>
                                          <p:spTgt spid="21"/>
                                        </p:tgtEl>
                                      </p:cBhvr>
                                    </p:animEffect>
                                  </p:childTnLst>
                                </p:cTn>
                              </p:par>
                              <p:par>
                                <p:cTn id="100" presetID="31" presetClass="entr" presetSubtype="0" fill="hold" grpId="0" nodeType="withEffect">
                                  <p:stCondLst>
                                    <p:cond delay="0"/>
                                  </p:stCondLst>
                                  <p:childTnLst>
                                    <p:set>
                                      <p:cBhvr>
                                        <p:cTn id="101" dur="1" fill="hold">
                                          <p:stCondLst>
                                            <p:cond delay="0"/>
                                          </p:stCondLst>
                                        </p:cTn>
                                        <p:tgtEl>
                                          <p:spTgt spid="22"/>
                                        </p:tgtEl>
                                        <p:attrNameLst>
                                          <p:attrName>style.visibility</p:attrName>
                                        </p:attrNameLst>
                                      </p:cBhvr>
                                      <p:to>
                                        <p:strVal val="visible"/>
                                      </p:to>
                                    </p:set>
                                    <p:anim calcmode="lin" valueType="num">
                                      <p:cBhvr>
                                        <p:cTn id="102" dur="1000" fill="hold"/>
                                        <p:tgtEl>
                                          <p:spTgt spid="22"/>
                                        </p:tgtEl>
                                        <p:attrNameLst>
                                          <p:attrName>ppt_w</p:attrName>
                                        </p:attrNameLst>
                                      </p:cBhvr>
                                      <p:tavLst>
                                        <p:tav tm="0">
                                          <p:val>
                                            <p:fltVal val="0"/>
                                          </p:val>
                                        </p:tav>
                                        <p:tav tm="100000">
                                          <p:val>
                                            <p:strVal val="#ppt_w"/>
                                          </p:val>
                                        </p:tav>
                                      </p:tavLst>
                                    </p:anim>
                                    <p:anim calcmode="lin" valueType="num">
                                      <p:cBhvr>
                                        <p:cTn id="103" dur="1000" fill="hold"/>
                                        <p:tgtEl>
                                          <p:spTgt spid="22"/>
                                        </p:tgtEl>
                                        <p:attrNameLst>
                                          <p:attrName>ppt_h</p:attrName>
                                        </p:attrNameLst>
                                      </p:cBhvr>
                                      <p:tavLst>
                                        <p:tav tm="0">
                                          <p:val>
                                            <p:fltVal val="0"/>
                                          </p:val>
                                        </p:tav>
                                        <p:tav tm="100000">
                                          <p:val>
                                            <p:strVal val="#ppt_h"/>
                                          </p:val>
                                        </p:tav>
                                      </p:tavLst>
                                    </p:anim>
                                    <p:anim calcmode="lin" valueType="num">
                                      <p:cBhvr>
                                        <p:cTn id="104" dur="1000" fill="hold"/>
                                        <p:tgtEl>
                                          <p:spTgt spid="22"/>
                                        </p:tgtEl>
                                        <p:attrNameLst>
                                          <p:attrName>style.rotation</p:attrName>
                                        </p:attrNameLst>
                                      </p:cBhvr>
                                      <p:tavLst>
                                        <p:tav tm="0">
                                          <p:val>
                                            <p:fltVal val="90"/>
                                          </p:val>
                                        </p:tav>
                                        <p:tav tm="100000">
                                          <p:val>
                                            <p:fltVal val="0"/>
                                          </p:val>
                                        </p:tav>
                                      </p:tavLst>
                                    </p:anim>
                                    <p:animEffect transition="in" filter="fade">
                                      <p:cBhvr>
                                        <p:cTn id="105" dur="1000"/>
                                        <p:tgtEl>
                                          <p:spTgt spid="22"/>
                                        </p:tgtEl>
                                      </p:cBhvr>
                                    </p:animEffect>
                                  </p:childTnLst>
                                </p:cTn>
                              </p:par>
                              <p:par>
                                <p:cTn id="106" presetID="31" presetClass="entr" presetSubtype="0" fill="hold" grpId="0" nodeType="withEffect">
                                  <p:stCondLst>
                                    <p:cond delay="0"/>
                                  </p:stCondLst>
                                  <p:childTnLst>
                                    <p:set>
                                      <p:cBhvr>
                                        <p:cTn id="107" dur="1" fill="hold">
                                          <p:stCondLst>
                                            <p:cond delay="0"/>
                                          </p:stCondLst>
                                        </p:cTn>
                                        <p:tgtEl>
                                          <p:spTgt spid="23"/>
                                        </p:tgtEl>
                                        <p:attrNameLst>
                                          <p:attrName>style.visibility</p:attrName>
                                        </p:attrNameLst>
                                      </p:cBhvr>
                                      <p:to>
                                        <p:strVal val="visible"/>
                                      </p:to>
                                    </p:set>
                                    <p:anim calcmode="lin" valueType="num">
                                      <p:cBhvr>
                                        <p:cTn id="108" dur="1000" fill="hold"/>
                                        <p:tgtEl>
                                          <p:spTgt spid="23"/>
                                        </p:tgtEl>
                                        <p:attrNameLst>
                                          <p:attrName>ppt_w</p:attrName>
                                        </p:attrNameLst>
                                      </p:cBhvr>
                                      <p:tavLst>
                                        <p:tav tm="0">
                                          <p:val>
                                            <p:fltVal val="0"/>
                                          </p:val>
                                        </p:tav>
                                        <p:tav tm="100000">
                                          <p:val>
                                            <p:strVal val="#ppt_w"/>
                                          </p:val>
                                        </p:tav>
                                      </p:tavLst>
                                    </p:anim>
                                    <p:anim calcmode="lin" valueType="num">
                                      <p:cBhvr>
                                        <p:cTn id="109" dur="1000" fill="hold"/>
                                        <p:tgtEl>
                                          <p:spTgt spid="23"/>
                                        </p:tgtEl>
                                        <p:attrNameLst>
                                          <p:attrName>ppt_h</p:attrName>
                                        </p:attrNameLst>
                                      </p:cBhvr>
                                      <p:tavLst>
                                        <p:tav tm="0">
                                          <p:val>
                                            <p:fltVal val="0"/>
                                          </p:val>
                                        </p:tav>
                                        <p:tav tm="100000">
                                          <p:val>
                                            <p:strVal val="#ppt_h"/>
                                          </p:val>
                                        </p:tav>
                                      </p:tavLst>
                                    </p:anim>
                                    <p:anim calcmode="lin" valueType="num">
                                      <p:cBhvr>
                                        <p:cTn id="110" dur="1000" fill="hold"/>
                                        <p:tgtEl>
                                          <p:spTgt spid="23"/>
                                        </p:tgtEl>
                                        <p:attrNameLst>
                                          <p:attrName>style.rotation</p:attrName>
                                        </p:attrNameLst>
                                      </p:cBhvr>
                                      <p:tavLst>
                                        <p:tav tm="0">
                                          <p:val>
                                            <p:fltVal val="90"/>
                                          </p:val>
                                        </p:tav>
                                        <p:tav tm="100000">
                                          <p:val>
                                            <p:fltVal val="0"/>
                                          </p:val>
                                        </p:tav>
                                      </p:tavLst>
                                    </p:anim>
                                    <p:animEffect transition="in" filter="fade">
                                      <p:cBhvr>
                                        <p:cTn id="111" dur="1000"/>
                                        <p:tgtEl>
                                          <p:spTgt spid="2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44"/>
                                        </p:tgtEl>
                                        <p:attrNameLst>
                                          <p:attrName>style.visibility</p:attrName>
                                        </p:attrNameLst>
                                      </p:cBhvr>
                                      <p:to>
                                        <p:strVal val="visible"/>
                                      </p:to>
                                    </p:set>
                                    <p:animEffect transition="in" filter="fade">
                                      <p:cBhvr>
                                        <p:cTn id="116" dur="1000"/>
                                        <p:tgtEl>
                                          <p:spTgt spid="44"/>
                                        </p:tgtEl>
                                      </p:cBhvr>
                                    </p:animEffect>
                                    <p:anim calcmode="lin" valueType="num">
                                      <p:cBhvr>
                                        <p:cTn id="117" dur="1000" fill="hold"/>
                                        <p:tgtEl>
                                          <p:spTgt spid="44"/>
                                        </p:tgtEl>
                                        <p:attrNameLst>
                                          <p:attrName>ppt_x</p:attrName>
                                        </p:attrNameLst>
                                      </p:cBhvr>
                                      <p:tavLst>
                                        <p:tav tm="0">
                                          <p:val>
                                            <p:strVal val="#ppt_x"/>
                                          </p:val>
                                        </p:tav>
                                        <p:tav tm="100000">
                                          <p:val>
                                            <p:strVal val="#ppt_x"/>
                                          </p:val>
                                        </p:tav>
                                      </p:tavLst>
                                    </p:anim>
                                    <p:anim calcmode="lin" valueType="num">
                                      <p:cBhvr>
                                        <p:cTn id="11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4" presetClass="entr" presetSubtype="10" fill="hold" grpId="0" nodeType="click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randombar(horizontal)">
                                      <p:cBhvr>
                                        <p:cTn id="123" dur="500"/>
                                        <p:tgtEl>
                                          <p:spTgt spid="45"/>
                                        </p:tgtEl>
                                      </p:cBhvr>
                                    </p:animEffect>
                                  </p:childTnLst>
                                </p:cTn>
                              </p:par>
                              <p:par>
                                <p:cTn id="124" presetID="14" presetClass="entr" presetSubtype="10" fill="hold" nodeType="withEffect">
                                  <p:stCondLst>
                                    <p:cond delay="0"/>
                                  </p:stCondLst>
                                  <p:childTnLst>
                                    <p:set>
                                      <p:cBhvr>
                                        <p:cTn id="125" dur="1" fill="hold">
                                          <p:stCondLst>
                                            <p:cond delay="0"/>
                                          </p:stCondLst>
                                        </p:cTn>
                                        <p:tgtEl>
                                          <p:spTgt spid="63"/>
                                        </p:tgtEl>
                                        <p:attrNameLst>
                                          <p:attrName>style.visibility</p:attrName>
                                        </p:attrNameLst>
                                      </p:cBhvr>
                                      <p:to>
                                        <p:strVal val="visible"/>
                                      </p:to>
                                    </p:set>
                                    <p:animEffect transition="in" filter="randombar(horizontal)">
                                      <p:cBhvr>
                                        <p:cTn id="126" dur="500"/>
                                        <p:tgtEl>
                                          <p:spTgt spid="63"/>
                                        </p:tgtEl>
                                      </p:cBhvr>
                                    </p:animEffect>
                                  </p:childTnLst>
                                </p:cTn>
                              </p:par>
                              <p:par>
                                <p:cTn id="127" presetID="14" presetClass="entr" presetSubtype="10" fill="hold" nodeType="withEffect">
                                  <p:stCondLst>
                                    <p:cond delay="0"/>
                                  </p:stCondLst>
                                  <p:childTnLst>
                                    <p:set>
                                      <p:cBhvr>
                                        <p:cTn id="128" dur="1" fill="hold">
                                          <p:stCondLst>
                                            <p:cond delay="0"/>
                                          </p:stCondLst>
                                        </p:cTn>
                                        <p:tgtEl>
                                          <p:spTgt spid="64"/>
                                        </p:tgtEl>
                                        <p:attrNameLst>
                                          <p:attrName>style.visibility</p:attrName>
                                        </p:attrNameLst>
                                      </p:cBhvr>
                                      <p:to>
                                        <p:strVal val="visible"/>
                                      </p:to>
                                    </p:set>
                                    <p:animEffect transition="in" filter="randombar(horizontal)">
                                      <p:cBhvr>
                                        <p:cTn id="129" dur="500"/>
                                        <p:tgtEl>
                                          <p:spTgt spid="64"/>
                                        </p:tgtEl>
                                      </p:cBhvr>
                                    </p:animEffect>
                                  </p:childTnLst>
                                </p:cTn>
                              </p:par>
                              <p:par>
                                <p:cTn id="130" presetID="14" presetClass="entr" presetSubtype="10" fill="hold" nodeType="withEffect">
                                  <p:stCondLst>
                                    <p:cond delay="0"/>
                                  </p:stCondLst>
                                  <p:childTnLst>
                                    <p:set>
                                      <p:cBhvr>
                                        <p:cTn id="131" dur="1" fill="hold">
                                          <p:stCondLst>
                                            <p:cond delay="0"/>
                                          </p:stCondLst>
                                        </p:cTn>
                                        <p:tgtEl>
                                          <p:spTgt spid="65"/>
                                        </p:tgtEl>
                                        <p:attrNameLst>
                                          <p:attrName>style.visibility</p:attrName>
                                        </p:attrNameLst>
                                      </p:cBhvr>
                                      <p:to>
                                        <p:strVal val="visible"/>
                                      </p:to>
                                    </p:set>
                                    <p:animEffect transition="in" filter="randombar(horizontal)">
                                      <p:cBhvr>
                                        <p:cTn id="132" dur="500"/>
                                        <p:tgtEl>
                                          <p:spTgt spid="65"/>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1" presetClass="entr" presetSubtype="0" fill="hold" nodeType="clickEffect">
                                  <p:stCondLst>
                                    <p:cond delay="0"/>
                                  </p:stCondLst>
                                  <p:childTnLst>
                                    <p:set>
                                      <p:cBhvr>
                                        <p:cTn id="136" dur="1" fill="hold">
                                          <p:stCondLst>
                                            <p:cond delay="0"/>
                                          </p:stCondLst>
                                        </p:cTn>
                                        <p:tgtEl>
                                          <p:spTgt spid="66"/>
                                        </p:tgtEl>
                                        <p:attrNameLst>
                                          <p:attrName>style.visibility</p:attrName>
                                        </p:attrNameLst>
                                      </p:cBhvr>
                                      <p:to>
                                        <p:strVal val="visible"/>
                                      </p:to>
                                    </p:set>
                                    <p:anim calcmode="lin" valueType="num">
                                      <p:cBhvr>
                                        <p:cTn id="137" dur="1000" fill="hold"/>
                                        <p:tgtEl>
                                          <p:spTgt spid="66"/>
                                        </p:tgtEl>
                                        <p:attrNameLst>
                                          <p:attrName>ppt_w</p:attrName>
                                        </p:attrNameLst>
                                      </p:cBhvr>
                                      <p:tavLst>
                                        <p:tav tm="0">
                                          <p:val>
                                            <p:fltVal val="0"/>
                                          </p:val>
                                        </p:tav>
                                        <p:tav tm="100000">
                                          <p:val>
                                            <p:strVal val="#ppt_w"/>
                                          </p:val>
                                        </p:tav>
                                      </p:tavLst>
                                    </p:anim>
                                    <p:anim calcmode="lin" valueType="num">
                                      <p:cBhvr>
                                        <p:cTn id="138" dur="1000" fill="hold"/>
                                        <p:tgtEl>
                                          <p:spTgt spid="66"/>
                                        </p:tgtEl>
                                        <p:attrNameLst>
                                          <p:attrName>ppt_h</p:attrName>
                                        </p:attrNameLst>
                                      </p:cBhvr>
                                      <p:tavLst>
                                        <p:tav tm="0">
                                          <p:val>
                                            <p:fltVal val="0"/>
                                          </p:val>
                                        </p:tav>
                                        <p:tav tm="100000">
                                          <p:val>
                                            <p:strVal val="#ppt_h"/>
                                          </p:val>
                                        </p:tav>
                                      </p:tavLst>
                                    </p:anim>
                                    <p:anim calcmode="lin" valueType="num">
                                      <p:cBhvr>
                                        <p:cTn id="139" dur="1000" fill="hold"/>
                                        <p:tgtEl>
                                          <p:spTgt spid="66"/>
                                        </p:tgtEl>
                                        <p:attrNameLst>
                                          <p:attrName>style.rotation</p:attrName>
                                        </p:attrNameLst>
                                      </p:cBhvr>
                                      <p:tavLst>
                                        <p:tav tm="0">
                                          <p:val>
                                            <p:fltVal val="90"/>
                                          </p:val>
                                        </p:tav>
                                        <p:tav tm="100000">
                                          <p:val>
                                            <p:fltVal val="0"/>
                                          </p:val>
                                        </p:tav>
                                      </p:tavLst>
                                    </p:anim>
                                    <p:animEffect transition="in" filter="fade">
                                      <p:cBhvr>
                                        <p:cTn id="140" dur="1000"/>
                                        <p:tgtEl>
                                          <p:spTgt spid="66"/>
                                        </p:tgtEl>
                                      </p:cBhvr>
                                    </p:animEffect>
                                  </p:childTnLst>
                                </p:cTn>
                              </p:par>
                              <p:par>
                                <p:cTn id="141" presetID="31" presetClass="entr" presetSubtype="0" fill="hold" nodeType="withEffect">
                                  <p:stCondLst>
                                    <p:cond delay="0"/>
                                  </p:stCondLst>
                                  <p:childTnLst>
                                    <p:set>
                                      <p:cBhvr>
                                        <p:cTn id="142" dur="1" fill="hold">
                                          <p:stCondLst>
                                            <p:cond delay="0"/>
                                          </p:stCondLst>
                                        </p:cTn>
                                        <p:tgtEl>
                                          <p:spTgt spid="67"/>
                                        </p:tgtEl>
                                        <p:attrNameLst>
                                          <p:attrName>style.visibility</p:attrName>
                                        </p:attrNameLst>
                                      </p:cBhvr>
                                      <p:to>
                                        <p:strVal val="visible"/>
                                      </p:to>
                                    </p:set>
                                    <p:anim calcmode="lin" valueType="num">
                                      <p:cBhvr>
                                        <p:cTn id="143" dur="1000" fill="hold"/>
                                        <p:tgtEl>
                                          <p:spTgt spid="67"/>
                                        </p:tgtEl>
                                        <p:attrNameLst>
                                          <p:attrName>ppt_w</p:attrName>
                                        </p:attrNameLst>
                                      </p:cBhvr>
                                      <p:tavLst>
                                        <p:tav tm="0">
                                          <p:val>
                                            <p:fltVal val="0"/>
                                          </p:val>
                                        </p:tav>
                                        <p:tav tm="100000">
                                          <p:val>
                                            <p:strVal val="#ppt_w"/>
                                          </p:val>
                                        </p:tav>
                                      </p:tavLst>
                                    </p:anim>
                                    <p:anim calcmode="lin" valueType="num">
                                      <p:cBhvr>
                                        <p:cTn id="144" dur="1000" fill="hold"/>
                                        <p:tgtEl>
                                          <p:spTgt spid="67"/>
                                        </p:tgtEl>
                                        <p:attrNameLst>
                                          <p:attrName>ppt_h</p:attrName>
                                        </p:attrNameLst>
                                      </p:cBhvr>
                                      <p:tavLst>
                                        <p:tav tm="0">
                                          <p:val>
                                            <p:fltVal val="0"/>
                                          </p:val>
                                        </p:tav>
                                        <p:tav tm="100000">
                                          <p:val>
                                            <p:strVal val="#ppt_h"/>
                                          </p:val>
                                        </p:tav>
                                      </p:tavLst>
                                    </p:anim>
                                    <p:anim calcmode="lin" valueType="num">
                                      <p:cBhvr>
                                        <p:cTn id="145" dur="1000" fill="hold"/>
                                        <p:tgtEl>
                                          <p:spTgt spid="67"/>
                                        </p:tgtEl>
                                        <p:attrNameLst>
                                          <p:attrName>style.rotation</p:attrName>
                                        </p:attrNameLst>
                                      </p:cBhvr>
                                      <p:tavLst>
                                        <p:tav tm="0">
                                          <p:val>
                                            <p:fltVal val="90"/>
                                          </p:val>
                                        </p:tav>
                                        <p:tav tm="100000">
                                          <p:val>
                                            <p:fltVal val="0"/>
                                          </p:val>
                                        </p:tav>
                                      </p:tavLst>
                                    </p:anim>
                                    <p:animEffect transition="in" filter="fade">
                                      <p:cBhvr>
                                        <p:cTn id="146" dur="1000"/>
                                        <p:tgtEl>
                                          <p:spTgt spid="67"/>
                                        </p:tgtEl>
                                      </p:cBhvr>
                                    </p:animEffect>
                                  </p:childTnLst>
                                </p:cTn>
                              </p:par>
                              <p:par>
                                <p:cTn id="147" presetID="31" presetClass="entr" presetSubtype="0" fill="hold" nodeType="withEffect">
                                  <p:stCondLst>
                                    <p:cond delay="0"/>
                                  </p:stCondLst>
                                  <p:childTnLst>
                                    <p:set>
                                      <p:cBhvr>
                                        <p:cTn id="148" dur="1" fill="hold">
                                          <p:stCondLst>
                                            <p:cond delay="0"/>
                                          </p:stCondLst>
                                        </p:cTn>
                                        <p:tgtEl>
                                          <p:spTgt spid="68"/>
                                        </p:tgtEl>
                                        <p:attrNameLst>
                                          <p:attrName>style.visibility</p:attrName>
                                        </p:attrNameLst>
                                      </p:cBhvr>
                                      <p:to>
                                        <p:strVal val="visible"/>
                                      </p:to>
                                    </p:set>
                                    <p:anim calcmode="lin" valueType="num">
                                      <p:cBhvr>
                                        <p:cTn id="149" dur="1000" fill="hold"/>
                                        <p:tgtEl>
                                          <p:spTgt spid="68"/>
                                        </p:tgtEl>
                                        <p:attrNameLst>
                                          <p:attrName>ppt_w</p:attrName>
                                        </p:attrNameLst>
                                      </p:cBhvr>
                                      <p:tavLst>
                                        <p:tav tm="0">
                                          <p:val>
                                            <p:fltVal val="0"/>
                                          </p:val>
                                        </p:tav>
                                        <p:tav tm="100000">
                                          <p:val>
                                            <p:strVal val="#ppt_w"/>
                                          </p:val>
                                        </p:tav>
                                      </p:tavLst>
                                    </p:anim>
                                    <p:anim calcmode="lin" valueType="num">
                                      <p:cBhvr>
                                        <p:cTn id="150" dur="1000" fill="hold"/>
                                        <p:tgtEl>
                                          <p:spTgt spid="68"/>
                                        </p:tgtEl>
                                        <p:attrNameLst>
                                          <p:attrName>ppt_h</p:attrName>
                                        </p:attrNameLst>
                                      </p:cBhvr>
                                      <p:tavLst>
                                        <p:tav tm="0">
                                          <p:val>
                                            <p:fltVal val="0"/>
                                          </p:val>
                                        </p:tav>
                                        <p:tav tm="100000">
                                          <p:val>
                                            <p:strVal val="#ppt_h"/>
                                          </p:val>
                                        </p:tav>
                                      </p:tavLst>
                                    </p:anim>
                                    <p:anim calcmode="lin" valueType="num">
                                      <p:cBhvr>
                                        <p:cTn id="151" dur="1000" fill="hold"/>
                                        <p:tgtEl>
                                          <p:spTgt spid="68"/>
                                        </p:tgtEl>
                                        <p:attrNameLst>
                                          <p:attrName>style.rotation</p:attrName>
                                        </p:attrNameLst>
                                      </p:cBhvr>
                                      <p:tavLst>
                                        <p:tav tm="0">
                                          <p:val>
                                            <p:fltVal val="90"/>
                                          </p:val>
                                        </p:tav>
                                        <p:tav tm="100000">
                                          <p:val>
                                            <p:fltVal val="0"/>
                                          </p:val>
                                        </p:tav>
                                      </p:tavLst>
                                    </p:anim>
                                    <p:animEffect transition="in" filter="fade">
                                      <p:cBhvr>
                                        <p:cTn id="152" dur="1000"/>
                                        <p:tgtEl>
                                          <p:spTgt spid="68"/>
                                        </p:tgtEl>
                                      </p:cBhvr>
                                    </p:animEffect>
                                  </p:childTnLst>
                                </p:cTn>
                              </p:par>
                              <p:par>
                                <p:cTn id="153" presetID="3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anim calcmode="lin" valueType="num">
                                      <p:cBhvr>
                                        <p:cTn id="155" dur="1000" fill="hold"/>
                                        <p:tgtEl>
                                          <p:spTgt spid="69"/>
                                        </p:tgtEl>
                                        <p:attrNameLst>
                                          <p:attrName>ppt_w</p:attrName>
                                        </p:attrNameLst>
                                      </p:cBhvr>
                                      <p:tavLst>
                                        <p:tav tm="0">
                                          <p:val>
                                            <p:fltVal val="0"/>
                                          </p:val>
                                        </p:tav>
                                        <p:tav tm="100000">
                                          <p:val>
                                            <p:strVal val="#ppt_w"/>
                                          </p:val>
                                        </p:tav>
                                      </p:tavLst>
                                    </p:anim>
                                    <p:anim calcmode="lin" valueType="num">
                                      <p:cBhvr>
                                        <p:cTn id="156" dur="1000" fill="hold"/>
                                        <p:tgtEl>
                                          <p:spTgt spid="69"/>
                                        </p:tgtEl>
                                        <p:attrNameLst>
                                          <p:attrName>ppt_h</p:attrName>
                                        </p:attrNameLst>
                                      </p:cBhvr>
                                      <p:tavLst>
                                        <p:tav tm="0">
                                          <p:val>
                                            <p:fltVal val="0"/>
                                          </p:val>
                                        </p:tav>
                                        <p:tav tm="100000">
                                          <p:val>
                                            <p:strVal val="#ppt_h"/>
                                          </p:val>
                                        </p:tav>
                                      </p:tavLst>
                                    </p:anim>
                                    <p:anim calcmode="lin" valueType="num">
                                      <p:cBhvr>
                                        <p:cTn id="157" dur="1000" fill="hold"/>
                                        <p:tgtEl>
                                          <p:spTgt spid="69"/>
                                        </p:tgtEl>
                                        <p:attrNameLst>
                                          <p:attrName>style.rotation</p:attrName>
                                        </p:attrNameLst>
                                      </p:cBhvr>
                                      <p:tavLst>
                                        <p:tav tm="0">
                                          <p:val>
                                            <p:fltVal val="90"/>
                                          </p:val>
                                        </p:tav>
                                        <p:tav tm="100000">
                                          <p:val>
                                            <p:fltVal val="0"/>
                                          </p:val>
                                        </p:tav>
                                      </p:tavLst>
                                    </p:anim>
                                    <p:animEffect transition="in" filter="fade">
                                      <p:cBhvr>
                                        <p:cTn id="158" dur="1000"/>
                                        <p:tgtEl>
                                          <p:spTgt spid="69"/>
                                        </p:tgtEl>
                                      </p:cBhvr>
                                    </p:animEffect>
                                  </p:childTnLst>
                                </p:cTn>
                              </p:par>
                              <p:par>
                                <p:cTn id="159" presetID="31" presetClass="entr" presetSubtype="0" fill="hold" nodeType="withEffect">
                                  <p:stCondLst>
                                    <p:cond delay="0"/>
                                  </p:stCondLst>
                                  <p:childTnLst>
                                    <p:set>
                                      <p:cBhvr>
                                        <p:cTn id="160" dur="1" fill="hold">
                                          <p:stCondLst>
                                            <p:cond delay="0"/>
                                          </p:stCondLst>
                                        </p:cTn>
                                        <p:tgtEl>
                                          <p:spTgt spid="70"/>
                                        </p:tgtEl>
                                        <p:attrNameLst>
                                          <p:attrName>style.visibility</p:attrName>
                                        </p:attrNameLst>
                                      </p:cBhvr>
                                      <p:to>
                                        <p:strVal val="visible"/>
                                      </p:to>
                                    </p:set>
                                    <p:anim calcmode="lin" valueType="num">
                                      <p:cBhvr>
                                        <p:cTn id="161" dur="1000" fill="hold"/>
                                        <p:tgtEl>
                                          <p:spTgt spid="70"/>
                                        </p:tgtEl>
                                        <p:attrNameLst>
                                          <p:attrName>ppt_w</p:attrName>
                                        </p:attrNameLst>
                                      </p:cBhvr>
                                      <p:tavLst>
                                        <p:tav tm="0">
                                          <p:val>
                                            <p:fltVal val="0"/>
                                          </p:val>
                                        </p:tav>
                                        <p:tav tm="100000">
                                          <p:val>
                                            <p:strVal val="#ppt_w"/>
                                          </p:val>
                                        </p:tav>
                                      </p:tavLst>
                                    </p:anim>
                                    <p:anim calcmode="lin" valueType="num">
                                      <p:cBhvr>
                                        <p:cTn id="162" dur="1000" fill="hold"/>
                                        <p:tgtEl>
                                          <p:spTgt spid="70"/>
                                        </p:tgtEl>
                                        <p:attrNameLst>
                                          <p:attrName>ppt_h</p:attrName>
                                        </p:attrNameLst>
                                      </p:cBhvr>
                                      <p:tavLst>
                                        <p:tav tm="0">
                                          <p:val>
                                            <p:fltVal val="0"/>
                                          </p:val>
                                        </p:tav>
                                        <p:tav tm="100000">
                                          <p:val>
                                            <p:strVal val="#ppt_h"/>
                                          </p:val>
                                        </p:tav>
                                      </p:tavLst>
                                    </p:anim>
                                    <p:anim calcmode="lin" valueType="num">
                                      <p:cBhvr>
                                        <p:cTn id="163" dur="1000" fill="hold"/>
                                        <p:tgtEl>
                                          <p:spTgt spid="70"/>
                                        </p:tgtEl>
                                        <p:attrNameLst>
                                          <p:attrName>style.rotation</p:attrName>
                                        </p:attrNameLst>
                                      </p:cBhvr>
                                      <p:tavLst>
                                        <p:tav tm="0">
                                          <p:val>
                                            <p:fltVal val="90"/>
                                          </p:val>
                                        </p:tav>
                                        <p:tav tm="100000">
                                          <p:val>
                                            <p:fltVal val="0"/>
                                          </p:val>
                                        </p:tav>
                                      </p:tavLst>
                                    </p:anim>
                                    <p:animEffect transition="in" filter="fade">
                                      <p:cBhvr>
                                        <p:cTn id="164" dur="1000"/>
                                        <p:tgtEl>
                                          <p:spTgt spid="70"/>
                                        </p:tgtEl>
                                      </p:cBhvr>
                                    </p:animEffect>
                                  </p:childTnLst>
                                </p:cTn>
                              </p:par>
                              <p:par>
                                <p:cTn id="165" presetID="31" presetClass="entr" presetSubtype="0" fill="hold" nodeType="withEffect">
                                  <p:stCondLst>
                                    <p:cond delay="0"/>
                                  </p:stCondLst>
                                  <p:childTnLst>
                                    <p:set>
                                      <p:cBhvr>
                                        <p:cTn id="166" dur="1" fill="hold">
                                          <p:stCondLst>
                                            <p:cond delay="0"/>
                                          </p:stCondLst>
                                        </p:cTn>
                                        <p:tgtEl>
                                          <p:spTgt spid="71"/>
                                        </p:tgtEl>
                                        <p:attrNameLst>
                                          <p:attrName>style.visibility</p:attrName>
                                        </p:attrNameLst>
                                      </p:cBhvr>
                                      <p:to>
                                        <p:strVal val="visible"/>
                                      </p:to>
                                    </p:set>
                                    <p:anim calcmode="lin" valueType="num">
                                      <p:cBhvr>
                                        <p:cTn id="167" dur="1000" fill="hold"/>
                                        <p:tgtEl>
                                          <p:spTgt spid="71"/>
                                        </p:tgtEl>
                                        <p:attrNameLst>
                                          <p:attrName>ppt_w</p:attrName>
                                        </p:attrNameLst>
                                      </p:cBhvr>
                                      <p:tavLst>
                                        <p:tav tm="0">
                                          <p:val>
                                            <p:fltVal val="0"/>
                                          </p:val>
                                        </p:tav>
                                        <p:tav tm="100000">
                                          <p:val>
                                            <p:strVal val="#ppt_w"/>
                                          </p:val>
                                        </p:tav>
                                      </p:tavLst>
                                    </p:anim>
                                    <p:anim calcmode="lin" valueType="num">
                                      <p:cBhvr>
                                        <p:cTn id="168" dur="1000" fill="hold"/>
                                        <p:tgtEl>
                                          <p:spTgt spid="71"/>
                                        </p:tgtEl>
                                        <p:attrNameLst>
                                          <p:attrName>ppt_h</p:attrName>
                                        </p:attrNameLst>
                                      </p:cBhvr>
                                      <p:tavLst>
                                        <p:tav tm="0">
                                          <p:val>
                                            <p:fltVal val="0"/>
                                          </p:val>
                                        </p:tav>
                                        <p:tav tm="100000">
                                          <p:val>
                                            <p:strVal val="#ppt_h"/>
                                          </p:val>
                                        </p:tav>
                                      </p:tavLst>
                                    </p:anim>
                                    <p:anim calcmode="lin" valueType="num">
                                      <p:cBhvr>
                                        <p:cTn id="169" dur="1000" fill="hold"/>
                                        <p:tgtEl>
                                          <p:spTgt spid="71"/>
                                        </p:tgtEl>
                                        <p:attrNameLst>
                                          <p:attrName>style.rotation</p:attrName>
                                        </p:attrNameLst>
                                      </p:cBhvr>
                                      <p:tavLst>
                                        <p:tav tm="0">
                                          <p:val>
                                            <p:fltVal val="90"/>
                                          </p:val>
                                        </p:tav>
                                        <p:tav tm="100000">
                                          <p:val>
                                            <p:fltVal val="0"/>
                                          </p:val>
                                        </p:tav>
                                      </p:tavLst>
                                    </p:anim>
                                    <p:animEffect transition="in" filter="fade">
                                      <p:cBhvr>
                                        <p:cTn id="170" dur="1000"/>
                                        <p:tgtEl>
                                          <p:spTgt spid="71"/>
                                        </p:tgtEl>
                                      </p:cBhvr>
                                    </p:animEffect>
                                  </p:childTnLst>
                                </p:cTn>
                              </p:par>
                              <p:par>
                                <p:cTn id="171" presetID="31" presetClass="entr" presetSubtype="0" fill="hold" nodeType="withEffect">
                                  <p:stCondLst>
                                    <p:cond delay="0"/>
                                  </p:stCondLst>
                                  <p:childTnLst>
                                    <p:set>
                                      <p:cBhvr>
                                        <p:cTn id="172" dur="1" fill="hold">
                                          <p:stCondLst>
                                            <p:cond delay="0"/>
                                          </p:stCondLst>
                                        </p:cTn>
                                        <p:tgtEl>
                                          <p:spTgt spid="72"/>
                                        </p:tgtEl>
                                        <p:attrNameLst>
                                          <p:attrName>style.visibility</p:attrName>
                                        </p:attrNameLst>
                                      </p:cBhvr>
                                      <p:to>
                                        <p:strVal val="visible"/>
                                      </p:to>
                                    </p:set>
                                    <p:anim calcmode="lin" valueType="num">
                                      <p:cBhvr>
                                        <p:cTn id="173" dur="1000" fill="hold"/>
                                        <p:tgtEl>
                                          <p:spTgt spid="72"/>
                                        </p:tgtEl>
                                        <p:attrNameLst>
                                          <p:attrName>ppt_w</p:attrName>
                                        </p:attrNameLst>
                                      </p:cBhvr>
                                      <p:tavLst>
                                        <p:tav tm="0">
                                          <p:val>
                                            <p:fltVal val="0"/>
                                          </p:val>
                                        </p:tav>
                                        <p:tav tm="100000">
                                          <p:val>
                                            <p:strVal val="#ppt_w"/>
                                          </p:val>
                                        </p:tav>
                                      </p:tavLst>
                                    </p:anim>
                                    <p:anim calcmode="lin" valueType="num">
                                      <p:cBhvr>
                                        <p:cTn id="174" dur="1000" fill="hold"/>
                                        <p:tgtEl>
                                          <p:spTgt spid="72"/>
                                        </p:tgtEl>
                                        <p:attrNameLst>
                                          <p:attrName>ppt_h</p:attrName>
                                        </p:attrNameLst>
                                      </p:cBhvr>
                                      <p:tavLst>
                                        <p:tav tm="0">
                                          <p:val>
                                            <p:fltVal val="0"/>
                                          </p:val>
                                        </p:tav>
                                        <p:tav tm="100000">
                                          <p:val>
                                            <p:strVal val="#ppt_h"/>
                                          </p:val>
                                        </p:tav>
                                      </p:tavLst>
                                    </p:anim>
                                    <p:anim calcmode="lin" valueType="num">
                                      <p:cBhvr>
                                        <p:cTn id="175" dur="1000" fill="hold"/>
                                        <p:tgtEl>
                                          <p:spTgt spid="72"/>
                                        </p:tgtEl>
                                        <p:attrNameLst>
                                          <p:attrName>style.rotation</p:attrName>
                                        </p:attrNameLst>
                                      </p:cBhvr>
                                      <p:tavLst>
                                        <p:tav tm="0">
                                          <p:val>
                                            <p:fltVal val="90"/>
                                          </p:val>
                                        </p:tav>
                                        <p:tav tm="100000">
                                          <p:val>
                                            <p:fltVal val="0"/>
                                          </p:val>
                                        </p:tav>
                                      </p:tavLst>
                                    </p:anim>
                                    <p:animEffect transition="in" filter="fade">
                                      <p:cBhvr>
                                        <p:cTn id="176" dur="1000"/>
                                        <p:tgtEl>
                                          <p:spTgt spid="72"/>
                                        </p:tgtEl>
                                      </p:cBhvr>
                                    </p:animEffect>
                                  </p:childTnLst>
                                </p:cTn>
                              </p:par>
                              <p:par>
                                <p:cTn id="177" presetID="31" presetClass="entr" presetSubtype="0" fill="hold" nodeType="withEffect">
                                  <p:stCondLst>
                                    <p:cond delay="0"/>
                                  </p:stCondLst>
                                  <p:childTnLst>
                                    <p:set>
                                      <p:cBhvr>
                                        <p:cTn id="178" dur="1" fill="hold">
                                          <p:stCondLst>
                                            <p:cond delay="0"/>
                                          </p:stCondLst>
                                        </p:cTn>
                                        <p:tgtEl>
                                          <p:spTgt spid="84"/>
                                        </p:tgtEl>
                                        <p:attrNameLst>
                                          <p:attrName>style.visibility</p:attrName>
                                        </p:attrNameLst>
                                      </p:cBhvr>
                                      <p:to>
                                        <p:strVal val="visible"/>
                                      </p:to>
                                    </p:set>
                                    <p:anim calcmode="lin" valueType="num">
                                      <p:cBhvr>
                                        <p:cTn id="179" dur="1000" fill="hold"/>
                                        <p:tgtEl>
                                          <p:spTgt spid="84"/>
                                        </p:tgtEl>
                                        <p:attrNameLst>
                                          <p:attrName>ppt_w</p:attrName>
                                        </p:attrNameLst>
                                      </p:cBhvr>
                                      <p:tavLst>
                                        <p:tav tm="0">
                                          <p:val>
                                            <p:fltVal val="0"/>
                                          </p:val>
                                        </p:tav>
                                        <p:tav tm="100000">
                                          <p:val>
                                            <p:strVal val="#ppt_w"/>
                                          </p:val>
                                        </p:tav>
                                      </p:tavLst>
                                    </p:anim>
                                    <p:anim calcmode="lin" valueType="num">
                                      <p:cBhvr>
                                        <p:cTn id="180" dur="1000" fill="hold"/>
                                        <p:tgtEl>
                                          <p:spTgt spid="84"/>
                                        </p:tgtEl>
                                        <p:attrNameLst>
                                          <p:attrName>ppt_h</p:attrName>
                                        </p:attrNameLst>
                                      </p:cBhvr>
                                      <p:tavLst>
                                        <p:tav tm="0">
                                          <p:val>
                                            <p:fltVal val="0"/>
                                          </p:val>
                                        </p:tav>
                                        <p:tav tm="100000">
                                          <p:val>
                                            <p:strVal val="#ppt_h"/>
                                          </p:val>
                                        </p:tav>
                                      </p:tavLst>
                                    </p:anim>
                                    <p:anim calcmode="lin" valueType="num">
                                      <p:cBhvr>
                                        <p:cTn id="181" dur="1000" fill="hold"/>
                                        <p:tgtEl>
                                          <p:spTgt spid="84"/>
                                        </p:tgtEl>
                                        <p:attrNameLst>
                                          <p:attrName>style.rotation</p:attrName>
                                        </p:attrNameLst>
                                      </p:cBhvr>
                                      <p:tavLst>
                                        <p:tav tm="0">
                                          <p:val>
                                            <p:fltVal val="90"/>
                                          </p:val>
                                        </p:tav>
                                        <p:tav tm="100000">
                                          <p:val>
                                            <p:fltVal val="0"/>
                                          </p:val>
                                        </p:tav>
                                      </p:tavLst>
                                    </p:anim>
                                    <p:animEffect transition="in" filter="fade">
                                      <p:cBhvr>
                                        <p:cTn id="182" dur="1000"/>
                                        <p:tgtEl>
                                          <p:spTgt spid="84"/>
                                        </p:tgtEl>
                                      </p:cBhvr>
                                    </p:animEffect>
                                  </p:childTnLst>
                                </p:cTn>
                              </p:par>
                              <p:par>
                                <p:cTn id="183" presetID="31" presetClass="entr" presetSubtype="0" fill="hold" nodeType="withEffect">
                                  <p:stCondLst>
                                    <p:cond delay="0"/>
                                  </p:stCondLst>
                                  <p:childTnLst>
                                    <p:set>
                                      <p:cBhvr>
                                        <p:cTn id="184" dur="1" fill="hold">
                                          <p:stCondLst>
                                            <p:cond delay="0"/>
                                          </p:stCondLst>
                                        </p:cTn>
                                        <p:tgtEl>
                                          <p:spTgt spid="85"/>
                                        </p:tgtEl>
                                        <p:attrNameLst>
                                          <p:attrName>style.visibility</p:attrName>
                                        </p:attrNameLst>
                                      </p:cBhvr>
                                      <p:to>
                                        <p:strVal val="visible"/>
                                      </p:to>
                                    </p:set>
                                    <p:anim calcmode="lin" valueType="num">
                                      <p:cBhvr>
                                        <p:cTn id="185" dur="1000" fill="hold"/>
                                        <p:tgtEl>
                                          <p:spTgt spid="85"/>
                                        </p:tgtEl>
                                        <p:attrNameLst>
                                          <p:attrName>ppt_w</p:attrName>
                                        </p:attrNameLst>
                                      </p:cBhvr>
                                      <p:tavLst>
                                        <p:tav tm="0">
                                          <p:val>
                                            <p:fltVal val="0"/>
                                          </p:val>
                                        </p:tav>
                                        <p:tav tm="100000">
                                          <p:val>
                                            <p:strVal val="#ppt_w"/>
                                          </p:val>
                                        </p:tav>
                                      </p:tavLst>
                                    </p:anim>
                                    <p:anim calcmode="lin" valueType="num">
                                      <p:cBhvr>
                                        <p:cTn id="186" dur="1000" fill="hold"/>
                                        <p:tgtEl>
                                          <p:spTgt spid="85"/>
                                        </p:tgtEl>
                                        <p:attrNameLst>
                                          <p:attrName>ppt_h</p:attrName>
                                        </p:attrNameLst>
                                      </p:cBhvr>
                                      <p:tavLst>
                                        <p:tav tm="0">
                                          <p:val>
                                            <p:fltVal val="0"/>
                                          </p:val>
                                        </p:tav>
                                        <p:tav tm="100000">
                                          <p:val>
                                            <p:strVal val="#ppt_h"/>
                                          </p:val>
                                        </p:tav>
                                      </p:tavLst>
                                    </p:anim>
                                    <p:anim calcmode="lin" valueType="num">
                                      <p:cBhvr>
                                        <p:cTn id="187" dur="1000" fill="hold"/>
                                        <p:tgtEl>
                                          <p:spTgt spid="85"/>
                                        </p:tgtEl>
                                        <p:attrNameLst>
                                          <p:attrName>style.rotation</p:attrName>
                                        </p:attrNameLst>
                                      </p:cBhvr>
                                      <p:tavLst>
                                        <p:tav tm="0">
                                          <p:val>
                                            <p:fltVal val="90"/>
                                          </p:val>
                                        </p:tav>
                                        <p:tav tm="100000">
                                          <p:val>
                                            <p:fltVal val="0"/>
                                          </p:val>
                                        </p:tav>
                                      </p:tavLst>
                                    </p:anim>
                                    <p:animEffect transition="in" filter="fade">
                                      <p:cBhvr>
                                        <p:cTn id="188" dur="1000"/>
                                        <p:tgtEl>
                                          <p:spTgt spid="85"/>
                                        </p:tgtEl>
                                      </p:cBhvr>
                                    </p:animEffect>
                                  </p:childTnLst>
                                </p:cTn>
                              </p:par>
                              <p:par>
                                <p:cTn id="189" presetID="31" presetClass="entr" presetSubtype="0" fill="hold" nodeType="withEffect">
                                  <p:stCondLst>
                                    <p:cond delay="0"/>
                                  </p:stCondLst>
                                  <p:childTnLst>
                                    <p:set>
                                      <p:cBhvr>
                                        <p:cTn id="190" dur="1" fill="hold">
                                          <p:stCondLst>
                                            <p:cond delay="0"/>
                                          </p:stCondLst>
                                        </p:cTn>
                                        <p:tgtEl>
                                          <p:spTgt spid="86"/>
                                        </p:tgtEl>
                                        <p:attrNameLst>
                                          <p:attrName>style.visibility</p:attrName>
                                        </p:attrNameLst>
                                      </p:cBhvr>
                                      <p:to>
                                        <p:strVal val="visible"/>
                                      </p:to>
                                    </p:set>
                                    <p:anim calcmode="lin" valueType="num">
                                      <p:cBhvr>
                                        <p:cTn id="191" dur="1000" fill="hold"/>
                                        <p:tgtEl>
                                          <p:spTgt spid="86"/>
                                        </p:tgtEl>
                                        <p:attrNameLst>
                                          <p:attrName>ppt_w</p:attrName>
                                        </p:attrNameLst>
                                      </p:cBhvr>
                                      <p:tavLst>
                                        <p:tav tm="0">
                                          <p:val>
                                            <p:fltVal val="0"/>
                                          </p:val>
                                        </p:tav>
                                        <p:tav tm="100000">
                                          <p:val>
                                            <p:strVal val="#ppt_w"/>
                                          </p:val>
                                        </p:tav>
                                      </p:tavLst>
                                    </p:anim>
                                    <p:anim calcmode="lin" valueType="num">
                                      <p:cBhvr>
                                        <p:cTn id="192" dur="1000" fill="hold"/>
                                        <p:tgtEl>
                                          <p:spTgt spid="86"/>
                                        </p:tgtEl>
                                        <p:attrNameLst>
                                          <p:attrName>ppt_h</p:attrName>
                                        </p:attrNameLst>
                                      </p:cBhvr>
                                      <p:tavLst>
                                        <p:tav tm="0">
                                          <p:val>
                                            <p:fltVal val="0"/>
                                          </p:val>
                                        </p:tav>
                                        <p:tav tm="100000">
                                          <p:val>
                                            <p:strVal val="#ppt_h"/>
                                          </p:val>
                                        </p:tav>
                                      </p:tavLst>
                                    </p:anim>
                                    <p:anim calcmode="lin" valueType="num">
                                      <p:cBhvr>
                                        <p:cTn id="193" dur="1000" fill="hold"/>
                                        <p:tgtEl>
                                          <p:spTgt spid="86"/>
                                        </p:tgtEl>
                                        <p:attrNameLst>
                                          <p:attrName>style.rotation</p:attrName>
                                        </p:attrNameLst>
                                      </p:cBhvr>
                                      <p:tavLst>
                                        <p:tav tm="0">
                                          <p:val>
                                            <p:fltVal val="90"/>
                                          </p:val>
                                        </p:tav>
                                        <p:tav tm="100000">
                                          <p:val>
                                            <p:fltVal val="0"/>
                                          </p:val>
                                        </p:tav>
                                      </p:tavLst>
                                    </p:anim>
                                    <p:animEffect transition="in" filter="fade">
                                      <p:cBhvr>
                                        <p:cTn id="194" dur="1000"/>
                                        <p:tgtEl>
                                          <p:spTgt spid="86"/>
                                        </p:tgtEl>
                                      </p:cBhvr>
                                    </p:animEffect>
                                  </p:childTnLst>
                                </p:cTn>
                              </p:par>
                              <p:par>
                                <p:cTn id="195" presetID="31" presetClass="entr" presetSubtype="0" fill="hold" nodeType="withEffect">
                                  <p:stCondLst>
                                    <p:cond delay="0"/>
                                  </p:stCondLst>
                                  <p:childTnLst>
                                    <p:set>
                                      <p:cBhvr>
                                        <p:cTn id="196" dur="1" fill="hold">
                                          <p:stCondLst>
                                            <p:cond delay="0"/>
                                          </p:stCondLst>
                                        </p:cTn>
                                        <p:tgtEl>
                                          <p:spTgt spid="87"/>
                                        </p:tgtEl>
                                        <p:attrNameLst>
                                          <p:attrName>style.visibility</p:attrName>
                                        </p:attrNameLst>
                                      </p:cBhvr>
                                      <p:to>
                                        <p:strVal val="visible"/>
                                      </p:to>
                                    </p:set>
                                    <p:anim calcmode="lin" valueType="num">
                                      <p:cBhvr>
                                        <p:cTn id="197" dur="1000" fill="hold"/>
                                        <p:tgtEl>
                                          <p:spTgt spid="87"/>
                                        </p:tgtEl>
                                        <p:attrNameLst>
                                          <p:attrName>ppt_w</p:attrName>
                                        </p:attrNameLst>
                                      </p:cBhvr>
                                      <p:tavLst>
                                        <p:tav tm="0">
                                          <p:val>
                                            <p:fltVal val="0"/>
                                          </p:val>
                                        </p:tav>
                                        <p:tav tm="100000">
                                          <p:val>
                                            <p:strVal val="#ppt_w"/>
                                          </p:val>
                                        </p:tav>
                                      </p:tavLst>
                                    </p:anim>
                                    <p:anim calcmode="lin" valueType="num">
                                      <p:cBhvr>
                                        <p:cTn id="198" dur="1000" fill="hold"/>
                                        <p:tgtEl>
                                          <p:spTgt spid="87"/>
                                        </p:tgtEl>
                                        <p:attrNameLst>
                                          <p:attrName>ppt_h</p:attrName>
                                        </p:attrNameLst>
                                      </p:cBhvr>
                                      <p:tavLst>
                                        <p:tav tm="0">
                                          <p:val>
                                            <p:fltVal val="0"/>
                                          </p:val>
                                        </p:tav>
                                        <p:tav tm="100000">
                                          <p:val>
                                            <p:strVal val="#ppt_h"/>
                                          </p:val>
                                        </p:tav>
                                      </p:tavLst>
                                    </p:anim>
                                    <p:anim calcmode="lin" valueType="num">
                                      <p:cBhvr>
                                        <p:cTn id="199" dur="1000" fill="hold"/>
                                        <p:tgtEl>
                                          <p:spTgt spid="87"/>
                                        </p:tgtEl>
                                        <p:attrNameLst>
                                          <p:attrName>style.rotation</p:attrName>
                                        </p:attrNameLst>
                                      </p:cBhvr>
                                      <p:tavLst>
                                        <p:tav tm="0">
                                          <p:val>
                                            <p:fltVal val="90"/>
                                          </p:val>
                                        </p:tav>
                                        <p:tav tm="100000">
                                          <p:val>
                                            <p:fltVal val="0"/>
                                          </p:val>
                                        </p:tav>
                                      </p:tavLst>
                                    </p:anim>
                                    <p:animEffect transition="in" filter="fade">
                                      <p:cBhvr>
                                        <p:cTn id="200" dur="1000"/>
                                        <p:tgtEl>
                                          <p:spTgt spid="87"/>
                                        </p:tgtEl>
                                      </p:cBhvr>
                                    </p:animEffect>
                                  </p:childTnLst>
                                </p:cTn>
                              </p:par>
                              <p:par>
                                <p:cTn id="201" presetID="31" presetClass="entr" presetSubtype="0" fill="hold" nodeType="withEffect">
                                  <p:stCondLst>
                                    <p:cond delay="0"/>
                                  </p:stCondLst>
                                  <p:childTnLst>
                                    <p:set>
                                      <p:cBhvr>
                                        <p:cTn id="202" dur="1" fill="hold">
                                          <p:stCondLst>
                                            <p:cond delay="0"/>
                                          </p:stCondLst>
                                        </p:cTn>
                                        <p:tgtEl>
                                          <p:spTgt spid="88"/>
                                        </p:tgtEl>
                                        <p:attrNameLst>
                                          <p:attrName>style.visibility</p:attrName>
                                        </p:attrNameLst>
                                      </p:cBhvr>
                                      <p:to>
                                        <p:strVal val="visible"/>
                                      </p:to>
                                    </p:set>
                                    <p:anim calcmode="lin" valueType="num">
                                      <p:cBhvr>
                                        <p:cTn id="203" dur="1000" fill="hold"/>
                                        <p:tgtEl>
                                          <p:spTgt spid="88"/>
                                        </p:tgtEl>
                                        <p:attrNameLst>
                                          <p:attrName>ppt_w</p:attrName>
                                        </p:attrNameLst>
                                      </p:cBhvr>
                                      <p:tavLst>
                                        <p:tav tm="0">
                                          <p:val>
                                            <p:fltVal val="0"/>
                                          </p:val>
                                        </p:tav>
                                        <p:tav tm="100000">
                                          <p:val>
                                            <p:strVal val="#ppt_w"/>
                                          </p:val>
                                        </p:tav>
                                      </p:tavLst>
                                    </p:anim>
                                    <p:anim calcmode="lin" valueType="num">
                                      <p:cBhvr>
                                        <p:cTn id="204" dur="1000" fill="hold"/>
                                        <p:tgtEl>
                                          <p:spTgt spid="88"/>
                                        </p:tgtEl>
                                        <p:attrNameLst>
                                          <p:attrName>ppt_h</p:attrName>
                                        </p:attrNameLst>
                                      </p:cBhvr>
                                      <p:tavLst>
                                        <p:tav tm="0">
                                          <p:val>
                                            <p:fltVal val="0"/>
                                          </p:val>
                                        </p:tav>
                                        <p:tav tm="100000">
                                          <p:val>
                                            <p:strVal val="#ppt_h"/>
                                          </p:val>
                                        </p:tav>
                                      </p:tavLst>
                                    </p:anim>
                                    <p:anim calcmode="lin" valueType="num">
                                      <p:cBhvr>
                                        <p:cTn id="205" dur="1000" fill="hold"/>
                                        <p:tgtEl>
                                          <p:spTgt spid="88"/>
                                        </p:tgtEl>
                                        <p:attrNameLst>
                                          <p:attrName>style.rotation</p:attrName>
                                        </p:attrNameLst>
                                      </p:cBhvr>
                                      <p:tavLst>
                                        <p:tav tm="0">
                                          <p:val>
                                            <p:fltVal val="90"/>
                                          </p:val>
                                        </p:tav>
                                        <p:tav tm="100000">
                                          <p:val>
                                            <p:fltVal val="0"/>
                                          </p:val>
                                        </p:tav>
                                      </p:tavLst>
                                    </p:anim>
                                    <p:animEffect transition="in" filter="fade">
                                      <p:cBhvr>
                                        <p:cTn id="206" dur="1000"/>
                                        <p:tgtEl>
                                          <p:spTgt spid="88"/>
                                        </p:tgtEl>
                                      </p:cBhvr>
                                    </p:animEffect>
                                  </p:childTnLst>
                                </p:cTn>
                              </p:par>
                              <p:par>
                                <p:cTn id="207" presetID="31" presetClass="entr" presetSubtype="0" fill="hold" nodeType="withEffect">
                                  <p:stCondLst>
                                    <p:cond delay="0"/>
                                  </p:stCondLst>
                                  <p:childTnLst>
                                    <p:set>
                                      <p:cBhvr>
                                        <p:cTn id="208" dur="1" fill="hold">
                                          <p:stCondLst>
                                            <p:cond delay="0"/>
                                          </p:stCondLst>
                                        </p:cTn>
                                        <p:tgtEl>
                                          <p:spTgt spid="89"/>
                                        </p:tgtEl>
                                        <p:attrNameLst>
                                          <p:attrName>style.visibility</p:attrName>
                                        </p:attrNameLst>
                                      </p:cBhvr>
                                      <p:to>
                                        <p:strVal val="visible"/>
                                      </p:to>
                                    </p:set>
                                    <p:anim calcmode="lin" valueType="num">
                                      <p:cBhvr>
                                        <p:cTn id="209" dur="1000" fill="hold"/>
                                        <p:tgtEl>
                                          <p:spTgt spid="89"/>
                                        </p:tgtEl>
                                        <p:attrNameLst>
                                          <p:attrName>ppt_w</p:attrName>
                                        </p:attrNameLst>
                                      </p:cBhvr>
                                      <p:tavLst>
                                        <p:tav tm="0">
                                          <p:val>
                                            <p:fltVal val="0"/>
                                          </p:val>
                                        </p:tav>
                                        <p:tav tm="100000">
                                          <p:val>
                                            <p:strVal val="#ppt_w"/>
                                          </p:val>
                                        </p:tav>
                                      </p:tavLst>
                                    </p:anim>
                                    <p:anim calcmode="lin" valueType="num">
                                      <p:cBhvr>
                                        <p:cTn id="210" dur="1000" fill="hold"/>
                                        <p:tgtEl>
                                          <p:spTgt spid="89"/>
                                        </p:tgtEl>
                                        <p:attrNameLst>
                                          <p:attrName>ppt_h</p:attrName>
                                        </p:attrNameLst>
                                      </p:cBhvr>
                                      <p:tavLst>
                                        <p:tav tm="0">
                                          <p:val>
                                            <p:fltVal val="0"/>
                                          </p:val>
                                        </p:tav>
                                        <p:tav tm="100000">
                                          <p:val>
                                            <p:strVal val="#ppt_h"/>
                                          </p:val>
                                        </p:tav>
                                      </p:tavLst>
                                    </p:anim>
                                    <p:anim calcmode="lin" valueType="num">
                                      <p:cBhvr>
                                        <p:cTn id="211" dur="1000" fill="hold"/>
                                        <p:tgtEl>
                                          <p:spTgt spid="89"/>
                                        </p:tgtEl>
                                        <p:attrNameLst>
                                          <p:attrName>style.rotation</p:attrName>
                                        </p:attrNameLst>
                                      </p:cBhvr>
                                      <p:tavLst>
                                        <p:tav tm="0">
                                          <p:val>
                                            <p:fltVal val="90"/>
                                          </p:val>
                                        </p:tav>
                                        <p:tav tm="100000">
                                          <p:val>
                                            <p:fltVal val="0"/>
                                          </p:val>
                                        </p:tav>
                                      </p:tavLst>
                                    </p:anim>
                                    <p:animEffect transition="in" filter="fade">
                                      <p:cBhvr>
                                        <p:cTn id="212" dur="1000"/>
                                        <p:tgtEl>
                                          <p:spTgt spid="89"/>
                                        </p:tgtEl>
                                      </p:cBhvr>
                                    </p:animEffect>
                                  </p:childTnLst>
                                </p:cTn>
                              </p:par>
                              <p:par>
                                <p:cTn id="213" presetID="31" presetClass="entr" presetSubtype="0" fill="hold" nodeType="withEffect">
                                  <p:stCondLst>
                                    <p:cond delay="0"/>
                                  </p:stCondLst>
                                  <p:childTnLst>
                                    <p:set>
                                      <p:cBhvr>
                                        <p:cTn id="214" dur="1" fill="hold">
                                          <p:stCondLst>
                                            <p:cond delay="0"/>
                                          </p:stCondLst>
                                        </p:cTn>
                                        <p:tgtEl>
                                          <p:spTgt spid="90"/>
                                        </p:tgtEl>
                                        <p:attrNameLst>
                                          <p:attrName>style.visibility</p:attrName>
                                        </p:attrNameLst>
                                      </p:cBhvr>
                                      <p:to>
                                        <p:strVal val="visible"/>
                                      </p:to>
                                    </p:set>
                                    <p:anim calcmode="lin" valueType="num">
                                      <p:cBhvr>
                                        <p:cTn id="215" dur="1000" fill="hold"/>
                                        <p:tgtEl>
                                          <p:spTgt spid="90"/>
                                        </p:tgtEl>
                                        <p:attrNameLst>
                                          <p:attrName>ppt_w</p:attrName>
                                        </p:attrNameLst>
                                      </p:cBhvr>
                                      <p:tavLst>
                                        <p:tav tm="0">
                                          <p:val>
                                            <p:fltVal val="0"/>
                                          </p:val>
                                        </p:tav>
                                        <p:tav tm="100000">
                                          <p:val>
                                            <p:strVal val="#ppt_w"/>
                                          </p:val>
                                        </p:tav>
                                      </p:tavLst>
                                    </p:anim>
                                    <p:anim calcmode="lin" valueType="num">
                                      <p:cBhvr>
                                        <p:cTn id="216" dur="1000" fill="hold"/>
                                        <p:tgtEl>
                                          <p:spTgt spid="90"/>
                                        </p:tgtEl>
                                        <p:attrNameLst>
                                          <p:attrName>ppt_h</p:attrName>
                                        </p:attrNameLst>
                                      </p:cBhvr>
                                      <p:tavLst>
                                        <p:tav tm="0">
                                          <p:val>
                                            <p:fltVal val="0"/>
                                          </p:val>
                                        </p:tav>
                                        <p:tav tm="100000">
                                          <p:val>
                                            <p:strVal val="#ppt_h"/>
                                          </p:val>
                                        </p:tav>
                                      </p:tavLst>
                                    </p:anim>
                                    <p:anim calcmode="lin" valueType="num">
                                      <p:cBhvr>
                                        <p:cTn id="217" dur="1000" fill="hold"/>
                                        <p:tgtEl>
                                          <p:spTgt spid="90"/>
                                        </p:tgtEl>
                                        <p:attrNameLst>
                                          <p:attrName>style.rotation</p:attrName>
                                        </p:attrNameLst>
                                      </p:cBhvr>
                                      <p:tavLst>
                                        <p:tav tm="0">
                                          <p:val>
                                            <p:fltVal val="90"/>
                                          </p:val>
                                        </p:tav>
                                        <p:tav tm="100000">
                                          <p:val>
                                            <p:fltVal val="0"/>
                                          </p:val>
                                        </p:tav>
                                      </p:tavLst>
                                    </p:anim>
                                    <p:animEffect transition="in" filter="fade">
                                      <p:cBhvr>
                                        <p:cTn id="218" dur="1000"/>
                                        <p:tgtEl>
                                          <p:spTgt spid="90"/>
                                        </p:tgtEl>
                                      </p:cBhvr>
                                    </p:animEffect>
                                  </p:childTnLst>
                                </p:cTn>
                              </p:par>
                              <p:par>
                                <p:cTn id="219" presetID="31" presetClass="entr" presetSubtype="0" fill="hold" nodeType="withEffect">
                                  <p:stCondLst>
                                    <p:cond delay="0"/>
                                  </p:stCondLst>
                                  <p:childTnLst>
                                    <p:set>
                                      <p:cBhvr>
                                        <p:cTn id="220" dur="1" fill="hold">
                                          <p:stCondLst>
                                            <p:cond delay="0"/>
                                          </p:stCondLst>
                                        </p:cTn>
                                        <p:tgtEl>
                                          <p:spTgt spid="91"/>
                                        </p:tgtEl>
                                        <p:attrNameLst>
                                          <p:attrName>style.visibility</p:attrName>
                                        </p:attrNameLst>
                                      </p:cBhvr>
                                      <p:to>
                                        <p:strVal val="visible"/>
                                      </p:to>
                                    </p:set>
                                    <p:anim calcmode="lin" valueType="num">
                                      <p:cBhvr>
                                        <p:cTn id="221" dur="1000" fill="hold"/>
                                        <p:tgtEl>
                                          <p:spTgt spid="91"/>
                                        </p:tgtEl>
                                        <p:attrNameLst>
                                          <p:attrName>ppt_w</p:attrName>
                                        </p:attrNameLst>
                                      </p:cBhvr>
                                      <p:tavLst>
                                        <p:tav tm="0">
                                          <p:val>
                                            <p:fltVal val="0"/>
                                          </p:val>
                                        </p:tav>
                                        <p:tav tm="100000">
                                          <p:val>
                                            <p:strVal val="#ppt_w"/>
                                          </p:val>
                                        </p:tav>
                                      </p:tavLst>
                                    </p:anim>
                                    <p:anim calcmode="lin" valueType="num">
                                      <p:cBhvr>
                                        <p:cTn id="222" dur="1000" fill="hold"/>
                                        <p:tgtEl>
                                          <p:spTgt spid="91"/>
                                        </p:tgtEl>
                                        <p:attrNameLst>
                                          <p:attrName>ppt_h</p:attrName>
                                        </p:attrNameLst>
                                      </p:cBhvr>
                                      <p:tavLst>
                                        <p:tav tm="0">
                                          <p:val>
                                            <p:fltVal val="0"/>
                                          </p:val>
                                        </p:tav>
                                        <p:tav tm="100000">
                                          <p:val>
                                            <p:strVal val="#ppt_h"/>
                                          </p:val>
                                        </p:tav>
                                      </p:tavLst>
                                    </p:anim>
                                    <p:anim calcmode="lin" valueType="num">
                                      <p:cBhvr>
                                        <p:cTn id="223" dur="1000" fill="hold"/>
                                        <p:tgtEl>
                                          <p:spTgt spid="91"/>
                                        </p:tgtEl>
                                        <p:attrNameLst>
                                          <p:attrName>style.rotation</p:attrName>
                                        </p:attrNameLst>
                                      </p:cBhvr>
                                      <p:tavLst>
                                        <p:tav tm="0">
                                          <p:val>
                                            <p:fltVal val="90"/>
                                          </p:val>
                                        </p:tav>
                                        <p:tav tm="100000">
                                          <p:val>
                                            <p:fltVal val="0"/>
                                          </p:val>
                                        </p:tav>
                                      </p:tavLst>
                                    </p:anim>
                                    <p:animEffect transition="in" filter="fade">
                                      <p:cBhvr>
                                        <p:cTn id="224" dur="1000"/>
                                        <p:tgtEl>
                                          <p:spTgt spid="91"/>
                                        </p:tgtEl>
                                      </p:cBhvr>
                                    </p:animEffect>
                                  </p:childTnLst>
                                </p:cTn>
                              </p:par>
                              <p:par>
                                <p:cTn id="225" presetID="31" presetClass="entr" presetSubtype="0" fill="hold" grpId="0" nodeType="withEffect">
                                  <p:stCondLst>
                                    <p:cond delay="0"/>
                                  </p:stCondLst>
                                  <p:childTnLst>
                                    <p:set>
                                      <p:cBhvr>
                                        <p:cTn id="226" dur="1" fill="hold">
                                          <p:stCondLst>
                                            <p:cond delay="0"/>
                                          </p:stCondLst>
                                        </p:cTn>
                                        <p:tgtEl>
                                          <p:spTgt spid="92"/>
                                        </p:tgtEl>
                                        <p:attrNameLst>
                                          <p:attrName>style.visibility</p:attrName>
                                        </p:attrNameLst>
                                      </p:cBhvr>
                                      <p:to>
                                        <p:strVal val="visible"/>
                                      </p:to>
                                    </p:set>
                                    <p:anim calcmode="lin" valueType="num">
                                      <p:cBhvr>
                                        <p:cTn id="227" dur="1000" fill="hold"/>
                                        <p:tgtEl>
                                          <p:spTgt spid="92"/>
                                        </p:tgtEl>
                                        <p:attrNameLst>
                                          <p:attrName>ppt_w</p:attrName>
                                        </p:attrNameLst>
                                      </p:cBhvr>
                                      <p:tavLst>
                                        <p:tav tm="0">
                                          <p:val>
                                            <p:fltVal val="0"/>
                                          </p:val>
                                        </p:tav>
                                        <p:tav tm="100000">
                                          <p:val>
                                            <p:strVal val="#ppt_w"/>
                                          </p:val>
                                        </p:tav>
                                      </p:tavLst>
                                    </p:anim>
                                    <p:anim calcmode="lin" valueType="num">
                                      <p:cBhvr>
                                        <p:cTn id="228" dur="1000" fill="hold"/>
                                        <p:tgtEl>
                                          <p:spTgt spid="92"/>
                                        </p:tgtEl>
                                        <p:attrNameLst>
                                          <p:attrName>ppt_h</p:attrName>
                                        </p:attrNameLst>
                                      </p:cBhvr>
                                      <p:tavLst>
                                        <p:tav tm="0">
                                          <p:val>
                                            <p:fltVal val="0"/>
                                          </p:val>
                                        </p:tav>
                                        <p:tav tm="100000">
                                          <p:val>
                                            <p:strVal val="#ppt_h"/>
                                          </p:val>
                                        </p:tav>
                                      </p:tavLst>
                                    </p:anim>
                                    <p:anim calcmode="lin" valueType="num">
                                      <p:cBhvr>
                                        <p:cTn id="229" dur="1000" fill="hold"/>
                                        <p:tgtEl>
                                          <p:spTgt spid="92"/>
                                        </p:tgtEl>
                                        <p:attrNameLst>
                                          <p:attrName>style.rotation</p:attrName>
                                        </p:attrNameLst>
                                      </p:cBhvr>
                                      <p:tavLst>
                                        <p:tav tm="0">
                                          <p:val>
                                            <p:fltVal val="90"/>
                                          </p:val>
                                        </p:tav>
                                        <p:tav tm="100000">
                                          <p:val>
                                            <p:fltVal val="0"/>
                                          </p:val>
                                        </p:tav>
                                      </p:tavLst>
                                    </p:anim>
                                    <p:animEffect transition="in" filter="fade">
                                      <p:cBhvr>
                                        <p:cTn id="230" dur="1000"/>
                                        <p:tgtEl>
                                          <p:spTgt spid="92"/>
                                        </p:tgtEl>
                                      </p:cBhvr>
                                    </p:animEffect>
                                  </p:childTnLst>
                                </p:cTn>
                              </p:par>
                              <p:par>
                                <p:cTn id="231" presetID="31" presetClass="entr" presetSubtype="0" fill="hold" grpId="0" nodeType="withEffect">
                                  <p:stCondLst>
                                    <p:cond delay="0"/>
                                  </p:stCondLst>
                                  <p:childTnLst>
                                    <p:set>
                                      <p:cBhvr>
                                        <p:cTn id="232" dur="1" fill="hold">
                                          <p:stCondLst>
                                            <p:cond delay="0"/>
                                          </p:stCondLst>
                                        </p:cTn>
                                        <p:tgtEl>
                                          <p:spTgt spid="93"/>
                                        </p:tgtEl>
                                        <p:attrNameLst>
                                          <p:attrName>style.visibility</p:attrName>
                                        </p:attrNameLst>
                                      </p:cBhvr>
                                      <p:to>
                                        <p:strVal val="visible"/>
                                      </p:to>
                                    </p:set>
                                    <p:anim calcmode="lin" valueType="num">
                                      <p:cBhvr>
                                        <p:cTn id="233" dur="1000" fill="hold"/>
                                        <p:tgtEl>
                                          <p:spTgt spid="93"/>
                                        </p:tgtEl>
                                        <p:attrNameLst>
                                          <p:attrName>ppt_w</p:attrName>
                                        </p:attrNameLst>
                                      </p:cBhvr>
                                      <p:tavLst>
                                        <p:tav tm="0">
                                          <p:val>
                                            <p:fltVal val="0"/>
                                          </p:val>
                                        </p:tav>
                                        <p:tav tm="100000">
                                          <p:val>
                                            <p:strVal val="#ppt_w"/>
                                          </p:val>
                                        </p:tav>
                                      </p:tavLst>
                                    </p:anim>
                                    <p:anim calcmode="lin" valueType="num">
                                      <p:cBhvr>
                                        <p:cTn id="234" dur="1000" fill="hold"/>
                                        <p:tgtEl>
                                          <p:spTgt spid="93"/>
                                        </p:tgtEl>
                                        <p:attrNameLst>
                                          <p:attrName>ppt_h</p:attrName>
                                        </p:attrNameLst>
                                      </p:cBhvr>
                                      <p:tavLst>
                                        <p:tav tm="0">
                                          <p:val>
                                            <p:fltVal val="0"/>
                                          </p:val>
                                        </p:tav>
                                        <p:tav tm="100000">
                                          <p:val>
                                            <p:strVal val="#ppt_h"/>
                                          </p:val>
                                        </p:tav>
                                      </p:tavLst>
                                    </p:anim>
                                    <p:anim calcmode="lin" valueType="num">
                                      <p:cBhvr>
                                        <p:cTn id="235" dur="1000" fill="hold"/>
                                        <p:tgtEl>
                                          <p:spTgt spid="93"/>
                                        </p:tgtEl>
                                        <p:attrNameLst>
                                          <p:attrName>style.rotation</p:attrName>
                                        </p:attrNameLst>
                                      </p:cBhvr>
                                      <p:tavLst>
                                        <p:tav tm="0">
                                          <p:val>
                                            <p:fltVal val="90"/>
                                          </p:val>
                                        </p:tav>
                                        <p:tav tm="100000">
                                          <p:val>
                                            <p:fltVal val="0"/>
                                          </p:val>
                                        </p:tav>
                                      </p:tavLst>
                                    </p:anim>
                                    <p:animEffect transition="in" filter="fade">
                                      <p:cBhvr>
                                        <p:cTn id="236" dur="1000"/>
                                        <p:tgtEl>
                                          <p:spTgt spid="93"/>
                                        </p:tgtEl>
                                      </p:cBhvr>
                                    </p:animEffect>
                                  </p:childTnLst>
                                </p:cTn>
                              </p:par>
                              <p:par>
                                <p:cTn id="237" presetID="31" presetClass="entr" presetSubtype="0" fill="hold" grpId="0" nodeType="withEffect">
                                  <p:stCondLst>
                                    <p:cond delay="0"/>
                                  </p:stCondLst>
                                  <p:childTnLst>
                                    <p:set>
                                      <p:cBhvr>
                                        <p:cTn id="238" dur="1" fill="hold">
                                          <p:stCondLst>
                                            <p:cond delay="0"/>
                                          </p:stCondLst>
                                        </p:cTn>
                                        <p:tgtEl>
                                          <p:spTgt spid="94"/>
                                        </p:tgtEl>
                                        <p:attrNameLst>
                                          <p:attrName>style.visibility</p:attrName>
                                        </p:attrNameLst>
                                      </p:cBhvr>
                                      <p:to>
                                        <p:strVal val="visible"/>
                                      </p:to>
                                    </p:set>
                                    <p:anim calcmode="lin" valueType="num">
                                      <p:cBhvr>
                                        <p:cTn id="239" dur="1000" fill="hold"/>
                                        <p:tgtEl>
                                          <p:spTgt spid="94"/>
                                        </p:tgtEl>
                                        <p:attrNameLst>
                                          <p:attrName>ppt_w</p:attrName>
                                        </p:attrNameLst>
                                      </p:cBhvr>
                                      <p:tavLst>
                                        <p:tav tm="0">
                                          <p:val>
                                            <p:fltVal val="0"/>
                                          </p:val>
                                        </p:tav>
                                        <p:tav tm="100000">
                                          <p:val>
                                            <p:strVal val="#ppt_w"/>
                                          </p:val>
                                        </p:tav>
                                      </p:tavLst>
                                    </p:anim>
                                    <p:anim calcmode="lin" valueType="num">
                                      <p:cBhvr>
                                        <p:cTn id="240" dur="1000" fill="hold"/>
                                        <p:tgtEl>
                                          <p:spTgt spid="94"/>
                                        </p:tgtEl>
                                        <p:attrNameLst>
                                          <p:attrName>ppt_h</p:attrName>
                                        </p:attrNameLst>
                                      </p:cBhvr>
                                      <p:tavLst>
                                        <p:tav tm="0">
                                          <p:val>
                                            <p:fltVal val="0"/>
                                          </p:val>
                                        </p:tav>
                                        <p:tav tm="100000">
                                          <p:val>
                                            <p:strVal val="#ppt_h"/>
                                          </p:val>
                                        </p:tav>
                                      </p:tavLst>
                                    </p:anim>
                                    <p:anim calcmode="lin" valueType="num">
                                      <p:cBhvr>
                                        <p:cTn id="241" dur="1000" fill="hold"/>
                                        <p:tgtEl>
                                          <p:spTgt spid="94"/>
                                        </p:tgtEl>
                                        <p:attrNameLst>
                                          <p:attrName>style.rotation</p:attrName>
                                        </p:attrNameLst>
                                      </p:cBhvr>
                                      <p:tavLst>
                                        <p:tav tm="0">
                                          <p:val>
                                            <p:fltVal val="90"/>
                                          </p:val>
                                        </p:tav>
                                        <p:tav tm="100000">
                                          <p:val>
                                            <p:fltVal val="0"/>
                                          </p:val>
                                        </p:tav>
                                      </p:tavLst>
                                    </p:anim>
                                    <p:animEffect transition="in" filter="fade">
                                      <p:cBhvr>
                                        <p:cTn id="242" dur="1000"/>
                                        <p:tgtEl>
                                          <p:spTgt spid="94"/>
                                        </p:tgtEl>
                                      </p:cBhvr>
                                    </p:animEffect>
                                  </p:childTnLst>
                                </p:cTn>
                              </p:par>
                              <p:par>
                                <p:cTn id="243" presetID="31" presetClass="entr" presetSubtype="0" fill="hold" grpId="0" nodeType="withEffect">
                                  <p:stCondLst>
                                    <p:cond delay="0"/>
                                  </p:stCondLst>
                                  <p:childTnLst>
                                    <p:set>
                                      <p:cBhvr>
                                        <p:cTn id="244" dur="1" fill="hold">
                                          <p:stCondLst>
                                            <p:cond delay="0"/>
                                          </p:stCondLst>
                                        </p:cTn>
                                        <p:tgtEl>
                                          <p:spTgt spid="95"/>
                                        </p:tgtEl>
                                        <p:attrNameLst>
                                          <p:attrName>style.visibility</p:attrName>
                                        </p:attrNameLst>
                                      </p:cBhvr>
                                      <p:to>
                                        <p:strVal val="visible"/>
                                      </p:to>
                                    </p:set>
                                    <p:anim calcmode="lin" valueType="num">
                                      <p:cBhvr>
                                        <p:cTn id="245" dur="1000" fill="hold"/>
                                        <p:tgtEl>
                                          <p:spTgt spid="95"/>
                                        </p:tgtEl>
                                        <p:attrNameLst>
                                          <p:attrName>ppt_w</p:attrName>
                                        </p:attrNameLst>
                                      </p:cBhvr>
                                      <p:tavLst>
                                        <p:tav tm="0">
                                          <p:val>
                                            <p:fltVal val="0"/>
                                          </p:val>
                                        </p:tav>
                                        <p:tav tm="100000">
                                          <p:val>
                                            <p:strVal val="#ppt_w"/>
                                          </p:val>
                                        </p:tav>
                                      </p:tavLst>
                                    </p:anim>
                                    <p:anim calcmode="lin" valueType="num">
                                      <p:cBhvr>
                                        <p:cTn id="246" dur="1000" fill="hold"/>
                                        <p:tgtEl>
                                          <p:spTgt spid="95"/>
                                        </p:tgtEl>
                                        <p:attrNameLst>
                                          <p:attrName>ppt_h</p:attrName>
                                        </p:attrNameLst>
                                      </p:cBhvr>
                                      <p:tavLst>
                                        <p:tav tm="0">
                                          <p:val>
                                            <p:fltVal val="0"/>
                                          </p:val>
                                        </p:tav>
                                        <p:tav tm="100000">
                                          <p:val>
                                            <p:strVal val="#ppt_h"/>
                                          </p:val>
                                        </p:tav>
                                      </p:tavLst>
                                    </p:anim>
                                    <p:anim calcmode="lin" valueType="num">
                                      <p:cBhvr>
                                        <p:cTn id="247" dur="1000" fill="hold"/>
                                        <p:tgtEl>
                                          <p:spTgt spid="95"/>
                                        </p:tgtEl>
                                        <p:attrNameLst>
                                          <p:attrName>style.rotation</p:attrName>
                                        </p:attrNameLst>
                                      </p:cBhvr>
                                      <p:tavLst>
                                        <p:tav tm="0">
                                          <p:val>
                                            <p:fltVal val="90"/>
                                          </p:val>
                                        </p:tav>
                                        <p:tav tm="100000">
                                          <p:val>
                                            <p:fltVal val="0"/>
                                          </p:val>
                                        </p:tav>
                                      </p:tavLst>
                                    </p:anim>
                                    <p:animEffect transition="in" filter="fade">
                                      <p:cBhvr>
                                        <p:cTn id="248" dur="1000"/>
                                        <p:tgtEl>
                                          <p:spTgt spid="95"/>
                                        </p:tgtEl>
                                      </p:cBhvr>
                                    </p:animEffect>
                                  </p:childTnLst>
                                </p:cTn>
                              </p:par>
                              <p:par>
                                <p:cTn id="249" presetID="31" presetClass="entr" presetSubtype="0" fill="hold" grpId="0" nodeType="withEffect">
                                  <p:stCondLst>
                                    <p:cond delay="0"/>
                                  </p:stCondLst>
                                  <p:childTnLst>
                                    <p:set>
                                      <p:cBhvr>
                                        <p:cTn id="250" dur="1" fill="hold">
                                          <p:stCondLst>
                                            <p:cond delay="0"/>
                                          </p:stCondLst>
                                        </p:cTn>
                                        <p:tgtEl>
                                          <p:spTgt spid="96"/>
                                        </p:tgtEl>
                                        <p:attrNameLst>
                                          <p:attrName>style.visibility</p:attrName>
                                        </p:attrNameLst>
                                      </p:cBhvr>
                                      <p:to>
                                        <p:strVal val="visible"/>
                                      </p:to>
                                    </p:set>
                                    <p:anim calcmode="lin" valueType="num">
                                      <p:cBhvr>
                                        <p:cTn id="251" dur="1000" fill="hold"/>
                                        <p:tgtEl>
                                          <p:spTgt spid="96"/>
                                        </p:tgtEl>
                                        <p:attrNameLst>
                                          <p:attrName>ppt_w</p:attrName>
                                        </p:attrNameLst>
                                      </p:cBhvr>
                                      <p:tavLst>
                                        <p:tav tm="0">
                                          <p:val>
                                            <p:fltVal val="0"/>
                                          </p:val>
                                        </p:tav>
                                        <p:tav tm="100000">
                                          <p:val>
                                            <p:strVal val="#ppt_w"/>
                                          </p:val>
                                        </p:tav>
                                      </p:tavLst>
                                    </p:anim>
                                    <p:anim calcmode="lin" valueType="num">
                                      <p:cBhvr>
                                        <p:cTn id="252" dur="1000" fill="hold"/>
                                        <p:tgtEl>
                                          <p:spTgt spid="96"/>
                                        </p:tgtEl>
                                        <p:attrNameLst>
                                          <p:attrName>ppt_h</p:attrName>
                                        </p:attrNameLst>
                                      </p:cBhvr>
                                      <p:tavLst>
                                        <p:tav tm="0">
                                          <p:val>
                                            <p:fltVal val="0"/>
                                          </p:val>
                                        </p:tav>
                                        <p:tav tm="100000">
                                          <p:val>
                                            <p:strVal val="#ppt_h"/>
                                          </p:val>
                                        </p:tav>
                                      </p:tavLst>
                                    </p:anim>
                                    <p:anim calcmode="lin" valueType="num">
                                      <p:cBhvr>
                                        <p:cTn id="253" dur="1000" fill="hold"/>
                                        <p:tgtEl>
                                          <p:spTgt spid="96"/>
                                        </p:tgtEl>
                                        <p:attrNameLst>
                                          <p:attrName>style.rotation</p:attrName>
                                        </p:attrNameLst>
                                      </p:cBhvr>
                                      <p:tavLst>
                                        <p:tav tm="0">
                                          <p:val>
                                            <p:fltVal val="90"/>
                                          </p:val>
                                        </p:tav>
                                        <p:tav tm="100000">
                                          <p:val>
                                            <p:fltVal val="0"/>
                                          </p:val>
                                        </p:tav>
                                      </p:tavLst>
                                    </p:anim>
                                    <p:animEffect transition="in" filter="fade">
                                      <p:cBhvr>
                                        <p:cTn id="254" dur="1000"/>
                                        <p:tgtEl>
                                          <p:spTgt spid="96"/>
                                        </p:tgtEl>
                                      </p:cBhvr>
                                    </p:animEffect>
                                  </p:childTnLst>
                                </p:cTn>
                              </p:par>
                              <p:par>
                                <p:cTn id="255" presetID="31" presetClass="entr" presetSubtype="0" fill="hold" grpId="0" nodeType="withEffect">
                                  <p:stCondLst>
                                    <p:cond delay="0"/>
                                  </p:stCondLst>
                                  <p:childTnLst>
                                    <p:set>
                                      <p:cBhvr>
                                        <p:cTn id="256" dur="1" fill="hold">
                                          <p:stCondLst>
                                            <p:cond delay="0"/>
                                          </p:stCondLst>
                                        </p:cTn>
                                        <p:tgtEl>
                                          <p:spTgt spid="97"/>
                                        </p:tgtEl>
                                        <p:attrNameLst>
                                          <p:attrName>style.visibility</p:attrName>
                                        </p:attrNameLst>
                                      </p:cBhvr>
                                      <p:to>
                                        <p:strVal val="visible"/>
                                      </p:to>
                                    </p:set>
                                    <p:anim calcmode="lin" valueType="num">
                                      <p:cBhvr>
                                        <p:cTn id="257" dur="1000" fill="hold"/>
                                        <p:tgtEl>
                                          <p:spTgt spid="97"/>
                                        </p:tgtEl>
                                        <p:attrNameLst>
                                          <p:attrName>ppt_w</p:attrName>
                                        </p:attrNameLst>
                                      </p:cBhvr>
                                      <p:tavLst>
                                        <p:tav tm="0">
                                          <p:val>
                                            <p:fltVal val="0"/>
                                          </p:val>
                                        </p:tav>
                                        <p:tav tm="100000">
                                          <p:val>
                                            <p:strVal val="#ppt_w"/>
                                          </p:val>
                                        </p:tav>
                                      </p:tavLst>
                                    </p:anim>
                                    <p:anim calcmode="lin" valueType="num">
                                      <p:cBhvr>
                                        <p:cTn id="258" dur="1000" fill="hold"/>
                                        <p:tgtEl>
                                          <p:spTgt spid="97"/>
                                        </p:tgtEl>
                                        <p:attrNameLst>
                                          <p:attrName>ppt_h</p:attrName>
                                        </p:attrNameLst>
                                      </p:cBhvr>
                                      <p:tavLst>
                                        <p:tav tm="0">
                                          <p:val>
                                            <p:fltVal val="0"/>
                                          </p:val>
                                        </p:tav>
                                        <p:tav tm="100000">
                                          <p:val>
                                            <p:strVal val="#ppt_h"/>
                                          </p:val>
                                        </p:tav>
                                      </p:tavLst>
                                    </p:anim>
                                    <p:anim calcmode="lin" valueType="num">
                                      <p:cBhvr>
                                        <p:cTn id="259" dur="1000" fill="hold"/>
                                        <p:tgtEl>
                                          <p:spTgt spid="97"/>
                                        </p:tgtEl>
                                        <p:attrNameLst>
                                          <p:attrName>style.rotation</p:attrName>
                                        </p:attrNameLst>
                                      </p:cBhvr>
                                      <p:tavLst>
                                        <p:tav tm="0">
                                          <p:val>
                                            <p:fltVal val="90"/>
                                          </p:val>
                                        </p:tav>
                                        <p:tav tm="100000">
                                          <p:val>
                                            <p:fltVal val="0"/>
                                          </p:val>
                                        </p:tav>
                                      </p:tavLst>
                                    </p:anim>
                                    <p:animEffect transition="in" filter="fade">
                                      <p:cBhvr>
                                        <p:cTn id="260" dur="1000"/>
                                        <p:tgtEl>
                                          <p:spTgt spid="97"/>
                                        </p:tgtEl>
                                      </p:cBhvr>
                                    </p:animEffect>
                                  </p:childTnLst>
                                </p:cTn>
                              </p:par>
                              <p:par>
                                <p:cTn id="261" presetID="31" presetClass="entr" presetSubtype="0" fill="hold" grpId="0" nodeType="withEffect">
                                  <p:stCondLst>
                                    <p:cond delay="0"/>
                                  </p:stCondLst>
                                  <p:childTnLst>
                                    <p:set>
                                      <p:cBhvr>
                                        <p:cTn id="262" dur="1" fill="hold">
                                          <p:stCondLst>
                                            <p:cond delay="0"/>
                                          </p:stCondLst>
                                        </p:cTn>
                                        <p:tgtEl>
                                          <p:spTgt spid="98"/>
                                        </p:tgtEl>
                                        <p:attrNameLst>
                                          <p:attrName>style.visibility</p:attrName>
                                        </p:attrNameLst>
                                      </p:cBhvr>
                                      <p:to>
                                        <p:strVal val="visible"/>
                                      </p:to>
                                    </p:set>
                                    <p:anim calcmode="lin" valueType="num">
                                      <p:cBhvr>
                                        <p:cTn id="263" dur="1000" fill="hold"/>
                                        <p:tgtEl>
                                          <p:spTgt spid="98"/>
                                        </p:tgtEl>
                                        <p:attrNameLst>
                                          <p:attrName>ppt_w</p:attrName>
                                        </p:attrNameLst>
                                      </p:cBhvr>
                                      <p:tavLst>
                                        <p:tav tm="0">
                                          <p:val>
                                            <p:fltVal val="0"/>
                                          </p:val>
                                        </p:tav>
                                        <p:tav tm="100000">
                                          <p:val>
                                            <p:strVal val="#ppt_w"/>
                                          </p:val>
                                        </p:tav>
                                      </p:tavLst>
                                    </p:anim>
                                    <p:anim calcmode="lin" valueType="num">
                                      <p:cBhvr>
                                        <p:cTn id="264" dur="1000" fill="hold"/>
                                        <p:tgtEl>
                                          <p:spTgt spid="98"/>
                                        </p:tgtEl>
                                        <p:attrNameLst>
                                          <p:attrName>ppt_h</p:attrName>
                                        </p:attrNameLst>
                                      </p:cBhvr>
                                      <p:tavLst>
                                        <p:tav tm="0">
                                          <p:val>
                                            <p:fltVal val="0"/>
                                          </p:val>
                                        </p:tav>
                                        <p:tav tm="100000">
                                          <p:val>
                                            <p:strVal val="#ppt_h"/>
                                          </p:val>
                                        </p:tav>
                                      </p:tavLst>
                                    </p:anim>
                                    <p:anim calcmode="lin" valueType="num">
                                      <p:cBhvr>
                                        <p:cTn id="265" dur="1000" fill="hold"/>
                                        <p:tgtEl>
                                          <p:spTgt spid="98"/>
                                        </p:tgtEl>
                                        <p:attrNameLst>
                                          <p:attrName>style.rotation</p:attrName>
                                        </p:attrNameLst>
                                      </p:cBhvr>
                                      <p:tavLst>
                                        <p:tav tm="0">
                                          <p:val>
                                            <p:fltVal val="90"/>
                                          </p:val>
                                        </p:tav>
                                        <p:tav tm="100000">
                                          <p:val>
                                            <p:fltVal val="0"/>
                                          </p:val>
                                        </p:tav>
                                      </p:tavLst>
                                    </p:anim>
                                    <p:animEffect transition="in" filter="fade">
                                      <p:cBhvr>
                                        <p:cTn id="266" dur="1000"/>
                                        <p:tgtEl>
                                          <p:spTgt spid="98"/>
                                        </p:tgtEl>
                                      </p:cBhvr>
                                    </p:animEffect>
                                  </p:childTnLst>
                                </p:cTn>
                              </p:par>
                              <p:par>
                                <p:cTn id="267" presetID="31" presetClass="entr" presetSubtype="0" fill="hold" grpId="0" nodeType="withEffect">
                                  <p:stCondLst>
                                    <p:cond delay="0"/>
                                  </p:stCondLst>
                                  <p:childTnLst>
                                    <p:set>
                                      <p:cBhvr>
                                        <p:cTn id="268" dur="1" fill="hold">
                                          <p:stCondLst>
                                            <p:cond delay="0"/>
                                          </p:stCondLst>
                                        </p:cTn>
                                        <p:tgtEl>
                                          <p:spTgt spid="99"/>
                                        </p:tgtEl>
                                        <p:attrNameLst>
                                          <p:attrName>style.visibility</p:attrName>
                                        </p:attrNameLst>
                                      </p:cBhvr>
                                      <p:to>
                                        <p:strVal val="visible"/>
                                      </p:to>
                                    </p:set>
                                    <p:anim calcmode="lin" valueType="num">
                                      <p:cBhvr>
                                        <p:cTn id="269" dur="1000" fill="hold"/>
                                        <p:tgtEl>
                                          <p:spTgt spid="99"/>
                                        </p:tgtEl>
                                        <p:attrNameLst>
                                          <p:attrName>ppt_w</p:attrName>
                                        </p:attrNameLst>
                                      </p:cBhvr>
                                      <p:tavLst>
                                        <p:tav tm="0">
                                          <p:val>
                                            <p:fltVal val="0"/>
                                          </p:val>
                                        </p:tav>
                                        <p:tav tm="100000">
                                          <p:val>
                                            <p:strVal val="#ppt_w"/>
                                          </p:val>
                                        </p:tav>
                                      </p:tavLst>
                                    </p:anim>
                                    <p:anim calcmode="lin" valueType="num">
                                      <p:cBhvr>
                                        <p:cTn id="270" dur="1000" fill="hold"/>
                                        <p:tgtEl>
                                          <p:spTgt spid="99"/>
                                        </p:tgtEl>
                                        <p:attrNameLst>
                                          <p:attrName>ppt_h</p:attrName>
                                        </p:attrNameLst>
                                      </p:cBhvr>
                                      <p:tavLst>
                                        <p:tav tm="0">
                                          <p:val>
                                            <p:fltVal val="0"/>
                                          </p:val>
                                        </p:tav>
                                        <p:tav tm="100000">
                                          <p:val>
                                            <p:strVal val="#ppt_h"/>
                                          </p:val>
                                        </p:tav>
                                      </p:tavLst>
                                    </p:anim>
                                    <p:anim calcmode="lin" valueType="num">
                                      <p:cBhvr>
                                        <p:cTn id="271" dur="1000" fill="hold"/>
                                        <p:tgtEl>
                                          <p:spTgt spid="99"/>
                                        </p:tgtEl>
                                        <p:attrNameLst>
                                          <p:attrName>style.rotation</p:attrName>
                                        </p:attrNameLst>
                                      </p:cBhvr>
                                      <p:tavLst>
                                        <p:tav tm="0">
                                          <p:val>
                                            <p:fltVal val="90"/>
                                          </p:val>
                                        </p:tav>
                                        <p:tav tm="100000">
                                          <p:val>
                                            <p:fltVal val="0"/>
                                          </p:val>
                                        </p:tav>
                                      </p:tavLst>
                                    </p:anim>
                                    <p:animEffect transition="in" filter="fade">
                                      <p:cBhvr>
                                        <p:cTn id="272" dur="1000"/>
                                        <p:tgtEl>
                                          <p:spTgt spid="99"/>
                                        </p:tgtEl>
                                      </p:cBhvr>
                                    </p:animEffect>
                                  </p:childTnLst>
                                </p:cTn>
                              </p:par>
                              <p:par>
                                <p:cTn id="273" presetID="31" presetClass="entr" presetSubtype="0" fill="hold" grpId="0" nodeType="withEffect">
                                  <p:stCondLst>
                                    <p:cond delay="0"/>
                                  </p:stCondLst>
                                  <p:childTnLst>
                                    <p:set>
                                      <p:cBhvr>
                                        <p:cTn id="274" dur="1" fill="hold">
                                          <p:stCondLst>
                                            <p:cond delay="0"/>
                                          </p:stCondLst>
                                        </p:cTn>
                                        <p:tgtEl>
                                          <p:spTgt spid="100"/>
                                        </p:tgtEl>
                                        <p:attrNameLst>
                                          <p:attrName>style.visibility</p:attrName>
                                        </p:attrNameLst>
                                      </p:cBhvr>
                                      <p:to>
                                        <p:strVal val="visible"/>
                                      </p:to>
                                    </p:set>
                                    <p:anim calcmode="lin" valueType="num">
                                      <p:cBhvr>
                                        <p:cTn id="275" dur="1000" fill="hold"/>
                                        <p:tgtEl>
                                          <p:spTgt spid="100"/>
                                        </p:tgtEl>
                                        <p:attrNameLst>
                                          <p:attrName>ppt_w</p:attrName>
                                        </p:attrNameLst>
                                      </p:cBhvr>
                                      <p:tavLst>
                                        <p:tav tm="0">
                                          <p:val>
                                            <p:fltVal val="0"/>
                                          </p:val>
                                        </p:tav>
                                        <p:tav tm="100000">
                                          <p:val>
                                            <p:strVal val="#ppt_w"/>
                                          </p:val>
                                        </p:tav>
                                      </p:tavLst>
                                    </p:anim>
                                    <p:anim calcmode="lin" valueType="num">
                                      <p:cBhvr>
                                        <p:cTn id="276" dur="1000" fill="hold"/>
                                        <p:tgtEl>
                                          <p:spTgt spid="100"/>
                                        </p:tgtEl>
                                        <p:attrNameLst>
                                          <p:attrName>ppt_h</p:attrName>
                                        </p:attrNameLst>
                                      </p:cBhvr>
                                      <p:tavLst>
                                        <p:tav tm="0">
                                          <p:val>
                                            <p:fltVal val="0"/>
                                          </p:val>
                                        </p:tav>
                                        <p:tav tm="100000">
                                          <p:val>
                                            <p:strVal val="#ppt_h"/>
                                          </p:val>
                                        </p:tav>
                                      </p:tavLst>
                                    </p:anim>
                                    <p:anim calcmode="lin" valueType="num">
                                      <p:cBhvr>
                                        <p:cTn id="277" dur="1000" fill="hold"/>
                                        <p:tgtEl>
                                          <p:spTgt spid="100"/>
                                        </p:tgtEl>
                                        <p:attrNameLst>
                                          <p:attrName>style.rotation</p:attrName>
                                        </p:attrNameLst>
                                      </p:cBhvr>
                                      <p:tavLst>
                                        <p:tav tm="0">
                                          <p:val>
                                            <p:fltVal val="90"/>
                                          </p:val>
                                        </p:tav>
                                        <p:tav tm="100000">
                                          <p:val>
                                            <p:fltVal val="0"/>
                                          </p:val>
                                        </p:tav>
                                      </p:tavLst>
                                    </p:anim>
                                    <p:animEffect transition="in" filter="fade">
                                      <p:cBhvr>
                                        <p:cTn id="278" dur="1000"/>
                                        <p:tgtEl>
                                          <p:spTgt spid="100"/>
                                        </p:tgtEl>
                                      </p:cBhvr>
                                    </p:animEffect>
                                  </p:childTnLst>
                                </p:cTn>
                              </p:par>
                              <p:par>
                                <p:cTn id="279" presetID="31" presetClass="entr" presetSubtype="0" fill="hold" nodeType="withEffect">
                                  <p:stCondLst>
                                    <p:cond delay="0"/>
                                  </p:stCondLst>
                                  <p:childTnLst>
                                    <p:set>
                                      <p:cBhvr>
                                        <p:cTn id="280" dur="1" fill="hold">
                                          <p:stCondLst>
                                            <p:cond delay="0"/>
                                          </p:stCondLst>
                                        </p:cTn>
                                        <p:tgtEl>
                                          <p:spTgt spid="101"/>
                                        </p:tgtEl>
                                        <p:attrNameLst>
                                          <p:attrName>style.visibility</p:attrName>
                                        </p:attrNameLst>
                                      </p:cBhvr>
                                      <p:to>
                                        <p:strVal val="visible"/>
                                      </p:to>
                                    </p:set>
                                    <p:anim calcmode="lin" valueType="num">
                                      <p:cBhvr>
                                        <p:cTn id="281" dur="1000" fill="hold"/>
                                        <p:tgtEl>
                                          <p:spTgt spid="101"/>
                                        </p:tgtEl>
                                        <p:attrNameLst>
                                          <p:attrName>ppt_w</p:attrName>
                                        </p:attrNameLst>
                                      </p:cBhvr>
                                      <p:tavLst>
                                        <p:tav tm="0">
                                          <p:val>
                                            <p:fltVal val="0"/>
                                          </p:val>
                                        </p:tav>
                                        <p:tav tm="100000">
                                          <p:val>
                                            <p:strVal val="#ppt_w"/>
                                          </p:val>
                                        </p:tav>
                                      </p:tavLst>
                                    </p:anim>
                                    <p:anim calcmode="lin" valueType="num">
                                      <p:cBhvr>
                                        <p:cTn id="282" dur="1000" fill="hold"/>
                                        <p:tgtEl>
                                          <p:spTgt spid="101"/>
                                        </p:tgtEl>
                                        <p:attrNameLst>
                                          <p:attrName>ppt_h</p:attrName>
                                        </p:attrNameLst>
                                      </p:cBhvr>
                                      <p:tavLst>
                                        <p:tav tm="0">
                                          <p:val>
                                            <p:fltVal val="0"/>
                                          </p:val>
                                        </p:tav>
                                        <p:tav tm="100000">
                                          <p:val>
                                            <p:strVal val="#ppt_h"/>
                                          </p:val>
                                        </p:tav>
                                      </p:tavLst>
                                    </p:anim>
                                    <p:anim calcmode="lin" valueType="num">
                                      <p:cBhvr>
                                        <p:cTn id="283" dur="1000" fill="hold"/>
                                        <p:tgtEl>
                                          <p:spTgt spid="101"/>
                                        </p:tgtEl>
                                        <p:attrNameLst>
                                          <p:attrName>style.rotation</p:attrName>
                                        </p:attrNameLst>
                                      </p:cBhvr>
                                      <p:tavLst>
                                        <p:tav tm="0">
                                          <p:val>
                                            <p:fltVal val="90"/>
                                          </p:val>
                                        </p:tav>
                                        <p:tav tm="100000">
                                          <p:val>
                                            <p:fltVal val="0"/>
                                          </p:val>
                                        </p:tav>
                                      </p:tavLst>
                                    </p:anim>
                                    <p:animEffect transition="in" filter="fade">
                                      <p:cBhvr>
                                        <p:cTn id="284"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0" grpId="0"/>
      <p:bldP spid="21" grpId="0"/>
      <p:bldP spid="22" grpId="0"/>
      <p:bldP spid="23" grpId="0"/>
      <p:bldP spid="44" grpId="0" animBg="1"/>
      <p:bldP spid="45" grpId="0" animBg="1"/>
      <p:bldP spid="92" grpId="0"/>
      <p:bldP spid="93" grpId="0"/>
      <p:bldP spid="94" grpId="0"/>
      <p:bldP spid="95" grpId="0"/>
      <p:bldP spid="96" grpId="0"/>
      <p:bldP spid="97" grpId="0"/>
      <p:bldP spid="98" grpId="0"/>
      <p:bldP spid="99" grpId="0"/>
      <p:bldP spid="10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211138"/>
            <a:ext cx="8229600" cy="1143000"/>
          </a:xfrm>
        </p:spPr>
        <p:txBody>
          <a:bodyPr/>
          <a:lstStyle/>
          <a:p>
            <a:pPr eaLnBrk="1" hangingPunct="1"/>
            <a:r>
              <a:rPr lang="en-US" altLang="en-US" b="1" dirty="0" smtClean="0">
                <a:latin typeface="Tahoma" panose="020B0604030504040204" pitchFamily="34" charset="0"/>
              </a:rPr>
              <a:t>initial</a:t>
            </a:r>
            <a:r>
              <a:rPr lang="en-US" altLang="en-US" dirty="0" smtClean="0"/>
              <a:t> </a:t>
            </a:r>
            <a:r>
              <a:rPr lang="en-US" altLang="en-US" dirty="0" smtClean="0">
                <a:latin typeface="Times New Roman" panose="02020603050405020304" pitchFamily="18" charset="0"/>
              </a:rPr>
              <a:t>Blocks</a:t>
            </a:r>
          </a:p>
        </p:txBody>
      </p:sp>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9C65A86B-1556-4C1D-988E-1FECB4336834}" type="slidenum">
              <a:rPr lang="en-US" altLang="en-US" sz="1000">
                <a:latin typeface="Verdana" panose="020B0604030504040204" pitchFamily="34" charset="0"/>
              </a:rPr>
              <a:pPr>
                <a:spcBef>
                  <a:spcPct val="0"/>
                </a:spcBef>
                <a:buClrTx/>
                <a:buSzTx/>
                <a:buFontTx/>
                <a:buNone/>
              </a:pPr>
              <a:t>6</a:t>
            </a:fld>
            <a:endParaRPr lang="en-US" altLang="en-US" sz="1000">
              <a:latin typeface="Verdana" panose="020B0604030504040204" pitchFamily="34" charset="0"/>
            </a:endParaRPr>
          </a:p>
        </p:txBody>
      </p:sp>
      <p:sp>
        <p:nvSpPr>
          <p:cNvPr id="10244" name="Rectangle 4"/>
          <p:cNvSpPr>
            <a:spLocks noChangeArrowheads="1"/>
          </p:cNvSpPr>
          <p:nvPr/>
        </p:nvSpPr>
        <p:spPr bwMode="auto">
          <a:xfrm>
            <a:off x="381000" y="1447800"/>
            <a:ext cx="8229600" cy="525780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lnSpc>
                <a:spcPct val="90000"/>
              </a:lnSpc>
              <a:spcBef>
                <a:spcPct val="0"/>
              </a:spcBef>
              <a:buFont typeface="Wingdings" panose="05000000000000000000" pitchFamily="2" charset="2"/>
              <a:buNone/>
            </a:pPr>
            <a:r>
              <a:rPr lang="en-US" altLang="en-US" sz="1800" b="1" dirty="0"/>
              <a:t>`timescale</a:t>
            </a:r>
            <a:r>
              <a:rPr lang="en-US" altLang="en-US" sz="1800" dirty="0"/>
              <a:t> 1 ns / 100 fs</a:t>
            </a:r>
          </a:p>
          <a:p>
            <a:pPr eaLnBrk="1" hangingPunct="1">
              <a:lnSpc>
                <a:spcPct val="90000"/>
              </a:lnSpc>
              <a:spcBef>
                <a:spcPct val="0"/>
              </a:spcBef>
              <a:buFont typeface="Wingdings" panose="05000000000000000000" pitchFamily="2" charset="2"/>
              <a:buNone/>
            </a:pPr>
            <a:r>
              <a:rPr lang="en-US" altLang="en-US" sz="1800" b="1" dirty="0"/>
              <a:t>module</a:t>
            </a:r>
            <a:r>
              <a:rPr lang="en-US" altLang="en-US" sz="1800" dirty="0"/>
              <a:t> </a:t>
            </a:r>
            <a:r>
              <a:rPr lang="en-US" altLang="en-US" sz="1800" dirty="0" err="1"/>
              <a:t>full_adder_tb</a:t>
            </a:r>
            <a:r>
              <a:rPr lang="en-US" altLang="en-US" sz="1800" dirty="0"/>
              <a:t>;</a:t>
            </a:r>
          </a:p>
          <a:p>
            <a:pPr eaLnBrk="1" hangingPunct="1">
              <a:lnSpc>
                <a:spcPct val="90000"/>
              </a:lnSpc>
              <a:spcBef>
                <a:spcPct val="0"/>
              </a:spcBef>
              <a:buFont typeface="Wingdings" panose="05000000000000000000" pitchFamily="2" charset="2"/>
              <a:buNone/>
            </a:pPr>
            <a:r>
              <a:rPr lang="en-US" altLang="en-US" sz="1800" dirty="0"/>
              <a:t> 	</a:t>
            </a:r>
            <a:r>
              <a:rPr lang="en-US" altLang="en-US" sz="1800" b="1" dirty="0" err="1"/>
              <a:t>reg</a:t>
            </a:r>
            <a:r>
              <a:rPr lang="en-US" altLang="en-US" sz="1800" b="1" dirty="0"/>
              <a:t> </a:t>
            </a:r>
            <a:r>
              <a:rPr lang="en-US" altLang="en-US" sz="1800" dirty="0"/>
              <a:t>[3:0] </a:t>
            </a:r>
            <a:r>
              <a:rPr lang="en-US" altLang="en-US" sz="1800" dirty="0" err="1"/>
              <a:t>stim</a:t>
            </a:r>
            <a:r>
              <a:rPr lang="en-US" altLang="en-US" sz="1800" dirty="0"/>
              <a:t>;</a:t>
            </a:r>
          </a:p>
          <a:p>
            <a:pPr eaLnBrk="1" hangingPunct="1">
              <a:lnSpc>
                <a:spcPct val="90000"/>
              </a:lnSpc>
              <a:spcBef>
                <a:spcPct val="0"/>
              </a:spcBef>
              <a:buFont typeface="Wingdings" panose="05000000000000000000" pitchFamily="2" charset="2"/>
              <a:buNone/>
            </a:pPr>
            <a:r>
              <a:rPr lang="en-US" altLang="en-US" sz="1800" dirty="0"/>
              <a:t>	</a:t>
            </a:r>
            <a:r>
              <a:rPr lang="en-US" altLang="en-US" sz="1800" b="1" dirty="0"/>
              <a:t>wire</a:t>
            </a:r>
            <a:r>
              <a:rPr lang="en-US" altLang="en-US" sz="1800" dirty="0"/>
              <a:t> s, c;</a:t>
            </a:r>
          </a:p>
          <a:p>
            <a:pPr eaLnBrk="1" hangingPunct="1">
              <a:lnSpc>
                <a:spcPct val="90000"/>
              </a:lnSpc>
              <a:spcBef>
                <a:spcPct val="0"/>
              </a:spcBef>
              <a:buFont typeface="Wingdings" panose="05000000000000000000" pitchFamily="2" charset="2"/>
              <a:buNone/>
            </a:pPr>
            <a:endParaRPr lang="en-US" altLang="en-US" sz="1800" dirty="0"/>
          </a:p>
          <a:p>
            <a:pPr eaLnBrk="1" hangingPunct="1">
              <a:lnSpc>
                <a:spcPct val="90000"/>
              </a:lnSpc>
              <a:spcBef>
                <a:spcPct val="0"/>
              </a:spcBef>
              <a:buFont typeface="Wingdings" panose="05000000000000000000" pitchFamily="2" charset="2"/>
              <a:buNone/>
            </a:pPr>
            <a:r>
              <a:rPr lang="en-US" altLang="en-US" sz="1800" dirty="0"/>
              <a:t>	</a:t>
            </a:r>
            <a:r>
              <a:rPr lang="en-US" altLang="en-US" sz="1800" dirty="0" err="1" smtClean="0"/>
              <a:t>full_adder</a:t>
            </a:r>
            <a:r>
              <a:rPr lang="en-US" altLang="en-US" sz="1800" dirty="0" smtClean="0"/>
              <a:t> </a:t>
            </a:r>
            <a:r>
              <a:rPr lang="en-US" altLang="en-US" sz="1800" smtClean="0"/>
              <a:t>iDUT(sum</a:t>
            </a:r>
            <a:r>
              <a:rPr lang="en-US" altLang="en-US" sz="1800" dirty="0"/>
              <a:t>, carry, </a:t>
            </a:r>
            <a:r>
              <a:rPr lang="en-US" altLang="en-US" sz="1800" dirty="0" err="1"/>
              <a:t>stim</a:t>
            </a:r>
            <a:r>
              <a:rPr lang="en-US" altLang="en-US" sz="1800" dirty="0"/>
              <a:t>[2], </a:t>
            </a:r>
            <a:r>
              <a:rPr lang="en-US" altLang="en-US" sz="1800" dirty="0" err="1"/>
              <a:t>stim</a:t>
            </a:r>
            <a:r>
              <a:rPr lang="en-US" altLang="en-US" sz="1800" dirty="0"/>
              <a:t>[1], </a:t>
            </a:r>
            <a:r>
              <a:rPr lang="en-US" altLang="en-US" sz="1800" dirty="0" err="1"/>
              <a:t>stim</a:t>
            </a:r>
            <a:r>
              <a:rPr lang="en-US" altLang="en-US" sz="1800" dirty="0"/>
              <a:t>[0]);	// instantiate DUT</a:t>
            </a:r>
          </a:p>
          <a:p>
            <a:pPr eaLnBrk="1" hangingPunct="1">
              <a:lnSpc>
                <a:spcPct val="90000"/>
              </a:lnSpc>
              <a:spcBef>
                <a:spcPct val="0"/>
              </a:spcBef>
              <a:buFont typeface="Wingdings" panose="05000000000000000000" pitchFamily="2" charset="2"/>
              <a:buNone/>
            </a:pPr>
            <a:r>
              <a:rPr lang="en-US" altLang="en-US" sz="1800" dirty="0"/>
              <a:t>	</a:t>
            </a:r>
          </a:p>
          <a:p>
            <a:pPr eaLnBrk="1" hangingPunct="1">
              <a:lnSpc>
                <a:spcPct val="90000"/>
              </a:lnSpc>
              <a:spcBef>
                <a:spcPct val="0"/>
              </a:spcBef>
              <a:buFont typeface="Wingdings" panose="05000000000000000000" pitchFamily="2" charset="2"/>
              <a:buNone/>
            </a:pPr>
            <a:r>
              <a:rPr lang="en-US" altLang="en-US" sz="1800" dirty="0"/>
              <a:t>	// monitor statement is special - only needs to be made once,</a:t>
            </a:r>
          </a:p>
          <a:p>
            <a:pPr eaLnBrk="1" hangingPunct="1">
              <a:lnSpc>
                <a:spcPct val="90000"/>
              </a:lnSpc>
              <a:spcBef>
                <a:spcPct val="0"/>
              </a:spcBef>
              <a:buFont typeface="Wingdings" panose="05000000000000000000" pitchFamily="2" charset="2"/>
              <a:buNone/>
            </a:pPr>
            <a:r>
              <a:rPr lang="en-US" altLang="en-US" sz="1800" dirty="0"/>
              <a:t>	</a:t>
            </a:r>
            <a:r>
              <a:rPr lang="en-US" altLang="en-US" sz="1800" b="1" dirty="0"/>
              <a:t>initial </a:t>
            </a:r>
            <a:r>
              <a:rPr lang="en-US" altLang="en-US" sz="1800" dirty="0"/>
              <a:t>$monitor(“%t: s=%b c=%b </a:t>
            </a:r>
            <a:r>
              <a:rPr lang="en-US" altLang="en-US" sz="1800" dirty="0" err="1"/>
              <a:t>stim</a:t>
            </a:r>
            <a:r>
              <a:rPr lang="en-US" altLang="en-US" sz="1800" dirty="0"/>
              <a:t>=%b”, $time, s, c, </a:t>
            </a:r>
            <a:r>
              <a:rPr lang="en-US" altLang="en-US" sz="1800" dirty="0" err="1"/>
              <a:t>stim</a:t>
            </a:r>
            <a:r>
              <a:rPr lang="en-US" altLang="en-US" sz="1800" dirty="0"/>
              <a:t>[2:0]);</a:t>
            </a:r>
          </a:p>
          <a:p>
            <a:pPr eaLnBrk="1" hangingPunct="1">
              <a:lnSpc>
                <a:spcPct val="90000"/>
              </a:lnSpc>
              <a:spcBef>
                <a:spcPct val="0"/>
              </a:spcBef>
              <a:buFont typeface="Wingdings" panose="05000000000000000000" pitchFamily="2" charset="2"/>
              <a:buNone/>
            </a:pPr>
            <a:endParaRPr lang="en-US" altLang="en-US" sz="1800" dirty="0"/>
          </a:p>
          <a:p>
            <a:pPr eaLnBrk="1" hangingPunct="1">
              <a:lnSpc>
                <a:spcPct val="90000"/>
              </a:lnSpc>
              <a:spcBef>
                <a:spcPct val="0"/>
              </a:spcBef>
              <a:buFont typeface="Wingdings" panose="05000000000000000000" pitchFamily="2" charset="2"/>
              <a:buNone/>
            </a:pPr>
            <a:r>
              <a:rPr lang="en-US" altLang="en-US" sz="1800" dirty="0"/>
              <a:t>	// tell our simulation when to stop</a:t>
            </a:r>
          </a:p>
          <a:p>
            <a:pPr eaLnBrk="1" hangingPunct="1">
              <a:lnSpc>
                <a:spcPct val="90000"/>
              </a:lnSpc>
              <a:spcBef>
                <a:spcPct val="0"/>
              </a:spcBef>
              <a:buFont typeface="Wingdings" panose="05000000000000000000" pitchFamily="2" charset="2"/>
              <a:buNone/>
            </a:pPr>
            <a:r>
              <a:rPr lang="en-US" altLang="en-US" sz="1800" dirty="0"/>
              <a:t>	</a:t>
            </a:r>
            <a:r>
              <a:rPr lang="en-US" altLang="en-US" sz="1800" b="1" dirty="0"/>
              <a:t>initial </a:t>
            </a:r>
            <a:r>
              <a:rPr lang="en-US" altLang="en-US" sz="1800" dirty="0"/>
              <a:t>#50 $stop;</a:t>
            </a:r>
          </a:p>
          <a:p>
            <a:pPr eaLnBrk="1" hangingPunct="1">
              <a:lnSpc>
                <a:spcPct val="90000"/>
              </a:lnSpc>
              <a:spcBef>
                <a:spcPct val="0"/>
              </a:spcBef>
              <a:buFont typeface="Wingdings" panose="05000000000000000000" pitchFamily="2" charset="2"/>
              <a:buNone/>
            </a:pPr>
            <a:r>
              <a:rPr lang="en-US" altLang="en-US" sz="1800" dirty="0"/>
              <a:t/>
            </a:r>
            <a:br>
              <a:rPr lang="en-US" altLang="en-US" sz="1800" dirty="0"/>
            </a:br>
            <a:r>
              <a:rPr lang="en-US" altLang="en-US" sz="1800" b="1" dirty="0"/>
              <a:t>initial</a:t>
            </a:r>
            <a:r>
              <a:rPr lang="en-US" altLang="en-US" sz="1800" dirty="0"/>
              <a:t> </a:t>
            </a:r>
            <a:r>
              <a:rPr lang="en-US" altLang="en-US" sz="1800" b="1" dirty="0"/>
              <a:t>begin</a:t>
            </a:r>
            <a:r>
              <a:rPr lang="en-US" altLang="en-US" sz="1800" dirty="0"/>
              <a:t> 	// stimulus generation</a:t>
            </a:r>
          </a:p>
          <a:p>
            <a:pPr eaLnBrk="1" hangingPunct="1">
              <a:lnSpc>
                <a:spcPct val="90000"/>
              </a:lnSpc>
              <a:spcBef>
                <a:spcPct val="0"/>
              </a:spcBef>
              <a:buFont typeface="Wingdings" panose="05000000000000000000" pitchFamily="2" charset="2"/>
              <a:buNone/>
            </a:pPr>
            <a:r>
              <a:rPr lang="en-US" altLang="en-US" sz="1800" dirty="0"/>
              <a:t>		</a:t>
            </a:r>
            <a:r>
              <a:rPr lang="en-US" altLang="en-US" sz="1800" b="1" dirty="0"/>
              <a:t>for</a:t>
            </a:r>
            <a:r>
              <a:rPr lang="en-US" altLang="en-US" sz="1800" dirty="0"/>
              <a:t> (</a:t>
            </a:r>
            <a:r>
              <a:rPr lang="en-US" altLang="en-US" sz="1800" dirty="0" err="1"/>
              <a:t>stim</a:t>
            </a:r>
            <a:r>
              <a:rPr lang="en-US" altLang="en-US" sz="1800" dirty="0"/>
              <a:t> = 4’h0; </a:t>
            </a:r>
            <a:r>
              <a:rPr lang="en-US" altLang="en-US" sz="1800" dirty="0" err="1"/>
              <a:t>stim</a:t>
            </a:r>
            <a:r>
              <a:rPr lang="en-US" altLang="en-US" sz="1800" dirty="0"/>
              <a:t> &lt; 4’h8; </a:t>
            </a:r>
            <a:r>
              <a:rPr lang="en-US" altLang="en-US" sz="1800" dirty="0" err="1"/>
              <a:t>stim</a:t>
            </a:r>
            <a:r>
              <a:rPr lang="en-US" altLang="en-US" sz="1800" dirty="0"/>
              <a:t> = </a:t>
            </a:r>
            <a:r>
              <a:rPr lang="en-US" altLang="en-US" sz="1800" dirty="0" err="1"/>
              <a:t>stim</a:t>
            </a:r>
            <a:r>
              <a:rPr lang="en-US" altLang="en-US" sz="1800" dirty="0"/>
              <a:t> + 1) </a:t>
            </a:r>
            <a:r>
              <a:rPr lang="en-US" altLang="en-US" sz="1800" b="1" dirty="0"/>
              <a:t>begin</a:t>
            </a:r>
          </a:p>
          <a:p>
            <a:pPr eaLnBrk="1" hangingPunct="1">
              <a:lnSpc>
                <a:spcPct val="90000"/>
              </a:lnSpc>
              <a:spcBef>
                <a:spcPct val="0"/>
              </a:spcBef>
              <a:buFont typeface="Wingdings" panose="05000000000000000000" pitchFamily="2" charset="2"/>
              <a:buNone/>
            </a:pPr>
            <a:r>
              <a:rPr lang="en-US" altLang="en-US" sz="1800" dirty="0"/>
              <a:t>			#5;</a:t>
            </a:r>
          </a:p>
          <a:p>
            <a:pPr eaLnBrk="1" hangingPunct="1">
              <a:lnSpc>
                <a:spcPct val="90000"/>
              </a:lnSpc>
              <a:spcBef>
                <a:spcPct val="0"/>
              </a:spcBef>
              <a:buFont typeface="Wingdings" panose="05000000000000000000" pitchFamily="2" charset="2"/>
              <a:buNone/>
            </a:pPr>
            <a:r>
              <a:rPr lang="en-US" altLang="en-US" sz="1800" dirty="0"/>
              <a:t>		</a:t>
            </a:r>
            <a:r>
              <a:rPr lang="en-US" altLang="en-US" sz="1800" b="1" dirty="0"/>
              <a:t>end</a:t>
            </a:r>
          </a:p>
          <a:p>
            <a:pPr eaLnBrk="1" hangingPunct="1">
              <a:lnSpc>
                <a:spcPct val="90000"/>
              </a:lnSpc>
              <a:spcBef>
                <a:spcPct val="0"/>
              </a:spcBef>
              <a:buFont typeface="Wingdings" panose="05000000000000000000" pitchFamily="2" charset="2"/>
              <a:buNone/>
            </a:pPr>
            <a:r>
              <a:rPr lang="en-US" altLang="en-US" sz="1800" dirty="0"/>
              <a:t>	</a:t>
            </a:r>
            <a:r>
              <a:rPr lang="en-US" altLang="en-US" sz="1800" b="1" dirty="0"/>
              <a:t>end</a:t>
            </a:r>
          </a:p>
          <a:p>
            <a:pPr eaLnBrk="1" hangingPunct="1">
              <a:lnSpc>
                <a:spcPct val="90000"/>
              </a:lnSpc>
              <a:spcBef>
                <a:spcPct val="0"/>
              </a:spcBef>
              <a:buFont typeface="Wingdings" panose="05000000000000000000" pitchFamily="2" charset="2"/>
              <a:buNone/>
            </a:pPr>
            <a:r>
              <a:rPr lang="en-US" altLang="en-US" sz="1800" b="1" dirty="0" err="1"/>
              <a:t>endmodule</a:t>
            </a:r>
            <a:endParaRPr lang="en-US" altLang="en-US" sz="1800" b="1" dirty="0"/>
          </a:p>
        </p:txBody>
      </p:sp>
      <p:grpSp>
        <p:nvGrpSpPr>
          <p:cNvPr id="2" name="Group 9"/>
          <p:cNvGrpSpPr>
            <a:grpSpLocks/>
          </p:cNvGrpSpPr>
          <p:nvPr/>
        </p:nvGrpSpPr>
        <p:grpSpPr bwMode="auto">
          <a:xfrm>
            <a:off x="990600" y="1676400"/>
            <a:ext cx="7086600" cy="2971800"/>
            <a:chOff x="624" y="1056"/>
            <a:chExt cx="4464" cy="1872"/>
          </a:xfrm>
        </p:grpSpPr>
        <p:sp>
          <p:nvSpPr>
            <p:cNvPr id="10250" name="Text Box 5"/>
            <p:cNvSpPr txBox="1">
              <a:spLocks noChangeArrowheads="1"/>
            </p:cNvSpPr>
            <p:nvPr/>
          </p:nvSpPr>
          <p:spPr bwMode="auto">
            <a:xfrm>
              <a:off x="3648" y="1056"/>
              <a:ext cx="14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000" i="1">
                  <a:solidFill>
                    <a:srgbClr val="0000FF"/>
                  </a:solidFill>
                  <a:latin typeface="Verdana" panose="020B0604030504040204" pitchFamily="34" charset="0"/>
                </a:rPr>
                <a:t>all initial blocks start at time 0</a:t>
              </a:r>
            </a:p>
          </p:txBody>
        </p:sp>
        <p:sp>
          <p:nvSpPr>
            <p:cNvPr id="10251" name="Freeform 6"/>
            <p:cNvSpPr>
              <a:spLocks/>
            </p:cNvSpPr>
            <p:nvPr/>
          </p:nvSpPr>
          <p:spPr bwMode="auto">
            <a:xfrm>
              <a:off x="624" y="1248"/>
              <a:ext cx="3072" cy="960"/>
            </a:xfrm>
            <a:custGeom>
              <a:avLst/>
              <a:gdLst>
                <a:gd name="T0" fmla="*/ 3072 w 3072"/>
                <a:gd name="T1" fmla="*/ 0 h 960"/>
                <a:gd name="T2" fmla="*/ 1776 w 3072"/>
                <a:gd name="T3" fmla="*/ 288 h 960"/>
                <a:gd name="T4" fmla="*/ 576 w 3072"/>
                <a:gd name="T5" fmla="*/ 576 h 960"/>
                <a:gd name="T6" fmla="*/ 0 w 3072"/>
                <a:gd name="T7" fmla="*/ 960 h 960"/>
                <a:gd name="T8" fmla="*/ 0 60000 65536"/>
                <a:gd name="T9" fmla="*/ 0 60000 65536"/>
                <a:gd name="T10" fmla="*/ 0 60000 65536"/>
                <a:gd name="T11" fmla="*/ 0 60000 65536"/>
                <a:gd name="T12" fmla="*/ 0 w 3072"/>
                <a:gd name="T13" fmla="*/ 0 h 960"/>
                <a:gd name="T14" fmla="*/ 3072 w 3072"/>
                <a:gd name="T15" fmla="*/ 960 h 960"/>
              </a:gdLst>
              <a:ahLst/>
              <a:cxnLst>
                <a:cxn ang="T8">
                  <a:pos x="T0" y="T1"/>
                </a:cxn>
                <a:cxn ang="T9">
                  <a:pos x="T2" y="T3"/>
                </a:cxn>
                <a:cxn ang="T10">
                  <a:pos x="T4" y="T5"/>
                </a:cxn>
                <a:cxn ang="T11">
                  <a:pos x="T6" y="T7"/>
                </a:cxn>
              </a:cxnLst>
              <a:rect l="T12" t="T13" r="T14" b="T15"/>
              <a:pathLst>
                <a:path w="3072" h="960">
                  <a:moveTo>
                    <a:pt x="3072" y="0"/>
                  </a:moveTo>
                  <a:cubicBezTo>
                    <a:pt x="2632" y="96"/>
                    <a:pt x="2192" y="192"/>
                    <a:pt x="1776" y="288"/>
                  </a:cubicBezTo>
                  <a:cubicBezTo>
                    <a:pt x="1360" y="384"/>
                    <a:pt x="872" y="464"/>
                    <a:pt x="576" y="576"/>
                  </a:cubicBezTo>
                  <a:cubicBezTo>
                    <a:pt x="280" y="688"/>
                    <a:pt x="88" y="904"/>
                    <a:pt x="0" y="960"/>
                  </a:cubicBezTo>
                </a:path>
              </a:pathLst>
            </a:custGeom>
            <a:noFill/>
            <a:ln w="22225" cap="flat" cmpd="sng">
              <a:solidFill>
                <a:srgbClr val="0000FF"/>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2" name="Freeform 7"/>
            <p:cNvSpPr>
              <a:spLocks/>
            </p:cNvSpPr>
            <p:nvPr/>
          </p:nvSpPr>
          <p:spPr bwMode="auto">
            <a:xfrm>
              <a:off x="624" y="1488"/>
              <a:ext cx="1968" cy="1152"/>
            </a:xfrm>
            <a:custGeom>
              <a:avLst/>
              <a:gdLst>
                <a:gd name="T0" fmla="*/ 1968 w 1968"/>
                <a:gd name="T1" fmla="*/ 0 h 1152"/>
                <a:gd name="T2" fmla="*/ 1440 w 1968"/>
                <a:gd name="T3" fmla="*/ 144 h 1152"/>
                <a:gd name="T4" fmla="*/ 768 w 1968"/>
                <a:gd name="T5" fmla="*/ 384 h 1152"/>
                <a:gd name="T6" fmla="*/ 0 w 1968"/>
                <a:gd name="T7" fmla="*/ 1152 h 1152"/>
                <a:gd name="T8" fmla="*/ 0 60000 65536"/>
                <a:gd name="T9" fmla="*/ 0 60000 65536"/>
                <a:gd name="T10" fmla="*/ 0 60000 65536"/>
                <a:gd name="T11" fmla="*/ 0 60000 65536"/>
                <a:gd name="T12" fmla="*/ 0 w 1968"/>
                <a:gd name="T13" fmla="*/ 0 h 1152"/>
                <a:gd name="T14" fmla="*/ 1968 w 1968"/>
                <a:gd name="T15" fmla="*/ 1152 h 1152"/>
              </a:gdLst>
              <a:ahLst/>
              <a:cxnLst>
                <a:cxn ang="T8">
                  <a:pos x="T0" y="T1"/>
                </a:cxn>
                <a:cxn ang="T9">
                  <a:pos x="T2" y="T3"/>
                </a:cxn>
                <a:cxn ang="T10">
                  <a:pos x="T4" y="T5"/>
                </a:cxn>
                <a:cxn ang="T11">
                  <a:pos x="T6" y="T7"/>
                </a:cxn>
              </a:cxnLst>
              <a:rect l="T12" t="T13" r="T14" b="T15"/>
              <a:pathLst>
                <a:path w="1968" h="1152">
                  <a:moveTo>
                    <a:pt x="1968" y="0"/>
                  </a:moveTo>
                  <a:cubicBezTo>
                    <a:pt x="1804" y="40"/>
                    <a:pt x="1640" y="80"/>
                    <a:pt x="1440" y="144"/>
                  </a:cubicBezTo>
                  <a:cubicBezTo>
                    <a:pt x="1240" y="208"/>
                    <a:pt x="1008" y="216"/>
                    <a:pt x="768" y="384"/>
                  </a:cubicBezTo>
                  <a:cubicBezTo>
                    <a:pt x="528" y="552"/>
                    <a:pt x="136" y="1024"/>
                    <a:pt x="0" y="1152"/>
                  </a:cubicBezTo>
                </a:path>
              </a:pathLst>
            </a:custGeom>
            <a:noFill/>
            <a:ln w="22225" cap="flat" cmpd="sng">
              <a:solidFill>
                <a:srgbClr val="0000FF"/>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3" name="Freeform 8"/>
            <p:cNvSpPr>
              <a:spLocks/>
            </p:cNvSpPr>
            <p:nvPr/>
          </p:nvSpPr>
          <p:spPr bwMode="auto">
            <a:xfrm>
              <a:off x="624" y="1461"/>
              <a:ext cx="2118" cy="1467"/>
            </a:xfrm>
            <a:custGeom>
              <a:avLst/>
              <a:gdLst>
                <a:gd name="T0" fmla="*/ 2118 w 2118"/>
                <a:gd name="T1" fmla="*/ 0 h 1467"/>
                <a:gd name="T2" fmla="*/ 1632 w 2118"/>
                <a:gd name="T3" fmla="*/ 123 h 1467"/>
                <a:gd name="T4" fmla="*/ 1056 w 2118"/>
                <a:gd name="T5" fmla="*/ 315 h 1467"/>
                <a:gd name="T6" fmla="*/ 528 w 2118"/>
                <a:gd name="T7" fmla="*/ 747 h 1467"/>
                <a:gd name="T8" fmla="*/ 0 w 2118"/>
                <a:gd name="T9" fmla="*/ 1467 h 1467"/>
                <a:gd name="T10" fmla="*/ 0 60000 65536"/>
                <a:gd name="T11" fmla="*/ 0 60000 65536"/>
                <a:gd name="T12" fmla="*/ 0 60000 65536"/>
                <a:gd name="T13" fmla="*/ 0 60000 65536"/>
                <a:gd name="T14" fmla="*/ 0 60000 65536"/>
                <a:gd name="T15" fmla="*/ 0 w 2118"/>
                <a:gd name="T16" fmla="*/ 0 h 1467"/>
                <a:gd name="T17" fmla="*/ 2118 w 2118"/>
                <a:gd name="T18" fmla="*/ 1467 h 1467"/>
              </a:gdLst>
              <a:ahLst/>
              <a:cxnLst>
                <a:cxn ang="T10">
                  <a:pos x="T0" y="T1"/>
                </a:cxn>
                <a:cxn ang="T11">
                  <a:pos x="T2" y="T3"/>
                </a:cxn>
                <a:cxn ang="T12">
                  <a:pos x="T4" y="T5"/>
                </a:cxn>
                <a:cxn ang="T13">
                  <a:pos x="T6" y="T7"/>
                </a:cxn>
                <a:cxn ang="T14">
                  <a:pos x="T8" y="T9"/>
                </a:cxn>
              </a:cxnLst>
              <a:rect l="T15" t="T16" r="T17" b="T18"/>
              <a:pathLst>
                <a:path w="2118" h="1467">
                  <a:moveTo>
                    <a:pt x="2118" y="0"/>
                  </a:moveTo>
                  <a:cubicBezTo>
                    <a:pt x="2037" y="21"/>
                    <a:pt x="1809" y="70"/>
                    <a:pt x="1632" y="123"/>
                  </a:cubicBezTo>
                  <a:cubicBezTo>
                    <a:pt x="1455" y="176"/>
                    <a:pt x="1240" y="211"/>
                    <a:pt x="1056" y="315"/>
                  </a:cubicBezTo>
                  <a:cubicBezTo>
                    <a:pt x="872" y="419"/>
                    <a:pt x="704" y="555"/>
                    <a:pt x="528" y="747"/>
                  </a:cubicBezTo>
                  <a:cubicBezTo>
                    <a:pt x="352" y="939"/>
                    <a:pt x="96" y="1339"/>
                    <a:pt x="0" y="1467"/>
                  </a:cubicBezTo>
                </a:path>
              </a:pathLst>
            </a:custGeom>
            <a:noFill/>
            <a:ln w="22225" cap="flat" cmpd="sng">
              <a:solidFill>
                <a:srgbClr val="0000FF"/>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 name="Group 13"/>
          <p:cNvGrpSpPr>
            <a:grpSpLocks/>
          </p:cNvGrpSpPr>
          <p:nvPr/>
        </p:nvGrpSpPr>
        <p:grpSpPr bwMode="auto">
          <a:xfrm>
            <a:off x="1219200" y="4953000"/>
            <a:ext cx="6248400" cy="1466850"/>
            <a:chOff x="768" y="3120"/>
            <a:chExt cx="3936" cy="924"/>
          </a:xfrm>
        </p:grpSpPr>
        <p:sp>
          <p:nvSpPr>
            <p:cNvPr id="10247" name="Text Box 10"/>
            <p:cNvSpPr txBox="1">
              <a:spLocks noChangeArrowheads="1"/>
            </p:cNvSpPr>
            <p:nvPr/>
          </p:nvSpPr>
          <p:spPr bwMode="auto">
            <a:xfrm>
              <a:off x="2976" y="3312"/>
              <a:ext cx="172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000" i="1">
                  <a:solidFill>
                    <a:srgbClr val="0000FF"/>
                  </a:solidFill>
                  <a:latin typeface="Verdana" panose="020B0604030504040204" pitchFamily="34" charset="0"/>
                </a:rPr>
                <a:t>multi-statement block enclosed by </a:t>
              </a:r>
              <a:r>
                <a:rPr lang="en-US" altLang="en-US" sz="2000" b="1" i="1">
                  <a:solidFill>
                    <a:srgbClr val="0000FF"/>
                  </a:solidFill>
                  <a:latin typeface="Verdana" panose="020B0604030504040204" pitchFamily="34" charset="0"/>
                </a:rPr>
                <a:t>begin</a:t>
              </a:r>
              <a:r>
                <a:rPr lang="en-US" altLang="en-US" sz="2000" i="1">
                  <a:solidFill>
                    <a:srgbClr val="0000FF"/>
                  </a:solidFill>
                  <a:latin typeface="Verdana" panose="020B0604030504040204" pitchFamily="34" charset="0"/>
                </a:rPr>
                <a:t> and </a:t>
              </a:r>
              <a:r>
                <a:rPr lang="en-US" altLang="en-US" sz="2000" b="1" i="1">
                  <a:solidFill>
                    <a:srgbClr val="0000FF"/>
                  </a:solidFill>
                  <a:latin typeface="Verdana" panose="020B0604030504040204" pitchFamily="34" charset="0"/>
                </a:rPr>
                <a:t>end</a:t>
              </a:r>
            </a:p>
          </p:txBody>
        </p:sp>
        <p:sp>
          <p:nvSpPr>
            <p:cNvPr id="10248" name="Freeform 11"/>
            <p:cNvSpPr>
              <a:spLocks/>
            </p:cNvSpPr>
            <p:nvPr/>
          </p:nvSpPr>
          <p:spPr bwMode="auto">
            <a:xfrm>
              <a:off x="1296" y="3120"/>
              <a:ext cx="1918" cy="671"/>
            </a:xfrm>
            <a:custGeom>
              <a:avLst/>
              <a:gdLst>
                <a:gd name="T0" fmla="*/ 1918 w 1918"/>
                <a:gd name="T1" fmla="*/ 671 h 671"/>
                <a:gd name="T2" fmla="*/ 528 w 1918"/>
                <a:gd name="T3" fmla="*/ 288 h 671"/>
                <a:gd name="T4" fmla="*/ 0 w 1918"/>
                <a:gd name="T5" fmla="*/ 0 h 671"/>
                <a:gd name="T6" fmla="*/ 0 60000 65536"/>
                <a:gd name="T7" fmla="*/ 0 60000 65536"/>
                <a:gd name="T8" fmla="*/ 0 60000 65536"/>
                <a:gd name="T9" fmla="*/ 0 w 1918"/>
                <a:gd name="T10" fmla="*/ 0 h 671"/>
                <a:gd name="T11" fmla="*/ 1918 w 1918"/>
                <a:gd name="T12" fmla="*/ 671 h 671"/>
              </a:gdLst>
              <a:ahLst/>
              <a:cxnLst>
                <a:cxn ang="T6">
                  <a:pos x="T0" y="T1"/>
                </a:cxn>
                <a:cxn ang="T7">
                  <a:pos x="T2" y="T3"/>
                </a:cxn>
                <a:cxn ang="T8">
                  <a:pos x="T4" y="T5"/>
                </a:cxn>
              </a:cxnLst>
              <a:rect l="T9" t="T10" r="T11" b="T12"/>
              <a:pathLst>
                <a:path w="1918" h="671">
                  <a:moveTo>
                    <a:pt x="1918" y="671"/>
                  </a:moveTo>
                  <a:cubicBezTo>
                    <a:pt x="1687" y="607"/>
                    <a:pt x="848" y="400"/>
                    <a:pt x="528" y="288"/>
                  </a:cubicBezTo>
                  <a:cubicBezTo>
                    <a:pt x="208" y="176"/>
                    <a:pt x="116" y="116"/>
                    <a:pt x="0" y="0"/>
                  </a:cubicBezTo>
                </a:path>
              </a:pathLst>
            </a:custGeom>
            <a:noFill/>
            <a:ln w="19050" cap="flat" cmpd="sng">
              <a:solidFill>
                <a:srgbClr val="0000FF"/>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9" name="Freeform 12"/>
            <p:cNvSpPr>
              <a:spLocks/>
            </p:cNvSpPr>
            <p:nvPr/>
          </p:nvSpPr>
          <p:spPr bwMode="auto">
            <a:xfrm>
              <a:off x="768" y="3683"/>
              <a:ext cx="3495" cy="361"/>
            </a:xfrm>
            <a:custGeom>
              <a:avLst/>
              <a:gdLst>
                <a:gd name="T0" fmla="*/ 3495 w 3495"/>
                <a:gd name="T1" fmla="*/ 235 h 361"/>
                <a:gd name="T2" fmla="*/ 3004 w 3495"/>
                <a:gd name="T3" fmla="*/ 357 h 361"/>
                <a:gd name="T4" fmla="*/ 1234 w 3495"/>
                <a:gd name="T5" fmla="*/ 260 h 361"/>
                <a:gd name="T6" fmla="*/ 415 w 3495"/>
                <a:gd name="T7" fmla="*/ 41 h 361"/>
                <a:gd name="T8" fmla="*/ 0 w 3495"/>
                <a:gd name="T9" fmla="*/ 13 h 361"/>
                <a:gd name="T10" fmla="*/ 0 60000 65536"/>
                <a:gd name="T11" fmla="*/ 0 60000 65536"/>
                <a:gd name="T12" fmla="*/ 0 60000 65536"/>
                <a:gd name="T13" fmla="*/ 0 60000 65536"/>
                <a:gd name="T14" fmla="*/ 0 60000 65536"/>
                <a:gd name="T15" fmla="*/ 0 w 3495"/>
                <a:gd name="T16" fmla="*/ 0 h 361"/>
                <a:gd name="T17" fmla="*/ 3495 w 3495"/>
                <a:gd name="T18" fmla="*/ 361 h 361"/>
              </a:gdLst>
              <a:ahLst/>
              <a:cxnLst>
                <a:cxn ang="T10">
                  <a:pos x="T0" y="T1"/>
                </a:cxn>
                <a:cxn ang="T11">
                  <a:pos x="T2" y="T3"/>
                </a:cxn>
                <a:cxn ang="T12">
                  <a:pos x="T4" y="T5"/>
                </a:cxn>
                <a:cxn ang="T13">
                  <a:pos x="T6" y="T7"/>
                </a:cxn>
                <a:cxn ang="T14">
                  <a:pos x="T8" y="T9"/>
                </a:cxn>
              </a:cxnLst>
              <a:rect l="T15" t="T16" r="T17" b="T18"/>
              <a:pathLst>
                <a:path w="3495" h="361">
                  <a:moveTo>
                    <a:pt x="3495" y="235"/>
                  </a:moveTo>
                  <a:cubicBezTo>
                    <a:pt x="3413" y="255"/>
                    <a:pt x="3381" y="353"/>
                    <a:pt x="3004" y="357"/>
                  </a:cubicBezTo>
                  <a:cubicBezTo>
                    <a:pt x="2627" y="361"/>
                    <a:pt x="1665" y="313"/>
                    <a:pt x="1234" y="260"/>
                  </a:cubicBezTo>
                  <a:cubicBezTo>
                    <a:pt x="803" y="207"/>
                    <a:pt x="621" y="82"/>
                    <a:pt x="415" y="41"/>
                  </a:cubicBezTo>
                  <a:cubicBezTo>
                    <a:pt x="209" y="0"/>
                    <a:pt x="86" y="19"/>
                    <a:pt x="0" y="13"/>
                  </a:cubicBezTo>
                </a:path>
              </a:pathLst>
            </a:custGeom>
            <a:noFill/>
            <a:ln w="19050" cap="flat" cmpd="sng">
              <a:solidFill>
                <a:srgbClr val="0000FF"/>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en-US" sz="4000" dirty="0" smtClean="0"/>
              <a:t>Another </a:t>
            </a:r>
            <a:r>
              <a:rPr lang="en-US" altLang="en-US" sz="4000" b="1" dirty="0" smtClean="0">
                <a:latin typeface="Tahoma" panose="020B0604030504040204" pitchFamily="34" charset="0"/>
              </a:rPr>
              <a:t>initial</a:t>
            </a:r>
            <a:r>
              <a:rPr lang="en-US" altLang="en-US" sz="4000" dirty="0" smtClean="0"/>
              <a:t> Statement Example</a:t>
            </a:r>
          </a:p>
        </p:txBody>
      </p:sp>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F481279F-9F2A-4EF5-942F-FD0F07D1FD6B}" type="slidenum">
              <a:rPr lang="en-US" altLang="en-US" sz="1000">
                <a:latin typeface="Verdana" panose="020B0604030504040204" pitchFamily="34" charset="0"/>
              </a:rPr>
              <a:pPr>
                <a:spcBef>
                  <a:spcPct val="0"/>
                </a:spcBef>
                <a:buClrTx/>
                <a:buSzTx/>
                <a:buFontTx/>
                <a:buNone/>
              </a:pPr>
              <a:t>7</a:t>
            </a:fld>
            <a:endParaRPr lang="en-US" altLang="en-US" sz="1000">
              <a:latin typeface="Verdana" panose="020B0604030504040204" pitchFamily="34" charset="0"/>
            </a:endParaRPr>
          </a:p>
        </p:txBody>
      </p:sp>
      <p:sp>
        <p:nvSpPr>
          <p:cNvPr id="11268" name="Text Box 4"/>
          <p:cNvSpPr txBox="1">
            <a:spLocks noChangeArrowheads="1"/>
          </p:cNvSpPr>
          <p:nvPr/>
        </p:nvSpPr>
        <p:spPr bwMode="auto">
          <a:xfrm>
            <a:off x="609600" y="1524000"/>
            <a:ext cx="2057400" cy="50482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Tahoma" panose="020B0604030504040204" pitchFamily="34" charset="0"/>
              </a:rPr>
              <a:t>module stim()</a:t>
            </a:r>
          </a:p>
          <a:p>
            <a:pPr eaLnBrk="1" hangingPunct="1">
              <a:spcBef>
                <a:spcPct val="0"/>
              </a:spcBef>
              <a:buClrTx/>
              <a:buSzTx/>
              <a:buFontTx/>
              <a:buNone/>
            </a:pPr>
            <a:endParaRPr lang="en-US" altLang="en-US" sz="800">
              <a:latin typeface="Tahoma" panose="020B0604030504040204" pitchFamily="34" charset="0"/>
            </a:endParaRPr>
          </a:p>
          <a:p>
            <a:pPr eaLnBrk="1" hangingPunct="1">
              <a:spcBef>
                <a:spcPct val="0"/>
              </a:spcBef>
              <a:buClrTx/>
              <a:buSzTx/>
              <a:buFontTx/>
              <a:buNone/>
            </a:pPr>
            <a:r>
              <a:rPr lang="en-US" altLang="en-US" sz="1800">
                <a:latin typeface="Tahoma" panose="020B0604030504040204" pitchFamily="34" charset="0"/>
              </a:rPr>
              <a:t>reg m,a,b,x,y;</a:t>
            </a:r>
          </a:p>
          <a:p>
            <a:pPr eaLnBrk="1" hangingPunct="1">
              <a:spcBef>
                <a:spcPct val="0"/>
              </a:spcBef>
              <a:buClrTx/>
              <a:buSzTx/>
              <a:buFontTx/>
              <a:buNone/>
            </a:pPr>
            <a:endParaRPr lang="en-US" altLang="en-US" sz="800">
              <a:latin typeface="Tahoma" panose="020B0604030504040204" pitchFamily="34" charset="0"/>
            </a:endParaRPr>
          </a:p>
          <a:p>
            <a:pPr eaLnBrk="1" hangingPunct="1">
              <a:spcBef>
                <a:spcPct val="0"/>
              </a:spcBef>
              <a:buClrTx/>
              <a:buSzTx/>
              <a:buFontTx/>
              <a:buNone/>
            </a:pPr>
            <a:r>
              <a:rPr lang="en-US" altLang="en-US" sz="1800">
                <a:latin typeface="Tahoma" panose="020B0604030504040204" pitchFamily="34" charset="0"/>
              </a:rPr>
              <a:t>initial</a:t>
            </a:r>
          </a:p>
          <a:p>
            <a:pPr eaLnBrk="1" hangingPunct="1">
              <a:spcBef>
                <a:spcPct val="0"/>
              </a:spcBef>
              <a:buClrTx/>
              <a:buSzTx/>
              <a:buFontTx/>
              <a:buNone/>
            </a:pPr>
            <a:r>
              <a:rPr lang="en-US" altLang="en-US" sz="1800">
                <a:latin typeface="Tahoma" panose="020B0604030504040204" pitchFamily="34" charset="0"/>
              </a:rPr>
              <a:t>  m = 1’b0;</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1800">
                <a:latin typeface="Tahoma" panose="020B0604030504040204" pitchFamily="34" charset="0"/>
              </a:rPr>
              <a:t>initial begin</a:t>
            </a:r>
          </a:p>
          <a:p>
            <a:pPr eaLnBrk="1" hangingPunct="1">
              <a:spcBef>
                <a:spcPct val="0"/>
              </a:spcBef>
              <a:buClrTx/>
              <a:buSzTx/>
              <a:buFontTx/>
              <a:buNone/>
            </a:pPr>
            <a:r>
              <a:rPr lang="en-US" altLang="en-US" sz="1800">
                <a:latin typeface="Tahoma" panose="020B0604030504040204" pitchFamily="34" charset="0"/>
              </a:rPr>
              <a:t>  #5   a = 1’b1;</a:t>
            </a:r>
          </a:p>
          <a:p>
            <a:pPr eaLnBrk="1" hangingPunct="1">
              <a:spcBef>
                <a:spcPct val="0"/>
              </a:spcBef>
              <a:buClrTx/>
              <a:buSzTx/>
              <a:buFontTx/>
              <a:buNone/>
            </a:pPr>
            <a:r>
              <a:rPr lang="en-US" altLang="en-US" sz="1800">
                <a:latin typeface="Tahoma" panose="020B0604030504040204" pitchFamily="34" charset="0"/>
              </a:rPr>
              <a:t>  #25 b = 1’b0;</a:t>
            </a:r>
          </a:p>
          <a:p>
            <a:pPr eaLnBrk="1" hangingPunct="1">
              <a:spcBef>
                <a:spcPct val="0"/>
              </a:spcBef>
              <a:buClrTx/>
              <a:buSzTx/>
              <a:buFontTx/>
              <a:buNone/>
            </a:pPr>
            <a:r>
              <a:rPr lang="en-US" altLang="en-US" sz="1800">
                <a:latin typeface="Tahoma" panose="020B0604030504040204" pitchFamily="34" charset="0"/>
              </a:rPr>
              <a:t>end</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1800">
                <a:latin typeface="Tahoma" panose="020B0604030504040204" pitchFamily="34" charset="0"/>
              </a:rPr>
              <a:t>initial begin</a:t>
            </a:r>
          </a:p>
          <a:p>
            <a:pPr eaLnBrk="1" hangingPunct="1">
              <a:spcBef>
                <a:spcPct val="0"/>
              </a:spcBef>
              <a:buClrTx/>
              <a:buSzTx/>
              <a:buFontTx/>
              <a:buNone/>
            </a:pPr>
            <a:r>
              <a:rPr lang="en-US" altLang="en-US" sz="1800">
                <a:latin typeface="Tahoma" panose="020B0604030504040204" pitchFamily="34" charset="0"/>
              </a:rPr>
              <a:t>  #10 x = 1’b0;</a:t>
            </a:r>
          </a:p>
          <a:p>
            <a:pPr eaLnBrk="1" hangingPunct="1">
              <a:spcBef>
                <a:spcPct val="0"/>
              </a:spcBef>
              <a:buClrTx/>
              <a:buSzTx/>
              <a:buFontTx/>
              <a:buNone/>
            </a:pPr>
            <a:r>
              <a:rPr lang="en-US" altLang="en-US" sz="1800">
                <a:latin typeface="Tahoma" panose="020B0604030504040204" pitchFamily="34" charset="0"/>
              </a:rPr>
              <a:t>  #25 y = 1’b1;</a:t>
            </a:r>
          </a:p>
          <a:p>
            <a:pPr eaLnBrk="1" hangingPunct="1">
              <a:spcBef>
                <a:spcPct val="0"/>
              </a:spcBef>
              <a:buClrTx/>
              <a:buSzTx/>
              <a:buFontTx/>
              <a:buNone/>
            </a:pPr>
            <a:r>
              <a:rPr lang="en-US" altLang="en-US" sz="1800">
                <a:latin typeface="Tahoma" panose="020B0604030504040204" pitchFamily="34" charset="0"/>
              </a:rPr>
              <a:t>end</a:t>
            </a:r>
          </a:p>
          <a:p>
            <a:pPr eaLnBrk="1" hangingPunct="1">
              <a:spcBef>
                <a:spcPct val="0"/>
              </a:spcBef>
              <a:buClrTx/>
              <a:buSzTx/>
              <a:buFontTx/>
              <a:buNone/>
            </a:pPr>
            <a:endParaRPr lang="en-US" altLang="en-US" sz="1000">
              <a:latin typeface="Tahoma" panose="020B0604030504040204" pitchFamily="34" charset="0"/>
            </a:endParaRPr>
          </a:p>
          <a:p>
            <a:pPr eaLnBrk="1" hangingPunct="1">
              <a:spcBef>
                <a:spcPct val="0"/>
              </a:spcBef>
              <a:buClrTx/>
              <a:buSzTx/>
              <a:buFontTx/>
              <a:buNone/>
            </a:pPr>
            <a:r>
              <a:rPr lang="en-US" altLang="en-US" sz="1800">
                <a:latin typeface="Tahoma" panose="020B0604030504040204" pitchFamily="34" charset="0"/>
              </a:rPr>
              <a:t>initial</a:t>
            </a:r>
          </a:p>
          <a:p>
            <a:pPr eaLnBrk="1" hangingPunct="1">
              <a:spcBef>
                <a:spcPct val="0"/>
              </a:spcBef>
              <a:buClrTx/>
              <a:buSzTx/>
              <a:buFontTx/>
              <a:buNone/>
            </a:pPr>
            <a:r>
              <a:rPr lang="en-US" altLang="en-US" sz="1800">
                <a:latin typeface="Tahoma" panose="020B0604030504040204" pitchFamily="34" charset="0"/>
              </a:rPr>
              <a:t>  #50 $finish;</a:t>
            </a:r>
          </a:p>
          <a:p>
            <a:pPr eaLnBrk="1" hangingPunct="1">
              <a:spcBef>
                <a:spcPct val="0"/>
              </a:spcBef>
              <a:buClrTx/>
              <a:buSzTx/>
              <a:buFontTx/>
              <a:buNone/>
            </a:pPr>
            <a:endParaRPr lang="en-US" altLang="en-US" sz="800">
              <a:latin typeface="Tahoma" panose="020B0604030504040204" pitchFamily="34" charset="0"/>
            </a:endParaRPr>
          </a:p>
          <a:p>
            <a:pPr eaLnBrk="1" hangingPunct="1">
              <a:spcBef>
                <a:spcPct val="0"/>
              </a:spcBef>
              <a:buClrTx/>
              <a:buSzTx/>
              <a:buFontTx/>
              <a:buNone/>
            </a:pPr>
            <a:r>
              <a:rPr lang="en-US" altLang="en-US" sz="1800">
                <a:latin typeface="Tahoma" panose="020B0604030504040204" pitchFamily="34" charset="0"/>
              </a:rPr>
              <a:t>endmodule</a:t>
            </a:r>
          </a:p>
        </p:txBody>
      </p:sp>
      <p:sp>
        <p:nvSpPr>
          <p:cNvPr id="249861" name="Rectangle 5"/>
          <p:cNvSpPr>
            <a:spLocks noChangeArrowheads="1"/>
          </p:cNvSpPr>
          <p:nvPr/>
        </p:nvSpPr>
        <p:spPr bwMode="auto">
          <a:xfrm>
            <a:off x="3886200" y="3505200"/>
            <a:ext cx="1295400" cy="685800"/>
          </a:xfrm>
          <a:prstGeom prst="rect">
            <a:avLst/>
          </a:prstGeom>
          <a:solidFill>
            <a:srgbClr val="6969FF"/>
          </a:solidFill>
          <a:ln w="12700">
            <a:solidFill>
              <a:schemeClr val="tx1"/>
            </a:solidFill>
            <a:miter lim="800000"/>
            <a:headEnd/>
            <a:tailEnd/>
          </a:ln>
        </p:spPr>
        <p:txBody>
          <a:bodyPr wrap="none" anchor="ct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Verdana" panose="020B0604030504040204" pitchFamily="34" charset="0"/>
              </a:rPr>
              <a:t>Modelsim</a:t>
            </a:r>
          </a:p>
        </p:txBody>
      </p:sp>
      <p:sp>
        <p:nvSpPr>
          <p:cNvPr id="249863" name="Line 7"/>
          <p:cNvSpPr>
            <a:spLocks noChangeShapeType="1"/>
          </p:cNvSpPr>
          <p:nvPr/>
        </p:nvSpPr>
        <p:spPr bwMode="auto">
          <a:xfrm>
            <a:off x="2667000" y="1600200"/>
            <a:ext cx="1219200" cy="205740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249864" name="Line 8"/>
          <p:cNvSpPr>
            <a:spLocks noChangeShapeType="1"/>
          </p:cNvSpPr>
          <p:nvPr/>
        </p:nvSpPr>
        <p:spPr bwMode="auto">
          <a:xfrm flipV="1">
            <a:off x="2667000" y="4038600"/>
            <a:ext cx="1219200" cy="243840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249865" name="Text Box 9"/>
          <p:cNvSpPr txBox="1">
            <a:spLocks noChangeArrowheads="1"/>
          </p:cNvSpPr>
          <p:nvPr/>
        </p:nvSpPr>
        <p:spPr bwMode="auto">
          <a:xfrm>
            <a:off x="3429000" y="5029200"/>
            <a:ext cx="2225675" cy="12033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What events at what times will a verilog simulator produce?</a:t>
            </a:r>
          </a:p>
        </p:txBody>
      </p:sp>
      <p:grpSp>
        <p:nvGrpSpPr>
          <p:cNvPr id="2" name="Group 43"/>
          <p:cNvGrpSpPr>
            <a:grpSpLocks/>
          </p:cNvGrpSpPr>
          <p:nvPr/>
        </p:nvGrpSpPr>
        <p:grpSpPr bwMode="auto">
          <a:xfrm>
            <a:off x="5181600" y="2057400"/>
            <a:ext cx="3429000" cy="3276600"/>
            <a:chOff x="3264" y="1296"/>
            <a:chExt cx="2160" cy="2064"/>
          </a:xfrm>
        </p:grpSpPr>
        <p:sp>
          <p:nvSpPr>
            <p:cNvPr id="11274" name="Rectangle 25"/>
            <p:cNvSpPr>
              <a:spLocks noChangeArrowheads="1"/>
            </p:cNvSpPr>
            <p:nvPr/>
          </p:nvSpPr>
          <p:spPr bwMode="auto">
            <a:xfrm>
              <a:off x="4464" y="3065"/>
              <a:ext cx="96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$finish</a:t>
              </a:r>
            </a:p>
          </p:txBody>
        </p:sp>
        <p:sp>
          <p:nvSpPr>
            <p:cNvPr id="11275" name="Rectangle 24"/>
            <p:cNvSpPr>
              <a:spLocks noChangeArrowheads="1"/>
            </p:cNvSpPr>
            <p:nvPr/>
          </p:nvSpPr>
          <p:spPr bwMode="auto">
            <a:xfrm>
              <a:off x="3792" y="3065"/>
              <a:ext cx="67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50</a:t>
              </a:r>
            </a:p>
          </p:txBody>
        </p:sp>
        <p:sp>
          <p:nvSpPr>
            <p:cNvPr id="11276" name="Rectangle 23"/>
            <p:cNvSpPr>
              <a:spLocks noChangeArrowheads="1"/>
            </p:cNvSpPr>
            <p:nvPr/>
          </p:nvSpPr>
          <p:spPr bwMode="auto">
            <a:xfrm>
              <a:off x="4464" y="2771"/>
              <a:ext cx="96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y = 1’b1</a:t>
              </a:r>
            </a:p>
          </p:txBody>
        </p:sp>
        <p:sp>
          <p:nvSpPr>
            <p:cNvPr id="11277" name="Rectangle 22"/>
            <p:cNvSpPr>
              <a:spLocks noChangeArrowheads="1"/>
            </p:cNvSpPr>
            <p:nvPr/>
          </p:nvSpPr>
          <p:spPr bwMode="auto">
            <a:xfrm>
              <a:off x="3792" y="2771"/>
              <a:ext cx="67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35</a:t>
              </a:r>
            </a:p>
          </p:txBody>
        </p:sp>
        <p:sp>
          <p:nvSpPr>
            <p:cNvPr id="11278" name="Rectangle 21"/>
            <p:cNvSpPr>
              <a:spLocks noChangeArrowheads="1"/>
            </p:cNvSpPr>
            <p:nvPr/>
          </p:nvSpPr>
          <p:spPr bwMode="auto">
            <a:xfrm>
              <a:off x="4464" y="2476"/>
              <a:ext cx="96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b = 1’b0</a:t>
              </a:r>
            </a:p>
          </p:txBody>
        </p:sp>
        <p:sp>
          <p:nvSpPr>
            <p:cNvPr id="11279" name="Rectangle 20"/>
            <p:cNvSpPr>
              <a:spLocks noChangeArrowheads="1"/>
            </p:cNvSpPr>
            <p:nvPr/>
          </p:nvSpPr>
          <p:spPr bwMode="auto">
            <a:xfrm>
              <a:off x="3792" y="2476"/>
              <a:ext cx="67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30</a:t>
              </a:r>
            </a:p>
          </p:txBody>
        </p:sp>
        <p:sp>
          <p:nvSpPr>
            <p:cNvPr id="11280" name="Rectangle 19"/>
            <p:cNvSpPr>
              <a:spLocks noChangeArrowheads="1"/>
            </p:cNvSpPr>
            <p:nvPr/>
          </p:nvSpPr>
          <p:spPr bwMode="auto">
            <a:xfrm>
              <a:off x="4464" y="2180"/>
              <a:ext cx="96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x = 1’b0</a:t>
              </a:r>
            </a:p>
          </p:txBody>
        </p:sp>
        <p:sp>
          <p:nvSpPr>
            <p:cNvPr id="11281" name="Rectangle 18"/>
            <p:cNvSpPr>
              <a:spLocks noChangeArrowheads="1"/>
            </p:cNvSpPr>
            <p:nvPr/>
          </p:nvSpPr>
          <p:spPr bwMode="auto">
            <a:xfrm>
              <a:off x="3792" y="2180"/>
              <a:ext cx="67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10</a:t>
              </a:r>
            </a:p>
          </p:txBody>
        </p:sp>
        <p:sp>
          <p:nvSpPr>
            <p:cNvPr id="11282" name="Rectangle 17"/>
            <p:cNvSpPr>
              <a:spLocks noChangeArrowheads="1"/>
            </p:cNvSpPr>
            <p:nvPr/>
          </p:nvSpPr>
          <p:spPr bwMode="auto">
            <a:xfrm>
              <a:off x="4464" y="1885"/>
              <a:ext cx="96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a = 1’b1</a:t>
              </a:r>
            </a:p>
          </p:txBody>
        </p:sp>
        <p:sp>
          <p:nvSpPr>
            <p:cNvPr id="11283" name="Rectangle 16"/>
            <p:cNvSpPr>
              <a:spLocks noChangeArrowheads="1"/>
            </p:cNvSpPr>
            <p:nvPr/>
          </p:nvSpPr>
          <p:spPr bwMode="auto">
            <a:xfrm>
              <a:off x="3792" y="1885"/>
              <a:ext cx="67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5</a:t>
              </a:r>
            </a:p>
          </p:txBody>
        </p:sp>
        <p:sp>
          <p:nvSpPr>
            <p:cNvPr id="11284" name="Rectangle 15"/>
            <p:cNvSpPr>
              <a:spLocks noChangeArrowheads="1"/>
            </p:cNvSpPr>
            <p:nvPr/>
          </p:nvSpPr>
          <p:spPr bwMode="auto">
            <a:xfrm>
              <a:off x="4464" y="1591"/>
              <a:ext cx="96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m = 1’b0</a:t>
              </a:r>
            </a:p>
          </p:txBody>
        </p:sp>
        <p:sp>
          <p:nvSpPr>
            <p:cNvPr id="11285" name="Rectangle 14"/>
            <p:cNvSpPr>
              <a:spLocks noChangeArrowheads="1"/>
            </p:cNvSpPr>
            <p:nvPr/>
          </p:nvSpPr>
          <p:spPr bwMode="auto">
            <a:xfrm>
              <a:off x="3792" y="1591"/>
              <a:ext cx="67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0</a:t>
              </a:r>
            </a:p>
          </p:txBody>
        </p:sp>
        <p:sp>
          <p:nvSpPr>
            <p:cNvPr id="11286" name="Rectangle 13"/>
            <p:cNvSpPr>
              <a:spLocks noChangeArrowheads="1"/>
            </p:cNvSpPr>
            <p:nvPr/>
          </p:nvSpPr>
          <p:spPr bwMode="auto">
            <a:xfrm>
              <a:off x="4464" y="1296"/>
              <a:ext cx="96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b"/>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1800"/>
                <a:t>Event</a:t>
              </a:r>
            </a:p>
          </p:txBody>
        </p:sp>
        <p:sp>
          <p:nvSpPr>
            <p:cNvPr id="11287" name="Rectangle 12"/>
            <p:cNvSpPr>
              <a:spLocks noChangeArrowheads="1"/>
            </p:cNvSpPr>
            <p:nvPr/>
          </p:nvSpPr>
          <p:spPr bwMode="auto">
            <a:xfrm>
              <a:off x="3792" y="1296"/>
              <a:ext cx="67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b"/>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1800"/>
                <a:t>Time</a:t>
              </a:r>
            </a:p>
          </p:txBody>
        </p:sp>
        <p:sp>
          <p:nvSpPr>
            <p:cNvPr id="11288" name="Line 26"/>
            <p:cNvSpPr>
              <a:spLocks noChangeShapeType="1"/>
            </p:cNvSpPr>
            <p:nvPr/>
          </p:nvSpPr>
          <p:spPr bwMode="auto">
            <a:xfrm>
              <a:off x="3792" y="1296"/>
              <a:ext cx="16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9" name="Line 27"/>
            <p:cNvSpPr>
              <a:spLocks noChangeShapeType="1"/>
            </p:cNvSpPr>
            <p:nvPr/>
          </p:nvSpPr>
          <p:spPr bwMode="auto">
            <a:xfrm>
              <a:off x="3792" y="1591"/>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0" name="Line 28"/>
            <p:cNvSpPr>
              <a:spLocks noChangeShapeType="1"/>
            </p:cNvSpPr>
            <p:nvPr/>
          </p:nvSpPr>
          <p:spPr bwMode="auto">
            <a:xfrm>
              <a:off x="3792" y="1885"/>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1" name="Line 29"/>
            <p:cNvSpPr>
              <a:spLocks noChangeShapeType="1"/>
            </p:cNvSpPr>
            <p:nvPr/>
          </p:nvSpPr>
          <p:spPr bwMode="auto">
            <a:xfrm>
              <a:off x="3792" y="2180"/>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2" name="Line 30"/>
            <p:cNvSpPr>
              <a:spLocks noChangeShapeType="1"/>
            </p:cNvSpPr>
            <p:nvPr/>
          </p:nvSpPr>
          <p:spPr bwMode="auto">
            <a:xfrm>
              <a:off x="3792" y="2476"/>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3" name="Line 31"/>
            <p:cNvSpPr>
              <a:spLocks noChangeShapeType="1"/>
            </p:cNvSpPr>
            <p:nvPr/>
          </p:nvSpPr>
          <p:spPr bwMode="auto">
            <a:xfrm>
              <a:off x="3792" y="2771"/>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4" name="Line 32"/>
            <p:cNvSpPr>
              <a:spLocks noChangeShapeType="1"/>
            </p:cNvSpPr>
            <p:nvPr/>
          </p:nvSpPr>
          <p:spPr bwMode="auto">
            <a:xfrm>
              <a:off x="3792" y="3065"/>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5" name="Line 33"/>
            <p:cNvSpPr>
              <a:spLocks noChangeShapeType="1"/>
            </p:cNvSpPr>
            <p:nvPr/>
          </p:nvSpPr>
          <p:spPr bwMode="auto">
            <a:xfrm>
              <a:off x="3792" y="3360"/>
              <a:ext cx="16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6" name="Line 34"/>
            <p:cNvSpPr>
              <a:spLocks noChangeShapeType="1"/>
            </p:cNvSpPr>
            <p:nvPr/>
          </p:nvSpPr>
          <p:spPr bwMode="auto">
            <a:xfrm>
              <a:off x="3792" y="1296"/>
              <a:ext cx="0" cy="206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7" name="Line 35"/>
            <p:cNvSpPr>
              <a:spLocks noChangeShapeType="1"/>
            </p:cNvSpPr>
            <p:nvPr/>
          </p:nvSpPr>
          <p:spPr bwMode="auto">
            <a:xfrm>
              <a:off x="4464" y="1296"/>
              <a:ext cx="0" cy="20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8" name="Line 36"/>
            <p:cNvSpPr>
              <a:spLocks noChangeShapeType="1"/>
            </p:cNvSpPr>
            <p:nvPr/>
          </p:nvSpPr>
          <p:spPr bwMode="auto">
            <a:xfrm>
              <a:off x="5424" y="1296"/>
              <a:ext cx="0" cy="206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9" name="Line 41"/>
            <p:cNvSpPr>
              <a:spLocks noChangeShapeType="1"/>
            </p:cNvSpPr>
            <p:nvPr/>
          </p:nvSpPr>
          <p:spPr bwMode="auto">
            <a:xfrm>
              <a:off x="3264" y="2544"/>
              <a:ext cx="528" cy="624"/>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300" name="Line 42"/>
            <p:cNvSpPr>
              <a:spLocks noChangeShapeType="1"/>
            </p:cNvSpPr>
            <p:nvPr/>
          </p:nvSpPr>
          <p:spPr bwMode="auto">
            <a:xfrm flipV="1">
              <a:off x="3264" y="1488"/>
              <a:ext cx="528" cy="816"/>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9861"/>
                                        </p:tgtEl>
                                        <p:attrNameLst>
                                          <p:attrName>style.visibility</p:attrName>
                                        </p:attrNameLst>
                                      </p:cBhvr>
                                      <p:to>
                                        <p:strVal val="visible"/>
                                      </p:to>
                                    </p:set>
                                    <p:animEffect transition="in" filter="checkerboard(across)">
                                      <p:cBhvr>
                                        <p:cTn id="7" dur="500"/>
                                        <p:tgtEl>
                                          <p:spTgt spid="24986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49863"/>
                                        </p:tgtEl>
                                        <p:attrNameLst>
                                          <p:attrName>style.visibility</p:attrName>
                                        </p:attrNameLst>
                                      </p:cBhvr>
                                      <p:to>
                                        <p:strVal val="visible"/>
                                      </p:to>
                                    </p:set>
                                    <p:animEffect transition="in" filter="checkerboard(across)">
                                      <p:cBhvr>
                                        <p:cTn id="10" dur="500"/>
                                        <p:tgtEl>
                                          <p:spTgt spid="24986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49864"/>
                                        </p:tgtEl>
                                        <p:attrNameLst>
                                          <p:attrName>style.visibility</p:attrName>
                                        </p:attrNameLst>
                                      </p:cBhvr>
                                      <p:to>
                                        <p:strVal val="visible"/>
                                      </p:to>
                                    </p:set>
                                    <p:animEffect transition="in" filter="checkerboard(across)">
                                      <p:cBhvr>
                                        <p:cTn id="13" dur="500"/>
                                        <p:tgtEl>
                                          <p:spTgt spid="24986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49865"/>
                                        </p:tgtEl>
                                        <p:attrNameLst>
                                          <p:attrName>style.visibility</p:attrName>
                                        </p:attrNameLst>
                                      </p:cBhvr>
                                      <p:to>
                                        <p:strVal val="visible"/>
                                      </p:to>
                                    </p:set>
                                    <p:animEffect transition="in" filter="checkerboard(across)">
                                      <p:cBhvr>
                                        <p:cTn id="16" dur="500"/>
                                        <p:tgtEl>
                                          <p:spTgt spid="2498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1+#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1" grpId="0" animBg="1"/>
      <p:bldP spid="249863" grpId="0" animBg="1"/>
      <p:bldP spid="249864" grpId="0" animBg="1"/>
      <p:bldP spid="24986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368551"/>
            <a:ext cx="8229600" cy="1143000"/>
          </a:xfrm>
        </p:spPr>
        <p:txBody>
          <a:bodyPr/>
          <a:lstStyle/>
          <a:p>
            <a:pPr eaLnBrk="1" hangingPunct="1"/>
            <a:r>
              <a:rPr lang="en-US" altLang="en-US" b="1" dirty="0" smtClean="0">
                <a:latin typeface="Tahoma" panose="020B0604030504040204" pitchFamily="34" charset="0"/>
              </a:rPr>
              <a:t>always</a:t>
            </a:r>
            <a:r>
              <a:rPr lang="en-US" altLang="en-US" dirty="0" smtClean="0"/>
              <a:t> statements</a:t>
            </a:r>
          </a:p>
        </p:txBody>
      </p:sp>
      <p:sp>
        <p:nvSpPr>
          <p:cNvPr id="12292" name="Rectangle 3"/>
          <p:cNvSpPr>
            <a:spLocks noGrp="1" noChangeArrowheads="1"/>
          </p:cNvSpPr>
          <p:nvPr>
            <p:ph idx="1"/>
          </p:nvPr>
        </p:nvSpPr>
        <p:spPr>
          <a:xfrm>
            <a:off x="457200" y="1691481"/>
            <a:ext cx="8229600" cy="4389437"/>
          </a:xfrm>
        </p:spPr>
        <p:txBody>
          <a:bodyPr/>
          <a:lstStyle/>
          <a:p>
            <a:pPr eaLnBrk="1" hangingPunct="1"/>
            <a:r>
              <a:rPr lang="en-US" altLang="en-US" dirty="0" smtClean="0"/>
              <a:t>Behavioral block operates CONTINUOUSLY</a:t>
            </a:r>
          </a:p>
          <a:p>
            <a:pPr lvl="1" eaLnBrk="1" hangingPunct="1"/>
            <a:r>
              <a:rPr lang="en-US" altLang="en-US" dirty="0" smtClean="0"/>
              <a:t>Executes at time zero but loops continuously</a:t>
            </a:r>
          </a:p>
          <a:p>
            <a:pPr lvl="1" eaLnBrk="1" hangingPunct="1"/>
            <a:r>
              <a:rPr lang="en-US" altLang="en-US" dirty="0" smtClean="0"/>
              <a:t>Can use a </a:t>
            </a:r>
            <a:r>
              <a:rPr lang="en-US" altLang="en-US" i="1" dirty="0" smtClean="0"/>
              <a:t>trigger list  </a:t>
            </a:r>
            <a:r>
              <a:rPr lang="en-US" altLang="en-US" dirty="0" smtClean="0"/>
              <a:t>to control operation; @(a, b, c)</a:t>
            </a:r>
          </a:p>
          <a:p>
            <a:pPr lvl="1" eaLnBrk="1" hangingPunct="1"/>
            <a:r>
              <a:rPr lang="en-US" altLang="en-US" dirty="0" smtClean="0"/>
              <a:t>In </a:t>
            </a:r>
            <a:r>
              <a:rPr lang="en-US" altLang="en-US" dirty="0" err="1" smtClean="0"/>
              <a:t>absense</a:t>
            </a:r>
            <a:r>
              <a:rPr lang="en-US" altLang="en-US" dirty="0" smtClean="0"/>
              <a:t> of a trigger list it will re-evaluate when the last &lt;LHS&gt; assignment completes.</a:t>
            </a:r>
          </a:p>
          <a:p>
            <a:pPr eaLnBrk="1" hangingPunct="1"/>
            <a:endParaRPr lang="en-US" altLang="en-US" dirty="0" smtClean="0"/>
          </a:p>
        </p:txBody>
      </p:sp>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A708C94C-BC96-4FAA-B2D6-1E6F50106D97}" type="slidenum">
              <a:rPr lang="en-US" altLang="en-US" sz="1000">
                <a:latin typeface="Verdana" panose="020B0604030504040204" pitchFamily="34" charset="0"/>
              </a:rPr>
              <a:pPr>
                <a:spcBef>
                  <a:spcPct val="0"/>
                </a:spcBef>
                <a:buClrTx/>
                <a:buSzTx/>
                <a:buFontTx/>
                <a:buNone/>
              </a:pPr>
              <a:t>8</a:t>
            </a:fld>
            <a:endParaRPr lang="en-US" altLang="en-US" sz="1000">
              <a:latin typeface="Verdana" panose="020B0604030504040204" pitchFamily="34" charset="0"/>
            </a:endParaRPr>
          </a:p>
        </p:txBody>
      </p:sp>
      <p:sp>
        <p:nvSpPr>
          <p:cNvPr id="12293" name="Text Box 4"/>
          <p:cNvSpPr txBox="1">
            <a:spLocks noChangeArrowheads="1"/>
          </p:cNvSpPr>
          <p:nvPr/>
        </p:nvSpPr>
        <p:spPr bwMode="auto">
          <a:xfrm>
            <a:off x="1146673" y="3962399"/>
            <a:ext cx="7196138" cy="25765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Verdana" panose="020B0604030504040204" pitchFamily="34" charset="0"/>
              </a:rPr>
              <a:t>module clock_gen (output reg clock);</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initial</a:t>
            </a:r>
          </a:p>
          <a:p>
            <a:pPr eaLnBrk="1" hangingPunct="1">
              <a:spcBef>
                <a:spcPct val="0"/>
              </a:spcBef>
              <a:buClrTx/>
              <a:buSzTx/>
              <a:buFontTx/>
              <a:buNone/>
            </a:pPr>
            <a:r>
              <a:rPr lang="en-US" altLang="en-US" sz="1800">
                <a:latin typeface="Verdana" panose="020B0604030504040204" pitchFamily="34" charset="0"/>
              </a:rPr>
              <a:t>  clock = 1’b0;		// must initialize in initial block</a:t>
            </a:r>
          </a:p>
          <a:p>
            <a:pPr eaLnBrk="1" hangingPunct="1">
              <a:spcBef>
                <a:spcPct val="0"/>
              </a:spcBef>
              <a:buClrTx/>
              <a:buSzTx/>
              <a:buFontTx/>
              <a:buNone/>
            </a:pPr>
            <a:endParaRPr lang="en-US" altLang="en-US" sz="1800">
              <a:latin typeface="Verdana" panose="020B0604030504040204" pitchFamily="34" charset="0"/>
            </a:endParaRPr>
          </a:p>
          <a:p>
            <a:pPr eaLnBrk="1" hangingPunct="1">
              <a:spcBef>
                <a:spcPct val="0"/>
              </a:spcBef>
              <a:buClrTx/>
              <a:buSzTx/>
              <a:buFontTx/>
              <a:buNone/>
            </a:pPr>
            <a:r>
              <a:rPr lang="en-US" altLang="en-US" sz="1800">
                <a:latin typeface="Verdana" panose="020B0604030504040204" pitchFamily="34" charset="0"/>
              </a:rPr>
              <a:t>always			// no trigger list for this always</a:t>
            </a:r>
          </a:p>
          <a:p>
            <a:pPr eaLnBrk="1" hangingPunct="1">
              <a:spcBef>
                <a:spcPct val="0"/>
              </a:spcBef>
              <a:buClrTx/>
              <a:buSzTx/>
              <a:buFontTx/>
              <a:buNone/>
            </a:pPr>
            <a:r>
              <a:rPr lang="en-US" altLang="en-US" sz="1800">
                <a:latin typeface="Verdana" panose="020B0604030504040204" pitchFamily="34" charset="0"/>
              </a:rPr>
              <a:t>  #10 clock = ~clock;	// always will re-evaluate when</a:t>
            </a:r>
          </a:p>
          <a:p>
            <a:pPr eaLnBrk="1" hangingPunct="1">
              <a:spcBef>
                <a:spcPct val="0"/>
              </a:spcBef>
              <a:buClrTx/>
              <a:buSzTx/>
              <a:buFontTx/>
              <a:buNone/>
            </a:pPr>
            <a:r>
              <a:rPr lang="en-US" altLang="en-US" sz="1800">
                <a:latin typeface="Verdana" panose="020B0604030504040204" pitchFamily="34" charset="0"/>
              </a:rPr>
              <a:t>			// last &lt;LHS&gt; assignment completes</a:t>
            </a:r>
          </a:p>
          <a:p>
            <a:pPr eaLnBrk="1" hangingPunct="1">
              <a:spcBef>
                <a:spcPct val="0"/>
              </a:spcBef>
              <a:buClrTx/>
              <a:buSzTx/>
              <a:buFontTx/>
              <a:buNone/>
            </a:pPr>
            <a:r>
              <a:rPr lang="en-US" altLang="en-US" sz="1800">
                <a:latin typeface="Verdana" panose="020B0604030504040204" pitchFamily="34" charset="0"/>
              </a:rPr>
              <a:t>endmodule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05246" y="237581"/>
            <a:ext cx="8229600" cy="1143000"/>
          </a:xfrm>
        </p:spPr>
        <p:txBody>
          <a:bodyPr/>
          <a:lstStyle/>
          <a:p>
            <a:pPr eaLnBrk="1" hangingPunct="1"/>
            <a:r>
              <a:rPr lang="en-US" altLang="en-US" b="1" dirty="0" smtClean="0">
                <a:latin typeface="Tahoma" panose="020B0604030504040204" pitchFamily="34" charset="0"/>
              </a:rPr>
              <a:t>always</a:t>
            </a:r>
            <a:r>
              <a:rPr lang="en-US" altLang="en-US" dirty="0" smtClean="0"/>
              <a:t> </a:t>
            </a:r>
            <a:r>
              <a:rPr lang="en-US" altLang="en-US" dirty="0" smtClean="0">
                <a:latin typeface="Times New Roman" panose="02020603050405020304" pitchFamily="18" charset="0"/>
              </a:rPr>
              <a:t>vs</a:t>
            </a:r>
            <a:r>
              <a:rPr lang="en-US" altLang="en-US" dirty="0" smtClean="0"/>
              <a:t> </a:t>
            </a:r>
            <a:r>
              <a:rPr lang="en-US" altLang="en-US" b="1" dirty="0" smtClean="0">
                <a:latin typeface="Tahoma" panose="020B0604030504040204" pitchFamily="34" charset="0"/>
              </a:rPr>
              <a:t>initial</a:t>
            </a:r>
          </a:p>
        </p:txBody>
      </p:sp>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SzTx/>
              <a:buFontTx/>
              <a:buNone/>
            </a:pPr>
            <a:fld id="{B46D170F-4087-4FBC-B9C7-2C1646D221E4}" type="slidenum">
              <a:rPr lang="en-US" altLang="en-US" sz="1000">
                <a:latin typeface="Verdana" panose="020B0604030504040204" pitchFamily="34" charset="0"/>
              </a:rPr>
              <a:pPr>
                <a:spcBef>
                  <a:spcPct val="0"/>
                </a:spcBef>
                <a:buClrTx/>
                <a:buSzTx/>
                <a:buFontTx/>
                <a:buNone/>
              </a:pPr>
              <a:t>9</a:t>
            </a:fld>
            <a:endParaRPr lang="en-US" altLang="en-US" sz="1000">
              <a:latin typeface="Verdana" panose="020B0604030504040204" pitchFamily="34" charset="0"/>
            </a:endParaRPr>
          </a:p>
        </p:txBody>
      </p:sp>
      <p:sp>
        <p:nvSpPr>
          <p:cNvPr id="13316" name="Text Box 4"/>
          <p:cNvSpPr txBox="1">
            <a:spLocks noChangeArrowheads="1"/>
          </p:cNvSpPr>
          <p:nvPr/>
        </p:nvSpPr>
        <p:spPr bwMode="auto">
          <a:xfrm>
            <a:off x="609600" y="1676400"/>
            <a:ext cx="3429000" cy="3457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b="1" dirty="0" err="1">
                <a:latin typeface="Verdana" panose="020B0604030504040204" pitchFamily="34" charset="0"/>
              </a:rPr>
              <a:t>reg</a:t>
            </a:r>
            <a:r>
              <a:rPr lang="en-US" altLang="en-US" sz="2000" dirty="0">
                <a:latin typeface="Verdana" panose="020B0604030504040204" pitchFamily="34" charset="0"/>
              </a:rPr>
              <a:t> [7:0] v1, v2, v3, v4;</a:t>
            </a:r>
          </a:p>
          <a:p>
            <a:pPr eaLnBrk="1" hangingPunct="1">
              <a:spcBef>
                <a:spcPct val="0"/>
              </a:spcBef>
              <a:buClrTx/>
              <a:buSzTx/>
              <a:buFontTx/>
              <a:buNone/>
            </a:pPr>
            <a:endParaRPr lang="en-US" altLang="en-US" sz="2000" dirty="0">
              <a:latin typeface="Verdana" panose="020B0604030504040204" pitchFamily="34" charset="0"/>
            </a:endParaRPr>
          </a:p>
          <a:p>
            <a:pPr eaLnBrk="1" hangingPunct="1">
              <a:spcBef>
                <a:spcPct val="0"/>
              </a:spcBef>
              <a:buClrTx/>
              <a:buSzTx/>
              <a:buFontTx/>
              <a:buNone/>
            </a:pPr>
            <a:r>
              <a:rPr lang="en-US" altLang="en-US" sz="2000" b="1" dirty="0">
                <a:latin typeface="Verdana" panose="020B0604030504040204" pitchFamily="34" charset="0"/>
              </a:rPr>
              <a:t>initial</a:t>
            </a:r>
            <a:r>
              <a:rPr lang="en-US" altLang="en-US" sz="2000" dirty="0">
                <a:latin typeface="Verdana" panose="020B0604030504040204" pitchFamily="34" charset="0"/>
              </a:rPr>
              <a:t> </a:t>
            </a:r>
            <a:r>
              <a:rPr lang="en-US" altLang="en-US" sz="2000" b="1" dirty="0">
                <a:latin typeface="Verdana" panose="020B0604030504040204" pitchFamily="34" charset="0"/>
              </a:rPr>
              <a:t>begin</a:t>
            </a:r>
          </a:p>
          <a:p>
            <a:pPr eaLnBrk="1" hangingPunct="1">
              <a:spcBef>
                <a:spcPct val="0"/>
              </a:spcBef>
              <a:buClrTx/>
              <a:buSzTx/>
              <a:buFontTx/>
              <a:buNone/>
            </a:pPr>
            <a:r>
              <a:rPr lang="en-US" altLang="en-US" sz="2000" dirty="0">
                <a:latin typeface="Verdana" panose="020B0604030504040204" pitchFamily="34" charset="0"/>
              </a:rPr>
              <a:t>          v1 = 1;</a:t>
            </a:r>
          </a:p>
          <a:p>
            <a:pPr eaLnBrk="1" hangingPunct="1">
              <a:spcBef>
                <a:spcPct val="0"/>
              </a:spcBef>
              <a:buClrTx/>
              <a:buSzTx/>
              <a:buFontTx/>
              <a:buNone/>
            </a:pPr>
            <a:r>
              <a:rPr lang="en-US" altLang="en-US" sz="2000" dirty="0">
                <a:latin typeface="Verdana" panose="020B0604030504040204" pitchFamily="34" charset="0"/>
              </a:rPr>
              <a:t>     #2 v2 = v1 + 1;</a:t>
            </a:r>
          </a:p>
          <a:p>
            <a:pPr eaLnBrk="1" hangingPunct="1">
              <a:spcBef>
                <a:spcPct val="0"/>
              </a:spcBef>
              <a:buClrTx/>
              <a:buSzTx/>
              <a:buFontTx/>
              <a:buNone/>
            </a:pPr>
            <a:r>
              <a:rPr lang="en-US" altLang="en-US" sz="2000" dirty="0">
                <a:latin typeface="Verdana" panose="020B0604030504040204" pitchFamily="34" charset="0"/>
              </a:rPr>
              <a:t>          v3 = v2 + 1;</a:t>
            </a:r>
          </a:p>
          <a:p>
            <a:pPr eaLnBrk="1" hangingPunct="1">
              <a:spcBef>
                <a:spcPct val="0"/>
              </a:spcBef>
              <a:buClrTx/>
              <a:buSzTx/>
              <a:buFontTx/>
              <a:buNone/>
            </a:pPr>
            <a:r>
              <a:rPr lang="en-US" altLang="en-US" sz="2000" dirty="0">
                <a:latin typeface="Verdana" panose="020B0604030504040204" pitchFamily="34" charset="0"/>
              </a:rPr>
              <a:t>     #2 v4 = v3 + 1;</a:t>
            </a:r>
          </a:p>
          <a:p>
            <a:pPr eaLnBrk="1" hangingPunct="1">
              <a:spcBef>
                <a:spcPct val="0"/>
              </a:spcBef>
              <a:buClrTx/>
              <a:buSzTx/>
              <a:buFontTx/>
              <a:buNone/>
            </a:pPr>
            <a:r>
              <a:rPr lang="en-US" altLang="en-US" sz="2000" dirty="0">
                <a:latin typeface="Verdana" panose="020B0604030504040204" pitchFamily="34" charset="0"/>
              </a:rPr>
              <a:t>          v1 = v4 + 1;</a:t>
            </a:r>
          </a:p>
          <a:p>
            <a:pPr eaLnBrk="1" hangingPunct="1">
              <a:spcBef>
                <a:spcPct val="0"/>
              </a:spcBef>
              <a:buClrTx/>
              <a:buSzTx/>
              <a:buFontTx/>
              <a:buNone/>
            </a:pPr>
            <a:r>
              <a:rPr lang="en-US" altLang="en-US" sz="2000" dirty="0">
                <a:latin typeface="Verdana" panose="020B0604030504040204" pitchFamily="34" charset="0"/>
              </a:rPr>
              <a:t>     #2 v2 = v1 + 1;</a:t>
            </a:r>
          </a:p>
          <a:p>
            <a:pPr eaLnBrk="1" hangingPunct="1">
              <a:spcBef>
                <a:spcPct val="0"/>
              </a:spcBef>
              <a:buClrTx/>
              <a:buSzTx/>
              <a:buFontTx/>
              <a:buNone/>
            </a:pPr>
            <a:r>
              <a:rPr lang="en-US" altLang="en-US" sz="2000" dirty="0">
                <a:latin typeface="Verdana" panose="020B0604030504040204" pitchFamily="34" charset="0"/>
              </a:rPr>
              <a:t>          v3 = v2 + 1;</a:t>
            </a:r>
          </a:p>
          <a:p>
            <a:pPr eaLnBrk="1" hangingPunct="1">
              <a:spcBef>
                <a:spcPct val="0"/>
              </a:spcBef>
              <a:buClrTx/>
              <a:buSzTx/>
              <a:buFontTx/>
              <a:buNone/>
            </a:pPr>
            <a:r>
              <a:rPr lang="en-US" altLang="en-US" sz="2000" b="1" dirty="0">
                <a:latin typeface="Verdana" panose="020B0604030504040204" pitchFamily="34" charset="0"/>
              </a:rPr>
              <a:t>end</a:t>
            </a:r>
            <a:endParaRPr lang="en-US" altLang="en-US" sz="2000" dirty="0">
              <a:latin typeface="Verdana" panose="020B0604030504040204" pitchFamily="34" charset="0"/>
            </a:endParaRPr>
          </a:p>
        </p:txBody>
      </p:sp>
      <p:sp>
        <p:nvSpPr>
          <p:cNvPr id="13317" name="Text Box 5"/>
          <p:cNvSpPr txBox="1">
            <a:spLocks noChangeArrowheads="1"/>
          </p:cNvSpPr>
          <p:nvPr/>
        </p:nvSpPr>
        <p:spPr bwMode="auto">
          <a:xfrm>
            <a:off x="4800600" y="1676400"/>
            <a:ext cx="3429000" cy="3457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marL="742950" indent="-285750">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b="1">
                <a:latin typeface="Verdana" panose="020B0604030504040204" pitchFamily="34" charset="0"/>
              </a:rPr>
              <a:t>reg</a:t>
            </a:r>
            <a:r>
              <a:rPr lang="en-US" altLang="en-US" sz="2000">
                <a:latin typeface="Verdana" panose="020B0604030504040204" pitchFamily="34" charset="0"/>
              </a:rPr>
              <a:t> [7:0] v1, v2, v3, v4;</a:t>
            </a:r>
          </a:p>
          <a:p>
            <a:pPr eaLnBrk="1" hangingPunct="1">
              <a:spcBef>
                <a:spcPct val="0"/>
              </a:spcBef>
              <a:buClrTx/>
              <a:buSzTx/>
              <a:buFontTx/>
              <a:buNone/>
            </a:pPr>
            <a:endParaRPr lang="en-US" altLang="en-US" sz="2000">
              <a:latin typeface="Verdana" panose="020B0604030504040204" pitchFamily="34" charset="0"/>
            </a:endParaRPr>
          </a:p>
          <a:p>
            <a:pPr eaLnBrk="1" hangingPunct="1">
              <a:spcBef>
                <a:spcPct val="0"/>
              </a:spcBef>
              <a:buClrTx/>
              <a:buSzTx/>
              <a:buFontTx/>
              <a:buNone/>
            </a:pPr>
            <a:r>
              <a:rPr lang="en-US" altLang="en-US" sz="2000" b="1">
                <a:latin typeface="Verdana" panose="020B0604030504040204" pitchFamily="34" charset="0"/>
              </a:rPr>
              <a:t>always</a:t>
            </a:r>
            <a:r>
              <a:rPr lang="en-US" altLang="en-US" sz="2000">
                <a:latin typeface="Verdana" panose="020B0604030504040204" pitchFamily="34" charset="0"/>
              </a:rPr>
              <a:t> </a:t>
            </a:r>
            <a:r>
              <a:rPr lang="en-US" altLang="en-US" sz="2000" b="1">
                <a:latin typeface="Verdana" panose="020B0604030504040204" pitchFamily="34" charset="0"/>
              </a:rPr>
              <a:t>begin</a:t>
            </a:r>
          </a:p>
          <a:p>
            <a:pPr eaLnBrk="1" hangingPunct="1">
              <a:spcBef>
                <a:spcPct val="0"/>
              </a:spcBef>
              <a:buClrTx/>
              <a:buSzTx/>
              <a:buFontTx/>
              <a:buNone/>
            </a:pPr>
            <a:r>
              <a:rPr lang="en-US" altLang="en-US" sz="2000">
                <a:latin typeface="Verdana" panose="020B0604030504040204" pitchFamily="34" charset="0"/>
              </a:rPr>
              <a:t>          v1 = 1;</a:t>
            </a:r>
          </a:p>
          <a:p>
            <a:pPr eaLnBrk="1" hangingPunct="1">
              <a:spcBef>
                <a:spcPct val="0"/>
              </a:spcBef>
              <a:buClrTx/>
              <a:buSzTx/>
              <a:buFontTx/>
              <a:buNone/>
            </a:pPr>
            <a:r>
              <a:rPr lang="en-US" altLang="en-US" sz="2000">
                <a:latin typeface="Verdana" panose="020B0604030504040204" pitchFamily="34" charset="0"/>
              </a:rPr>
              <a:t>     #2 v2 = v1 + 1;</a:t>
            </a:r>
          </a:p>
          <a:p>
            <a:pPr eaLnBrk="1" hangingPunct="1">
              <a:spcBef>
                <a:spcPct val="0"/>
              </a:spcBef>
              <a:buClrTx/>
              <a:buSzTx/>
              <a:buFontTx/>
              <a:buNone/>
            </a:pPr>
            <a:r>
              <a:rPr lang="en-US" altLang="en-US" sz="2000">
                <a:latin typeface="Verdana" panose="020B0604030504040204" pitchFamily="34" charset="0"/>
              </a:rPr>
              <a:t>          v3 = v2 + 1;</a:t>
            </a:r>
          </a:p>
          <a:p>
            <a:pPr eaLnBrk="1" hangingPunct="1">
              <a:spcBef>
                <a:spcPct val="0"/>
              </a:spcBef>
              <a:buClrTx/>
              <a:buSzTx/>
              <a:buFontTx/>
              <a:buNone/>
            </a:pPr>
            <a:r>
              <a:rPr lang="en-US" altLang="en-US" sz="2000">
                <a:latin typeface="Verdana" panose="020B0604030504040204" pitchFamily="34" charset="0"/>
              </a:rPr>
              <a:t>     #2 v4 = v3 + 1;</a:t>
            </a:r>
          </a:p>
          <a:p>
            <a:pPr eaLnBrk="1" hangingPunct="1">
              <a:spcBef>
                <a:spcPct val="0"/>
              </a:spcBef>
              <a:buClrTx/>
              <a:buSzTx/>
              <a:buFontTx/>
              <a:buNone/>
            </a:pPr>
            <a:r>
              <a:rPr lang="en-US" altLang="en-US" sz="2000">
                <a:latin typeface="Verdana" panose="020B0604030504040204" pitchFamily="34" charset="0"/>
              </a:rPr>
              <a:t>          v1 = v4 + 1;</a:t>
            </a:r>
          </a:p>
          <a:p>
            <a:pPr eaLnBrk="1" hangingPunct="1">
              <a:spcBef>
                <a:spcPct val="0"/>
              </a:spcBef>
              <a:buClrTx/>
              <a:buSzTx/>
              <a:buFontTx/>
              <a:buNone/>
            </a:pPr>
            <a:r>
              <a:rPr lang="en-US" altLang="en-US" sz="2000">
                <a:latin typeface="Verdana" panose="020B0604030504040204" pitchFamily="34" charset="0"/>
              </a:rPr>
              <a:t>     #2 v2 = v1 + 1;</a:t>
            </a:r>
          </a:p>
          <a:p>
            <a:pPr eaLnBrk="1" hangingPunct="1">
              <a:spcBef>
                <a:spcPct val="0"/>
              </a:spcBef>
              <a:buClrTx/>
              <a:buSzTx/>
              <a:buFontTx/>
              <a:buNone/>
            </a:pPr>
            <a:r>
              <a:rPr lang="en-US" altLang="en-US" sz="2000">
                <a:latin typeface="Verdana" panose="020B0604030504040204" pitchFamily="34" charset="0"/>
              </a:rPr>
              <a:t>          v3 = v2 + 1;</a:t>
            </a:r>
          </a:p>
          <a:p>
            <a:pPr eaLnBrk="1" hangingPunct="1">
              <a:spcBef>
                <a:spcPct val="0"/>
              </a:spcBef>
              <a:buClrTx/>
              <a:buSzTx/>
              <a:buFontTx/>
              <a:buNone/>
            </a:pPr>
            <a:r>
              <a:rPr lang="en-US" altLang="en-US" sz="2000" b="1">
                <a:latin typeface="Verdana" panose="020B0604030504040204" pitchFamily="34" charset="0"/>
              </a:rPr>
              <a:t>end</a:t>
            </a:r>
            <a:endParaRPr lang="en-US" altLang="en-US" sz="2000">
              <a:latin typeface="Verdana" panose="020B0604030504040204" pitchFamily="34" charset="0"/>
            </a:endParaRPr>
          </a:p>
        </p:txBody>
      </p:sp>
      <p:sp>
        <p:nvSpPr>
          <p:cNvPr id="13318" name="Rectangle 6"/>
          <p:cNvSpPr>
            <a:spLocks noChangeArrowheads="1"/>
          </p:cNvSpPr>
          <p:nvPr/>
        </p:nvSpPr>
        <p:spPr bwMode="auto">
          <a:xfrm>
            <a:off x="609600" y="5410200"/>
            <a:ext cx="72390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231775" indent="-231775">
              <a:spcBef>
                <a:spcPct val="20000"/>
              </a:spcBef>
              <a:buClr>
                <a:srgbClr val="0000A0"/>
              </a:buClr>
              <a:buSzPct val="125000"/>
              <a:buFont typeface="Wingdings" panose="05000000000000000000" pitchFamily="2" charset="2"/>
              <a:buChar char="§"/>
              <a:defRPr sz="2800">
                <a:solidFill>
                  <a:schemeClr val="tx1"/>
                </a:solidFill>
                <a:latin typeface="Times New Roman" panose="02020603050405020304" pitchFamily="18" charset="0"/>
              </a:defRPr>
            </a:lvl1pPr>
            <a:lvl2pPr>
              <a:spcBef>
                <a:spcPct val="20000"/>
              </a:spcBef>
              <a:buClr>
                <a:srgbClr val="0000A0"/>
              </a:buClr>
              <a:buSzPct val="125000"/>
              <a:buChar char="•"/>
              <a:defRPr sz="2400">
                <a:solidFill>
                  <a:schemeClr val="tx1"/>
                </a:solidFill>
                <a:latin typeface="Times New Roman" panose="02020603050405020304" pitchFamily="18" charset="0"/>
              </a:defRPr>
            </a:lvl2pPr>
            <a:lvl3pPr marL="1143000" indent="-228600">
              <a:spcBef>
                <a:spcPct val="20000"/>
              </a:spcBef>
              <a:buClr>
                <a:srgbClr val="0000A0"/>
              </a:buClr>
              <a:buSzPct val="125000"/>
              <a:buFont typeface="Wingdings" panose="05000000000000000000" pitchFamily="2" charset="2"/>
              <a:buChar char="ü"/>
              <a:defRPr sz="2000">
                <a:solidFill>
                  <a:schemeClr val="tx1"/>
                </a:solidFill>
                <a:latin typeface="Times New Roman" panose="02020603050405020304" pitchFamily="18" charset="0"/>
              </a:defRPr>
            </a:lvl3pPr>
            <a:lvl4pPr marL="1600200" indent="-228600">
              <a:spcBef>
                <a:spcPct val="20000"/>
              </a:spcBef>
              <a:buClr>
                <a:srgbClr val="0000A0"/>
              </a:buClr>
              <a:buSzPct val="125000"/>
              <a:buFont typeface="Wingdings" panose="05000000000000000000" pitchFamily="2" charset="2"/>
              <a:buChar char="q"/>
              <a:defRPr>
                <a:solidFill>
                  <a:schemeClr val="tx1"/>
                </a:solidFill>
                <a:latin typeface="Times New Roman" panose="02020603050405020304" pitchFamily="18" charset="0"/>
              </a:defRPr>
            </a:lvl4pPr>
            <a:lvl5pPr marL="2057400" indent="-228600">
              <a:spcBef>
                <a:spcPct val="20000"/>
              </a:spcBef>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A0"/>
              </a:buClr>
              <a:buSzPct val="125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r>
              <a:rPr lang="en-US" altLang="en-US" sz="1800" b="1">
                <a:latin typeface="Verdana" panose="020B0604030504040204" pitchFamily="34" charset="0"/>
              </a:rPr>
              <a:t>What values does each block produce?</a:t>
            </a:r>
          </a:p>
          <a:p>
            <a:pPr lvl="1" eaLnBrk="1" hangingPunct="1">
              <a:buFont typeface="Wingdings" panose="05000000000000000000" pitchFamily="2" charset="2"/>
              <a:buChar char="Ø"/>
            </a:pPr>
            <a:r>
              <a:rPr lang="en-US" altLang="en-US" sz="1800" b="1">
                <a:latin typeface="Verdana" panose="020B0604030504040204" pitchFamily="34" charset="0"/>
              </a:rPr>
              <a:t> Lets take our best guess</a:t>
            </a:r>
          </a:p>
          <a:p>
            <a:pPr lvl="1" eaLnBrk="1" hangingPunct="1">
              <a:buFont typeface="Wingdings" panose="05000000000000000000" pitchFamily="2" charset="2"/>
              <a:buChar char="Ø"/>
            </a:pPr>
            <a:r>
              <a:rPr lang="en-US" altLang="en-US" sz="1800" b="1">
                <a:latin typeface="Verdana" panose="020B0604030504040204" pitchFamily="34" charset="0"/>
              </a:rPr>
              <a:t> Then lets try it in ModelSim</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55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555Theme" id="{E0FF54AE-9C37-4E24-9A62-0E01F95333A7}" vid="{EFA1C45D-74FA-4556-843B-D9496DA3411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555Theme</Template>
  <TotalTime>37205</TotalTime>
  <Words>3967</Words>
  <Application>Microsoft Office PowerPoint</Application>
  <PresentationFormat>On-screen Show (4:3)</PresentationFormat>
  <Paragraphs>1036</Paragraphs>
  <Slides>53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Arial</vt:lpstr>
      <vt:lpstr>Calibri</vt:lpstr>
      <vt:lpstr>Constantia</vt:lpstr>
      <vt:lpstr>Courier New</vt:lpstr>
      <vt:lpstr>Tahoma</vt:lpstr>
      <vt:lpstr>Times New Roman</vt:lpstr>
      <vt:lpstr>Verdana</vt:lpstr>
      <vt:lpstr>Wingdings</vt:lpstr>
      <vt:lpstr>Wingdings 2</vt:lpstr>
      <vt:lpstr>555Theme</vt:lpstr>
      <vt:lpstr>ECE 551 Digital Design And Synthesis</vt:lpstr>
      <vt:lpstr>Administrative Matters</vt:lpstr>
      <vt:lpstr>Behavioral Verilog</vt:lpstr>
      <vt:lpstr>Behavioral Verilog</vt:lpstr>
      <vt:lpstr>More on initial statements</vt:lpstr>
      <vt:lpstr>initial Blocks</vt:lpstr>
      <vt:lpstr>Another initial Statement Example</vt:lpstr>
      <vt:lpstr>always statements</vt:lpstr>
      <vt:lpstr>always vs initial</vt:lpstr>
      <vt:lpstr>Trigger lists (Sensitivity lists)</vt:lpstr>
      <vt:lpstr>FlipFlops (finally getting somewhere)</vt:lpstr>
      <vt:lpstr>Implying Flops (my way or the highway)</vt:lpstr>
      <vt:lpstr>Implying Flops (synchronous reset)</vt:lpstr>
      <vt:lpstr>Implying Flops (asynch reset)</vt:lpstr>
      <vt:lpstr>Know your cell library</vt:lpstr>
      <vt:lpstr>What about conditionally enabled Flops?</vt:lpstr>
      <vt:lpstr>Flop Inference in System Verilog</vt:lpstr>
      <vt:lpstr>Behavioral: Combinational vs Sequential</vt:lpstr>
      <vt:lpstr>Blocking vs non-Blocking</vt:lpstr>
      <vt:lpstr>Non-Blocking Assignments</vt:lpstr>
      <vt:lpstr>Swapping if done in Blocking</vt:lpstr>
      <vt:lpstr>More on Blocking</vt:lpstr>
      <vt:lpstr>More on Non-Blocking</vt:lpstr>
      <vt:lpstr>So Blocking is no good and we should always use Non-Blocking??</vt:lpstr>
      <vt:lpstr>Why not non-Blocking for Combinational</vt:lpstr>
      <vt:lpstr>Cummings SNUG Paper</vt:lpstr>
      <vt:lpstr>Verilog Stratified Event Queue</vt:lpstr>
      <vt:lpstr>Why Need to Know Event Queue</vt:lpstr>
      <vt:lpstr>Determinism vs Non-Determinism</vt:lpstr>
      <vt:lpstr>Simulation Terminology [1]</vt:lpstr>
      <vt:lpstr>Simulation Terminology [2]</vt:lpstr>
      <vt:lpstr>Verilog Stratified Event Queue [1]</vt:lpstr>
      <vt:lpstr>Verilog Stratified Event Queue [2]</vt:lpstr>
      <vt:lpstr>Simulation Model</vt:lpstr>
      <vt:lpstr>Race Condition</vt:lpstr>
      <vt:lpstr>PowerPoint Presentation</vt:lpstr>
      <vt:lpstr>Simulate This by Hand</vt:lpstr>
      <vt:lpstr>PowerPoint Presentation</vt:lpstr>
      <vt:lpstr>What Do I Need to Know?</vt:lpstr>
      <vt:lpstr>if…else if…else statement</vt:lpstr>
      <vt:lpstr>How does and if…else if…else statement synthesize?</vt:lpstr>
      <vt:lpstr>if statement synthesis (continued)</vt:lpstr>
      <vt:lpstr>Latch Avoidance in System Verilog</vt:lpstr>
      <vt:lpstr>More on if statements…</vt:lpstr>
      <vt:lpstr>Example: Comparator</vt:lpstr>
      <vt:lpstr>Example: Comparator</vt:lpstr>
      <vt:lpstr>case Statements</vt:lpstr>
      <vt:lpstr>Case statement (general form)</vt:lpstr>
      <vt:lpstr>Using case To Detect x And z</vt:lpstr>
      <vt:lpstr>casex Statement</vt:lpstr>
      <vt:lpstr>casez Statement</vt:lpstr>
      <vt:lpstr>How Does a case(x) Statement Synthesize?</vt:lpstr>
      <vt:lpstr>System Verilog Case Options</vt:lpstr>
    </vt:vector>
  </TitlesOfParts>
  <Company>University of Wisconsin-Madison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Katherine Compton</dc:creator>
  <cp:lastModifiedBy>Eric Hoffman</cp:lastModifiedBy>
  <cp:revision>479</cp:revision>
  <cp:lastPrinted>2016-02-11T14:59:28Z</cp:lastPrinted>
  <dcterms:created xsi:type="dcterms:W3CDTF">2004-09-02T02:36:09Z</dcterms:created>
  <dcterms:modified xsi:type="dcterms:W3CDTF">2017-09-25T14:37:51Z</dcterms:modified>
</cp:coreProperties>
</file>