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1"/>
  </p:sldMasterIdLst>
  <p:notesMasterIdLst>
    <p:notesMasterId r:id="rId48"/>
  </p:notesMasterIdLst>
  <p:handoutMasterIdLst>
    <p:handoutMasterId r:id="rId49"/>
  </p:handoutMasterIdLst>
  <p:sldIdLst>
    <p:sldId id="256" r:id="rId2"/>
    <p:sldId id="488" r:id="rId3"/>
    <p:sldId id="340" r:id="rId4"/>
    <p:sldId id="452" r:id="rId5"/>
    <p:sldId id="453" r:id="rId6"/>
    <p:sldId id="454" r:id="rId7"/>
    <p:sldId id="480" r:id="rId8"/>
    <p:sldId id="481" r:id="rId9"/>
    <p:sldId id="483" r:id="rId10"/>
    <p:sldId id="455" r:id="rId11"/>
    <p:sldId id="456" r:id="rId12"/>
    <p:sldId id="457" r:id="rId13"/>
    <p:sldId id="458" r:id="rId14"/>
    <p:sldId id="486" r:id="rId15"/>
    <p:sldId id="489" r:id="rId16"/>
    <p:sldId id="490" r:id="rId17"/>
    <p:sldId id="491" r:id="rId18"/>
    <p:sldId id="492" r:id="rId19"/>
    <p:sldId id="493" r:id="rId20"/>
    <p:sldId id="494" r:id="rId21"/>
    <p:sldId id="421" r:id="rId22"/>
    <p:sldId id="422" r:id="rId23"/>
    <p:sldId id="459" r:id="rId24"/>
    <p:sldId id="423" r:id="rId25"/>
    <p:sldId id="460" r:id="rId26"/>
    <p:sldId id="461" r:id="rId27"/>
    <p:sldId id="462" r:id="rId28"/>
    <p:sldId id="463" r:id="rId29"/>
    <p:sldId id="464" r:id="rId30"/>
    <p:sldId id="465" r:id="rId31"/>
    <p:sldId id="487" r:id="rId32"/>
    <p:sldId id="341" r:id="rId33"/>
    <p:sldId id="467" r:id="rId34"/>
    <p:sldId id="424" r:id="rId35"/>
    <p:sldId id="392" r:id="rId36"/>
    <p:sldId id="485" r:id="rId37"/>
    <p:sldId id="468" r:id="rId38"/>
    <p:sldId id="469" r:id="rId39"/>
    <p:sldId id="470" r:id="rId40"/>
    <p:sldId id="471" r:id="rId41"/>
    <p:sldId id="472" r:id="rId42"/>
    <p:sldId id="473" r:id="rId43"/>
    <p:sldId id="478" r:id="rId44"/>
    <p:sldId id="484" r:id="rId45"/>
    <p:sldId id="429" r:id="rId46"/>
    <p:sldId id="475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033CC"/>
    <a:srgbClr val="0066CC"/>
    <a:srgbClr val="6969FF"/>
    <a:srgbClr val="FFFF29"/>
    <a:srgbClr val="99CC00"/>
    <a:srgbClr val="0000A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9828" autoAdjust="0"/>
  </p:normalViewPr>
  <p:slideViewPr>
    <p:cSldViewPr>
      <p:cViewPr varScale="1">
        <p:scale>
          <a:sx n="88" d="100"/>
          <a:sy n="88" d="100"/>
        </p:scale>
        <p:origin x="89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22310A9-FD6E-4C40-9AC8-DE1F2FF97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7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CE47A838-9045-4D9E-AD1F-E3972BF95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24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CDA97BC6-87AA-4CC2-9204-A39C75B71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B307D-6D21-4046-91CF-D1563D009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21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E63BC-29E0-4F47-BC14-1033E42581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44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F01B-6C0E-4E14-932A-7C5A2115D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94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>
            <a:cxnSpLocks noChangeShapeType="1"/>
          </p:cNvCxnSpPr>
          <p:nvPr userDrawn="1"/>
        </p:nvCxnSpPr>
        <p:spPr bwMode="auto">
          <a:xfrm>
            <a:off x="457200" y="1295400"/>
            <a:ext cx="8077200" cy="0"/>
          </a:xfrm>
          <a:prstGeom prst="line">
            <a:avLst/>
          </a:prstGeom>
          <a:noFill/>
          <a:ln w="22225" algn="ctr">
            <a:solidFill>
              <a:srgbClr val="000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119716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C051A-E0E4-4467-ACB4-BBA503C683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0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>
            <a:cxnSpLocks noChangeShapeType="1"/>
          </p:cNvCxnSpPr>
          <p:nvPr userDrawn="1"/>
        </p:nvCxnSpPr>
        <p:spPr bwMode="auto">
          <a:xfrm>
            <a:off x="457200" y="1295400"/>
            <a:ext cx="8077200" cy="0"/>
          </a:xfrm>
          <a:prstGeom prst="line">
            <a:avLst/>
          </a:prstGeom>
          <a:noFill/>
          <a:ln w="22225" algn="ctr">
            <a:solidFill>
              <a:srgbClr val="000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28AFE-020E-4A85-98AE-24638E6FA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93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80CBE557-CF23-4668-8DFC-9F7C083A7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14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B7EE2-C025-4E99-A328-1B2C9D283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92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5C9B2-25D3-4306-941C-8B9E26D363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0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C6B0-52F5-4820-9480-8791CE236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1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46740-FD98-402F-B03B-74FB86E8B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B2DE3-960E-4E37-9B06-2F0703FFB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B0D27-03B3-416C-BE94-D6155B7341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8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D7C31BC7-189C-4670-B228-96FC91A0CC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6" r:id="rId9"/>
    <p:sldLayoutId id="2147483951" r:id="rId10"/>
    <p:sldLayoutId id="2147483952" r:id="rId11"/>
    <p:sldLayoutId id="2147483957" r:id="rId12"/>
    <p:sldLayoutId id="2147483958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en-US" sz="4800" dirty="0" smtClean="0"/>
              <a:t>ECE 551</a:t>
            </a:r>
            <a:br>
              <a:rPr lang="en-US" altLang="en-US" sz="4800" dirty="0" smtClean="0"/>
            </a:br>
            <a:r>
              <a:rPr lang="en-US" altLang="en-US" sz="3700" dirty="0" smtClean="0"/>
              <a:t>Digital Design And Synthesis</a:t>
            </a:r>
            <a:endParaRPr lang="en-US" altLang="en-US" sz="2600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534988"/>
          </a:xfrm>
        </p:spPr>
        <p:txBody>
          <a:bodyPr/>
          <a:lstStyle/>
          <a:p>
            <a:pPr marR="0">
              <a:lnSpc>
                <a:spcPct val="90000"/>
              </a:lnSpc>
            </a:pPr>
            <a:r>
              <a:rPr lang="en-US" altLang="en-US" dirty="0" smtClean="0"/>
              <a:t>Spring’ </a:t>
            </a:r>
            <a:r>
              <a:rPr lang="en-US" altLang="en-US" dirty="0" smtClean="0"/>
              <a:t>17</a:t>
            </a:r>
            <a:endParaRPr lang="en-US" altLang="en-US" dirty="0" smtClean="0"/>
          </a:p>
          <a:p>
            <a:pPr marR="0">
              <a:lnSpc>
                <a:spcPct val="90000"/>
              </a:lnSpc>
            </a:pPr>
            <a:endParaRPr lang="en-US" altLang="en-US" dirty="0" smtClean="0"/>
          </a:p>
          <a:p>
            <a:pPr marR="0">
              <a:lnSpc>
                <a:spcPct val="90000"/>
              </a:lnSpc>
            </a:pPr>
            <a:endParaRPr lang="en-US" altLang="en-US" sz="3200" dirty="0" smtClean="0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2438400" y="3810000"/>
            <a:ext cx="5638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Handy </a:t>
            </a:r>
            <a:r>
              <a:rPr lang="en-US" altLang="en-US" sz="2400" dirty="0" err="1"/>
              <a:t>Testbench</a:t>
            </a:r>
            <a:r>
              <a:rPr lang="en-US" altLang="en-US" sz="2400" dirty="0"/>
              <a:t> Constructs: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while, repeat, forever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Parallel blocks (fork/join)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Named blocks (disabling of blocks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smtClean="0"/>
              <a:t>Assertions (SV only)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File I/O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/>
              <a:t>Functions &amp;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3200" smtClean="0"/>
              <a:t>Sequential vs Parallel </a:t>
            </a:r>
            <a:r>
              <a:rPr lang="en-US" altLang="en-US" sz="3200" smtClean="0">
                <a:sym typeface="Wingdings" panose="05000000000000000000" pitchFamily="2" charset="2"/>
              </a:rPr>
              <a:t> </a:t>
            </a:r>
            <a:r>
              <a:rPr lang="en-US" altLang="en-US" sz="3600" smtClean="0">
                <a:sym typeface="Wingdings" panose="05000000000000000000" pitchFamily="2" charset="2"/>
              </a:rPr>
              <a:t/>
            </a:r>
            <a:br>
              <a:rPr lang="en-US" altLang="en-US" sz="3600" smtClean="0">
                <a:sym typeface="Wingdings" panose="05000000000000000000" pitchFamily="2" charset="2"/>
              </a:rPr>
            </a:br>
            <a:r>
              <a:rPr lang="en-US" altLang="en-US" sz="3200" smtClean="0"/>
              <a:t>(</a:t>
            </a:r>
            <a:r>
              <a:rPr lang="en-US" altLang="en-US" sz="3200" b="1" smtClean="0">
                <a:latin typeface="Tahoma" panose="020B0604030504040204" pitchFamily="34" charset="0"/>
              </a:rPr>
              <a:t>begin</a:t>
            </a:r>
            <a:r>
              <a:rPr lang="en-US" altLang="en-US" sz="3200" smtClean="0"/>
              <a:t>/</a:t>
            </a:r>
            <a:r>
              <a:rPr lang="en-US" altLang="en-US" sz="3200" b="1" smtClean="0">
                <a:latin typeface="Tahoma" panose="020B0604030504040204" pitchFamily="34" charset="0"/>
              </a:rPr>
              <a:t>end</a:t>
            </a:r>
            <a:r>
              <a:rPr lang="en-US" altLang="en-US" sz="3200" smtClean="0"/>
              <a:t>) vs (</a:t>
            </a:r>
            <a:r>
              <a:rPr lang="en-US" altLang="en-US" sz="3200" b="1" smtClean="0">
                <a:latin typeface="Tahoma" panose="020B0604030504040204" pitchFamily="34" charset="0"/>
              </a:rPr>
              <a:t>fork</a:t>
            </a:r>
            <a:r>
              <a:rPr lang="en-US" altLang="en-US" sz="3200" smtClean="0"/>
              <a:t>/</a:t>
            </a:r>
            <a:r>
              <a:rPr lang="en-US" altLang="en-US" sz="3200" b="1" smtClean="0">
                <a:latin typeface="Tahoma" panose="020B0604030504040204" pitchFamily="34" charset="0"/>
              </a:rPr>
              <a:t>join</a:t>
            </a:r>
            <a:r>
              <a:rPr lang="en-US" altLang="en-US" sz="3200" smtClean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begin/end</a:t>
            </a:r>
            <a:r>
              <a:rPr lang="en-US" altLang="en-US" smtClean="0"/>
              <a:t> are used to form compound sequential statements.   We have seen this used many times.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32F350-74AE-4AF1-8A40-7D6A7A2ADDA0}" type="slidenum">
              <a:rPr lang="en-US" altLang="en-US" sz="1000">
                <a:latin typeface="Verdana" panose="020B0604030504040204" pitchFamily="34" charset="0"/>
              </a:rPr>
              <a:pPr/>
              <a:t>10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457200" y="25908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Tahoma" panose="020B0604030504040204" pitchFamily="34" charset="0"/>
              </a:rPr>
              <a:t>fork/join</a:t>
            </a:r>
            <a:r>
              <a:rPr lang="en-US" altLang="en-US" sz="2800" dirty="0">
                <a:latin typeface="Times New Roman" panose="02020603050405020304" pitchFamily="18" charset="0"/>
              </a:rPr>
              <a:t> are used to form compound parallel statements.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Statements in a parallel block are executed simultaneously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All delay or event based control is relative to when the block was entered</a:t>
            </a: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5105400" y="4495800"/>
            <a:ext cx="2590800" cy="203676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fork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@Aevent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@Bevent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join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areg = breg;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62000" y="4953000"/>
            <a:ext cx="3962400" cy="1212850"/>
          </a:xfrm>
          <a:prstGeom prst="rect">
            <a:avLst/>
          </a:prstGeom>
          <a:solidFill>
            <a:srgbClr val="CCFFCC">
              <a:alpha val="65097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Can be useful when you want to wait for the occurance of 2 events before flow passes on, but you don’t know the order the 2 events will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  <p:bldP spid="344071" grpId="0" animBg="1"/>
      <p:bldP spid="3440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fork</a:t>
            </a:r>
            <a:r>
              <a:rPr lang="en-US" altLang="en-US" smtClean="0"/>
              <a:t> / </a:t>
            </a:r>
            <a:r>
              <a:rPr lang="en-US" altLang="en-US" b="1" smtClean="0">
                <a:latin typeface="Tahoma" panose="020B0604030504040204" pitchFamily="34" charset="0"/>
              </a:rPr>
              <a:t>join</a:t>
            </a:r>
            <a:r>
              <a:rPr lang="en-US" altLang="en-US" smtClean="0"/>
              <a:t> (continued)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0663"/>
            <a:ext cx="8229600" cy="4387850"/>
          </a:xfrm>
        </p:spPr>
        <p:txBody>
          <a:bodyPr/>
          <a:lstStyle/>
          <a:p>
            <a:r>
              <a:rPr lang="en-US" altLang="en-US" smtClean="0"/>
              <a:t>Can be a source of races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D55FE1-BFC2-439A-9FC4-A05E2E0D242D}" type="slidenum">
              <a:rPr lang="en-US" altLang="en-US" sz="1000">
                <a:latin typeface="Verdana" panose="020B0604030504040204" pitchFamily="34" charset="0"/>
              </a:rPr>
              <a:pPr/>
              <a:t>11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1387475" cy="12128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fork</a:t>
            </a:r>
          </a:p>
          <a:p>
            <a:r>
              <a:rPr lang="en-US" altLang="en-US" sz="1800"/>
              <a:t>   #5 a = b;</a:t>
            </a:r>
          </a:p>
          <a:p>
            <a:r>
              <a:rPr lang="en-US" altLang="en-US" sz="1800"/>
              <a:t>   #5 b = a;</a:t>
            </a:r>
          </a:p>
          <a:p>
            <a:r>
              <a:rPr lang="en-US" altLang="en-US" sz="1800" b="1"/>
              <a:t>join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209800" y="2514600"/>
            <a:ext cx="1679575" cy="66357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What happens</a:t>
            </a:r>
          </a:p>
          <a:p>
            <a:r>
              <a:rPr lang="en-US" altLang="en-US" sz="1800"/>
              <a:t>here?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98925" y="2209800"/>
            <a:ext cx="3673476" cy="1200150"/>
            <a:chOff x="2582" y="1392"/>
            <a:chExt cx="2036" cy="756"/>
          </a:xfrm>
        </p:grpSpPr>
        <p:sp>
          <p:nvSpPr>
            <p:cNvPr id="20496" name="Text Box 6"/>
            <p:cNvSpPr txBox="1">
              <a:spLocks noChangeArrowheads="1"/>
            </p:cNvSpPr>
            <p:nvPr/>
          </p:nvSpPr>
          <p:spPr bwMode="auto">
            <a:xfrm>
              <a:off x="2582" y="1655"/>
              <a:ext cx="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sym typeface="Wingdings" panose="05000000000000000000" pitchFamily="2" charset="2"/>
                </a:rPr>
                <a:t></a:t>
              </a:r>
              <a:endParaRPr lang="en-US" altLang="en-US" sz="1800"/>
            </a:p>
          </p:txBody>
        </p:sp>
        <p:sp>
          <p:nvSpPr>
            <p:cNvPr id="20497" name="Text Box 7"/>
            <p:cNvSpPr txBox="1">
              <a:spLocks noChangeArrowheads="1"/>
            </p:cNvSpPr>
            <p:nvPr/>
          </p:nvSpPr>
          <p:spPr bwMode="auto">
            <a:xfrm>
              <a:off x="3744" y="1392"/>
              <a:ext cx="874" cy="756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 dirty="0"/>
                <a:t>fork</a:t>
              </a:r>
            </a:p>
            <a:p>
              <a:r>
                <a:rPr lang="en-US" altLang="en-US" sz="1800" dirty="0"/>
                <a:t>  </a:t>
              </a:r>
              <a:r>
                <a:rPr lang="en-US" altLang="en-US" sz="1800" dirty="0" smtClean="0"/>
                <a:t>a </a:t>
              </a:r>
              <a:r>
                <a:rPr lang="en-US" altLang="en-US" sz="1800" dirty="0"/>
                <a:t>= #5 b;</a:t>
              </a:r>
            </a:p>
            <a:p>
              <a:r>
                <a:rPr lang="en-US" altLang="en-US" sz="1800" dirty="0"/>
                <a:t>  </a:t>
              </a:r>
              <a:r>
                <a:rPr lang="en-US" altLang="en-US" sz="1800" dirty="0" smtClean="0"/>
                <a:t>b = #5 </a:t>
              </a:r>
              <a:r>
                <a:rPr lang="en-US" altLang="en-US" sz="1800" dirty="0"/>
                <a:t>a;</a:t>
              </a:r>
            </a:p>
            <a:p>
              <a:r>
                <a:rPr lang="en-US" altLang="en-US" sz="1800" b="1" dirty="0"/>
                <a:t>join</a:t>
              </a:r>
            </a:p>
          </p:txBody>
        </p:sp>
        <p:sp>
          <p:nvSpPr>
            <p:cNvPr id="20498" name="Text Box 8"/>
            <p:cNvSpPr txBox="1">
              <a:spLocks noChangeArrowheads="1"/>
            </p:cNvSpPr>
            <p:nvPr/>
          </p:nvSpPr>
          <p:spPr bwMode="auto">
            <a:xfrm>
              <a:off x="2976" y="1584"/>
              <a:ext cx="690" cy="418"/>
            </a:xfrm>
            <a:prstGeom prst="rect">
              <a:avLst/>
            </a:prstGeom>
            <a:solidFill>
              <a:srgbClr val="00FF00">
                <a:alpha val="30196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Fix it like</a:t>
              </a:r>
            </a:p>
            <a:p>
              <a:r>
                <a:rPr lang="en-US" altLang="en-US" sz="1800"/>
                <a:t>this</a:t>
              </a:r>
            </a:p>
          </p:txBody>
        </p:sp>
      </p:grp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7102475" cy="93821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Intra-assignment timing control works because the intra-assignment delay causes the values of a and b to be evaluated </a:t>
            </a:r>
            <a:r>
              <a:rPr lang="en-US" altLang="en-US" sz="1800" i="1"/>
              <a:t>before </a:t>
            </a:r>
            <a:r>
              <a:rPr lang="en-US" altLang="en-US" sz="1800"/>
              <a:t>the delay, and the assignments to be made </a:t>
            </a:r>
            <a:r>
              <a:rPr lang="en-US" altLang="en-US" sz="1800" i="1"/>
              <a:t>after </a:t>
            </a:r>
            <a:r>
              <a:rPr lang="en-US" altLang="en-US" sz="1800"/>
              <a:t>the delay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38200" y="4648200"/>
            <a:ext cx="3559175" cy="1762125"/>
            <a:chOff x="528" y="2928"/>
            <a:chExt cx="2242" cy="1110"/>
          </a:xfrm>
        </p:grpSpPr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528" y="2928"/>
              <a:ext cx="1150" cy="111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/>
                <a:t>fork</a:t>
              </a:r>
            </a:p>
            <a:p>
              <a:r>
                <a:rPr lang="en-US" altLang="en-US" sz="1800"/>
                <a:t>   #50 r = ’h35;</a:t>
              </a:r>
            </a:p>
            <a:p>
              <a:r>
                <a:rPr lang="en-US" altLang="en-US" sz="1800"/>
                <a:t>   #100 r = ’hE2;</a:t>
              </a:r>
            </a:p>
            <a:p>
              <a:r>
                <a:rPr lang="en-US" altLang="en-US" sz="1800"/>
                <a:t>   #150 r = ’h00;</a:t>
              </a:r>
            </a:p>
            <a:p>
              <a:r>
                <a:rPr lang="en-US" altLang="en-US" sz="1800"/>
                <a:t>   #200 r = ’hF7;</a:t>
              </a:r>
            </a:p>
            <a:p>
              <a:r>
                <a:rPr lang="en-US" altLang="en-US" sz="1800" b="1"/>
                <a:t>join</a:t>
              </a:r>
            </a:p>
          </p:txBody>
        </p:sp>
        <p:sp>
          <p:nvSpPr>
            <p:cNvPr id="20495" name="Text Box 12"/>
            <p:cNvSpPr txBox="1">
              <a:spLocks noChangeArrowheads="1"/>
            </p:cNvSpPr>
            <p:nvPr/>
          </p:nvSpPr>
          <p:spPr bwMode="auto">
            <a:xfrm>
              <a:off x="1776" y="2928"/>
              <a:ext cx="994" cy="418"/>
            </a:xfrm>
            <a:prstGeom prst="rect">
              <a:avLst/>
            </a:prstGeom>
            <a:solidFill>
              <a:srgbClr val="FFFF9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What does</a:t>
              </a:r>
            </a:p>
            <a:p>
              <a:r>
                <a:rPr lang="en-US" altLang="en-US" sz="1800"/>
                <a:t>this produce?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819400" y="4648200"/>
            <a:ext cx="5483225" cy="1762125"/>
            <a:chOff x="1776" y="2928"/>
            <a:chExt cx="3454" cy="1110"/>
          </a:xfrm>
        </p:grpSpPr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76" y="3408"/>
              <a:ext cx="1008" cy="591"/>
            </a:xfrm>
            <a:prstGeom prst="rect">
              <a:avLst/>
            </a:prstGeom>
            <a:solidFill>
              <a:srgbClr val="FFFF99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Compare &amp; contrast to these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2880" y="2928"/>
              <a:ext cx="1150" cy="111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/>
                <a:t>begin</a:t>
              </a:r>
            </a:p>
            <a:p>
              <a:r>
                <a:rPr lang="en-US" altLang="en-US" sz="1800"/>
                <a:t>   #50 r = ’h35;</a:t>
              </a:r>
            </a:p>
            <a:p>
              <a:r>
                <a:rPr lang="en-US" altLang="en-US" sz="1800"/>
                <a:t>   #100 r = ’hE2;</a:t>
              </a:r>
            </a:p>
            <a:p>
              <a:r>
                <a:rPr lang="en-US" altLang="en-US" sz="1800"/>
                <a:t>   #150 r = ’h00;</a:t>
              </a:r>
            </a:p>
            <a:p>
              <a:r>
                <a:rPr lang="en-US" altLang="en-US" sz="1800"/>
                <a:t>   #200 r = ’hF7;</a:t>
              </a:r>
            </a:p>
            <a:p>
              <a:r>
                <a:rPr lang="en-US" altLang="en-US" sz="1800" b="1"/>
                <a:t>end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4080" y="2928"/>
              <a:ext cx="1150" cy="111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/>
                <a:t>fork</a:t>
              </a:r>
              <a:endParaRPr lang="en-US" altLang="en-US" sz="1800"/>
            </a:p>
            <a:p>
              <a:r>
                <a:rPr lang="en-US" altLang="en-US" sz="1800"/>
                <a:t>   #200 r = ’hF7;</a:t>
              </a:r>
            </a:p>
            <a:p>
              <a:r>
                <a:rPr lang="en-US" altLang="en-US" sz="1800"/>
                <a:t>   #150 r = ’h00;</a:t>
              </a:r>
            </a:p>
            <a:p>
              <a:r>
                <a:rPr lang="en-US" altLang="en-US" sz="1800"/>
                <a:t>   #100 r = ’hE2;</a:t>
              </a:r>
            </a:p>
            <a:p>
              <a:r>
                <a:rPr lang="en-US" altLang="en-US" sz="1800"/>
                <a:t>   #50 r = ’h35;</a:t>
              </a:r>
            </a:p>
            <a:p>
              <a:r>
                <a:rPr lang="en-US" altLang="en-US" sz="1800" b="1"/>
                <a:t>join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Named Blocks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Blocks (</a:t>
            </a:r>
            <a:r>
              <a:rPr lang="en-US" altLang="en-US" sz="2400" b="1" smtClean="0">
                <a:latin typeface="Tahoma" panose="020B0604030504040204" pitchFamily="34" charset="0"/>
              </a:rPr>
              <a:t>begin/end</a:t>
            </a:r>
            <a:r>
              <a:rPr lang="en-US" altLang="en-US" sz="2400" smtClean="0"/>
              <a:t>) or (</a:t>
            </a:r>
            <a:r>
              <a:rPr lang="en-US" altLang="en-US" sz="2400" b="1" smtClean="0">
                <a:latin typeface="Tahoma" panose="020B0604030504040204" pitchFamily="34" charset="0"/>
              </a:rPr>
              <a:t>fork/join</a:t>
            </a:r>
            <a:r>
              <a:rPr lang="en-US" altLang="en-US" sz="2400" smtClean="0"/>
              <a:t>) can be named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Local variables can be declared for the named block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Variables in a named block can be accessed using hierarchical naming reference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Named blocks can be disabled (i.e. execution stopped)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9E4BE9-0189-472D-85EB-97B9A2A8CD7E}" type="slidenum">
              <a:rPr lang="en-US" altLang="en-US" sz="1000">
                <a:latin typeface="Verdana" panose="020B0604030504040204" pitchFamily="34" charset="0"/>
              </a:rPr>
              <a:pPr/>
              <a:t>12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2362200" y="3429000"/>
            <a:ext cx="4075113" cy="2586038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top();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  <a:r>
              <a:rPr lang="en-US" altLang="en-US" sz="1800">
                <a:latin typeface="Tahoma" panose="020B0604030504040204" pitchFamily="34" charset="0"/>
              </a:rPr>
              <a:t>: block1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integer</a:t>
            </a:r>
            <a:r>
              <a:rPr lang="en-US" altLang="en-US" sz="1800">
                <a:latin typeface="Tahoma" panose="020B0604030504040204" pitchFamily="34" charset="0"/>
              </a:rPr>
              <a:t> i;	// i is local to block1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		// top.block1.i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…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  <a:r>
              <a:rPr lang="en-US" altLang="en-US" sz="1800">
                <a:latin typeface="Tahoma" panose="020B0604030504040204" pitchFamily="34" charset="0"/>
              </a:rPr>
              <a:t>		// end of block1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08425" y="3522663"/>
            <a:ext cx="1949450" cy="838200"/>
            <a:chOff x="1256" y="2208"/>
            <a:chExt cx="1228" cy="528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256" y="2496"/>
              <a:ext cx="480" cy="240"/>
            </a:xfrm>
            <a:prstGeom prst="rect">
              <a:avLst/>
            </a:prstGeom>
            <a:noFill/>
            <a:ln w="317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632" y="2208"/>
              <a:ext cx="852" cy="231"/>
            </a:xfrm>
            <a:prstGeom prst="rect">
              <a:avLst/>
            </a:prstGeom>
            <a:solidFill>
              <a:srgbClr val="00FF00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block name</a:t>
              </a:r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1728" y="2448"/>
              <a:ext cx="344" cy="192"/>
            </a:xfrm>
            <a:custGeom>
              <a:avLst/>
              <a:gdLst>
                <a:gd name="T0" fmla="*/ 336 w 344"/>
                <a:gd name="T1" fmla="*/ 0 h 192"/>
                <a:gd name="T2" fmla="*/ 288 w 344"/>
                <a:gd name="T3" fmla="*/ 144 h 192"/>
                <a:gd name="T4" fmla="*/ 0 w 344"/>
                <a:gd name="T5" fmla="*/ 192 h 192"/>
                <a:gd name="T6" fmla="*/ 0 60000 65536"/>
                <a:gd name="T7" fmla="*/ 0 60000 65536"/>
                <a:gd name="T8" fmla="*/ 0 60000 65536"/>
                <a:gd name="T9" fmla="*/ 0 w 344"/>
                <a:gd name="T10" fmla="*/ 0 h 192"/>
                <a:gd name="T11" fmla="*/ 344 w 3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92">
                  <a:moveTo>
                    <a:pt x="336" y="0"/>
                  </a:moveTo>
                  <a:cubicBezTo>
                    <a:pt x="340" y="56"/>
                    <a:pt x="344" y="112"/>
                    <a:pt x="288" y="144"/>
                  </a:cubicBezTo>
                  <a:cubicBezTo>
                    <a:pt x="232" y="176"/>
                    <a:pt x="48" y="192"/>
                    <a:pt x="0" y="192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disable</a:t>
            </a:r>
            <a:r>
              <a:rPr lang="en-US" altLang="en-US" smtClean="0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990600"/>
          </a:xfrm>
        </p:spPr>
        <p:txBody>
          <a:bodyPr/>
          <a:lstStyle/>
          <a:p>
            <a:r>
              <a:rPr lang="en-US" altLang="en-US" smtClean="0"/>
              <a:t>Similar to the “break” statement in C</a:t>
            </a:r>
          </a:p>
          <a:p>
            <a:pPr lvl="1"/>
            <a:r>
              <a:rPr lang="en-US" altLang="en-US" smtClean="0"/>
              <a:t>Disables execution of the current block (not permanently)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5180B2-B716-4311-BA74-475E69606F7D}" type="slidenum">
              <a:rPr lang="en-US" altLang="en-US" sz="1000">
                <a:latin typeface="Verdana" panose="020B0604030504040204" pitchFamily="34" charset="0"/>
              </a:rPr>
              <a:pPr/>
              <a:t>13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762000" y="3122613"/>
            <a:ext cx="4460875" cy="3135312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begin </a:t>
            </a:r>
            <a:r>
              <a:rPr lang="en-US" altLang="en-US" sz="1800"/>
              <a:t>: break</a:t>
            </a:r>
          </a:p>
          <a:p>
            <a:r>
              <a:rPr lang="en-US" altLang="en-US" sz="1800" b="1"/>
              <a:t>    for </a:t>
            </a:r>
            <a:r>
              <a:rPr lang="en-US" altLang="en-US" sz="1800"/>
              <a:t>(i = 0; i &lt; n; i = i+1) </a:t>
            </a:r>
            <a:r>
              <a:rPr lang="en-US" altLang="en-US" sz="1800" b="1"/>
              <a:t>begin </a:t>
            </a:r>
            <a:r>
              <a:rPr lang="en-US" altLang="en-US" sz="1800"/>
              <a:t>: continue</a:t>
            </a:r>
          </a:p>
          <a:p>
            <a:r>
              <a:rPr lang="en-US" altLang="en-US" sz="1800" b="1"/>
              <a:t>        @(posedge </a:t>
            </a:r>
            <a:r>
              <a:rPr lang="en-US" altLang="en-US" sz="1800"/>
              <a:t>clk)</a:t>
            </a:r>
          </a:p>
          <a:p>
            <a:r>
              <a:rPr lang="en-US" altLang="en-US" sz="1800" b="1"/>
              <a:t>        if </a:t>
            </a:r>
            <a:r>
              <a:rPr lang="en-US" altLang="en-US" sz="1800"/>
              <a:t>(a == 0) // "continue" loop</a:t>
            </a:r>
          </a:p>
          <a:p>
            <a:r>
              <a:rPr lang="en-US" altLang="en-US" sz="1800" b="1"/>
              <a:t>            disable </a:t>
            </a:r>
            <a:r>
              <a:rPr lang="en-US" altLang="en-US" sz="1800"/>
              <a:t>continue;</a:t>
            </a:r>
          </a:p>
          <a:p>
            <a:r>
              <a:rPr lang="en-US" altLang="en-US" sz="1800" b="1"/>
              <a:t>        if </a:t>
            </a:r>
            <a:r>
              <a:rPr lang="en-US" altLang="en-US" sz="1800"/>
              <a:t>(a == b) // "break" from loop</a:t>
            </a:r>
          </a:p>
          <a:p>
            <a:r>
              <a:rPr lang="en-US" altLang="en-US" sz="1800" b="1"/>
              <a:t>            disable </a:t>
            </a:r>
            <a:r>
              <a:rPr lang="en-US" altLang="en-US" sz="1800"/>
              <a:t>break;</a:t>
            </a:r>
          </a:p>
          <a:p>
            <a:r>
              <a:rPr lang="en-US" altLang="en-US" sz="1800" i="1"/>
              <a:t>        statement1</a:t>
            </a:r>
          </a:p>
          <a:p>
            <a:r>
              <a:rPr lang="en-US" altLang="en-US" sz="1800" i="1"/>
              <a:t>        statement2</a:t>
            </a:r>
          </a:p>
          <a:p>
            <a:r>
              <a:rPr lang="en-US" altLang="en-US" sz="1800" b="1"/>
              <a:t>    end</a:t>
            </a:r>
          </a:p>
          <a:p>
            <a:r>
              <a:rPr lang="en-US" altLang="en-US" sz="1800" b="1"/>
              <a:t>end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5715000" y="3810000"/>
            <a:ext cx="2517775" cy="388938"/>
          </a:xfrm>
          <a:prstGeom prst="rect">
            <a:avLst/>
          </a:prstGeom>
          <a:solidFill>
            <a:srgbClr val="FFFF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What occurs if (a==0)?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5730875" y="4611688"/>
            <a:ext cx="2517775" cy="388937"/>
          </a:xfrm>
          <a:prstGeom prst="rect">
            <a:avLst/>
          </a:prstGeom>
          <a:solidFill>
            <a:srgbClr val="FFFF00">
              <a:alpha val="41176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What occurs if (a==b)?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807075" y="5449888"/>
            <a:ext cx="2174875" cy="388937"/>
          </a:xfrm>
          <a:prstGeom prst="rect">
            <a:avLst/>
          </a:prstGeom>
          <a:solidFill>
            <a:srgbClr val="FFFF00">
              <a:alpha val="38039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How do they differ?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1" grpId="0" animBg="1"/>
      <p:bldP spid="347142" grpId="0" animBg="1"/>
      <p:bldP spid="3471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Handy Use of </a:t>
            </a:r>
            <a:r>
              <a:rPr lang="en-US" sz="2800" b="1" dirty="0" smtClean="0"/>
              <a:t>fork/join</a:t>
            </a:r>
            <a:r>
              <a:rPr lang="en-US" sz="2800" dirty="0" smtClean="0"/>
              <a:t> and </a:t>
            </a:r>
            <a:r>
              <a:rPr lang="en-US" sz="2800" b="1" dirty="0" smtClean="0"/>
              <a:t>disable</a:t>
            </a:r>
            <a:r>
              <a:rPr lang="en-US" sz="2800" dirty="0" smtClean="0"/>
              <a:t> of a Named Block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834791" cy="481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4737" y="1447800"/>
            <a:ext cx="6454463" cy="14003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A UART master is sending a command to a UART receiver.  </a:t>
            </a:r>
            <a:r>
              <a:rPr lang="en-US" sz="1700" b="1" i="1" dirty="0" err="1" smtClean="0"/>
              <a:t>cmd_rdy</a:t>
            </a:r>
            <a:r>
              <a:rPr lang="en-US" sz="1700" dirty="0" smtClean="0"/>
              <a:t> will go high when the reception is complete.  However, what if </a:t>
            </a:r>
            <a:r>
              <a:rPr lang="en-US" sz="1700" b="1" i="1" dirty="0" err="1" smtClean="0"/>
              <a:t>cmd_rdy</a:t>
            </a:r>
            <a:r>
              <a:rPr lang="en-US" sz="1700" dirty="0" smtClean="0"/>
              <a:t> never goes high?  Our test bench will freeze.  Using </a:t>
            </a:r>
            <a:r>
              <a:rPr lang="en-US" sz="1700" b="1" dirty="0" smtClean="0"/>
              <a:t>fork/join</a:t>
            </a:r>
            <a:r>
              <a:rPr lang="en-US" sz="1700" dirty="0" smtClean="0"/>
              <a:t> and </a:t>
            </a:r>
            <a:r>
              <a:rPr lang="en-US" sz="1700" b="1" dirty="0" smtClean="0"/>
              <a:t>disable</a:t>
            </a:r>
            <a:r>
              <a:rPr lang="en-US" sz="1700" dirty="0" smtClean="0"/>
              <a:t> we can make a test bench that will wait for </a:t>
            </a:r>
            <a:r>
              <a:rPr lang="en-US" sz="1700" b="1" i="1" dirty="0" err="1" smtClean="0"/>
              <a:t>cmd_rdy</a:t>
            </a:r>
            <a:r>
              <a:rPr lang="en-US" sz="1700" dirty="0" smtClean="0"/>
              <a:t>, but also time out if it never occurs.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767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Assertions </a:t>
            </a:r>
            <a:r>
              <a:rPr lang="en-US" sz="3200" dirty="0" smtClean="0"/>
              <a:t>(only in System Verilog)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2912" y="1447800"/>
            <a:ext cx="574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Self Checking </a:t>
            </a:r>
            <a:r>
              <a:rPr lang="en-US" sz="2400" dirty="0" err="1" smtClean="0"/>
              <a:t>testbenches</a:t>
            </a:r>
            <a:r>
              <a:rPr lang="en-US" sz="2400" dirty="0" smtClean="0"/>
              <a:t> are a must: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180570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(result == expected)  $</a:t>
            </a:r>
            <a:r>
              <a:rPr lang="en-US" b="1" dirty="0" smtClean="0"/>
              <a:t>display</a:t>
            </a:r>
            <a:r>
              <a:rPr lang="en-US" dirty="0" smtClean="0"/>
              <a:t>(“self check passed”)</a:t>
            </a:r>
          </a:p>
          <a:p>
            <a:r>
              <a:rPr lang="en-US" b="1" dirty="0" smtClean="0"/>
              <a:t>else begin</a:t>
            </a:r>
          </a:p>
          <a:p>
            <a:r>
              <a:rPr lang="en-US" dirty="0"/>
              <a:t> </a:t>
            </a:r>
            <a:r>
              <a:rPr lang="en-US" dirty="0" smtClean="0"/>
              <a:t> $</a:t>
            </a:r>
            <a:r>
              <a:rPr lang="en-US" b="1" dirty="0" smtClean="0"/>
              <a:t>display</a:t>
            </a:r>
            <a:r>
              <a:rPr lang="en-US" dirty="0" smtClean="0"/>
              <a:t>(“ERR: at time %t, result not same as </a:t>
            </a:r>
            <a:r>
              <a:rPr lang="en-US" dirty="0" err="1" smtClean="0"/>
              <a:t>expected”,$</a:t>
            </a:r>
            <a:r>
              <a:rPr lang="en-US" b="1" dirty="0" err="1" smtClean="0"/>
              <a:t>time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$</a:t>
            </a:r>
            <a:r>
              <a:rPr lang="en-US" b="1" dirty="0" smtClean="0"/>
              <a:t>finish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375023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System Verilog offers an assert statement to help simplify this self check.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96925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assert </a:t>
            </a:r>
            <a:r>
              <a:rPr lang="en-US" dirty="0" smtClean="0"/>
              <a:t>(</a:t>
            </a:r>
            <a:r>
              <a:rPr lang="en-US" i="1" dirty="0" err="1" smtClean="0"/>
              <a:t>true_condition</a:t>
            </a:r>
            <a:r>
              <a:rPr lang="en-US" dirty="0" smtClean="0"/>
              <a:t>) </a:t>
            </a:r>
            <a:r>
              <a:rPr lang="en-US" i="1" dirty="0" err="1" smtClean="0"/>
              <a:t>pass_statement</a:t>
            </a:r>
            <a:endParaRPr lang="en-US" i="1" dirty="0"/>
          </a:p>
          <a:p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i="1" dirty="0" err="1" smtClean="0"/>
              <a:t>fail_statement</a:t>
            </a:r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912" y="5682019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General Syntax is shown above.   Lets look at some examples next.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5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Assertions </a:t>
            </a:r>
            <a:r>
              <a:rPr lang="en-US" sz="3200" dirty="0" smtClean="0"/>
              <a:t>(only in System Verilog)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6157" y="2126863"/>
            <a:ext cx="6194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assert</a:t>
            </a:r>
            <a:r>
              <a:rPr lang="en-US" dirty="0" smtClean="0"/>
              <a:t> (result == expected)  $</a:t>
            </a:r>
            <a:r>
              <a:rPr lang="en-US" b="1" dirty="0" smtClean="0"/>
              <a:t>display</a:t>
            </a:r>
            <a:r>
              <a:rPr lang="en-US" dirty="0" smtClean="0"/>
              <a:t>(“self check passed”)</a:t>
            </a:r>
          </a:p>
          <a:p>
            <a:r>
              <a:rPr lang="en-US" b="1" dirty="0" smtClean="0"/>
              <a:t>else </a:t>
            </a:r>
            <a:r>
              <a:rPr lang="en-US" dirty="0" smtClean="0"/>
              <a:t>$</a:t>
            </a:r>
            <a:r>
              <a:rPr lang="en-US" b="1" dirty="0" smtClean="0"/>
              <a:t>fatal</a:t>
            </a:r>
            <a:r>
              <a:rPr lang="en-US" dirty="0" smtClean="0"/>
              <a:t>(“ERR: at time %t, result not same as </a:t>
            </a:r>
            <a:r>
              <a:rPr lang="en-US" dirty="0" err="1" smtClean="0"/>
              <a:t>expected”,$</a:t>
            </a:r>
            <a:r>
              <a:rPr lang="en-US" b="1" dirty="0" err="1" smtClean="0"/>
              <a:t>time</a:t>
            </a:r>
            <a:r>
              <a:rPr lang="en-US" dirty="0" smtClean="0"/>
              <a:t>);</a:t>
            </a:r>
          </a:p>
        </p:txBody>
      </p:sp>
      <p:sp>
        <p:nvSpPr>
          <p:cNvPr id="7" name="Right Brace 6"/>
          <p:cNvSpPr/>
          <p:nvPr/>
        </p:nvSpPr>
        <p:spPr>
          <a:xfrm rot="5400000" flipV="1">
            <a:off x="4495800" y="120838"/>
            <a:ext cx="381000" cy="5562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05976" y="1380841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pass_statement</a:t>
            </a:r>
            <a:endParaRPr lang="en-US" i="1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5198016" y="593359"/>
            <a:ext cx="381000" cy="280833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84347" y="310767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fail_statement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5928" y="3627134"/>
            <a:ext cx="7238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b="1" dirty="0" smtClean="0"/>
              <a:t>fatal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Throws a fatal message to output, exits the simulator (like a $finish).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$</a:t>
            </a:r>
            <a:r>
              <a:rPr lang="en-US" b="1" dirty="0" smtClean="0">
                <a:sym typeface="Wingdings" panose="05000000000000000000" pitchFamily="2" charset="2"/>
              </a:rPr>
              <a:t>error</a:t>
            </a:r>
            <a:r>
              <a:rPr lang="en-US" dirty="0" smtClean="0">
                <a:sym typeface="Wingdings" panose="05000000000000000000" pitchFamily="2" charset="2"/>
              </a:rPr>
              <a:t>  Throws a error message to output, continues simulation.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500" y="4670439"/>
            <a:ext cx="6082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assert</a:t>
            </a:r>
            <a:r>
              <a:rPr lang="en-US" dirty="0" smtClean="0"/>
              <a:t> (result == expected)  $</a:t>
            </a:r>
            <a:r>
              <a:rPr lang="en-US" b="1" dirty="0" smtClean="0"/>
              <a:t>display</a:t>
            </a:r>
            <a:r>
              <a:rPr lang="en-US" dirty="0" smtClean="0"/>
              <a:t>(“self check passed”)</a:t>
            </a:r>
          </a:p>
          <a:p>
            <a:r>
              <a:rPr lang="en-US" b="1" dirty="0" smtClean="0"/>
              <a:t>else begin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$</a:t>
            </a:r>
            <a:r>
              <a:rPr lang="en-US" b="1" dirty="0" smtClean="0"/>
              <a:t>error</a:t>
            </a:r>
            <a:r>
              <a:rPr lang="en-US" dirty="0" smtClean="0"/>
              <a:t>(“ERR: at time %t, result not same as </a:t>
            </a:r>
            <a:r>
              <a:rPr lang="en-US" dirty="0" err="1" smtClean="0"/>
              <a:t>expected”,$</a:t>
            </a:r>
            <a:r>
              <a:rPr lang="en-US" b="1" dirty="0" err="1" smtClean="0"/>
              <a:t>time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$</a:t>
            </a:r>
            <a:r>
              <a:rPr lang="en-US" b="1" dirty="0" smtClean="0"/>
              <a:t>stop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2800" y="5878519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Either pass or fail statements can be compound statements if you wrap them in </a:t>
            </a:r>
            <a:r>
              <a:rPr lang="en-US" b="1" dirty="0" smtClean="0"/>
              <a:t>begin/end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14600" y="5500572"/>
            <a:ext cx="838200" cy="493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Assertions…</a:t>
            </a:r>
            <a:r>
              <a:rPr lang="en-US" sz="3200" dirty="0" smtClean="0"/>
              <a:t>immediate vs concurrent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3421" y="1471910"/>
            <a:ext cx="797715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examples on the previous slides were “immediate” assertions.  The assertion condition is evaluated as the statement is encountered in the test bench flow.  They really only offer a better more succinct way of doing a self-check than using an “if”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Another type of assertion available is a “concurrent” assertion.  This allows you to define conditions that should always be true, and are checked at all times during simulation i.e. concurrent.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check that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never both asserted ///</a:t>
            </a: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This will be checked at every simulation tick ///</a:t>
            </a: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property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(!(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&amp;&amp;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key word property distinguishes a concurrent assertion from an immediate assertion.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concurrent assertions would be checked on clock ticks.</a:t>
            </a: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39087" y="5719671"/>
            <a:ext cx="762000" cy="365125"/>
          </a:xfrm>
        </p:spPr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r>
              <a:rPr lang="en-US" sz="3600" dirty="0" smtClean="0"/>
              <a:t>…concurrent assertions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83421" y="1438139"/>
            <a:ext cx="8103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when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asserted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///</a:t>
            </a:r>
          </a:p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/// be asserted 1 to 2 clocks later  ///</a:t>
            </a:r>
          </a:p>
          <a:p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property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(@(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|-&gt; ##[1:2]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@(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specifies the clock associated with this concurrent property.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actually evaluated just prior to clock rise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implication operator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|-&gt;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had a pre-condition (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antecedent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sequence) and if that occurs the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consequent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sequence has to become true.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 property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(@(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posedge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|-&gt; ##[1:2]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3933826" y="5122485"/>
            <a:ext cx="304799" cy="3048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5076826" y="4741484"/>
            <a:ext cx="304800" cy="10668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57687" y="5427285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antecedent </a:t>
            </a:r>
          </a:p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2750" y="5427284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consequence</a:t>
            </a:r>
          </a:p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3010" y="6161224"/>
            <a:ext cx="838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i="1" dirty="0" err="1" smtClean="0"/>
              <a:t>req</a:t>
            </a:r>
            <a:r>
              <a:rPr lang="en-US" sz="2000" dirty="0" smtClean="0"/>
              <a:t> is becomes true then </a:t>
            </a:r>
            <a:r>
              <a:rPr lang="en-US" sz="2000" i="1" dirty="0" err="1" smtClean="0"/>
              <a:t>ack</a:t>
            </a:r>
            <a:r>
              <a:rPr lang="en-US" sz="2000" dirty="0" smtClean="0"/>
              <a:t> has to assert within 1 to 2 clock cycles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99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r>
              <a:rPr lang="en-US" sz="3600" dirty="0" smtClean="0"/>
              <a:t>…concurrent assertions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83421" y="1347788"/>
            <a:ext cx="79771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/>
              <a:t>##</a:t>
            </a:r>
            <a:r>
              <a:rPr lang="en-US" sz="2000" dirty="0" smtClean="0"/>
              <a:t> operator</a:t>
            </a:r>
          </a:p>
          <a:p>
            <a:endParaRPr lang="en-US" sz="1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/>
              <a:t>##</a:t>
            </a:r>
            <a:r>
              <a:rPr lang="en-US" sz="2000" dirty="0" smtClean="0"/>
              <a:t> followed by a number or range specifies the delay from the current clock tick to the beginning of the sequence that follows.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## is often used with a range.  For example: </a:t>
            </a:r>
            <a:r>
              <a:rPr lang="en-US" sz="2000" i="1" dirty="0" err="1" smtClean="0"/>
              <a:t>req</a:t>
            </a:r>
            <a:r>
              <a:rPr lang="en-US" sz="2000" i="1" dirty="0" smtClean="0"/>
              <a:t>|-&gt;</a:t>
            </a:r>
            <a:r>
              <a:rPr lang="en-US" sz="2000" dirty="0" smtClean="0"/>
              <a:t> </a:t>
            </a:r>
            <a:r>
              <a:rPr lang="en-US" sz="2000" b="1" dirty="0" smtClean="0"/>
              <a:t>##</a:t>
            </a:r>
            <a:r>
              <a:rPr lang="en-US" sz="2000" dirty="0" smtClean="0"/>
              <a:t>[0:3] </a:t>
            </a:r>
            <a:r>
              <a:rPr lang="en-US" sz="2000" i="1" dirty="0" err="1" smtClean="0"/>
              <a:t>gnt</a:t>
            </a:r>
            <a:r>
              <a:rPr lang="en-US" sz="2000" dirty="0" smtClean="0"/>
              <a:t> would mean </a:t>
            </a:r>
            <a:r>
              <a:rPr lang="en-US" sz="2000" i="1" dirty="0" err="1" smtClean="0"/>
              <a:t>gnt</a:t>
            </a:r>
            <a:r>
              <a:rPr lang="en-US" sz="2000" dirty="0" smtClean="0"/>
              <a:t> should be asserted 0 to 3 clock cycles after </a:t>
            </a:r>
            <a:r>
              <a:rPr lang="en-US" sz="2000" i="1" dirty="0" smtClean="0"/>
              <a:t>req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Assertions can get rather complex.  Don’t have to specify the entire assertion in one line (the directive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Might not want to check the assertion during reset.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break assertions into multiple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directive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6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981"/>
            <a:ext cx="8229600" cy="1143000"/>
          </a:xfrm>
        </p:spPr>
        <p:txBody>
          <a:bodyPr/>
          <a:lstStyle/>
          <a:p>
            <a:r>
              <a:rPr lang="en-US" dirty="0" smtClean="0"/>
              <a:t>Administrative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38943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Midterm</a:t>
            </a:r>
          </a:p>
          <a:p>
            <a:pPr lvl="1"/>
            <a:r>
              <a:rPr lang="en-US" sz="2200" dirty="0" smtClean="0">
                <a:latin typeface="+mj-lt"/>
              </a:rPr>
              <a:t>Next Wednesday 25</a:t>
            </a:r>
            <a:r>
              <a:rPr lang="en-US" sz="2200" baseline="30000" dirty="0" smtClean="0">
                <a:latin typeface="+mj-lt"/>
              </a:rPr>
              <a:t>th</a:t>
            </a:r>
            <a:r>
              <a:rPr lang="en-US" sz="2200" dirty="0" smtClean="0">
                <a:latin typeface="+mj-lt"/>
              </a:rPr>
              <a:t> @ 7:15PM in EH1800</a:t>
            </a:r>
          </a:p>
          <a:p>
            <a:pPr lvl="1"/>
            <a:r>
              <a:rPr lang="en-US" sz="2200" dirty="0" smtClean="0">
                <a:latin typeface="+mj-lt"/>
              </a:rPr>
              <a:t>Alternate is Monday 23</a:t>
            </a:r>
            <a:r>
              <a:rPr lang="en-US" sz="2200" baseline="30000" dirty="0" smtClean="0">
                <a:latin typeface="+mj-lt"/>
              </a:rPr>
              <a:t>rd</a:t>
            </a:r>
            <a:r>
              <a:rPr lang="en-US" sz="2200" dirty="0" smtClean="0">
                <a:latin typeface="+mj-lt"/>
              </a:rPr>
              <a:t> @ 7:15PM in 2341</a:t>
            </a:r>
          </a:p>
          <a:p>
            <a:pPr marL="0" indent="0">
              <a:buNone/>
            </a:pPr>
            <a:endParaRPr lang="en-US" sz="10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HW4 is posted.  Due in 3 weeks.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Friday is a synthesis exercise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6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1143000"/>
          </a:xfrm>
        </p:spPr>
        <p:txBody>
          <a:bodyPr/>
          <a:lstStyle/>
          <a:p>
            <a:r>
              <a:rPr lang="en-US" dirty="0" smtClean="0"/>
              <a:t>Assertions</a:t>
            </a:r>
            <a:r>
              <a:rPr lang="en-US" sz="3600" dirty="0" smtClean="0"/>
              <a:t>…concurrent assertions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7895"/>
            <a:ext cx="2581804" cy="13668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4974" y="1524000"/>
            <a:ext cx="464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waves show the desired behavior.  The concurrent assertion example implements it.  It breaks the assertion up into a sequence a property, and the final directive.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40944"/>
            <a:ext cx="7953872" cy="3636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7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3600" smtClean="0"/>
              <a:t>File I/O – Why?</a:t>
            </a:r>
          </a:p>
        </p:txBody>
      </p:sp>
      <p:sp>
        <p:nvSpPr>
          <p:cNvPr id="23555" name="Rectangle 4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If we don’t want to hard-code all information in the testbench, we can use input files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9776D1-B7B3-4408-9B04-563CFDC30464}" type="slidenum">
              <a:rPr lang="en-US" altLang="en-US" sz="1000">
                <a:latin typeface="Verdana" panose="020B0604030504040204" pitchFamily="34" charset="0"/>
              </a:rPr>
              <a:pPr/>
              <a:t>21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457200" y="2743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Help automate testing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One file with inputs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One file with expected outputs</a:t>
            </a: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457200" y="4343400"/>
            <a:ext cx="8153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Can have a software (Python, MatLab, System C) program generate data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Create the inputs for testing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Create “correct” output values for testing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use files to “connect” hardware/software system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25" grpId="0"/>
      <p:bldP spid="2806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Opening/Closing Files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altLang="en-US" b="1" dirty="0" smtClean="0"/>
              <a:t>$</a:t>
            </a:r>
            <a:r>
              <a:rPr lang="en-US" altLang="en-US" b="1" dirty="0" err="1" smtClean="0"/>
              <a:t>fopen</a:t>
            </a:r>
            <a:r>
              <a:rPr lang="en-US" altLang="en-US" dirty="0" smtClean="0"/>
              <a:t> opens a file and returns an integer descriptor</a:t>
            </a:r>
          </a:p>
          <a:p>
            <a:pPr lvl="1">
              <a:buFontTx/>
              <a:buNone/>
            </a:pPr>
            <a:r>
              <a:rPr lang="en-US" altLang="en-US" dirty="0" smtClean="0"/>
              <a:t>		    </a:t>
            </a:r>
            <a:r>
              <a:rPr lang="en-US" altLang="en-US" b="1" dirty="0" smtClean="0"/>
              <a:t>integer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fd</a:t>
            </a:r>
            <a:r>
              <a:rPr lang="en-US" altLang="en-US" dirty="0" smtClean="0"/>
              <a:t> = </a:t>
            </a:r>
            <a:r>
              <a:rPr lang="en-US" altLang="en-US" b="1" dirty="0" smtClean="0"/>
              <a:t>$</a:t>
            </a:r>
            <a:r>
              <a:rPr lang="en-US" altLang="en-US" b="1" dirty="0" err="1" smtClean="0"/>
              <a:t>fopen</a:t>
            </a:r>
            <a:r>
              <a:rPr lang="en-US" altLang="en-US" dirty="0" smtClean="0"/>
              <a:t>(“filename”);</a:t>
            </a:r>
          </a:p>
          <a:p>
            <a:pPr lvl="1">
              <a:buFontTx/>
              <a:buNone/>
            </a:pPr>
            <a:r>
              <a:rPr lang="en-US" altLang="en-US" dirty="0" smtClean="0"/>
              <a:t>		    </a:t>
            </a:r>
            <a:r>
              <a:rPr lang="en-US" altLang="en-US" b="1" dirty="0" smtClean="0"/>
              <a:t>integer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fd</a:t>
            </a:r>
            <a:r>
              <a:rPr lang="en-US" altLang="en-US" dirty="0" smtClean="0"/>
              <a:t> = </a:t>
            </a:r>
            <a:r>
              <a:rPr lang="en-US" altLang="en-US" b="1" dirty="0" smtClean="0"/>
              <a:t>$</a:t>
            </a:r>
            <a:r>
              <a:rPr lang="en-US" altLang="en-US" b="1" dirty="0" err="1" smtClean="0"/>
              <a:t>fopen</a:t>
            </a:r>
            <a:r>
              <a:rPr lang="en-US" altLang="en-US" dirty="0" smtClean="0"/>
              <a:t>(“filename”, “r”);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AC2C67-7132-4C41-887A-4952653B8D6D}" type="slidenum">
              <a:rPr lang="en-US" altLang="en-US" sz="1000">
                <a:latin typeface="Verdana" panose="020B0604030504040204" pitchFamily="34" charset="0"/>
              </a:rPr>
              <a:pPr/>
              <a:t>22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57200" y="30480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If file cannot be open, returns a 0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Can output to more than one file simultaneously by writing to the OR ( | ) of the relevant file descriptors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Easier to have “summary” and “detailed” results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457200" y="4800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Times New Roman" panose="02020603050405020304" pitchFamily="18" charset="0"/>
              </a:rPr>
              <a:t>$fclose</a:t>
            </a:r>
            <a:r>
              <a:rPr lang="en-US" altLang="en-US" sz="2800">
                <a:latin typeface="Times New Roman" panose="02020603050405020304" pitchFamily="18" charset="0"/>
              </a:rPr>
              <a:t> closes the file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		    </a:t>
            </a:r>
            <a:r>
              <a:rPr lang="en-US" altLang="en-US" sz="2800" b="1">
                <a:latin typeface="Times New Roman" panose="02020603050405020304" pitchFamily="18" charset="0"/>
              </a:rPr>
              <a:t>$fclose</a:t>
            </a:r>
            <a:r>
              <a:rPr lang="en-US" altLang="en-US" sz="2800">
                <a:latin typeface="Times New Roman" panose="02020603050405020304" pitchFamily="18" charset="0"/>
              </a:rPr>
              <a:t>(fd);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/>
      <p:bldP spid="2816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Writing To Files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en-US" altLang="en-US" smtClean="0"/>
              <a:t>Output statements have file equivalents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$fmonitor</a:t>
            </a:r>
            <a:r>
              <a:rPr lang="en-US" altLang="en-US" smtClean="0">
                <a:latin typeface="Tahoma" panose="020B0604030504040204" pitchFamily="34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$fdisplay</a:t>
            </a:r>
            <a:r>
              <a:rPr lang="en-US" altLang="en-US" smtClean="0">
                <a:latin typeface="Tahoma" panose="020B0604030504040204" pitchFamily="34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$fstrobe</a:t>
            </a:r>
            <a:r>
              <a:rPr lang="en-US" altLang="en-US" smtClean="0">
                <a:latin typeface="Tahoma" panose="020B0604030504040204" pitchFamily="34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b="1" smtClean="0">
                <a:latin typeface="Tahoma" panose="020B0604030504040204" pitchFamily="34" charset="0"/>
              </a:rPr>
              <a:t>$fwrite</a:t>
            </a:r>
            <a:r>
              <a:rPr lang="en-US" altLang="en-US" smtClean="0">
                <a:latin typeface="Tahoma" panose="020B0604030504040204" pitchFamily="34" charset="0"/>
              </a:rPr>
              <a:t>()	// write is like a display without the \n</a:t>
            </a:r>
          </a:p>
          <a:p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6D52A52-143B-4C4C-A1A2-8680FD2E08D8}" type="slidenum">
              <a:rPr lang="en-US" altLang="en-US" sz="1000">
                <a:latin typeface="Verdana" panose="020B0604030504040204" pitchFamily="34" charset="0"/>
              </a:rPr>
              <a:pPr/>
              <a:t>23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57200" y="41148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These system calls take the file descriptor as the first argument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400" b="1">
                <a:latin typeface="Tahoma" panose="020B0604030504040204" pitchFamily="34" charset="0"/>
              </a:rPr>
              <a:t>$fdisplay</a:t>
            </a:r>
            <a:r>
              <a:rPr lang="en-US" altLang="en-US" sz="2400">
                <a:latin typeface="Tahoma" panose="020B0604030504040204" pitchFamily="34" charset="0"/>
              </a:rPr>
              <a:t>(fd, “out=%b in=%b”, out, in);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Reading From Files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Read a binary file: </a:t>
            </a:r>
            <a:r>
              <a:rPr lang="en-US" altLang="en-US" b="1" smtClean="0"/>
              <a:t>$fread</a:t>
            </a:r>
            <a:r>
              <a:rPr lang="en-US" altLang="en-US" smtClean="0"/>
              <a:t>(destination, fd);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Can specify start address &amp; number of locations too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Good luck!  I have never used this.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1654B1-5BDC-4D80-B5F7-F92E0088E162}" type="slidenum">
              <a:rPr lang="en-US" altLang="en-US" sz="1000">
                <a:latin typeface="Verdana" panose="020B0604030504040204" pitchFamily="34" charset="0"/>
              </a:rPr>
              <a:pPr/>
              <a:t>24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2638" name="Rectangle 14"/>
          <p:cNvSpPr>
            <a:spLocks noChangeArrowheads="1"/>
          </p:cNvSpPr>
          <p:nvPr/>
        </p:nvSpPr>
        <p:spPr bwMode="auto">
          <a:xfrm>
            <a:off x="457200" y="3048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Very rich file manipulation (see IEEE Standard)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$fseek(), $fflush(), $ftell(), $rewind(), …</a:t>
            </a: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82640" name="Rectangle 16"/>
          <p:cNvSpPr>
            <a:spLocks noChangeArrowheads="1"/>
          </p:cNvSpPr>
          <p:nvPr/>
        </p:nvSpPr>
        <p:spPr bwMode="auto">
          <a:xfrm>
            <a:off x="457200" y="4114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Will cover a few of the more common read commands next</a:t>
            </a:r>
            <a:endParaRPr lang="en-US" altLang="en-US" sz="2800">
              <a:latin typeface="Tahoma" panose="020B0604030504040204" pitchFamily="34" charset="0"/>
            </a:endParaRPr>
          </a:p>
          <a:p>
            <a:pPr lvl="3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q"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8" grpId="0"/>
      <p:bldP spid="2826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4400" smtClean="0"/>
              <a:t>Using </a:t>
            </a:r>
            <a:r>
              <a:rPr lang="en-US" altLang="en-US" sz="4400" b="1" smtClean="0">
                <a:latin typeface="Tahoma" panose="020B0604030504040204" pitchFamily="34" charset="0"/>
              </a:rPr>
              <a:t>$fgetc</a:t>
            </a:r>
            <a:r>
              <a:rPr lang="en-US" altLang="en-US" sz="4400" smtClean="0"/>
              <a:t> to read characters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089FAA-862C-4EC0-B33C-E299F3917129}" type="slidenum">
              <a:rPr lang="en-US" altLang="en-US" sz="1000">
                <a:latin typeface="Verdana" panose="020B0604030504040204" pitchFamily="34" charset="0"/>
              </a:rPr>
              <a:pPr/>
              <a:t>25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4097338" cy="487521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file_read()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parameter</a:t>
            </a:r>
            <a:r>
              <a:rPr lang="en-US" altLang="en-US" sz="1800">
                <a:latin typeface="Tahoma" panose="020B0604030504040204" pitchFamily="34" charset="0"/>
              </a:rPr>
              <a:t> EOF = -1;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integer</a:t>
            </a:r>
            <a:r>
              <a:rPr lang="en-US" altLang="en-US" sz="1800">
                <a:latin typeface="Tahoma" panose="020B0604030504040204" pitchFamily="34" charset="0"/>
              </a:rPr>
              <a:t> file_handle,error,indx;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signed [15:0] wide_char;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[7:0] mem[0:255];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[639:0] err_str;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indx=0;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file_handle = $</a:t>
            </a:r>
            <a:r>
              <a:rPr lang="en-US" altLang="en-US" sz="1800" b="1">
                <a:latin typeface="Tahoma" panose="020B0604030504040204" pitchFamily="34" charset="0"/>
              </a:rPr>
              <a:t>fopen</a:t>
            </a:r>
            <a:r>
              <a:rPr lang="en-US" altLang="en-US" sz="1800">
                <a:latin typeface="Tahoma" panose="020B0604030504040204" pitchFamily="34" charset="0"/>
              </a:rPr>
              <a:t>(“text.txt”,”r”);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error = $</a:t>
            </a:r>
            <a:r>
              <a:rPr lang="en-US" altLang="en-US" sz="1800" b="1">
                <a:latin typeface="Tahoma" panose="020B0604030504040204" pitchFamily="34" charset="0"/>
              </a:rPr>
              <a:t>ferror</a:t>
            </a:r>
            <a:r>
              <a:rPr lang="en-US" altLang="en-US" sz="1800">
                <a:latin typeface="Tahoma" panose="020B0604030504040204" pitchFamily="34" charset="0"/>
              </a:rPr>
              <a:t>(file_handle,err_str);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(error==0)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wide_char = 16’h0000;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while</a:t>
            </a:r>
            <a:r>
              <a:rPr lang="en-US" altLang="en-US" sz="1800">
                <a:latin typeface="Tahoma" panose="020B0604030504040204" pitchFamily="34" charset="0"/>
              </a:rPr>
              <a:t> (wide_char!=EOF)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    </a:t>
            </a:r>
            <a:r>
              <a:rPr lang="en-US" altLang="en-US" sz="1800">
                <a:latin typeface="Tahoma" panose="020B0604030504040204" pitchFamily="34" charset="0"/>
              </a:rPr>
              <a:t>wide_char = </a:t>
            </a:r>
            <a:r>
              <a:rPr lang="en-US" altLang="en-US" sz="1800" b="1">
                <a:latin typeface="Tahoma" panose="020B0604030504040204" pitchFamily="34" charset="0"/>
              </a:rPr>
              <a:t>$fgetc</a:t>
            </a:r>
            <a:r>
              <a:rPr lang="en-US" altLang="en-US" sz="1800">
                <a:latin typeface="Tahoma" panose="020B0604030504040204" pitchFamily="34" charset="0"/>
              </a:rPr>
              <a:t>(file_handle);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mem[indx] = wide_char[7:0];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$write</a:t>
            </a:r>
            <a:r>
              <a:rPr lang="en-US" altLang="en-US" sz="1800">
                <a:latin typeface="Tahoma" panose="020B0604030504040204" pitchFamily="34" charset="0"/>
              </a:rPr>
              <a:t>(“%c”,mem[indx]);</a:t>
            </a:r>
            <a:endParaRPr lang="en-US" altLang="en-US" sz="1800" b="1">
              <a:latin typeface="Tahoma" panose="020B0604030504040204" pitchFamily="34" charset="0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4648200" y="1447800"/>
            <a:ext cx="3902075" cy="203676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ahoma" panose="020B0604030504040204" pitchFamily="34" charset="0"/>
              </a:rPr>
              <a:t>      indx = indx + 1;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end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else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 b="1">
                <a:latin typeface="Tahoma" panose="020B0604030504040204" pitchFamily="34" charset="0"/>
              </a:rPr>
              <a:t>$display</a:t>
            </a:r>
            <a:r>
              <a:rPr lang="en-US" altLang="en-US" sz="1800">
                <a:latin typeface="Tahoma" panose="020B0604030504040204" pitchFamily="34" charset="0"/>
              </a:rPr>
              <a:t>(“Can’t open file…”);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$fclose</a:t>
            </a:r>
            <a:r>
              <a:rPr lang="en-US" altLang="en-US" sz="1800">
                <a:latin typeface="Tahoma" panose="020B0604030504040204" pitchFamily="34" charset="0"/>
              </a:rPr>
              <a:t>(file_handle);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724400" y="3581400"/>
            <a:ext cx="2743200" cy="6032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The quick brown fox jumped over the lazy dogs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4724400" y="4191000"/>
            <a:ext cx="2743200" cy="388938"/>
          </a:xfrm>
          <a:prstGeom prst="rect">
            <a:avLst/>
          </a:prstGeom>
          <a:solidFill>
            <a:srgbClr val="FF9900">
              <a:alpha val="5803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/>
              <a:t>text.txt</a:t>
            </a: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4784725" y="5113338"/>
            <a:ext cx="184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800"/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4724400" y="4724400"/>
            <a:ext cx="3978275" cy="1092200"/>
          </a:xfrm>
          <a:prstGeom prst="rect">
            <a:avLst/>
          </a:prstGeom>
          <a:solidFill>
            <a:srgbClr val="00FF00">
              <a:alpha val="30196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When finished the array </a:t>
            </a:r>
            <a:r>
              <a:rPr lang="en-US" altLang="en-US" i="1">
                <a:latin typeface="Tahoma" panose="020B0604030504040204" pitchFamily="34" charset="0"/>
              </a:rPr>
              <a:t>mem</a:t>
            </a:r>
            <a:r>
              <a:rPr lang="en-US" altLang="en-US"/>
              <a:t> will contain the characters of this file one by one, and the file will have been echoed to the screen.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4800600" y="5943600"/>
            <a:ext cx="3683000" cy="358775"/>
          </a:xfrm>
          <a:prstGeom prst="rect">
            <a:avLst/>
          </a:prstGeom>
          <a:solidFill>
            <a:srgbClr val="FFFF99">
              <a:alpha val="65097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Why wide_char[15:0] and why signed?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5" grpId="0" animBg="1"/>
      <p:bldP spid="3491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Using </a:t>
            </a:r>
            <a:r>
              <a:rPr lang="en-US" altLang="en-US" b="1" smtClean="0">
                <a:latin typeface="Tahoma" panose="020B0604030504040204" pitchFamily="34" charset="0"/>
              </a:rPr>
              <a:t>$fgets</a:t>
            </a:r>
            <a:r>
              <a:rPr lang="en-US" altLang="en-US" smtClean="0"/>
              <a:t> to read lines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056863-EFE1-4A67-8D71-588049E4F7F8}" type="slidenum">
              <a:rPr lang="en-US" altLang="en-US" sz="1000">
                <a:latin typeface="Verdana" panose="020B0604030504040204" pitchFamily="34" charset="0"/>
              </a:rPr>
              <a:pPr/>
              <a:t>26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6284913" cy="53022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file_read2()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integer</a:t>
            </a:r>
            <a:r>
              <a:rPr lang="en-US" altLang="en-US" sz="1800">
                <a:latin typeface="Tahoma" panose="020B0604030504040204" pitchFamily="34" charset="0"/>
              </a:rPr>
              <a:t> file_handle,error,indx,num_bytes_in_line;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[256*8:1] mem[0:255],line_buffer;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[639:0] err_str;</a:t>
            </a:r>
          </a:p>
          <a:p>
            <a:endParaRPr lang="en-US" altLang="en-US" sz="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indx=0;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file_handle = $</a:t>
            </a:r>
            <a:r>
              <a:rPr lang="en-US" altLang="en-US" sz="1800" b="1">
                <a:latin typeface="Tahoma" panose="020B0604030504040204" pitchFamily="34" charset="0"/>
              </a:rPr>
              <a:t>fopen</a:t>
            </a:r>
            <a:r>
              <a:rPr lang="en-US" altLang="en-US" sz="1800">
                <a:latin typeface="Tahoma" panose="020B0604030504040204" pitchFamily="34" charset="0"/>
              </a:rPr>
              <a:t>(“text2.txt”,”r”);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error = $</a:t>
            </a:r>
            <a:r>
              <a:rPr lang="en-US" altLang="en-US" sz="1800" b="1">
                <a:latin typeface="Tahoma" panose="020B0604030504040204" pitchFamily="34" charset="0"/>
              </a:rPr>
              <a:t>ferror</a:t>
            </a:r>
            <a:r>
              <a:rPr lang="en-US" altLang="en-US" sz="1800">
                <a:latin typeface="Tahoma" panose="020B0604030504040204" pitchFamily="34" charset="0"/>
              </a:rPr>
              <a:t>(file_handle,err_str);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(error==0)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num_bytes_in_line = </a:t>
            </a:r>
            <a:r>
              <a:rPr lang="en-US" altLang="en-US" sz="1800" b="1">
                <a:latin typeface="Tahoma" panose="020B0604030504040204" pitchFamily="34" charset="0"/>
              </a:rPr>
              <a:t>$fgets</a:t>
            </a:r>
            <a:r>
              <a:rPr lang="en-US" altLang="en-US" sz="1800">
                <a:latin typeface="Tahoma" panose="020B0604030504040204" pitchFamily="34" charset="0"/>
              </a:rPr>
              <a:t>(line_buffer,file_handle);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while</a:t>
            </a:r>
            <a:r>
              <a:rPr lang="en-US" altLang="en-US" sz="1800">
                <a:latin typeface="Tahoma" panose="020B0604030504040204" pitchFamily="34" charset="0"/>
              </a:rPr>
              <a:t> (num_bytes_in_line&gt;0)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        </a:t>
            </a:r>
            <a:r>
              <a:rPr lang="en-US" altLang="en-US" sz="1800">
                <a:latin typeface="Tahoma" panose="020B0604030504040204" pitchFamily="34" charset="0"/>
              </a:rPr>
              <a:t>mem[indx] = line_buffer;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   </a:t>
            </a:r>
            <a:r>
              <a:rPr lang="en-US" altLang="en-US" sz="1800" b="1">
                <a:latin typeface="Tahoma" panose="020B0604030504040204" pitchFamily="34" charset="0"/>
              </a:rPr>
              <a:t>$write</a:t>
            </a:r>
            <a:r>
              <a:rPr lang="en-US" altLang="en-US" sz="1800">
                <a:latin typeface="Tahoma" panose="020B0604030504040204" pitchFamily="34" charset="0"/>
              </a:rPr>
              <a:t>(“%s”,mem[indx]);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   indx = indx + 1;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   num_bytes_in_line = </a:t>
            </a:r>
            <a:r>
              <a:rPr lang="en-US" altLang="en-US" sz="1800" b="1">
                <a:latin typeface="Tahoma" panose="020B0604030504040204" pitchFamily="34" charset="0"/>
              </a:rPr>
              <a:t>$fgets</a:t>
            </a:r>
            <a:r>
              <a:rPr lang="en-US" altLang="en-US" sz="1800">
                <a:latin typeface="Tahoma" panose="020B0604030504040204" pitchFamily="34" charset="0"/>
              </a:rPr>
              <a:t>(line_buffer,file_handle);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else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 b="1">
                <a:latin typeface="Tahoma" panose="020B0604030504040204" pitchFamily="34" charset="0"/>
              </a:rPr>
              <a:t>$display</a:t>
            </a:r>
            <a:r>
              <a:rPr lang="en-US" altLang="en-US" sz="1800">
                <a:latin typeface="Tahoma" panose="020B0604030504040204" pitchFamily="34" charset="0"/>
              </a:rPr>
              <a:t>(“Could not open file text2.txt”);</a:t>
            </a:r>
            <a:endParaRPr lang="en-US" altLang="en-US" sz="1800" b="1">
              <a:latin typeface="Tahoma" panose="020B0604030504040204" pitchFamily="34" charset="0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5105400" y="2743200"/>
            <a:ext cx="3140075" cy="847725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ahoma" panose="020B0604030504040204" pitchFamily="34" charset="0"/>
              </a:rPr>
              <a:t>$fgets()</a:t>
            </a:r>
            <a:r>
              <a:rPr lang="en-US" altLang="en-US"/>
              <a:t> returns the number of bytes in the line.  When this is a</a:t>
            </a:r>
          </a:p>
          <a:p>
            <a:r>
              <a:rPr lang="en-US" altLang="en-US"/>
              <a:t>zero you know you hit EOF.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Using </a:t>
            </a:r>
            <a:r>
              <a:rPr lang="en-US" altLang="en-US" b="1" smtClean="0">
                <a:latin typeface="Tahoma" panose="020B0604030504040204" pitchFamily="34" charset="0"/>
              </a:rPr>
              <a:t>$fscanf</a:t>
            </a:r>
            <a:r>
              <a:rPr lang="en-US" altLang="en-US" smtClean="0"/>
              <a:t> to read files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A36D17-671C-4298-9D55-C8FEC620FC68}" type="slidenum">
              <a:rPr lang="en-US" altLang="en-US" sz="1000">
                <a:latin typeface="Verdana" panose="020B0604030504040204" pitchFamily="34" charset="0"/>
              </a:rPr>
              <a:pPr/>
              <a:t>27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28600" y="1447800"/>
            <a:ext cx="8732838" cy="5027613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latin typeface="Tahoma" panose="020B0604030504040204" pitchFamily="34" charset="0"/>
              </a:rPr>
              <a:t>module</a:t>
            </a:r>
            <a:r>
              <a:rPr lang="en-US" altLang="en-US" sz="1800" dirty="0">
                <a:latin typeface="Tahoma" panose="020B0604030504040204" pitchFamily="34" charset="0"/>
              </a:rPr>
              <a:t> file_read3()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800" b="1" dirty="0">
                <a:latin typeface="Tahoma" panose="020B0604030504040204" pitchFamily="34" charset="0"/>
              </a:rPr>
              <a:t>integer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file_handle,error,indx,num_matches</a:t>
            </a:r>
            <a:r>
              <a:rPr lang="en-US" altLang="en-US" sz="1800" dirty="0">
                <a:latin typeface="Tahoma" panose="020B0604030504040204" pitchFamily="34" charset="0"/>
              </a:rPr>
              <a:t>;</a:t>
            </a:r>
          </a:p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[15:0] mem[0:255</a:t>
            </a:r>
            <a:r>
              <a:rPr lang="en-US" altLang="en-US" sz="1800" dirty="0" smtClean="0">
                <a:latin typeface="Tahoma" panose="020B0604030504040204" pitchFamily="34" charset="0"/>
              </a:rPr>
              <a:t>][0:1];</a:t>
            </a:r>
            <a:endParaRPr lang="en-US" altLang="en-US" sz="1800" dirty="0">
              <a:latin typeface="Tahoma" panose="020B0604030504040204" pitchFamily="34" charset="0"/>
            </a:endParaRPr>
          </a:p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[639:0] </a:t>
            </a:r>
            <a:r>
              <a:rPr lang="en-US" altLang="en-US" sz="1800" dirty="0" err="1">
                <a:latin typeface="Tahoma" panose="020B0604030504040204" pitchFamily="34" charset="0"/>
              </a:rPr>
              <a:t>err_str</a:t>
            </a:r>
            <a:r>
              <a:rPr lang="en-US" altLang="en-US" sz="1800" dirty="0">
                <a:latin typeface="Tahoma" panose="020B0604030504040204" pitchFamily="34" charset="0"/>
              </a:rPr>
              <a:t>;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sz="1800" b="1" dirty="0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=0;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</a:t>
            </a:r>
            <a:r>
              <a:rPr lang="en-US" altLang="en-US" sz="1800" dirty="0">
                <a:latin typeface="Tahoma" panose="020B0604030504040204" pitchFamily="34" charset="0"/>
              </a:rPr>
              <a:t> = $</a:t>
            </a:r>
            <a:r>
              <a:rPr lang="en-US" altLang="en-US" sz="1800" b="1" dirty="0" err="1">
                <a:latin typeface="Tahoma" panose="020B0604030504040204" pitchFamily="34" charset="0"/>
              </a:rPr>
              <a:t>fopen</a:t>
            </a:r>
            <a:r>
              <a:rPr lang="en-US" altLang="en-US" sz="1800" dirty="0">
                <a:latin typeface="Tahoma" panose="020B0604030504040204" pitchFamily="34" charset="0"/>
              </a:rPr>
              <a:t>(“text3.txt”,”r”);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error = $</a:t>
            </a:r>
            <a:r>
              <a:rPr lang="en-US" altLang="en-US" sz="1800" b="1" dirty="0" err="1">
                <a:latin typeface="Tahoma" panose="020B0604030504040204" pitchFamily="34" charset="0"/>
              </a:rPr>
              <a:t>ferror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file_handle,err_str</a:t>
            </a:r>
            <a:r>
              <a:rPr lang="en-US" altLang="en-US" sz="1800" dirty="0">
                <a:latin typeface="Tahoma" panose="020B0604030504040204" pitchFamily="34" charset="0"/>
              </a:rPr>
              <a:t>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if</a:t>
            </a:r>
            <a:r>
              <a:rPr lang="en-US" altLang="en-US" sz="1800" dirty="0">
                <a:latin typeface="Tahoma" panose="020B0604030504040204" pitchFamily="34" charset="0"/>
              </a:rPr>
              <a:t> (error==0) </a:t>
            </a:r>
            <a:r>
              <a:rPr lang="en-US" altLang="en-US" sz="1800" b="1" dirty="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dirty="0" err="1">
                <a:latin typeface="Tahoma" panose="020B0604030504040204" pitchFamily="34" charset="0"/>
              </a:rPr>
              <a:t>num_matches</a:t>
            </a:r>
            <a:r>
              <a:rPr lang="en-US" altLang="en-US" sz="1800" dirty="0">
                <a:latin typeface="Tahoma" panose="020B0604030504040204" pitchFamily="34" charset="0"/>
              </a:rPr>
              <a:t> = </a:t>
            </a:r>
            <a:r>
              <a:rPr lang="en-US" altLang="en-US" sz="1800" b="1" dirty="0">
                <a:latin typeface="Tahoma" panose="020B0604030504040204" pitchFamily="34" charset="0"/>
              </a:rPr>
              <a:t>$</a:t>
            </a:r>
            <a:r>
              <a:rPr lang="en-US" altLang="en-US" sz="1800" b="1" dirty="0" err="1">
                <a:latin typeface="Tahoma" panose="020B0604030504040204" pitchFamily="34" charset="0"/>
              </a:rPr>
              <a:t>fscanf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file_handle,”%h</a:t>
            </a:r>
            <a:r>
              <a:rPr lang="en-US" altLang="en-US" sz="1800" dirty="0">
                <a:latin typeface="Tahoma" panose="020B0604030504040204" pitchFamily="34" charset="0"/>
              </a:rPr>
              <a:t> %</a:t>
            </a:r>
            <a:r>
              <a:rPr lang="en-US" altLang="en-US" sz="1800" dirty="0" err="1">
                <a:latin typeface="Tahoma" panose="020B0604030504040204" pitchFamily="34" charset="0"/>
              </a:rPr>
              <a:t>h”,mem</a:t>
            </a: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][0],mem[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][1]);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b="1" dirty="0">
                <a:latin typeface="Tahoma" panose="020B0604030504040204" pitchFamily="34" charset="0"/>
              </a:rPr>
              <a:t>while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  <a:r>
              <a:rPr lang="en-US" altLang="en-US" sz="1800" dirty="0" err="1">
                <a:latin typeface="Tahoma" panose="020B0604030504040204" pitchFamily="34" charset="0"/>
              </a:rPr>
              <a:t>num_matches</a:t>
            </a:r>
            <a:r>
              <a:rPr lang="en-US" altLang="en-US" sz="1800" dirty="0">
                <a:latin typeface="Tahoma" panose="020B0604030504040204" pitchFamily="34" charset="0"/>
              </a:rPr>
              <a:t>&gt;0) </a:t>
            </a:r>
            <a:r>
              <a:rPr lang="en-US" altLang="en-US" sz="1800" b="1" dirty="0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 b="1" dirty="0">
                <a:latin typeface="Tahoma" panose="020B0604030504040204" pitchFamily="34" charset="0"/>
              </a:rPr>
              <a:t>          $display</a:t>
            </a:r>
            <a:r>
              <a:rPr lang="en-US" altLang="en-US" sz="1800" dirty="0">
                <a:latin typeface="Tahoma" panose="020B0604030504040204" pitchFamily="34" charset="0"/>
              </a:rPr>
              <a:t>(“data is: %h %</a:t>
            </a:r>
            <a:r>
              <a:rPr lang="en-US" altLang="en-US" sz="1800" dirty="0" err="1">
                <a:latin typeface="Tahoma" panose="020B0604030504040204" pitchFamily="34" charset="0"/>
              </a:rPr>
              <a:t>h”,mem</a:t>
            </a: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][0],mem[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[1]);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   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 = 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 + 1;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   </a:t>
            </a:r>
            <a:r>
              <a:rPr lang="en-US" altLang="en-US" sz="1800" dirty="0" err="1">
                <a:latin typeface="Tahoma" panose="020B0604030504040204" pitchFamily="34" charset="0"/>
              </a:rPr>
              <a:t>num_matches</a:t>
            </a:r>
            <a:r>
              <a:rPr lang="en-US" altLang="en-US" sz="1800" dirty="0">
                <a:latin typeface="Tahoma" panose="020B0604030504040204" pitchFamily="34" charset="0"/>
              </a:rPr>
              <a:t> = </a:t>
            </a:r>
            <a:r>
              <a:rPr lang="en-US" altLang="en-US" sz="1800" b="1" dirty="0">
                <a:latin typeface="Tahoma" panose="020B0604030504040204" pitchFamily="34" charset="0"/>
              </a:rPr>
              <a:t>$</a:t>
            </a:r>
            <a:r>
              <a:rPr lang="en-US" altLang="en-US" sz="1800" b="1" dirty="0" err="1">
                <a:latin typeface="Tahoma" panose="020B0604030504040204" pitchFamily="34" charset="0"/>
              </a:rPr>
              <a:t>fscanf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file_handle,”%h</a:t>
            </a:r>
            <a:r>
              <a:rPr lang="en-US" altLang="en-US" sz="1800" dirty="0">
                <a:latin typeface="Tahoma" panose="020B0604030504040204" pitchFamily="34" charset="0"/>
              </a:rPr>
              <a:t> %</a:t>
            </a:r>
            <a:r>
              <a:rPr lang="en-US" altLang="en-US" sz="1800" dirty="0" err="1">
                <a:latin typeface="Tahoma" panose="020B0604030504040204" pitchFamily="34" charset="0"/>
              </a:rPr>
              <a:t>h”,mem</a:t>
            </a: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][0],mem[</a:t>
            </a:r>
            <a:r>
              <a:rPr lang="en-US" altLang="en-US" sz="1800" dirty="0" err="1">
                <a:latin typeface="Tahoma" panose="020B0604030504040204" pitchFamily="34" charset="0"/>
              </a:rPr>
              <a:t>indx</a:t>
            </a:r>
            <a:r>
              <a:rPr lang="en-US" altLang="en-US" sz="1800" dirty="0">
                <a:latin typeface="Tahoma" panose="020B0604030504040204" pitchFamily="34" charset="0"/>
              </a:rPr>
              <a:t>][1]);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   </a:t>
            </a:r>
            <a:r>
              <a:rPr lang="en-US" altLang="en-US" sz="1800" b="1" dirty="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b="1" dirty="0">
                <a:latin typeface="Tahoma" panose="020B0604030504040204" pitchFamily="34" charset="0"/>
              </a:rPr>
              <a:t>else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b="1" dirty="0">
                <a:latin typeface="Tahoma" panose="020B0604030504040204" pitchFamily="34" charset="0"/>
              </a:rPr>
              <a:t>$display</a:t>
            </a:r>
            <a:r>
              <a:rPr lang="en-US" altLang="en-US" sz="1800" dirty="0">
                <a:latin typeface="Tahoma" panose="020B0604030504040204" pitchFamily="34" charset="0"/>
              </a:rPr>
              <a:t>(“Could not open file text3.txt”);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410200" y="1905000"/>
            <a:ext cx="2743200" cy="8477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  12f3	13f3</a:t>
            </a:r>
          </a:p>
          <a:p>
            <a:r>
              <a:rPr lang="en-US" altLang="en-US"/>
              <a:t>   abcd	1234</a:t>
            </a:r>
          </a:p>
          <a:p>
            <a:r>
              <a:rPr lang="en-US" altLang="en-US"/>
              <a:t>   3214	21ab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410200" y="2743200"/>
            <a:ext cx="2743200" cy="388938"/>
          </a:xfrm>
          <a:prstGeom prst="rect">
            <a:avLst/>
          </a:prstGeom>
          <a:solidFill>
            <a:srgbClr val="FF9900">
              <a:alpha val="58038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i="1"/>
              <a:t>text3.txt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4400" smtClean="0"/>
              <a:t>Loading Memory Data From Files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This is very useful (memory modeling &amp; testbenches)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$readmemb(“&lt;file_name&gt;”,&lt;memory&gt;);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$readmemb(“&lt;file_name&gt;”,&lt;memory&gt;,&lt;start_addr&gt;,&lt;finish_addr&gt;);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$readmemh(“&lt;file_name&gt;”,&lt;memory&gt;);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latin typeface="Tahoma" panose="020B0604030504040204" pitchFamily="34" charset="0"/>
              </a:rPr>
              <a:t>$readmemh(“&lt;file_name&gt;”,&lt;memory&gt;,&lt;start_addr&gt;,&lt;finish_addr&gt;);</a:t>
            </a:r>
          </a:p>
          <a:p>
            <a:pPr lvl="1">
              <a:lnSpc>
                <a:spcPct val="90000"/>
              </a:lnSpc>
            </a:pPr>
            <a:endParaRPr lang="en-US" altLang="en-US" sz="1800" smtClean="0">
              <a:latin typeface="Tahoma" panose="020B060403050404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258414-C7D1-4B0C-BA33-FEDB53D7D89D}" type="slidenum">
              <a:rPr lang="en-US" altLang="en-US" sz="1000">
                <a:latin typeface="Verdana" panose="020B0604030504040204" pitchFamily="34" charset="0"/>
              </a:rPr>
              <a:pPr/>
              <a:t>28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457200" y="3352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 b="1">
                <a:latin typeface="Tahoma" panose="020B0604030504040204" pitchFamily="34" charset="0"/>
              </a:rPr>
              <a:t>$readmemh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  <a:sym typeface="Wingdings" panose="05000000000000000000" pitchFamily="2" charset="2"/>
              </a:rPr>
              <a:t> Hex data…</a:t>
            </a:r>
            <a:r>
              <a:rPr lang="en-US" altLang="en-US" sz="2000" b="1">
                <a:latin typeface="Tahoma" panose="020B0604030504040204" pitchFamily="34" charset="0"/>
                <a:sym typeface="Wingdings" panose="05000000000000000000" pitchFamily="2" charset="2"/>
              </a:rPr>
              <a:t>$readmemb</a:t>
            </a:r>
            <a:r>
              <a:rPr lang="en-US" altLang="en-US" sz="2000">
                <a:latin typeface="Tahoma" panose="020B0604030504040204" pitchFamily="34" charset="0"/>
                <a:sym typeface="Wingdings" panose="05000000000000000000" pitchFamily="2" charset="2"/>
              </a:rPr>
              <a:t>  binary data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1800">
                <a:latin typeface="Tahoma" panose="020B0604030504040204" pitchFamily="34" charset="0"/>
              </a:rPr>
              <a:t>But they are reading ASCII files either way (just how numbers are represented)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2000" y="4495800"/>
            <a:ext cx="2057400" cy="1882775"/>
            <a:chOff x="480" y="2832"/>
            <a:chExt cx="1296" cy="1186"/>
          </a:xfrm>
        </p:grpSpPr>
        <p:sp>
          <p:nvSpPr>
            <p:cNvPr id="30733" name="Text Box 7"/>
            <p:cNvSpPr txBox="1">
              <a:spLocks noChangeArrowheads="1"/>
            </p:cNvSpPr>
            <p:nvPr/>
          </p:nvSpPr>
          <p:spPr bwMode="auto">
            <a:xfrm>
              <a:off x="480" y="2832"/>
              <a:ext cx="1296" cy="7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// addr     data</a:t>
              </a:r>
            </a:p>
            <a:p>
              <a:r>
                <a:rPr lang="en-US" altLang="en-US" sz="1800"/>
                <a:t>@0000 10100010</a:t>
              </a:r>
            </a:p>
            <a:p>
              <a:r>
                <a:rPr lang="en-US" altLang="en-US" sz="1800"/>
                <a:t>@0001 10111001</a:t>
              </a:r>
            </a:p>
            <a:p>
              <a:r>
                <a:rPr lang="en-US" altLang="en-US" sz="1800"/>
                <a:t>@0002 00100011</a:t>
              </a:r>
            </a:p>
          </p:txBody>
        </p:sp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480" y="3600"/>
              <a:ext cx="1296" cy="418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example “binary”</a:t>
              </a:r>
            </a:p>
            <a:p>
              <a:pPr algn="ctr"/>
              <a:r>
                <a:rPr lang="en-US" altLang="en-US" sz="1800"/>
                <a:t>file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4495800"/>
            <a:ext cx="2057400" cy="1882775"/>
            <a:chOff x="2064" y="2832"/>
            <a:chExt cx="1296" cy="1186"/>
          </a:xfrm>
        </p:grpSpPr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2064" y="2832"/>
              <a:ext cx="1296" cy="7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// addr     data</a:t>
              </a:r>
            </a:p>
            <a:p>
              <a:r>
                <a:rPr lang="en-US" altLang="en-US" sz="1800"/>
                <a:t>@0000   A2</a:t>
              </a:r>
            </a:p>
            <a:p>
              <a:r>
                <a:rPr lang="en-US" altLang="en-US" sz="1800"/>
                <a:t>@0001   B9</a:t>
              </a:r>
            </a:p>
            <a:p>
              <a:r>
                <a:rPr lang="en-US" altLang="en-US" sz="1800"/>
                <a:t>@0002   23</a:t>
              </a:r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064" y="3600"/>
              <a:ext cx="1296" cy="418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example “hex”</a:t>
              </a:r>
            </a:p>
            <a:p>
              <a:pPr algn="ctr"/>
              <a:r>
                <a:rPr lang="en-US" altLang="en-US" sz="1800"/>
                <a:t>file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91200" y="4495800"/>
            <a:ext cx="2133600" cy="1882775"/>
            <a:chOff x="3648" y="2832"/>
            <a:chExt cx="1344" cy="1186"/>
          </a:xfrm>
        </p:grpSpPr>
        <p:sp>
          <p:nvSpPr>
            <p:cNvPr id="30729" name="Text Box 11"/>
            <p:cNvSpPr txBox="1">
              <a:spLocks noChangeArrowheads="1"/>
            </p:cNvSpPr>
            <p:nvPr/>
          </p:nvSpPr>
          <p:spPr bwMode="auto">
            <a:xfrm>
              <a:off x="3648" y="2832"/>
              <a:ext cx="1344" cy="7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/>
                <a:t>//data</a:t>
              </a:r>
            </a:p>
            <a:p>
              <a:r>
                <a:rPr lang="en-US" altLang="en-US" sz="1800"/>
                <a:t>A2</a:t>
              </a:r>
            </a:p>
            <a:p>
              <a:r>
                <a:rPr lang="en-US" altLang="en-US" sz="1800"/>
                <a:t>B9</a:t>
              </a:r>
            </a:p>
            <a:p>
              <a:r>
                <a:rPr lang="en-US" altLang="en-US" sz="1800"/>
                <a:t>23</a:t>
              </a:r>
            </a:p>
          </p:txBody>
        </p:sp>
        <p:sp>
          <p:nvSpPr>
            <p:cNvPr id="30730" name="Text Box 12"/>
            <p:cNvSpPr txBox="1">
              <a:spLocks noChangeArrowheads="1"/>
            </p:cNvSpPr>
            <p:nvPr/>
          </p:nvSpPr>
          <p:spPr bwMode="auto">
            <a:xfrm>
              <a:off x="3648" y="3600"/>
              <a:ext cx="1344" cy="418"/>
            </a:xfrm>
            <a:prstGeom prst="rect">
              <a:avLst/>
            </a:prstGeom>
            <a:solidFill>
              <a:srgbClr val="00FF00">
                <a:alpha val="23921"/>
              </a:srgbClr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800"/>
                <a:t>address is optional for the lazy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Example of </a:t>
            </a:r>
            <a:r>
              <a:rPr lang="en-US" altLang="en-US" b="1" smtClean="0"/>
              <a:t>$</a:t>
            </a:r>
            <a:r>
              <a:rPr lang="en-US" altLang="en-US" b="1" smtClean="0">
                <a:latin typeface="Tahoma" panose="020B0604030504040204" pitchFamily="34" charset="0"/>
              </a:rPr>
              <a:t>readmemh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F958BF-7438-426C-B491-A54835F2DD56}" type="slidenum">
              <a:rPr lang="en-US" altLang="en-US" sz="1000">
                <a:latin typeface="Verdana" panose="020B0604030504040204" pitchFamily="34" charset="0"/>
              </a:rPr>
              <a:pPr/>
              <a:t>29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6289675" cy="45085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/>
              <a:t>module</a:t>
            </a:r>
            <a:r>
              <a:rPr lang="en-US" altLang="en-US" sz="1800"/>
              <a:t> rom(</a:t>
            </a:r>
            <a:r>
              <a:rPr lang="en-US" altLang="en-US" sz="1800" b="1"/>
              <a:t>input</a:t>
            </a:r>
            <a:r>
              <a:rPr lang="en-US" altLang="en-US" sz="1800"/>
              <a:t> clk; </a:t>
            </a:r>
            <a:r>
              <a:rPr lang="en-US" altLang="en-US" sz="1800" b="1"/>
              <a:t>input</a:t>
            </a:r>
            <a:r>
              <a:rPr lang="en-US" altLang="en-US" sz="1800"/>
              <a:t> [7:0] addr; </a:t>
            </a:r>
            <a:r>
              <a:rPr lang="en-US" altLang="en-US" sz="1800" b="1"/>
              <a:t>output</a:t>
            </a:r>
            <a:r>
              <a:rPr lang="en-US" altLang="en-US" sz="1800"/>
              <a:t> [15:0] dout);</a:t>
            </a:r>
          </a:p>
          <a:p>
            <a:endParaRPr lang="en-US" altLang="en-US" sz="1800"/>
          </a:p>
          <a:p>
            <a:r>
              <a:rPr lang="en-US" altLang="en-US" sz="1800" b="1"/>
              <a:t>reg</a:t>
            </a:r>
            <a:r>
              <a:rPr lang="en-US" altLang="en-US" sz="1800"/>
              <a:t> [15:0] mem[0:255];	// 16-bit wide 256 entry ROM</a:t>
            </a:r>
          </a:p>
          <a:p>
            <a:r>
              <a:rPr lang="en-US" altLang="en-US" sz="1800" b="1"/>
              <a:t>reg</a:t>
            </a:r>
            <a:r>
              <a:rPr lang="en-US" altLang="en-US" sz="1800"/>
              <a:t> [15:0] dout;</a:t>
            </a:r>
          </a:p>
          <a:p>
            <a:endParaRPr lang="en-US" altLang="en-US" sz="1800"/>
          </a:p>
          <a:p>
            <a:r>
              <a:rPr lang="en-US" altLang="en-US" sz="1800" b="1"/>
              <a:t>initial</a:t>
            </a:r>
          </a:p>
          <a:p>
            <a:r>
              <a:rPr lang="en-US" altLang="en-US" sz="1800"/>
              <a:t>   $</a:t>
            </a:r>
            <a:r>
              <a:rPr lang="en-US" altLang="en-US" sz="1800" b="1"/>
              <a:t>readmemh</a:t>
            </a:r>
            <a:r>
              <a:rPr lang="en-US" altLang="en-US" sz="1800"/>
              <a:t>(“constants”,mem);</a:t>
            </a:r>
          </a:p>
          <a:p>
            <a:endParaRPr lang="en-US" altLang="en-US" sz="1800"/>
          </a:p>
          <a:p>
            <a:r>
              <a:rPr lang="en-US" altLang="en-US" sz="1800" b="1"/>
              <a:t>always</a:t>
            </a:r>
            <a:r>
              <a:rPr lang="en-US" altLang="en-US" sz="1800"/>
              <a:t> @(</a:t>
            </a:r>
            <a:r>
              <a:rPr lang="en-US" altLang="en-US" sz="1800" b="1"/>
              <a:t>negedge</a:t>
            </a:r>
            <a:r>
              <a:rPr lang="en-US" altLang="en-US" sz="1800"/>
              <a:t> clk) </a:t>
            </a:r>
            <a:r>
              <a:rPr lang="en-US" altLang="en-US" sz="1800" b="1"/>
              <a:t>begin</a:t>
            </a:r>
          </a:p>
          <a:p>
            <a:r>
              <a:rPr lang="en-US" altLang="en-US" sz="1800"/>
              <a:t>   ///////////////////////////////////////////////////////////</a:t>
            </a:r>
          </a:p>
          <a:p>
            <a:r>
              <a:rPr lang="en-US" altLang="en-US" sz="1800"/>
              <a:t>   // ROM presents data on clock low //</a:t>
            </a:r>
          </a:p>
          <a:p>
            <a:r>
              <a:rPr lang="en-US" altLang="en-US" sz="1800"/>
              <a:t>   /////////////////////////////////////////////////////////</a:t>
            </a:r>
          </a:p>
          <a:p>
            <a:r>
              <a:rPr lang="en-US" altLang="en-US" sz="1800"/>
              <a:t>   dout &lt;= mem[addr];</a:t>
            </a:r>
          </a:p>
          <a:p>
            <a:r>
              <a:rPr lang="en-US" altLang="en-US" sz="1800" b="1"/>
              <a:t>end</a:t>
            </a:r>
          </a:p>
          <a:p>
            <a:endParaRPr lang="en-US" altLang="en-US" sz="1800" b="1"/>
          </a:p>
          <a:p>
            <a:r>
              <a:rPr lang="en-US" altLang="en-US" sz="1800" b="1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Loops in Verilog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altLang="en-US" smtClean="0"/>
              <a:t>We already saw the </a:t>
            </a:r>
            <a:r>
              <a:rPr lang="en-US" altLang="en-US" b="1" smtClean="0">
                <a:latin typeface="Tahoma" panose="020B0604030504040204" pitchFamily="34" charset="0"/>
              </a:rPr>
              <a:t>for</a:t>
            </a:r>
            <a:r>
              <a:rPr lang="en-US" altLang="en-US" smtClean="0"/>
              <a:t> loop: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AF982-6474-4C71-A3D0-7D0103F24A75}" type="slidenum">
              <a:rPr lang="en-US" altLang="en-US" sz="1000">
                <a:latin typeface="Verdana" panose="020B0604030504040204" pitchFamily="34" charset="0"/>
              </a:rPr>
              <a:pPr/>
              <a:t>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7525" y="50609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2294" name="Text Box 11"/>
          <p:cNvSpPr txBox="1">
            <a:spLocks noChangeArrowheads="1"/>
          </p:cNvSpPr>
          <p:nvPr/>
        </p:nvSpPr>
        <p:spPr bwMode="auto">
          <a:xfrm>
            <a:off x="685800" y="2209800"/>
            <a:ext cx="7586500" cy="1754326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[15:0] </a:t>
            </a:r>
            <a:r>
              <a:rPr lang="en-US" altLang="en-US" sz="1800" dirty="0" err="1">
                <a:latin typeface="Tahoma" panose="020B0604030504040204" pitchFamily="34" charset="0"/>
              </a:rPr>
              <a:t>rf</a:t>
            </a:r>
            <a:r>
              <a:rPr lang="en-US" altLang="en-US" sz="1800" dirty="0">
                <a:latin typeface="Tahoma" panose="020B0604030504040204" pitchFamily="34" charset="0"/>
              </a:rPr>
              <a:t>[0:15];	// memory structure for modeling register file</a:t>
            </a:r>
          </a:p>
          <a:p>
            <a:r>
              <a:rPr lang="en-US" altLang="en-US" sz="1800" b="1" dirty="0" err="1">
                <a:latin typeface="Tahoma" panose="020B0604030504040204" pitchFamily="34" charset="0"/>
              </a:rPr>
              <a:t>reg</a:t>
            </a:r>
            <a:r>
              <a:rPr lang="en-US" altLang="en-US" sz="1800" dirty="0">
                <a:latin typeface="Tahoma" panose="020B0604030504040204" pitchFamily="34" charset="0"/>
              </a:rPr>
              <a:t> [</a:t>
            </a:r>
            <a:r>
              <a:rPr lang="en-US" altLang="en-US" sz="1800" b="1" dirty="0">
                <a:solidFill>
                  <a:srgbClr val="CC0000"/>
                </a:solidFill>
                <a:latin typeface="Tahoma" panose="020B0604030504040204" pitchFamily="34" charset="0"/>
              </a:rPr>
              <a:t>5</a:t>
            </a:r>
            <a:r>
              <a:rPr lang="en-US" altLang="en-US" sz="1800" dirty="0">
                <a:latin typeface="Tahoma" panose="020B0604030504040204" pitchFamily="34" charset="0"/>
              </a:rPr>
              <a:t>:0] 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;	// address to write to</a:t>
            </a:r>
          </a:p>
          <a:p>
            <a:endParaRPr lang="en-US" altLang="en-US" sz="1800" dirty="0" smtClean="0">
              <a:latin typeface="Tahoma" panose="020B0604030504040204" pitchFamily="34" charset="0"/>
            </a:endParaRPr>
          </a:p>
          <a:p>
            <a:r>
              <a:rPr lang="en-US" altLang="en-US" sz="1800" b="1" dirty="0" smtClean="0">
                <a:latin typeface="Tahoma" panose="020B0604030504040204" pitchFamily="34" charset="0"/>
              </a:rPr>
              <a:t>initial</a:t>
            </a:r>
            <a:endParaRPr lang="en-US" altLang="en-US" sz="1800" b="1" dirty="0">
              <a:latin typeface="Tahoma" panose="020B0604030504040204" pitchFamily="34" charset="0"/>
            </a:endParaRPr>
          </a:p>
          <a:p>
            <a:r>
              <a:rPr lang="en-US" altLang="en-US" sz="1800" dirty="0" smtClean="0">
                <a:latin typeface="Tahoma" panose="020B0604030504040204" pitchFamily="34" charset="0"/>
              </a:rPr>
              <a:t>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for </a:t>
            </a:r>
            <a:r>
              <a:rPr lang="en-US" altLang="en-US" sz="1800" dirty="0">
                <a:latin typeface="Tahoma" panose="020B0604030504040204" pitchFamily="34" charset="0"/>
              </a:rPr>
              <a:t>(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=0; 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&lt;16; </a:t>
            </a:r>
            <a:r>
              <a:rPr lang="en-US" altLang="en-US" sz="1800" dirty="0" err="1">
                <a:latin typeface="Tahoma" panose="020B0604030504040204" pitchFamily="34" charset="0"/>
              </a:rPr>
              <a:t>w_addr</a:t>
            </a:r>
            <a:r>
              <a:rPr lang="en-US" altLang="en-US" sz="1800" dirty="0">
                <a:latin typeface="Tahoma" panose="020B0604030504040204" pitchFamily="34" charset="0"/>
              </a:rPr>
              <a:t>=w_addr+1)</a:t>
            </a:r>
          </a:p>
          <a:p>
            <a:r>
              <a:rPr lang="en-US" altLang="en-US" sz="1800" dirty="0">
                <a:latin typeface="Tahoma" panose="020B0604030504040204" pitchFamily="34" charset="0"/>
              </a:rPr>
              <a:t>   </a:t>
            </a:r>
            <a:r>
              <a:rPr lang="en-US" altLang="en-US" sz="1800" dirty="0" smtClean="0">
                <a:latin typeface="Tahoma" panose="020B0604030504040204" pitchFamily="34" charset="0"/>
              </a:rPr>
              <a:t>  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rf</a:t>
            </a:r>
            <a:r>
              <a:rPr lang="en-US" altLang="en-US" sz="1800" dirty="0" smtClean="0">
                <a:latin typeface="Tahoma" panose="020B0604030504040204" pitchFamily="34" charset="0"/>
              </a:rPr>
              <a:t>[</a:t>
            </a:r>
            <a:r>
              <a:rPr lang="en-US" altLang="en-US" sz="1800" dirty="0" err="1" smtClean="0">
                <a:latin typeface="Tahoma" panose="020B0604030504040204" pitchFamily="34" charset="0"/>
              </a:rPr>
              <a:t>w_addr</a:t>
            </a:r>
            <a:r>
              <a:rPr lang="en-US" altLang="en-US" sz="1800" dirty="0" smtClean="0">
                <a:latin typeface="Tahoma" panose="020B0604030504040204" pitchFamily="34" charset="0"/>
              </a:rPr>
              <a:t>[3:0</a:t>
            </a:r>
            <a:r>
              <a:rPr lang="en-US" altLang="en-US" sz="1800" dirty="0">
                <a:latin typeface="Tahoma" panose="020B0604030504040204" pitchFamily="34" charset="0"/>
              </a:rPr>
              <a:t>]] = 16’h0000;	// initialize register file memory</a:t>
            </a:r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304800" y="4291806"/>
            <a:ext cx="815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There are 3 other loops available: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While loops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Repeat loop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Forever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82000" cy="1139825"/>
          </a:xfrm>
        </p:spPr>
        <p:txBody>
          <a:bodyPr/>
          <a:lstStyle/>
          <a:p>
            <a:r>
              <a:rPr lang="en-US" altLang="en-US" sz="3600" smtClean="0"/>
              <a:t>Testbench Example (contrived but valid)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F0D552-B232-4503-84FE-447448FCB1D9}" type="slidenum">
              <a:rPr lang="en-US" altLang="en-US" sz="1000">
                <a:latin typeface="Verdana" panose="020B0604030504040204" pitchFamily="34" charset="0"/>
              </a:rPr>
              <a:pPr/>
              <a:t>30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600" y="1524000"/>
            <a:ext cx="872490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module</a:t>
            </a:r>
            <a:r>
              <a:rPr lang="en-US" altLang="en-US" sz="2000">
                <a:latin typeface="Tahoma" panose="020B0604030504040204" pitchFamily="34" charset="0"/>
              </a:rPr>
              <a:t> test_and;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integer </a:t>
            </a:r>
            <a:r>
              <a:rPr lang="en-US" altLang="en-US" sz="2000">
                <a:latin typeface="Tahoma" panose="020B0604030504040204" pitchFamily="34" charset="0"/>
              </a:rPr>
              <a:t>file, i, code;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reg</a:t>
            </a:r>
            <a:r>
              <a:rPr lang="en-US" altLang="en-US" sz="2000">
                <a:latin typeface="Tahoma" panose="020B0604030504040204" pitchFamily="34" charset="0"/>
              </a:rPr>
              <a:t> a, b, expect, clock;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wire</a:t>
            </a:r>
            <a:r>
              <a:rPr lang="en-US" altLang="en-US" sz="2000">
                <a:latin typeface="Tahoma" panose="020B0604030504040204" pitchFamily="34" charset="0"/>
              </a:rPr>
              <a:t> out;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parameter</a:t>
            </a:r>
            <a:r>
              <a:rPr lang="en-US" altLang="en-US" sz="2000">
                <a:latin typeface="Tahoma" panose="020B0604030504040204" pitchFamily="34" charset="0"/>
              </a:rPr>
              <a:t> cycle = 20;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and </a:t>
            </a:r>
            <a:r>
              <a:rPr lang="en-US" altLang="en-US" sz="2000">
                <a:latin typeface="Tahoma" panose="020B0604030504040204" pitchFamily="34" charset="0"/>
              </a:rPr>
              <a:t>#4 a0(out, a, b); 		// Circuit under test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initial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  <a:r>
              <a:rPr lang="en-US" altLang="en-US" sz="2000">
                <a:latin typeface="Tahoma" panose="020B0604030504040204" pitchFamily="34" charset="0"/>
              </a:rPr>
              <a:t> : file_block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clock = 0;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file = </a:t>
            </a:r>
            <a:r>
              <a:rPr lang="en-US" altLang="en-US" sz="2000" b="1">
                <a:latin typeface="Tahoma" panose="020B0604030504040204" pitchFamily="34" charset="0"/>
              </a:rPr>
              <a:t>$fopen</a:t>
            </a:r>
            <a:r>
              <a:rPr lang="en-US" altLang="en-US" sz="2000">
                <a:latin typeface="Tahoma" panose="020B0604030504040204" pitchFamily="34" charset="0"/>
              </a:rPr>
              <a:t>("compare.txt", “r” );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for</a:t>
            </a:r>
            <a:r>
              <a:rPr lang="en-US" altLang="en-US" sz="2000">
                <a:latin typeface="Tahoma" panose="020B0604030504040204" pitchFamily="34" charset="0"/>
              </a:rPr>
              <a:t> (i = 0; i &lt; 4; i=i+1)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@(</a:t>
            </a:r>
            <a:r>
              <a:rPr lang="en-US" altLang="en-US" sz="2000" b="1">
                <a:latin typeface="Tahoma" panose="020B0604030504040204" pitchFamily="34" charset="0"/>
              </a:rPr>
              <a:t>posedge</a:t>
            </a:r>
            <a:r>
              <a:rPr lang="en-US" altLang="en-US" sz="2000">
                <a:latin typeface="Tahoma" panose="020B0604030504040204" pitchFamily="34" charset="0"/>
              </a:rPr>
              <a:t> clock) 	// Read stimulus on rising clock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code = $</a:t>
            </a:r>
            <a:r>
              <a:rPr lang="en-US" altLang="en-US" sz="2000" b="1">
                <a:latin typeface="Tahoma" panose="020B0604030504040204" pitchFamily="34" charset="0"/>
              </a:rPr>
              <a:t>fscanf</a:t>
            </a:r>
            <a:r>
              <a:rPr lang="en-US" altLang="en-US" sz="2000">
                <a:latin typeface="Tahoma" panose="020B0604030504040204" pitchFamily="34" charset="0"/>
              </a:rPr>
              <a:t>(file, "%b %b %b\n", a, b, expect);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#(cycle - 1) 		// Compare just before end of cycle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 if </a:t>
            </a:r>
            <a:r>
              <a:rPr lang="en-US" altLang="en-US" sz="2000">
                <a:latin typeface="Tahoma" panose="020B0604030504040204" pitchFamily="34" charset="0"/>
              </a:rPr>
              <a:t>(expect !=</a:t>
            </a:r>
            <a:r>
              <a:rPr lang="en-US" altLang="en-US" sz="2000" b="1">
                <a:latin typeface="Tahoma" panose="020B0604030504040204" pitchFamily="34" charset="0"/>
              </a:rPr>
              <a:t>=</a:t>
            </a:r>
            <a:r>
              <a:rPr lang="en-US" altLang="en-US" sz="2000">
                <a:latin typeface="Tahoma" panose="020B0604030504040204" pitchFamily="34" charset="0"/>
              </a:rPr>
              <a:t> out)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     $strobe("%d %b %b %b %b", $time, a, b, expect, out);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end</a:t>
            </a:r>
            <a:r>
              <a:rPr lang="en-US" altLang="en-US" sz="2000">
                <a:latin typeface="Tahoma" panose="020B0604030504040204" pitchFamily="34" charset="0"/>
              </a:rPr>
              <a:t> // for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$</a:t>
            </a:r>
            <a:r>
              <a:rPr lang="en-US" altLang="en-US" sz="2000" b="1">
                <a:latin typeface="Tahoma" panose="020B0604030504040204" pitchFamily="34" charset="0"/>
              </a:rPr>
              <a:t>fclose</a:t>
            </a:r>
            <a:r>
              <a:rPr lang="en-US" altLang="en-US" sz="2000">
                <a:latin typeface="Tahoma" panose="020B0604030504040204" pitchFamily="34" charset="0"/>
              </a:rPr>
              <a:t>(file); $</a:t>
            </a:r>
            <a:r>
              <a:rPr lang="en-US" altLang="en-US" sz="2000" b="1">
                <a:latin typeface="Tahoma" panose="020B0604030504040204" pitchFamily="34" charset="0"/>
              </a:rPr>
              <a:t>stop</a:t>
            </a:r>
            <a:r>
              <a:rPr lang="en-US" altLang="en-US" sz="2000">
                <a:latin typeface="Tahoma" panose="020B060403050404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</a:t>
            </a:r>
            <a:r>
              <a:rPr lang="en-US" altLang="en-US" sz="2000">
                <a:latin typeface="Tahoma" panose="020B0604030504040204" pitchFamily="34" charset="0"/>
              </a:rPr>
              <a:t> // initial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always</a:t>
            </a:r>
            <a:r>
              <a:rPr lang="en-US" altLang="en-US" sz="2000">
                <a:latin typeface="Tahoma" panose="020B0604030504040204" pitchFamily="34" charset="0"/>
              </a:rPr>
              <a:t> #(cycle /2) clock = ~clock; // Clock generator</a:t>
            </a:r>
          </a:p>
          <a:p>
            <a:pPr eaLnBrk="1" hangingPunct="1">
              <a:lnSpc>
                <a:spcPct val="80000"/>
              </a:lnSpc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28AFE-020E-4A85-98AE-24638E6FAE61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458200" cy="1139825"/>
          </a:xfrm>
        </p:spPr>
        <p:txBody>
          <a:bodyPr/>
          <a:lstStyle/>
          <a:p>
            <a:r>
              <a:rPr lang="en-US" altLang="en-US" sz="3200" dirty="0" smtClean="0"/>
              <a:t>Another </a:t>
            </a:r>
            <a:r>
              <a:rPr lang="en-US" altLang="en-US" sz="3200" dirty="0" err="1" smtClean="0"/>
              <a:t>Testbench</a:t>
            </a:r>
            <a:r>
              <a:rPr lang="en-US" altLang="en-US" sz="3200" dirty="0" smtClean="0"/>
              <a:t> Example using File I/O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18992" y="1472492"/>
            <a:ext cx="952762" cy="1409793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rot="16200000">
            <a:off x="2343814" y="1906911"/>
            <a:ext cx="1423108" cy="554270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A2D </a:t>
            </a:r>
            <a:r>
              <a:rPr lang="en-US" altLang="en-US" b="1" dirty="0" err="1" smtClean="0"/>
              <a:t>Intf</a:t>
            </a:r>
            <a:endParaRPr lang="en-US" altLang="en-US" b="1" dirty="0" smtClean="0"/>
          </a:p>
          <a:p>
            <a:pPr algn="ctr" eaLnBrk="1" hangingPunct="1"/>
            <a:r>
              <a:rPr lang="en-US" altLang="en-US" sz="1050" b="1" dirty="0" smtClean="0"/>
              <a:t>(SPI based)</a:t>
            </a:r>
            <a:endParaRPr lang="en-US" altLang="en-US" sz="1050" dirty="0"/>
          </a:p>
        </p:txBody>
      </p:sp>
      <p:sp>
        <p:nvSpPr>
          <p:cNvPr id="8" name="TextBox 64"/>
          <p:cNvSpPr txBox="1">
            <a:spLocks noChangeArrowheads="1"/>
          </p:cNvSpPr>
          <p:nvPr/>
        </p:nvSpPr>
        <p:spPr bwMode="auto">
          <a:xfrm>
            <a:off x="2292761" y="1576913"/>
            <a:ext cx="5245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err="1" smtClean="0"/>
              <a:t>SS_n</a:t>
            </a:r>
            <a:endParaRPr lang="en-US" altLang="en-US" sz="1000" dirty="0"/>
          </a:p>
        </p:txBody>
      </p:sp>
      <p:sp>
        <p:nvSpPr>
          <p:cNvPr id="9" name="TextBox 68"/>
          <p:cNvSpPr txBox="1">
            <a:spLocks noChangeArrowheads="1"/>
          </p:cNvSpPr>
          <p:nvPr/>
        </p:nvSpPr>
        <p:spPr bwMode="auto">
          <a:xfrm>
            <a:off x="2265238" y="1851920"/>
            <a:ext cx="522977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SCLK</a:t>
            </a:r>
          </a:p>
        </p:txBody>
      </p:sp>
      <p:sp>
        <p:nvSpPr>
          <p:cNvPr id="10" name="TextBox 69"/>
          <p:cNvSpPr txBox="1">
            <a:spLocks noChangeArrowheads="1"/>
          </p:cNvSpPr>
          <p:nvPr/>
        </p:nvSpPr>
        <p:spPr bwMode="auto">
          <a:xfrm>
            <a:off x="2302044" y="2102454"/>
            <a:ext cx="535803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MOSI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1375998" y="1543032"/>
            <a:ext cx="217399" cy="1258928"/>
          </a:xfrm>
          <a:prstGeom prst="rightBrac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52601" y="2028767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Slide Pots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352814" y="1977601"/>
            <a:ext cx="134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A2D Converter on DE0 </a:t>
            </a:r>
            <a:r>
              <a:rPr lang="en-US" sz="1200" dirty="0" err="1" smtClean="0"/>
              <a:t>Nano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2268704" y="2381804"/>
            <a:ext cx="535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smtClean="0"/>
              <a:t>MISO</a:t>
            </a:r>
            <a:endParaRPr lang="en-US" altLang="en-US" sz="10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2263954" y="1788127"/>
            <a:ext cx="49862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263954" y="2051850"/>
            <a:ext cx="49862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2277415" y="2333215"/>
            <a:ext cx="49862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288613" y="2607826"/>
            <a:ext cx="499602" cy="38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 flipH="1" flipV="1">
            <a:off x="3689067" y="2403919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292768" y="252643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cnv_cmplt</a:t>
            </a:r>
            <a:endParaRPr lang="en-US" sz="9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3674553" y="2130676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23319" y="2245485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res[11:0]</a:t>
            </a:r>
            <a:endParaRPr lang="en-US" sz="9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>
            <a:off x="3682691" y="1437939"/>
            <a:ext cx="0" cy="7003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282382" y="1543032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chnnl</a:t>
            </a:r>
            <a:r>
              <a:rPr lang="en-US" sz="900" dirty="0" smtClean="0"/>
              <a:t>[2:0]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>
            <a:off x="3702176" y="1762989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394974" y="1889985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strt_cnv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027432" y="1472274"/>
            <a:ext cx="2355028" cy="14100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 smtClean="0">
                <a:cs typeface="Arial" charset="0"/>
              </a:rPr>
              <a:t>Equalizer Digital Core</a:t>
            </a:r>
            <a:endParaRPr lang="en-US" b="1" dirty="0"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330854" y="1612871"/>
            <a:ext cx="164309" cy="2833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41" name="Straight Connector 40"/>
          <p:cNvCxnSpPr>
            <a:stCxn id="40" idx="3"/>
          </p:cNvCxnSpPr>
          <p:nvPr/>
        </p:nvCxnSpPr>
        <p:spPr bwMode="auto">
          <a:xfrm flipV="1">
            <a:off x="8495163" y="1543032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500327" y="1754545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8683074" y="1521548"/>
            <a:ext cx="0" cy="47803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8330854" y="2508885"/>
            <a:ext cx="164309" cy="2833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 bwMode="auto">
          <a:xfrm flipV="1">
            <a:off x="8495163" y="2439046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8500327" y="2650559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V="1">
            <a:off x="8683074" y="2417562"/>
            <a:ext cx="0" cy="47803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045636" y="1372828"/>
            <a:ext cx="1015331" cy="7453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b="1" dirty="0"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0932" y="1427422"/>
            <a:ext cx="111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Class D</a:t>
            </a:r>
          </a:p>
          <a:p>
            <a:pPr algn="ctr"/>
            <a:r>
              <a:rPr lang="en-US" sz="1200" b="1" dirty="0" smtClean="0"/>
              <a:t>Amp</a:t>
            </a:r>
          </a:p>
          <a:p>
            <a:pPr algn="ctr"/>
            <a:r>
              <a:rPr lang="en-US" sz="1200" b="1" dirty="0" smtClean="0"/>
              <a:t>(TPA3112)</a:t>
            </a:r>
            <a:endParaRPr lang="en-US" sz="1200" b="1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7045636" y="2276763"/>
            <a:ext cx="1015331" cy="7453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b="1" dirty="0"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5476" y="2328827"/>
            <a:ext cx="111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Class D</a:t>
            </a:r>
          </a:p>
          <a:p>
            <a:pPr algn="ctr"/>
            <a:r>
              <a:rPr lang="en-US" sz="1200" b="1" dirty="0" smtClean="0"/>
              <a:t>Amp</a:t>
            </a:r>
          </a:p>
          <a:p>
            <a:pPr algn="ctr"/>
            <a:r>
              <a:rPr lang="en-US" sz="1200" b="1" dirty="0" smtClean="0"/>
              <a:t>(TPA3112)</a:t>
            </a:r>
            <a:endParaRPr lang="en-US" sz="1200" b="1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8060966" y="1655332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8060966" y="1862070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8071543" y="2546674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8071543" y="2753412"/>
            <a:ext cx="267075" cy="677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Elbow Connector 55"/>
          <p:cNvCxnSpPr>
            <a:stCxn id="39" idx="3"/>
            <a:endCxn id="48" idx="1"/>
          </p:cNvCxnSpPr>
          <p:nvPr/>
        </p:nvCxnSpPr>
        <p:spPr bwMode="auto">
          <a:xfrm flipV="1">
            <a:off x="6382460" y="1745488"/>
            <a:ext cx="663176" cy="431792"/>
          </a:xfrm>
          <a:prstGeom prst="bentConnector3">
            <a:avLst>
              <a:gd name="adj1" fmla="val 3358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Elbow Connector 56"/>
          <p:cNvCxnSpPr>
            <a:endCxn id="50" idx="1"/>
          </p:cNvCxnSpPr>
          <p:nvPr/>
        </p:nvCxnSpPr>
        <p:spPr bwMode="auto">
          <a:xfrm rot="16200000" flipH="1">
            <a:off x="6599407" y="2203193"/>
            <a:ext cx="453099" cy="43936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 rot="16200000">
            <a:off x="6172715" y="1778464"/>
            <a:ext cx="655949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amp_on</a:t>
            </a:r>
            <a:endParaRPr lang="en-US" sz="900" dirty="0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489437" y="4630570"/>
            <a:ext cx="1617755" cy="763242"/>
          </a:xfrm>
          <a:prstGeom prst="rect">
            <a:avLst/>
          </a:prstGeom>
          <a:solidFill>
            <a:srgbClr val="A6A6A6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CODEC  </a:t>
            </a:r>
          </a:p>
          <a:p>
            <a:pPr algn="ctr" eaLnBrk="1" hangingPunct="1"/>
            <a:r>
              <a:rPr lang="en-US" altLang="en-US" b="1" dirty="0" smtClean="0"/>
              <a:t>MODEL  </a:t>
            </a:r>
          </a:p>
          <a:p>
            <a:pPr algn="ctr" eaLnBrk="1" hangingPunct="1"/>
            <a:r>
              <a:rPr lang="en-US" altLang="en-US" sz="1050" b="1" dirty="0" smtClean="0"/>
              <a:t>(CS4272)  </a:t>
            </a:r>
            <a:endParaRPr lang="en-US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5601917" y="4648736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L_out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561771" y="5069491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R_out</a:t>
            </a:r>
            <a:endParaRPr lang="en-US" sz="1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6634492" y="2568004"/>
            <a:ext cx="170422" cy="162838"/>
            <a:chOff x="6936308" y="3212228"/>
            <a:chExt cx="170422" cy="255177"/>
          </a:xfrm>
        </p:grpSpPr>
        <p:sp>
          <p:nvSpPr>
            <p:cNvPr id="88" name="Arc 87"/>
            <p:cNvSpPr/>
            <p:nvPr/>
          </p:nvSpPr>
          <p:spPr bwMode="auto">
            <a:xfrm>
              <a:off x="6936309" y="3212228"/>
              <a:ext cx="170421" cy="255177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 bwMode="auto">
            <a:xfrm flipV="1">
              <a:off x="6936308" y="3212228"/>
              <a:ext cx="170421" cy="255177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/>
          <p:cNvCxnSpPr>
            <a:stCxn id="88" idx="0"/>
          </p:cNvCxnSpPr>
          <p:nvPr/>
        </p:nvCxnSpPr>
        <p:spPr bwMode="auto">
          <a:xfrm flipH="1" flipV="1">
            <a:off x="6714048" y="1999586"/>
            <a:ext cx="5655" cy="5684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6714048" y="1999586"/>
            <a:ext cx="3315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Connector 91"/>
          <p:cNvCxnSpPr>
            <a:stCxn id="89" idx="0"/>
          </p:cNvCxnSpPr>
          <p:nvPr/>
        </p:nvCxnSpPr>
        <p:spPr bwMode="auto">
          <a:xfrm>
            <a:off x="6719702" y="2730842"/>
            <a:ext cx="0" cy="205334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V="1">
            <a:off x="6109013" y="4783400"/>
            <a:ext cx="605035" cy="79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6879842" y="2895600"/>
            <a:ext cx="16579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 flipV="1">
            <a:off x="6102918" y="5198717"/>
            <a:ext cx="776924" cy="111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6879842" y="2895600"/>
            <a:ext cx="0" cy="229754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Rectangle 96"/>
          <p:cNvSpPr/>
          <p:nvPr/>
        </p:nvSpPr>
        <p:spPr bwMode="auto">
          <a:xfrm>
            <a:off x="4474299" y="3705747"/>
            <a:ext cx="1628618" cy="384364"/>
          </a:xfrm>
          <a:prstGeom prst="rect">
            <a:avLst/>
          </a:prstGeom>
          <a:solidFill>
            <a:srgbClr val="FF99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CODEC Interface</a:t>
            </a:r>
          </a:p>
        </p:txBody>
      </p:sp>
      <p:cxnSp>
        <p:nvCxnSpPr>
          <p:cNvPr id="98" name="Straight Arrow Connector 97"/>
          <p:cNvCxnSpPr/>
          <p:nvPr/>
        </p:nvCxnSpPr>
        <p:spPr bwMode="auto">
          <a:xfrm>
            <a:off x="4631142" y="4090111"/>
            <a:ext cx="0" cy="5404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/>
          <p:cNvSpPr txBox="1"/>
          <p:nvPr/>
        </p:nvSpPr>
        <p:spPr>
          <a:xfrm rot="16200000">
            <a:off x="4245945" y="424880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LRCLK</a:t>
            </a:r>
            <a:endParaRPr lang="en-US" sz="900" dirty="0"/>
          </a:p>
        </p:txBody>
      </p:sp>
      <p:cxnSp>
        <p:nvCxnSpPr>
          <p:cNvPr id="100" name="Straight Arrow Connector 99"/>
          <p:cNvCxnSpPr/>
          <p:nvPr/>
        </p:nvCxnSpPr>
        <p:spPr bwMode="auto">
          <a:xfrm>
            <a:off x="4817651" y="4090111"/>
            <a:ext cx="0" cy="5404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TextBox 100"/>
          <p:cNvSpPr txBox="1"/>
          <p:nvPr/>
        </p:nvSpPr>
        <p:spPr>
          <a:xfrm rot="16200000">
            <a:off x="4500899" y="4234799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SCLK</a:t>
            </a:r>
            <a:endParaRPr lang="en-US" sz="900" dirty="0"/>
          </a:p>
        </p:txBody>
      </p:sp>
      <p:cxnSp>
        <p:nvCxnSpPr>
          <p:cNvPr id="102" name="Straight Arrow Connector 101"/>
          <p:cNvCxnSpPr/>
          <p:nvPr/>
        </p:nvCxnSpPr>
        <p:spPr bwMode="auto">
          <a:xfrm>
            <a:off x="5003611" y="4090111"/>
            <a:ext cx="0" cy="54045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 rot="16200000">
            <a:off x="4668224" y="4241533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MCLK</a:t>
            </a:r>
            <a:endParaRPr lang="en-US" sz="900" dirty="0"/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5218187" y="4094774"/>
            <a:ext cx="1" cy="5354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/>
          <p:cNvSpPr txBox="1"/>
          <p:nvPr/>
        </p:nvSpPr>
        <p:spPr>
          <a:xfrm rot="16200000">
            <a:off x="4882514" y="4260645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RSTn</a:t>
            </a:r>
            <a:endParaRPr lang="en-US" sz="900" dirty="0"/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5395912" y="4083013"/>
            <a:ext cx="1152" cy="5408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 rot="16200000">
            <a:off x="5040424" y="4265149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SDout</a:t>
            </a:r>
            <a:endParaRPr lang="en-US" sz="900" dirty="0"/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5591267" y="4090111"/>
            <a:ext cx="0" cy="54009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/>
          <p:cNvSpPr txBox="1"/>
          <p:nvPr/>
        </p:nvSpPr>
        <p:spPr>
          <a:xfrm rot="16200000">
            <a:off x="5287603" y="4261812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SDin</a:t>
            </a:r>
            <a:endParaRPr lang="en-US" sz="900" dirty="0"/>
          </a:p>
        </p:txBody>
      </p:sp>
      <p:cxnSp>
        <p:nvCxnSpPr>
          <p:cNvPr id="110" name="Straight Arrow Connector 109"/>
          <p:cNvCxnSpPr/>
          <p:nvPr/>
        </p:nvCxnSpPr>
        <p:spPr bwMode="auto">
          <a:xfrm flipV="1">
            <a:off x="4638655" y="2882285"/>
            <a:ext cx="2426" cy="8158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110"/>
          <p:cNvSpPr txBox="1"/>
          <p:nvPr/>
        </p:nvSpPr>
        <p:spPr>
          <a:xfrm rot="16200000">
            <a:off x="4067772" y="3179381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lft_in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12" name="Straight Arrow Connector 111"/>
          <p:cNvCxnSpPr/>
          <p:nvPr/>
        </p:nvCxnSpPr>
        <p:spPr bwMode="auto">
          <a:xfrm flipV="1">
            <a:off x="4949551" y="2882285"/>
            <a:ext cx="6821" cy="8219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 rot="16200000">
            <a:off x="4379191" y="3165729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rht_in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14" name="Straight Arrow Connector 113"/>
          <p:cNvCxnSpPr>
            <a:endCxn id="39" idx="2"/>
          </p:cNvCxnSpPr>
          <p:nvPr/>
        </p:nvCxnSpPr>
        <p:spPr bwMode="auto">
          <a:xfrm flipH="1" flipV="1">
            <a:off x="5204946" y="2882285"/>
            <a:ext cx="6733" cy="8219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TextBox 114"/>
          <p:cNvSpPr txBox="1"/>
          <p:nvPr/>
        </p:nvSpPr>
        <p:spPr>
          <a:xfrm rot="16200000">
            <a:off x="4914688" y="3202260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valid</a:t>
            </a:r>
            <a:endParaRPr lang="en-US" sz="900" dirty="0"/>
          </a:p>
        </p:txBody>
      </p:sp>
      <p:cxnSp>
        <p:nvCxnSpPr>
          <p:cNvPr id="116" name="Straight Arrow Connector 115"/>
          <p:cNvCxnSpPr/>
          <p:nvPr/>
        </p:nvCxnSpPr>
        <p:spPr bwMode="auto">
          <a:xfrm flipH="1">
            <a:off x="5516140" y="2882285"/>
            <a:ext cx="52" cy="8187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 rot="16200000">
            <a:off x="4936796" y="3165840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lft_out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5833228" y="2882285"/>
            <a:ext cx="0" cy="8234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TextBox 118"/>
          <p:cNvSpPr txBox="1"/>
          <p:nvPr/>
        </p:nvSpPr>
        <p:spPr>
          <a:xfrm rot="16200000">
            <a:off x="5238029" y="3174809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rht_out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76906" y="5298593"/>
            <a:ext cx="32605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analog data that represents the music from the headphone jack is modeled as a file read in to the CS4272 model via a </a:t>
            </a:r>
            <a:r>
              <a:rPr lang="en-US" b="1" i="1" dirty="0" smtClean="0"/>
              <a:t>$</a:t>
            </a:r>
            <a:r>
              <a:rPr lang="en-US" b="1" i="1" dirty="0" err="1" smtClean="0"/>
              <a:t>readmemh</a:t>
            </a:r>
            <a:r>
              <a:rPr lang="en-US" b="1" i="1" dirty="0" smtClean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flipH="1">
            <a:off x="6152068" y="2895600"/>
            <a:ext cx="1" cy="23705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908236" y="317347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LED[7:0]</a:t>
            </a:r>
            <a:endParaRPr lang="en-US" sz="1000" dirty="0"/>
          </a:p>
        </p:txBody>
      </p:sp>
      <p:grpSp>
        <p:nvGrpSpPr>
          <p:cNvPr id="123" name="Group 25624"/>
          <p:cNvGrpSpPr>
            <a:grpSpLocks/>
          </p:cNvGrpSpPr>
          <p:nvPr/>
        </p:nvGrpSpPr>
        <p:grpSpPr bwMode="auto">
          <a:xfrm>
            <a:off x="3582331" y="4669291"/>
            <a:ext cx="685800" cy="685800"/>
            <a:chOff x="1143000" y="1700501"/>
            <a:chExt cx="685800" cy="685512"/>
          </a:xfrm>
        </p:grpSpPr>
        <p:sp>
          <p:nvSpPr>
            <p:cNvPr id="124" name="Rectangle 123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/>
          <p:cNvCxnSpPr>
            <a:stCxn id="124" idx="3"/>
            <a:endCxn id="59" idx="1"/>
          </p:cNvCxnSpPr>
          <p:nvPr/>
        </p:nvCxnSpPr>
        <p:spPr>
          <a:xfrm>
            <a:off x="4268131" y="5012191"/>
            <a:ext cx="2213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16200000">
            <a:off x="3865177" y="5320715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grpSp>
        <p:nvGrpSpPr>
          <p:cNvPr id="134" name="Group 25624"/>
          <p:cNvGrpSpPr>
            <a:grpSpLocks/>
          </p:cNvGrpSpPr>
          <p:nvPr/>
        </p:nvGrpSpPr>
        <p:grpSpPr bwMode="auto">
          <a:xfrm>
            <a:off x="412247" y="1797755"/>
            <a:ext cx="685800" cy="685800"/>
            <a:chOff x="1143000" y="1700501"/>
            <a:chExt cx="685800" cy="685512"/>
          </a:xfrm>
        </p:grpSpPr>
        <p:sp>
          <p:nvSpPr>
            <p:cNvPr id="135" name="Rectangle 134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/>
          <p:cNvCxnSpPr>
            <a:stCxn id="135" idx="3"/>
          </p:cNvCxnSpPr>
          <p:nvPr/>
        </p:nvCxnSpPr>
        <p:spPr>
          <a:xfrm>
            <a:off x="1098047" y="2140655"/>
            <a:ext cx="2213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6200000">
            <a:off x="695093" y="2449179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5247" y="3225921"/>
            <a:ext cx="326054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analog data that represents the settings of the slide potentiometers is read into the model of the ADC128S (converter on DE0-Nano board) model via a </a:t>
            </a:r>
            <a:r>
              <a:rPr lang="en-US" b="1" i="1" dirty="0" smtClean="0"/>
              <a:t>$</a:t>
            </a:r>
            <a:r>
              <a:rPr lang="en-US" b="1" i="1" dirty="0" err="1" smtClean="0"/>
              <a:t>readmemh</a:t>
            </a:r>
            <a:r>
              <a:rPr lang="en-US" b="1" i="1" dirty="0" smtClean="0"/>
              <a:t>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7217815" y="4594032"/>
            <a:ext cx="1371303" cy="7997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6714048" y="4783400"/>
            <a:ext cx="50376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879842" y="5199273"/>
            <a:ext cx="337973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25624"/>
          <p:cNvGrpSpPr>
            <a:grpSpLocks/>
          </p:cNvGrpSpPr>
          <p:nvPr/>
        </p:nvGrpSpPr>
        <p:grpSpPr bwMode="auto">
          <a:xfrm>
            <a:off x="7560566" y="3469414"/>
            <a:ext cx="685800" cy="685800"/>
            <a:chOff x="1143000" y="1700501"/>
            <a:chExt cx="685800" cy="685512"/>
          </a:xfrm>
        </p:grpSpPr>
        <p:sp>
          <p:nvSpPr>
            <p:cNvPr id="149" name="Rectangle 148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>
            <a:stCxn id="149" idx="2"/>
            <a:endCxn id="143" idx="0"/>
          </p:cNvCxnSpPr>
          <p:nvPr/>
        </p:nvCxnSpPr>
        <p:spPr>
          <a:xfrm>
            <a:off x="7903466" y="4155214"/>
            <a:ext cx="1" cy="438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929793" y="4254400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537459" y="5585724"/>
            <a:ext cx="369000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could imagine having a Python script that read the audio data file, the slide pot setting file, and computed an expected results file for comparison.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 rot="18721347">
            <a:off x="7533363" y="3621442"/>
            <a:ext cx="772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expected</a:t>
            </a:r>
          </a:p>
          <a:p>
            <a:pPr algn="ctr"/>
            <a:r>
              <a:rPr lang="en-US" sz="1100" dirty="0" smtClean="0"/>
              <a:t>results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function</a:t>
            </a:r>
            <a:r>
              <a:rPr lang="en-US" altLang="en-US" smtClean="0"/>
              <a:t>s</a:t>
            </a:r>
          </a:p>
        </p:txBody>
      </p:sp>
      <p:sp>
        <p:nvSpPr>
          <p:cNvPr id="34819" name="Rectangle 17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altLang="en-US" smtClean="0"/>
              <a:t>Declared and referenced within a module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89BFE1-4A74-49C3-B901-302C01AFF138}" type="slidenum">
              <a:rPr lang="en-US" altLang="en-US" sz="1000">
                <a:latin typeface="Verdana" panose="020B0604030504040204" pitchFamily="34" charset="0"/>
              </a:rPr>
              <a:pPr/>
              <a:t>32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86542" name="Rectangle 174"/>
          <p:cNvSpPr>
            <a:spLocks noChangeArrowheads="1"/>
          </p:cNvSpPr>
          <p:nvPr/>
        </p:nvSpPr>
        <p:spPr bwMode="auto">
          <a:xfrm>
            <a:off x="457200" y="2209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Used to implement combinational behavior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Contain no timing controls or tasks</a:t>
            </a:r>
          </a:p>
        </p:txBody>
      </p:sp>
      <p:sp>
        <p:nvSpPr>
          <p:cNvPr id="186543" name="Rectangle 175"/>
          <p:cNvSpPr>
            <a:spLocks noChangeArrowheads="1"/>
          </p:cNvSpPr>
          <p:nvPr/>
        </p:nvSpPr>
        <p:spPr bwMode="auto">
          <a:xfrm>
            <a:off x="457200" y="3276600"/>
            <a:ext cx="8153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Inputs/outputs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Must have at least one input argument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Has only one output (</a:t>
            </a:r>
            <a:r>
              <a:rPr lang="en-US" altLang="en-US" sz="2400" u="sng">
                <a:latin typeface="Times New Roman" panose="02020603050405020304" pitchFamily="18" charset="0"/>
              </a:rPr>
              <a:t>no inouts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Function name is implicitly declared return variable 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Type and range of return value can be specified (1-bit wire is default)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542" grpId="0"/>
      <p:bldP spid="1865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When to use functions?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Usage rules: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May be referenced in any expression (RHS)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May call other functions	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44FA24-FF7A-4A8B-BCEC-51A544D1CCFD}" type="slidenum">
              <a:rPr lang="en-US" altLang="en-US" sz="1000">
                <a:latin typeface="Verdana" panose="020B0604030504040204" pitchFamily="34" charset="0"/>
              </a:rPr>
              <a:pPr/>
              <a:t>33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457200" y="2971800"/>
            <a:ext cx="8305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Requirements of procedure (implemented as function)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No timing or event control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Returns a single value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Has at least 1 input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Uses only behavioral statements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Only uses blocking assignments (combinational)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457200" y="55626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Mainly useful for conversions, calculations, and selfchecking routines that return boolean. (testbenches)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6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6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6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7" grpId="0" build="p"/>
      <p:bldP spid="35635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Function Example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6C9CF6-E6E0-4261-9A33-77D49D0E5A3C}" type="slidenum">
              <a:rPr lang="en-US" altLang="en-US" sz="1000">
                <a:latin typeface="Verdana" panose="020B0604030504040204" pitchFamily="34" charset="0"/>
              </a:rPr>
              <a:pPr/>
              <a:t>34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57200" y="1600200"/>
            <a:ext cx="7891463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word_aligner (word_out, word_in);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output</a:t>
            </a:r>
            <a:r>
              <a:rPr lang="en-US" altLang="en-US" sz="1800">
                <a:latin typeface="Tahoma" panose="020B0604030504040204" pitchFamily="34" charset="0"/>
              </a:rPr>
              <a:t>		[7: 0]	word_out;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		[7: 0]	word_in;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assign word_out = aligned_word(word_in);	   // invoke 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function </a:t>
            </a:r>
            <a:r>
              <a:rPr lang="en-US" altLang="en-US" sz="1800">
                <a:latin typeface="Tahoma" panose="020B0604030504040204" pitchFamily="34" charset="0"/>
              </a:rPr>
              <a:t>	[7: 0] 	aligned_word;	   // function declaration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	[7: 0] 	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aligned_word = 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if </a:t>
            </a:r>
            <a:r>
              <a:rPr lang="en-US" altLang="en-US" sz="1800">
                <a:latin typeface="Tahoma" panose="020B0604030504040204" pitchFamily="34" charset="0"/>
              </a:rPr>
              <a:t>(aligned_word != 0)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</a:t>
            </a:r>
            <a:r>
              <a:rPr lang="en-US" altLang="en-US" sz="1800" b="1">
                <a:latin typeface="Tahoma" panose="020B0604030504040204" pitchFamily="34" charset="0"/>
              </a:rPr>
              <a:t>while</a:t>
            </a:r>
            <a:r>
              <a:rPr lang="en-US" altLang="en-US" sz="1800">
                <a:latin typeface="Tahoma" panose="020B0604030504040204" pitchFamily="34" charset="0"/>
              </a:rPr>
              <a:t> (aligned_word[7] == 0) aligned_word = aligned_word &lt;&lt; 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  endfunction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5738813" y="1976438"/>
            <a:ext cx="2692400" cy="379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size of return value</a:t>
            </a:r>
          </a:p>
        </p:txBody>
      </p:sp>
      <p:sp>
        <p:nvSpPr>
          <p:cNvPr id="283660" name="Freeform 12"/>
          <p:cNvSpPr>
            <a:spLocks/>
          </p:cNvSpPr>
          <p:nvPr/>
        </p:nvSpPr>
        <p:spPr bwMode="auto">
          <a:xfrm>
            <a:off x="2743200" y="2057400"/>
            <a:ext cx="2995613" cy="1214438"/>
          </a:xfrm>
          <a:custGeom>
            <a:avLst/>
            <a:gdLst>
              <a:gd name="T0" fmla="*/ 2147483646 w 1887"/>
              <a:gd name="T1" fmla="*/ 2147483646 h 765"/>
              <a:gd name="T2" fmla="*/ 2147483646 w 1887"/>
              <a:gd name="T3" fmla="*/ 2147483646 h 765"/>
              <a:gd name="T4" fmla="*/ 2147483646 w 1887"/>
              <a:gd name="T5" fmla="*/ 2147483646 h 765"/>
              <a:gd name="T6" fmla="*/ 2147483646 w 1887"/>
              <a:gd name="T7" fmla="*/ 2147483646 h 765"/>
              <a:gd name="T8" fmla="*/ 2147483646 w 1887"/>
              <a:gd name="T9" fmla="*/ 2147483646 h 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7"/>
              <a:gd name="T16" fmla="*/ 0 h 765"/>
              <a:gd name="T17" fmla="*/ 1887 w 1887"/>
              <a:gd name="T18" fmla="*/ 765 h 7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7" h="765">
                <a:moveTo>
                  <a:pt x="1887" y="45"/>
                </a:moveTo>
                <a:cubicBezTo>
                  <a:pt x="1846" y="54"/>
                  <a:pt x="1712" y="0"/>
                  <a:pt x="1639" y="101"/>
                </a:cubicBezTo>
                <a:cubicBezTo>
                  <a:pt x="1566" y="202"/>
                  <a:pt x="1680" y="577"/>
                  <a:pt x="1447" y="653"/>
                </a:cubicBezTo>
                <a:cubicBezTo>
                  <a:pt x="1214" y="729"/>
                  <a:pt x="478" y="538"/>
                  <a:pt x="239" y="557"/>
                </a:cubicBezTo>
                <a:cubicBezTo>
                  <a:pt x="0" y="576"/>
                  <a:pt x="62" y="722"/>
                  <a:pt x="15" y="765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5181600" y="4114800"/>
            <a:ext cx="2346325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input to function</a:t>
            </a:r>
          </a:p>
        </p:txBody>
      </p:sp>
      <p:sp>
        <p:nvSpPr>
          <p:cNvPr id="283662" name="Freeform 14"/>
          <p:cNvSpPr>
            <a:spLocks/>
          </p:cNvSpPr>
          <p:nvPr/>
        </p:nvSpPr>
        <p:spPr bwMode="auto">
          <a:xfrm>
            <a:off x="3902075" y="3778250"/>
            <a:ext cx="1295400" cy="533400"/>
          </a:xfrm>
          <a:custGeom>
            <a:avLst/>
            <a:gdLst>
              <a:gd name="T0" fmla="*/ 2147483646 w 816"/>
              <a:gd name="T1" fmla="*/ 2147483646 h 392"/>
              <a:gd name="T2" fmla="*/ 2147483646 w 816"/>
              <a:gd name="T3" fmla="*/ 2147483646 h 392"/>
              <a:gd name="T4" fmla="*/ 2147483646 w 816"/>
              <a:gd name="T5" fmla="*/ 2147483646 h 392"/>
              <a:gd name="T6" fmla="*/ 0 w 816"/>
              <a:gd name="T7" fmla="*/ 2147483646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392"/>
              <a:gd name="T14" fmla="*/ 816 w 81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392">
                <a:moveTo>
                  <a:pt x="816" y="344"/>
                </a:moveTo>
                <a:cubicBezTo>
                  <a:pt x="736" y="368"/>
                  <a:pt x="656" y="392"/>
                  <a:pt x="576" y="344"/>
                </a:cubicBezTo>
                <a:cubicBezTo>
                  <a:pt x="496" y="296"/>
                  <a:pt x="432" y="112"/>
                  <a:pt x="336" y="56"/>
                </a:cubicBezTo>
                <a:cubicBezTo>
                  <a:pt x="240" y="0"/>
                  <a:pt x="120" y="4"/>
                  <a:pt x="0" y="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 rot="-1235103">
            <a:off x="3429000" y="5638800"/>
            <a:ext cx="2605088" cy="419100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Does this synthsize? </a:t>
            </a:r>
          </a:p>
        </p:txBody>
      </p:sp>
      <p:sp>
        <p:nvSpPr>
          <p:cNvPr id="36874" name="AutoShape 15"/>
          <p:cNvSpPr>
            <a:spLocks/>
          </p:cNvSpPr>
          <p:nvPr/>
        </p:nvSpPr>
        <p:spPr bwMode="auto">
          <a:xfrm flipH="1">
            <a:off x="457200" y="3352800"/>
            <a:ext cx="152400" cy="2514600"/>
          </a:xfrm>
          <a:prstGeom prst="rightBrace">
            <a:avLst>
              <a:gd name="adj1" fmla="val 13750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9" grpId="0" animBg="1"/>
      <p:bldP spid="283660" grpId="0" animBg="1"/>
      <p:bldP spid="283661" grpId="0" animBg="1"/>
      <p:bldP spid="283662" grpId="0" animBg="1"/>
      <p:bldP spid="2836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Function Example [2]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E74911-BCBD-45A4-A932-01D587E61EFD}" type="slidenum">
              <a:rPr lang="en-US" altLang="en-US" sz="1000">
                <a:latin typeface="Verdana" panose="020B0604030504040204" pitchFamily="34" charset="0"/>
              </a:rPr>
              <a:pPr/>
              <a:t>35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7892" name="Rectangle 19"/>
          <p:cNvSpPr>
            <a:spLocks noChangeArrowheads="1"/>
          </p:cNvSpPr>
          <p:nvPr/>
        </p:nvSpPr>
        <p:spPr bwMode="auto">
          <a:xfrm>
            <a:off x="533400" y="1524000"/>
            <a:ext cx="78914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arithmetic_unit (result_1, result_2, operand_1, operand_2,);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output</a:t>
            </a:r>
            <a:r>
              <a:rPr lang="en-US" altLang="en-US" sz="1800">
                <a:latin typeface="Tahoma" panose="020B0604030504040204" pitchFamily="34" charset="0"/>
              </a:rPr>
              <a:t> 		[4: 0] result_1;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output</a:t>
            </a:r>
            <a:r>
              <a:rPr lang="en-US" altLang="en-US" sz="1800">
                <a:latin typeface="Tahoma" panose="020B0604030504040204" pitchFamily="34" charset="0"/>
              </a:rPr>
              <a:t>		[3: 0] result_2;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		[3: 0] operand_1, operand_2;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assign</a:t>
            </a:r>
            <a:r>
              <a:rPr lang="en-US" altLang="en-US" sz="1800">
                <a:latin typeface="Tahoma" panose="020B0604030504040204" pitchFamily="34" charset="0"/>
              </a:rPr>
              <a:t> result_1 = sum_of_operands (operand_1,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assign</a:t>
            </a:r>
            <a:r>
              <a:rPr lang="en-US" altLang="en-US" sz="1800">
                <a:latin typeface="Tahoma" panose="020B0604030504040204" pitchFamily="34" charset="0"/>
              </a:rPr>
              <a:t> result_2 = larger_operand (operand_1,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function</a:t>
            </a:r>
            <a:r>
              <a:rPr lang="en-US" altLang="en-US" sz="1800">
                <a:latin typeface="Tahoma" panose="020B0604030504040204" pitchFamily="34" charset="0"/>
              </a:rPr>
              <a:t> [4: 0] sum_of_operands(input [3:0] 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sum_of_operands = operand_1 + operand_2;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endfunction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function</a:t>
            </a:r>
            <a:r>
              <a:rPr lang="en-US" altLang="en-US" sz="1800">
                <a:latin typeface="Tahoma" panose="020B0604030504040204" pitchFamily="34" charset="0"/>
              </a:rPr>
              <a:t> [3: 0] larger_operand(input [3:0] operand_1, operand_2);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  larger_operand = (operand_1 &gt;= operand_2) ? operand_1 : operand_2;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endfunction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1800" b="1">
              <a:latin typeface="Tahoma" panose="020B0604030504040204" pitchFamily="34" charset="0"/>
            </a:endParaRPr>
          </a:p>
        </p:txBody>
      </p:sp>
      <p:sp>
        <p:nvSpPr>
          <p:cNvPr id="37893" name="AutoShape 20"/>
          <p:cNvSpPr>
            <a:spLocks/>
          </p:cNvSpPr>
          <p:nvPr/>
        </p:nvSpPr>
        <p:spPr bwMode="auto">
          <a:xfrm flipH="1">
            <a:off x="533400" y="52578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AutoShape 21"/>
          <p:cNvSpPr>
            <a:spLocks/>
          </p:cNvSpPr>
          <p:nvPr/>
        </p:nvSpPr>
        <p:spPr bwMode="auto">
          <a:xfrm flipH="1">
            <a:off x="533400" y="39624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Text Box 22"/>
          <p:cNvSpPr txBox="1">
            <a:spLocks noChangeArrowheads="1"/>
          </p:cNvSpPr>
          <p:nvPr/>
        </p:nvSpPr>
        <p:spPr bwMode="auto">
          <a:xfrm>
            <a:off x="6410325" y="4495800"/>
            <a:ext cx="2128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function inputs</a:t>
            </a:r>
          </a:p>
        </p:txBody>
      </p:sp>
      <p:sp>
        <p:nvSpPr>
          <p:cNvPr id="37896" name="Freeform 23"/>
          <p:cNvSpPr>
            <a:spLocks/>
          </p:cNvSpPr>
          <p:nvPr/>
        </p:nvSpPr>
        <p:spPr bwMode="auto">
          <a:xfrm>
            <a:off x="5943600" y="4191000"/>
            <a:ext cx="1143000" cy="355600"/>
          </a:xfrm>
          <a:custGeom>
            <a:avLst/>
            <a:gdLst>
              <a:gd name="T0" fmla="*/ 2147483646 w 720"/>
              <a:gd name="T1" fmla="*/ 2147483646 h 224"/>
              <a:gd name="T2" fmla="*/ 2147483646 w 720"/>
              <a:gd name="T3" fmla="*/ 2147483646 h 224"/>
              <a:gd name="T4" fmla="*/ 0 w 720"/>
              <a:gd name="T5" fmla="*/ 0 h 224"/>
              <a:gd name="T6" fmla="*/ 0 60000 65536"/>
              <a:gd name="T7" fmla="*/ 0 60000 65536"/>
              <a:gd name="T8" fmla="*/ 0 60000 65536"/>
              <a:gd name="T9" fmla="*/ 0 w 720"/>
              <a:gd name="T10" fmla="*/ 0 h 224"/>
              <a:gd name="T11" fmla="*/ 720 w 72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24">
                <a:moveTo>
                  <a:pt x="720" y="192"/>
                </a:moveTo>
                <a:cubicBezTo>
                  <a:pt x="540" y="208"/>
                  <a:pt x="360" y="224"/>
                  <a:pt x="240" y="192"/>
                </a:cubicBezTo>
                <a:cubicBezTo>
                  <a:pt x="120" y="160"/>
                  <a:pt x="60" y="80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Freeform 24"/>
          <p:cNvSpPr>
            <a:spLocks/>
          </p:cNvSpPr>
          <p:nvPr/>
        </p:nvSpPr>
        <p:spPr bwMode="auto">
          <a:xfrm>
            <a:off x="7391400" y="4191000"/>
            <a:ext cx="152400" cy="381000"/>
          </a:xfrm>
          <a:custGeom>
            <a:avLst/>
            <a:gdLst>
              <a:gd name="T0" fmla="*/ 2147483646 w 96"/>
              <a:gd name="T1" fmla="*/ 2147483646 h 192"/>
              <a:gd name="T2" fmla="*/ 0 w 96"/>
              <a:gd name="T3" fmla="*/ 0 h 192"/>
              <a:gd name="T4" fmla="*/ 0 60000 65536"/>
              <a:gd name="T5" fmla="*/ 0 60000 65536"/>
              <a:gd name="T6" fmla="*/ 0 w 96"/>
              <a:gd name="T7" fmla="*/ 0 h 192"/>
              <a:gd name="T8" fmla="*/ 96 w 96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" h="192">
                <a:moveTo>
                  <a:pt x="96" y="192"/>
                </a:moveTo>
                <a:cubicBezTo>
                  <a:pt x="96" y="192"/>
                  <a:pt x="48" y="96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Freeform 25"/>
          <p:cNvSpPr>
            <a:spLocks/>
          </p:cNvSpPr>
          <p:nvPr/>
        </p:nvSpPr>
        <p:spPr bwMode="auto">
          <a:xfrm>
            <a:off x="5638800" y="4800600"/>
            <a:ext cx="1371600" cy="457200"/>
          </a:xfrm>
          <a:custGeom>
            <a:avLst/>
            <a:gdLst>
              <a:gd name="T0" fmla="*/ 2147483646 w 864"/>
              <a:gd name="T1" fmla="*/ 0 h 288"/>
              <a:gd name="T2" fmla="*/ 2147483646 w 864"/>
              <a:gd name="T3" fmla="*/ 2147483646 h 288"/>
              <a:gd name="T4" fmla="*/ 0 w 864"/>
              <a:gd name="T5" fmla="*/ 2147483646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864" y="0"/>
                </a:moveTo>
                <a:cubicBezTo>
                  <a:pt x="600" y="24"/>
                  <a:pt x="336" y="48"/>
                  <a:pt x="192" y="96"/>
                </a:cubicBezTo>
                <a:cubicBezTo>
                  <a:pt x="48" y="144"/>
                  <a:pt x="24" y="216"/>
                  <a:pt x="0" y="28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26"/>
          <p:cNvSpPr>
            <a:spLocks noChangeShapeType="1"/>
          </p:cNvSpPr>
          <p:nvPr/>
        </p:nvSpPr>
        <p:spPr bwMode="auto">
          <a:xfrm flipH="1">
            <a:off x="7010400" y="4876800"/>
            <a:ext cx="3048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27"/>
          <p:cNvSpPr txBox="1">
            <a:spLocks noChangeArrowheads="1"/>
          </p:cNvSpPr>
          <p:nvPr/>
        </p:nvSpPr>
        <p:spPr bwMode="auto">
          <a:xfrm>
            <a:off x="2470150" y="4648200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function output</a:t>
            </a:r>
          </a:p>
        </p:txBody>
      </p:sp>
      <p:sp>
        <p:nvSpPr>
          <p:cNvPr id="37901" name="AutoShape 28"/>
          <p:cNvSpPr>
            <a:spLocks noChangeArrowheads="1"/>
          </p:cNvSpPr>
          <p:nvPr/>
        </p:nvSpPr>
        <p:spPr bwMode="auto">
          <a:xfrm>
            <a:off x="1752600" y="3886200"/>
            <a:ext cx="2514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02" name="AutoShape 29"/>
          <p:cNvSpPr>
            <a:spLocks noChangeArrowheads="1"/>
          </p:cNvSpPr>
          <p:nvPr/>
        </p:nvSpPr>
        <p:spPr bwMode="auto">
          <a:xfrm>
            <a:off x="1752600" y="5181600"/>
            <a:ext cx="2209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903" name="Freeform 30"/>
          <p:cNvSpPr>
            <a:spLocks/>
          </p:cNvSpPr>
          <p:nvPr/>
        </p:nvSpPr>
        <p:spPr bwMode="auto">
          <a:xfrm>
            <a:off x="2209800" y="4191000"/>
            <a:ext cx="304800" cy="609600"/>
          </a:xfrm>
          <a:custGeom>
            <a:avLst/>
            <a:gdLst>
              <a:gd name="T0" fmla="*/ 2147483646 w 192"/>
              <a:gd name="T1" fmla="*/ 2147483646 h 384"/>
              <a:gd name="T2" fmla="*/ 2147483646 w 192"/>
              <a:gd name="T3" fmla="*/ 2147483646 h 384"/>
              <a:gd name="T4" fmla="*/ 0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192" y="384"/>
                </a:moveTo>
                <a:cubicBezTo>
                  <a:pt x="136" y="320"/>
                  <a:pt x="80" y="256"/>
                  <a:pt x="48" y="192"/>
                </a:cubicBezTo>
                <a:cubicBezTo>
                  <a:pt x="16" y="128"/>
                  <a:pt x="8" y="64"/>
                  <a:pt x="0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Freeform 31"/>
          <p:cNvSpPr>
            <a:spLocks/>
          </p:cNvSpPr>
          <p:nvPr/>
        </p:nvSpPr>
        <p:spPr bwMode="auto">
          <a:xfrm>
            <a:off x="2133600" y="4800600"/>
            <a:ext cx="381000" cy="381000"/>
          </a:xfrm>
          <a:custGeom>
            <a:avLst/>
            <a:gdLst>
              <a:gd name="T0" fmla="*/ 2147483646 w 240"/>
              <a:gd name="T1" fmla="*/ 0 h 240"/>
              <a:gd name="T2" fmla="*/ 2147483646 w 240"/>
              <a:gd name="T3" fmla="*/ 2147483646 h 240"/>
              <a:gd name="T4" fmla="*/ 0 w 240"/>
              <a:gd name="T5" fmla="*/ 2147483646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0"/>
                </a:moveTo>
                <a:cubicBezTo>
                  <a:pt x="188" y="4"/>
                  <a:pt x="136" y="8"/>
                  <a:pt x="96" y="48"/>
                </a:cubicBezTo>
                <a:cubicBezTo>
                  <a:pt x="56" y="88"/>
                  <a:pt x="28" y="164"/>
                  <a:pt x="0" y="24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32"/>
          <p:cNvSpPr txBox="1">
            <a:spLocks noChangeArrowheads="1"/>
          </p:cNvSpPr>
          <p:nvPr/>
        </p:nvSpPr>
        <p:spPr bwMode="auto">
          <a:xfrm>
            <a:off x="7010400" y="2376488"/>
            <a:ext cx="1766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function call</a:t>
            </a:r>
          </a:p>
        </p:txBody>
      </p:sp>
      <p:sp>
        <p:nvSpPr>
          <p:cNvPr id="37906" name="Freeform 33"/>
          <p:cNvSpPr>
            <a:spLocks/>
          </p:cNvSpPr>
          <p:nvPr/>
        </p:nvSpPr>
        <p:spPr bwMode="auto">
          <a:xfrm>
            <a:off x="7162800" y="2743200"/>
            <a:ext cx="609600" cy="355600"/>
          </a:xfrm>
          <a:custGeom>
            <a:avLst/>
            <a:gdLst>
              <a:gd name="T0" fmla="*/ 2147483646 w 384"/>
              <a:gd name="T1" fmla="*/ 0 h 224"/>
              <a:gd name="T2" fmla="*/ 2147483646 w 384"/>
              <a:gd name="T3" fmla="*/ 2147483646 h 224"/>
              <a:gd name="T4" fmla="*/ 0 w 384"/>
              <a:gd name="T5" fmla="*/ 2147483646 h 224"/>
              <a:gd name="T6" fmla="*/ 0 60000 65536"/>
              <a:gd name="T7" fmla="*/ 0 60000 65536"/>
              <a:gd name="T8" fmla="*/ 0 60000 65536"/>
              <a:gd name="T9" fmla="*/ 0 w 384"/>
              <a:gd name="T10" fmla="*/ 0 h 224"/>
              <a:gd name="T11" fmla="*/ 384 w 384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24">
                <a:moveTo>
                  <a:pt x="384" y="0"/>
                </a:moveTo>
                <a:cubicBezTo>
                  <a:pt x="368" y="80"/>
                  <a:pt x="352" y="160"/>
                  <a:pt x="288" y="192"/>
                </a:cubicBezTo>
                <a:cubicBezTo>
                  <a:pt x="224" y="224"/>
                  <a:pt x="112" y="208"/>
                  <a:pt x="0" y="192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Freeform 34"/>
          <p:cNvSpPr>
            <a:spLocks/>
          </p:cNvSpPr>
          <p:nvPr/>
        </p:nvSpPr>
        <p:spPr bwMode="auto">
          <a:xfrm>
            <a:off x="6934200" y="2743200"/>
            <a:ext cx="1079500" cy="609600"/>
          </a:xfrm>
          <a:custGeom>
            <a:avLst/>
            <a:gdLst>
              <a:gd name="T0" fmla="*/ 2147483646 w 680"/>
              <a:gd name="T1" fmla="*/ 0 h 384"/>
              <a:gd name="T2" fmla="*/ 2147483646 w 680"/>
              <a:gd name="T3" fmla="*/ 2147483646 h 384"/>
              <a:gd name="T4" fmla="*/ 0 w 680"/>
              <a:gd name="T5" fmla="*/ 2147483646 h 384"/>
              <a:gd name="T6" fmla="*/ 0 60000 65536"/>
              <a:gd name="T7" fmla="*/ 0 60000 65536"/>
              <a:gd name="T8" fmla="*/ 0 60000 65536"/>
              <a:gd name="T9" fmla="*/ 0 w 680"/>
              <a:gd name="T10" fmla="*/ 0 h 384"/>
              <a:gd name="T11" fmla="*/ 680 w 68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384">
                <a:moveTo>
                  <a:pt x="624" y="0"/>
                </a:moveTo>
                <a:cubicBezTo>
                  <a:pt x="652" y="112"/>
                  <a:pt x="680" y="224"/>
                  <a:pt x="576" y="288"/>
                </a:cubicBezTo>
                <a:cubicBezTo>
                  <a:pt x="472" y="352"/>
                  <a:pt x="236" y="368"/>
                  <a:pt x="0" y="38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466723" y="67341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Function Example [3]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B24461-793E-4B7F-B96C-ED7163030F80}" type="slidenum">
              <a:rPr lang="en-US" altLang="en-US" sz="1000">
                <a:latin typeface="Verdana" panose="020B0604030504040204" pitchFamily="34" charset="0"/>
              </a:rPr>
              <a:pPr/>
              <a:t>36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33400" y="1371600"/>
            <a:ext cx="5589588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ALU(RF,mem,instr,cin,dst,src0sel,src1sel);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RF,mem,instr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input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cin,src0sel,src1sel;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dst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wire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src0,src1;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////////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muxing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for Src0 &amp; Src1 busses ////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src0 = src0sel ? RF : ceiling(mem);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src1 = src1sel ?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instr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: RF;</a:t>
            </a:r>
          </a:p>
          <a:p>
            <a:endParaRPr lang="en-US" altLang="en-US" sz="8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//////// implement adder /////////</a:t>
            </a: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dst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= src1 + src0 +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cin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[15:0] ceiling(input [15:0]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 ceiling = (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[15] &amp;&amp; ~&amp;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[14:8]) ? 16’hFF00 :</a:t>
            </a: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(~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[15] &amp;&amp; |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[14:8]) ? 16’h00FF;</a:t>
            </a: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             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in_word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endfunction</a:t>
            </a:r>
            <a:endParaRPr lang="en-US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endmodule</a:t>
            </a:r>
            <a:endParaRPr lang="en-US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81350" y="3200400"/>
            <a:ext cx="762000" cy="381000"/>
          </a:xfrm>
          <a:prstGeom prst="ellipse">
            <a:avLst/>
          </a:prstGeom>
          <a:noFill/>
          <a:ln w="22225">
            <a:solidFill>
              <a:srgbClr val="696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1718846"/>
            <a:ext cx="154080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Call of function</a:t>
            </a:r>
          </a:p>
        </p:txBody>
      </p:sp>
      <p:cxnSp>
        <p:nvCxnSpPr>
          <p:cNvPr id="9" name="Straight Arrow Connector 8"/>
          <p:cNvCxnSpPr>
            <a:cxnSpLocks noChangeShapeType="1"/>
            <a:endCxn id="6" idx="7"/>
          </p:cNvCxnSpPr>
          <p:nvPr/>
        </p:nvCxnSpPr>
        <p:spPr bwMode="auto">
          <a:xfrm flipH="1">
            <a:off x="3832225" y="1887538"/>
            <a:ext cx="1958975" cy="1368425"/>
          </a:xfrm>
          <a:prstGeom prst="straightConnector1">
            <a:avLst/>
          </a:prstGeom>
          <a:noFill/>
          <a:ln w="22225" algn="ctr">
            <a:solidFill>
              <a:srgbClr val="0066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57200" y="4424363"/>
            <a:ext cx="5867400" cy="1747837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2124" y="3390900"/>
            <a:ext cx="31241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Function performs a saturation, limiting the output to a signed number in range: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[-256,255]</a:t>
            </a:r>
          </a:p>
          <a:p>
            <a:pPr>
              <a:defRPr/>
            </a:pPr>
            <a:endParaRPr lang="en-US" dirty="0">
              <a:ln>
                <a:solidFill>
                  <a:schemeClr val="tx1"/>
                </a:solidFill>
              </a:ln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  <a:latin typeface="Arial" charset="0"/>
                <a:cs typeface="Arial" charset="0"/>
              </a:rPr>
              <a:t>Synthesizes no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Re-Entrant (recursive)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altLang="en-US" sz="2400" smtClean="0"/>
              <a:t>Use keyword </a:t>
            </a:r>
            <a:r>
              <a:rPr lang="en-US" altLang="en-US" sz="2400" b="1" smtClean="0">
                <a:latin typeface="Tahoma" panose="020B0604030504040204" pitchFamily="34" charset="0"/>
              </a:rPr>
              <a:t>automatic</a:t>
            </a:r>
            <a:r>
              <a:rPr lang="en-US" altLang="en-US" sz="2400" smtClean="0"/>
              <a:t> to enable stack saving of function working space and enable recursive functions.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4FEC0D-A9A8-47A8-BCA9-F96E6B2A3465}" type="slidenum">
              <a:rPr lang="en-US" altLang="en-US" sz="1000">
                <a:latin typeface="Verdana" panose="020B0604030504040204" pitchFamily="34" charset="0"/>
              </a:rPr>
              <a:pPr/>
              <a:t>37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533400" y="2438400"/>
            <a:ext cx="4232275" cy="39592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module</a:t>
            </a:r>
            <a:r>
              <a:rPr lang="en-US" altLang="en-US" sz="1800">
                <a:latin typeface="Tahoma" panose="020B0604030504040204" pitchFamily="34" charset="0"/>
              </a:rPr>
              <a:t> top;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>
                <a:latin typeface="Tahoma" panose="020B0604030504040204" pitchFamily="34" charset="0"/>
              </a:rPr>
              <a:t>//Define the factorial function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function automatic integer</a:t>
            </a:r>
            <a:r>
              <a:rPr lang="en-US" altLang="en-US" sz="1800">
                <a:latin typeface="Tahoma" panose="020B0604030504040204" pitchFamily="34" charset="0"/>
              </a:rPr>
              <a:t> factorial;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input</a:t>
            </a:r>
            <a:r>
              <a:rPr lang="en-US" altLang="en-US" sz="1800">
                <a:latin typeface="Tahoma" panose="020B0604030504040204" pitchFamily="34" charset="0"/>
              </a:rPr>
              <a:t> [31:0] oper;</a:t>
            </a:r>
          </a:p>
          <a:p>
            <a:endParaRPr lang="en-US" altLang="en-US" sz="18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(oper&gt;=2)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factorial = factorial(oper-1)*oper;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else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factorial = 1;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endParaRPr lang="en-US" altLang="en-US" sz="1800" b="1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endfunction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4911725" y="2438400"/>
            <a:ext cx="3633788" cy="1762125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</a:t>
            </a:r>
            <a:r>
              <a:rPr lang="en-US" altLang="en-US" sz="1800">
                <a:latin typeface="Tahoma" panose="020B0604030504040204" pitchFamily="34" charset="0"/>
              </a:rPr>
              <a:t>result = factorial(4);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  $display</a:t>
            </a:r>
            <a:r>
              <a:rPr lang="en-US" altLang="en-US" sz="1800">
                <a:latin typeface="Tahoma" panose="020B0604030504040204" pitchFamily="34" charset="0"/>
              </a:rPr>
              <a:t>(“Result is %d”,result);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endParaRPr lang="en-US" altLang="en-US" sz="1800" b="1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endmodule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5410200" y="4572000"/>
            <a:ext cx="2690813" cy="847725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Is this how you would do it?</a:t>
            </a:r>
          </a:p>
          <a:p>
            <a:pPr algn="ctr"/>
            <a:endParaRPr lang="en-US" altLang="en-US"/>
          </a:p>
          <a:p>
            <a:pPr algn="ctr"/>
            <a:r>
              <a:rPr lang="en-US" altLang="en-US"/>
              <a:t>KISS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latin typeface="Tahoma" panose="020B0604030504040204" pitchFamily="34" charset="0"/>
              </a:rPr>
              <a:t>tasks</a:t>
            </a:r>
            <a:r>
              <a:rPr lang="en-US" altLang="en-US" sz="3600" smtClean="0"/>
              <a:t> </a:t>
            </a:r>
            <a:r>
              <a:rPr lang="en-US" altLang="en-US" sz="3200" smtClean="0"/>
              <a:t>(much more useful than functions)</a:t>
            </a:r>
          </a:p>
        </p:txBody>
      </p:sp>
      <p:graphicFrame>
        <p:nvGraphicFramePr>
          <p:cNvPr id="358441" name="Group 41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384021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Functions: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Tasks: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function can enable another function, but not another task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task can enable other tasks and functions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 must execute in zero delay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Tasks may execute in non-zero simulation time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 can have no timing or even control statements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Tasks may contain delay, event or timing control. (i.e.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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@, #)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 must have at least one input argument.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 may have zero or more arguments of type input, output, or inout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 always return a single value.  They cannot have output or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inout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arguments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Task do not return a value, but rather pass multiple values through output and input arguments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C2C2A1-1E6A-40B1-AF83-38D773921340}" type="slidenum">
              <a:rPr lang="en-US" altLang="en-US" sz="1000" smtClean="0">
                <a:latin typeface="Verdana" panose="020B0604030504040204" pitchFamily="34" charset="0"/>
              </a:rPr>
              <a:pPr/>
              <a:t>38</a:t>
            </a:fld>
            <a:endParaRPr lang="en-US" altLang="en-US" sz="1000" smtClean="0">
              <a:latin typeface="Verdana" panose="020B0604030504040204" pitchFamily="34" charset="0"/>
            </a:endParaRPr>
          </a:p>
        </p:txBody>
      </p:sp>
      <p:sp>
        <p:nvSpPr>
          <p:cNvPr id="358442" name="Text Box 42"/>
          <p:cNvSpPr txBox="1">
            <a:spLocks noChangeArrowheads="1"/>
          </p:cNvSpPr>
          <p:nvPr/>
        </p:nvSpPr>
        <p:spPr bwMode="auto">
          <a:xfrm>
            <a:off x="457200" y="5791200"/>
            <a:ext cx="7951788" cy="369888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Tasks can modify global signals too, perhaps naughty, but I do it all the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Why use Tasks?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1524000"/>
          </a:xfrm>
        </p:spPr>
        <p:txBody>
          <a:bodyPr/>
          <a:lstStyle/>
          <a:p>
            <a:r>
              <a:rPr lang="en-US" altLang="en-US" smtClean="0"/>
              <a:t>Tasks provide the ability to </a:t>
            </a:r>
          </a:p>
          <a:p>
            <a:pPr lvl="1"/>
            <a:r>
              <a:rPr lang="en-US" altLang="en-US" smtClean="0"/>
              <a:t>Execute common procedures from multiple places</a:t>
            </a:r>
          </a:p>
          <a:p>
            <a:pPr lvl="1"/>
            <a:r>
              <a:rPr lang="en-US" altLang="en-US" smtClean="0"/>
              <a:t>Divide large procedures into smaller ones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1FBF11-ED07-4045-9099-99E1C4012F66}" type="slidenum">
              <a:rPr lang="en-US" altLang="en-US" sz="1000">
                <a:latin typeface="Verdana" panose="020B0604030504040204" pitchFamily="34" charset="0"/>
              </a:rPr>
              <a:pPr/>
              <a:t>39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381000" y="2895600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Local variables can be declared &amp; used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Personally, I only use tasks in testbenches, but they are very handy there.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Break common testing routines into tasks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Initialization tasks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Stimulus generation tasks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Self Checking tasks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Top level test then becomes mainly calls to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while</a:t>
            </a:r>
            <a:r>
              <a:rPr lang="en-US" altLang="en-US" smtClean="0"/>
              <a:t> loops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r>
              <a:rPr lang="en-US" altLang="en-US" sz="2400" smtClean="0"/>
              <a:t>Executes until boolean condition is not true</a:t>
            </a:r>
          </a:p>
          <a:p>
            <a:pPr lvl="1"/>
            <a:r>
              <a:rPr lang="en-US" altLang="en-US" sz="2000" smtClean="0"/>
              <a:t>If boolean expression false from beginning it will never execute loop</a:t>
            </a:r>
          </a:p>
          <a:p>
            <a:pPr lvl="1"/>
            <a:endParaRPr lang="en-US" altLang="en-US" sz="200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088F70-20AA-48A7-BF86-7C5F7E7BFE79}" type="slidenum">
              <a:rPr lang="en-US" altLang="en-US" sz="1000">
                <a:latin typeface="Verdana" panose="020B0604030504040204" pitchFamily="34" charset="0"/>
              </a:rPr>
              <a:pPr/>
              <a:t>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33400" y="2798763"/>
            <a:ext cx="6791325" cy="35623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[15:0] flag;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reg</a:t>
            </a:r>
            <a:r>
              <a:rPr lang="en-US" altLang="en-US" sz="1800">
                <a:latin typeface="Tahoma" panose="020B0604030504040204" pitchFamily="34" charset="0"/>
              </a:rPr>
              <a:t> [4:0] index;</a:t>
            </a:r>
          </a:p>
          <a:p>
            <a:endParaRPr lang="en-US" altLang="en-US" sz="1000">
              <a:latin typeface="Tahoma" panose="020B0604030504040204" pitchFamily="34" charset="0"/>
            </a:endParaRPr>
          </a:p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index=0;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found=1’b0;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while</a:t>
            </a:r>
            <a:r>
              <a:rPr lang="en-US" altLang="en-US" sz="1800">
                <a:latin typeface="Tahoma" panose="020B0604030504040204" pitchFamily="34" charset="0"/>
              </a:rPr>
              <a:t> ((index&lt;16) &amp;&amp; (!found)) </a:t>
            </a:r>
            <a:r>
              <a:rPr lang="en-US" altLang="en-US" sz="1800" b="1">
                <a:latin typeface="Tahoma" panose="020B0604030504040204" pitchFamily="34" charset="0"/>
              </a:rPr>
              <a:t>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(flag[index]) found = 1’b1;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   </a:t>
            </a:r>
            <a:r>
              <a:rPr lang="en-US" altLang="en-US" sz="1800" b="1">
                <a:latin typeface="Tahoma" panose="020B0604030504040204" pitchFamily="34" charset="0"/>
              </a:rPr>
              <a:t>else</a:t>
            </a:r>
            <a:r>
              <a:rPr lang="en-US" altLang="en-US" sz="1800">
                <a:latin typeface="Tahoma" panose="020B0604030504040204" pitchFamily="34" charset="0"/>
              </a:rPr>
              <a:t> index = index + 1;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if</a:t>
            </a:r>
            <a:r>
              <a:rPr lang="en-US" altLang="en-US" sz="1800">
                <a:latin typeface="Tahoma" panose="020B0604030504040204" pitchFamily="34" charset="0"/>
              </a:rPr>
              <a:t> (!found) </a:t>
            </a:r>
            <a:r>
              <a:rPr lang="en-US" altLang="en-US" sz="1800" b="1">
                <a:latin typeface="Tahoma" panose="020B0604030504040204" pitchFamily="34" charset="0"/>
              </a:rPr>
              <a:t>$display</a:t>
            </a:r>
            <a:r>
              <a:rPr lang="en-US" altLang="en-US" sz="1800">
                <a:latin typeface="Tahoma" panose="020B0604030504040204" pitchFamily="34" charset="0"/>
              </a:rPr>
              <a:t>(“non-zero flag bit not found!”);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else $display</a:t>
            </a:r>
            <a:r>
              <a:rPr lang="en-US" altLang="en-US" sz="1800">
                <a:latin typeface="Tahoma" panose="020B0604030504040204" pitchFamily="34" charset="0"/>
              </a:rPr>
              <a:t>(“non-zero flag bit found in position %d”,index);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6029325" y="3160713"/>
            <a:ext cx="2590800" cy="1487487"/>
          </a:xfrm>
          <a:prstGeom prst="rect">
            <a:avLst/>
          </a:prstGeom>
          <a:solidFill>
            <a:srgbClr val="CCFFCC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Handy for cases where loop termination is a more complex function.</a:t>
            </a:r>
          </a:p>
          <a:p>
            <a:endParaRPr lang="en-US" altLang="en-US" sz="1800"/>
          </a:p>
          <a:p>
            <a:r>
              <a:rPr lang="en-US" altLang="en-US" sz="1800"/>
              <a:t>Like a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nimBg="1"/>
      <p:bldP spid="3409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Task Example [Part 1]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72B5C5-658A-468E-B286-334F3043F583}" type="slidenum">
              <a:rPr lang="en-US" altLang="en-US" sz="1000">
                <a:latin typeface="Verdana" panose="020B0604030504040204" pitchFamily="34" charset="0"/>
              </a:rPr>
              <a:pPr/>
              <a:t>40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200" y="1574800"/>
            <a:ext cx="8196263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module</a:t>
            </a:r>
            <a:r>
              <a:rPr lang="en-US" altLang="en-US" sz="2000">
                <a:latin typeface="Tahoma" panose="020B0604030504040204" pitchFamily="34" charset="0"/>
              </a:rPr>
              <a:t> adder_task (c_out, sum, clk, reset, c_in, data_a, data_b, clk);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	[3: 0] 	sum;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		c_out;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 input</a:t>
            </a:r>
            <a:r>
              <a:rPr lang="en-US" altLang="en-US" sz="2000">
                <a:latin typeface="Tahoma" panose="020B0604030504040204" pitchFamily="34" charset="0"/>
              </a:rPr>
              <a:t> 	[3: 0] 	data_a, data_b;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input 	</a:t>
            </a:r>
            <a:r>
              <a:rPr lang="en-US" altLang="en-US" sz="2000">
                <a:latin typeface="Tahoma" panose="020B0604030504040204" pitchFamily="34" charset="0"/>
              </a:rPr>
              <a:t>	clk, reset, c_in;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always</a:t>
            </a:r>
            <a:r>
              <a:rPr lang="en-US" altLang="en-US" sz="2000">
                <a:latin typeface="Tahoma" panose="020B0604030504040204" pitchFamily="34" charset="0"/>
              </a:rPr>
              <a:t> @(</a:t>
            </a:r>
            <a:r>
              <a:rPr lang="en-US" altLang="en-US" sz="2000" b="1">
                <a:latin typeface="Tahoma" panose="020B0604030504040204" pitchFamily="34" charset="0"/>
              </a:rPr>
              <a:t>posedge</a:t>
            </a:r>
            <a:r>
              <a:rPr lang="en-US" altLang="en-US" sz="2000">
                <a:latin typeface="Tahoma" panose="020B0604030504040204" pitchFamily="34" charset="0"/>
              </a:rPr>
              <a:t> clk or </a:t>
            </a:r>
            <a:r>
              <a:rPr lang="en-US" altLang="en-US" sz="2000" b="1">
                <a:latin typeface="Tahoma" panose="020B0604030504040204" pitchFamily="34" charset="0"/>
              </a:rPr>
              <a:t>posedge</a:t>
            </a:r>
            <a:r>
              <a:rPr lang="en-US" altLang="en-US" sz="2000">
                <a:latin typeface="Tahoma" panose="020B0604030504040204" pitchFamily="34" charset="0"/>
              </a:rPr>
              <a:t> reset)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if </a:t>
            </a:r>
            <a:r>
              <a:rPr lang="en-US" altLang="en-US" sz="2000">
                <a:latin typeface="Tahoma" panose="020B0604030504040204" pitchFamily="34" charset="0"/>
              </a:rPr>
              <a:t>(reset) {c_out, sum} &lt;=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else</a:t>
            </a:r>
            <a:r>
              <a:rPr lang="en-US" altLang="en-US" sz="2000">
                <a:latin typeface="Tahoma" panose="020B0604030504040204" pitchFamily="34" charset="0"/>
              </a:rPr>
              <a:t> add_values (sum, c_out, data_a, data_b, c_in); // invoke task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// Continued on next slide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410200" y="26670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Calling of task</a:t>
            </a:r>
          </a:p>
        </p:txBody>
      </p:sp>
      <p:sp>
        <p:nvSpPr>
          <p:cNvPr id="43014" name="Freeform 6"/>
          <p:cNvSpPr>
            <a:spLocks/>
          </p:cNvSpPr>
          <p:nvPr/>
        </p:nvSpPr>
        <p:spPr bwMode="auto">
          <a:xfrm>
            <a:off x="5638800" y="3048000"/>
            <a:ext cx="1143000" cy="1295400"/>
          </a:xfrm>
          <a:custGeom>
            <a:avLst/>
            <a:gdLst>
              <a:gd name="T0" fmla="*/ 2147483646 w 720"/>
              <a:gd name="T1" fmla="*/ 0 h 816"/>
              <a:gd name="T2" fmla="*/ 2147483646 w 720"/>
              <a:gd name="T3" fmla="*/ 2147483646 h 816"/>
              <a:gd name="T4" fmla="*/ 0 w 720"/>
              <a:gd name="T5" fmla="*/ 2147483646 h 816"/>
              <a:gd name="T6" fmla="*/ 0 60000 65536"/>
              <a:gd name="T7" fmla="*/ 0 60000 65536"/>
              <a:gd name="T8" fmla="*/ 0 60000 65536"/>
              <a:gd name="T9" fmla="*/ 0 w 720"/>
              <a:gd name="T10" fmla="*/ 0 h 816"/>
              <a:gd name="T11" fmla="*/ 720 w 72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816">
                <a:moveTo>
                  <a:pt x="720" y="0"/>
                </a:moveTo>
                <a:cubicBezTo>
                  <a:pt x="640" y="59"/>
                  <a:pt x="360" y="216"/>
                  <a:pt x="240" y="352"/>
                </a:cubicBezTo>
                <a:cubicBezTo>
                  <a:pt x="120" y="488"/>
                  <a:pt x="50" y="719"/>
                  <a:pt x="0" y="816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57200" y="1600200"/>
            <a:ext cx="0" cy="434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8610600" y="1600200"/>
            <a:ext cx="0" cy="434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Task Example [Part 2]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131FAE-F12E-4058-857F-5E0B79D3EA2E}" type="slidenum">
              <a:rPr lang="en-US" altLang="en-US" sz="1000">
                <a:latin typeface="Verdana" panose="020B0604030504040204" pitchFamily="34" charset="0"/>
              </a:rPr>
              <a:pPr/>
              <a:t>41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1600200"/>
            <a:ext cx="8382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// Continued from previous slide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task</a:t>
            </a:r>
            <a:r>
              <a:rPr lang="en-US" altLang="en-US" sz="2000">
                <a:latin typeface="Tahoma" panose="020B0604030504040204" pitchFamily="34" charset="0"/>
              </a:rPr>
              <a:t> add_values;	// task declaration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output</a:t>
            </a:r>
            <a:r>
              <a:rPr lang="en-US" altLang="en-US" sz="2000">
                <a:latin typeface="Tahoma" panose="020B0604030504040204" pitchFamily="34" charset="0"/>
              </a:rPr>
              <a:t> reg	[3: 0] 	SUM;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output</a:t>
            </a:r>
            <a:r>
              <a:rPr lang="en-US" altLang="en-US" sz="2000">
                <a:latin typeface="Tahoma" panose="020B0604030504040204" pitchFamily="34" charset="0"/>
              </a:rPr>
              <a:t> reg		C_OUT;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	[3: 0] 	DATA_A, DATA_B;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		C_IN;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		{C_OUT, SUM} = DATA_A + (DATA_B + C_IN);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endtask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endmodule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000">
                <a:latin typeface="Tahoma" panose="020B0604030504040204" pitchFamily="34" charset="0"/>
              </a:rPr>
              <a:t>Could have instead specified inputs/outputs using a port list.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task</a:t>
            </a:r>
            <a:r>
              <a:rPr lang="en-US" altLang="en-US" sz="2000">
                <a:latin typeface="Tahoma" panose="020B0604030504040204" pitchFamily="34" charset="0"/>
              </a:rPr>
              <a:t> add_values (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 [3: 0] SUM, </a:t>
            </a:r>
            <a:r>
              <a:rPr lang="en-US" altLang="en-US" sz="2000" b="1">
                <a:latin typeface="Tahoma" panose="020B0604030504040204" pitchFamily="34" charset="0"/>
              </a:rPr>
              <a:t>output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reg</a:t>
            </a:r>
            <a:r>
              <a:rPr lang="en-US" altLang="en-US" sz="2000">
                <a:latin typeface="Tahoma" panose="020B0604030504040204" pitchFamily="34" charset="0"/>
              </a:rPr>
              <a:t> C_OUT,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			   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[3:0] DATA_A, DATA_B,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C_IN);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3048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8763000" y="1524000"/>
            <a:ext cx="0" cy="502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04800" y="6553200"/>
            <a:ext cx="845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04800" y="5029200"/>
            <a:ext cx="8458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705600" y="3352800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task inputs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705600" y="25288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task outputs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6553200" y="24384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553200" y="32004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mtClean="0"/>
              <a:t>Task Example [2]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F5F606-3C0B-4450-8941-B85F1B5B90AF}" type="slidenum">
              <a:rPr lang="en-US" altLang="en-US" sz="1000">
                <a:latin typeface="Verdana" panose="020B0604030504040204" pitchFamily="34" charset="0"/>
              </a:rPr>
              <a:pPr/>
              <a:t>42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600200"/>
            <a:ext cx="71628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task</a:t>
            </a:r>
            <a:r>
              <a:rPr lang="en-US" altLang="en-US" sz="2000">
                <a:latin typeface="Tahoma" panose="020B0604030504040204" pitchFamily="34" charset="0"/>
              </a:rPr>
              <a:t> leading_1(</a:t>
            </a:r>
            <a:r>
              <a:rPr lang="en-US" altLang="en-US" sz="2000" b="1">
                <a:latin typeface="Tahoma" panose="020B0604030504040204" pitchFamily="34" charset="0"/>
              </a:rPr>
              <a:t>output reg</a:t>
            </a:r>
            <a:r>
              <a:rPr lang="en-US" altLang="en-US" sz="2000">
                <a:latin typeface="Tahoma" panose="020B0604030504040204" pitchFamily="34" charset="0"/>
              </a:rPr>
              <a:t> [2:0] position, </a:t>
            </a:r>
            <a:r>
              <a:rPr lang="en-US" altLang="en-US" sz="2000" b="1">
                <a:latin typeface="Tahoma" panose="020B0604030504040204" pitchFamily="34" charset="0"/>
              </a:rPr>
              <a:t>input</a:t>
            </a:r>
            <a:r>
              <a:rPr lang="en-US" altLang="en-US" sz="2000">
                <a:latin typeface="Tahoma" panose="020B0604030504040204" pitchFamily="34" charset="0"/>
              </a:rPr>
              <a:t> [7:0] data_word);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en-US" altLang="en-US" sz="2000" b="1">
                <a:latin typeface="Tahoma" panose="020B0604030504040204" pitchFamily="34" charset="0"/>
              </a:rPr>
              <a:t>  reg</a:t>
            </a:r>
            <a:r>
              <a:rPr lang="en-US" altLang="en-US" sz="2000">
                <a:latin typeface="Tahoma" panose="020B0604030504040204" pitchFamily="34" charset="0"/>
              </a:rPr>
              <a:t> 	[7:0] temp;            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 b="1">
                <a:latin typeface="Tahoma" panose="020B0604030504040204" pitchFamily="34" charset="0"/>
              </a:rPr>
              <a:t>begin</a:t>
            </a:r>
            <a:endParaRPr lang="en-US" altLang="en-US" sz="2000">
              <a:latin typeface="Tahoma" panose="020B0604030504040204" pitchFamily="34" charset="0"/>
            </a:endParaRP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temp = data_word;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position = 7;    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	    </a:t>
            </a:r>
            <a:r>
              <a:rPr lang="en-US" altLang="en-US" sz="2000" b="1">
                <a:latin typeface="Tahoma" panose="020B0604030504040204" pitchFamily="34" charset="0"/>
              </a:rPr>
              <a:t>while</a:t>
            </a:r>
            <a:r>
              <a:rPr lang="en-US" altLang="en-US" sz="2000">
                <a:latin typeface="Tahoma" panose="020B0604030504040204" pitchFamily="34" charset="0"/>
              </a:rPr>
              <a:t> (!temp[7]) </a:t>
            </a:r>
            <a:r>
              <a:rPr lang="en-US" altLang="en-US" sz="2000" b="1">
                <a:latin typeface="Tahoma" panose="020B0604030504040204" pitchFamily="34" charset="0"/>
              </a:rPr>
              <a:t>begin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    temp = temp &lt;&lt; 1;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    position = position - 1;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>
                <a:latin typeface="Tahoma" panose="020B0604030504040204" pitchFamily="34" charset="0"/>
              </a:rPr>
              <a:t>         </a:t>
            </a:r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  <a:p>
            <a:pPr lvl="1" eaLnBrk="1" hangingPunct="1">
              <a:buClr>
                <a:srgbClr val="0000A0"/>
              </a:buClr>
              <a:buSzPct val="125000"/>
            </a:pPr>
            <a:r>
              <a:rPr lang="en-US" altLang="en-US" sz="2000" b="1">
                <a:latin typeface="Tahoma" panose="020B0604030504040204" pitchFamily="34" charset="0"/>
              </a:rPr>
              <a:t> end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endtask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5029200"/>
            <a:ext cx="815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What does this task assume for it to work correctly?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How do tasks differ from modules?</a:t>
            </a:r>
          </a:p>
          <a:p>
            <a:pPr eaLnBrk="1" hangingPunct="1"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How do tasks differ from functions?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943600" y="2667000"/>
            <a:ext cx="2927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internal task variable</a:t>
            </a:r>
          </a:p>
        </p:txBody>
      </p:sp>
      <p:sp>
        <p:nvSpPr>
          <p:cNvPr id="45063" name="Freeform 7"/>
          <p:cNvSpPr>
            <a:spLocks/>
          </p:cNvSpPr>
          <p:nvPr/>
        </p:nvSpPr>
        <p:spPr bwMode="auto">
          <a:xfrm>
            <a:off x="3948113" y="2424113"/>
            <a:ext cx="1919287" cy="469900"/>
          </a:xfrm>
          <a:custGeom>
            <a:avLst/>
            <a:gdLst>
              <a:gd name="T0" fmla="*/ 2147483646 w 1440"/>
              <a:gd name="T1" fmla="*/ 2147483646 h 400"/>
              <a:gd name="T2" fmla="*/ 2147483646 w 1440"/>
              <a:gd name="T3" fmla="*/ 2147483646 h 400"/>
              <a:gd name="T4" fmla="*/ 2147483646 w 1440"/>
              <a:gd name="T5" fmla="*/ 2147483646 h 400"/>
              <a:gd name="T6" fmla="*/ 0 w 1440"/>
              <a:gd name="T7" fmla="*/ 2147483646 h 40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400"/>
              <a:gd name="T14" fmla="*/ 1440 w 1440"/>
              <a:gd name="T15" fmla="*/ 400 h 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400">
                <a:moveTo>
                  <a:pt x="1440" y="392"/>
                </a:moveTo>
                <a:cubicBezTo>
                  <a:pt x="1228" y="396"/>
                  <a:pt x="1016" y="400"/>
                  <a:pt x="864" y="344"/>
                </a:cubicBezTo>
                <a:cubicBezTo>
                  <a:pt x="712" y="288"/>
                  <a:pt x="672" y="112"/>
                  <a:pt x="528" y="56"/>
                </a:cubicBezTo>
                <a:cubicBezTo>
                  <a:pt x="384" y="0"/>
                  <a:pt x="192" y="4"/>
                  <a:pt x="0" y="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4648200" y="3505200"/>
            <a:ext cx="2911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NOTE:</a:t>
            </a:r>
          </a:p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“while” loops usually</a:t>
            </a:r>
          </a:p>
          <a:p>
            <a:pPr eaLnBrk="1" hangingPunct="1"/>
            <a:r>
              <a:rPr lang="en-US" altLang="en-US" sz="1800" b="1" i="1">
                <a:solidFill>
                  <a:srgbClr val="0033CC"/>
                </a:solidFill>
                <a:latin typeface="Verdana" panose="020B0604030504040204" pitchFamily="34" charset="0"/>
              </a:rPr>
              <a:t>not synthesizable!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4400" dirty="0" smtClean="0"/>
              <a:t>Task with call by name arguments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E2C83E-322F-4B30-ACE5-8943CB2E7E80}" type="slidenum">
              <a:rPr lang="en-US" altLang="en-US" sz="1000">
                <a:latin typeface="Verdana" panose="020B0604030504040204" pitchFamily="34" charset="0"/>
              </a:rPr>
              <a:pPr/>
              <a:t>43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533400" y="1828800"/>
            <a:ext cx="6994525" cy="4494213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module task_tb(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[7:0] in_sig;</a:t>
            </a: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[15:0] out_sig;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///// Attempt a call by name, instead of ref order //////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in = 8’h90;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sign_extend(.lcl_in(in_sig), .lcl_out(out_sig));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#10;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//// Below is a task to sign extend an 8-bit number ////</a:t>
            </a: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sign_extend(</a:t>
            </a:r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[7:0] lcl_in, </a:t>
            </a:r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[15:0] lcl_out);</a:t>
            </a:r>
          </a:p>
          <a:p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lcl_out = {{8{lcl_in[7]}},lcl_in};</a:t>
            </a: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</a:p>
          <a:p>
            <a:endParaRPr lang="en-US" alt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endParaRPr lang="en-US" altLang="en-US"/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381000" y="1752600"/>
            <a:ext cx="7315200" cy="4570413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373063" y="1752600"/>
            <a:ext cx="7315200" cy="4570413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 rot="16200000">
            <a:off x="5979319" y="3575844"/>
            <a:ext cx="4570413" cy="9239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Unfortunately we have to do call by reference order.  Arguments can not be passed to functions or tasks by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>
          <a:xfrm>
            <a:off x="750888" y="5715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Tasks in </a:t>
            </a:r>
            <a:r>
              <a:rPr lang="en-US" altLang="en-US" dirty="0" err="1" smtClean="0"/>
              <a:t>testbenches</a:t>
            </a:r>
            <a:endParaRPr lang="en-US" altLang="en-US" dirty="0" smtClean="0"/>
          </a:p>
        </p:txBody>
      </p:sp>
      <p:sp>
        <p:nvSpPr>
          <p:cNvPr id="47141" name="Text Box 49"/>
          <p:cNvSpPr txBox="1">
            <a:spLocks noChangeArrowheads="1"/>
          </p:cNvSpPr>
          <p:nvPr/>
        </p:nvSpPr>
        <p:spPr bwMode="auto">
          <a:xfrm>
            <a:off x="1836881" y="1297027"/>
            <a:ext cx="2005851" cy="156966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Since tasks can call tasks, more complex macro tasks can be made by calling several primitive tasks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7142" name="Text Box 49"/>
          <p:cNvSpPr txBox="1">
            <a:spLocks noChangeArrowheads="1"/>
          </p:cNvSpPr>
          <p:nvPr/>
        </p:nvSpPr>
        <p:spPr bwMode="auto">
          <a:xfrm>
            <a:off x="4284068" y="1297595"/>
            <a:ext cx="4664562" cy="156966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Possible tasks:</a:t>
            </a:r>
          </a:p>
          <a:p>
            <a:r>
              <a:rPr lang="en-US" altLang="en-US" dirty="0" smtClean="0"/>
              <a:t>…</a:t>
            </a:r>
            <a:endParaRPr lang="en-US" altLang="en-US" dirty="0"/>
          </a:p>
          <a:p>
            <a:r>
              <a:rPr lang="en-US" altLang="en-US" dirty="0" smtClean="0"/>
              <a:t>initialize (initialize all signals and apply reset)</a:t>
            </a:r>
          </a:p>
          <a:p>
            <a:r>
              <a:rPr lang="en-US" altLang="en-US" dirty="0" err="1" smtClean="0"/>
              <a:t>send_command</a:t>
            </a:r>
            <a:r>
              <a:rPr lang="en-US" altLang="en-US" dirty="0" smtClean="0"/>
              <a:t> (send command to the follower)</a:t>
            </a:r>
          </a:p>
          <a:p>
            <a:r>
              <a:rPr lang="en-US" altLang="en-US" dirty="0" err="1" smtClean="0"/>
              <a:t>send_station</a:t>
            </a:r>
            <a:r>
              <a:rPr lang="en-US" altLang="en-US" dirty="0" smtClean="0"/>
              <a:t> (send a station ID to follower to mimic passing over a barcode)</a:t>
            </a:r>
          </a:p>
        </p:txBody>
      </p:sp>
      <p:sp>
        <p:nvSpPr>
          <p:cNvPr id="2" name="Rectangle 1"/>
          <p:cNvSpPr/>
          <p:nvPr/>
        </p:nvSpPr>
        <p:spPr>
          <a:xfrm>
            <a:off x="6499439" y="5228833"/>
            <a:ext cx="2111673" cy="97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“guts” of </a:t>
            </a:r>
            <a:r>
              <a:rPr lang="en-US" sz="1400" dirty="0" err="1" smtClean="0"/>
              <a:t>testbench</a:t>
            </a:r>
            <a:r>
              <a:rPr lang="en-US" sz="1400" dirty="0" smtClean="0"/>
              <a:t> is call to several tasks that drives DUT stimulus and monitors its response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6492813" y="6411232"/>
            <a:ext cx="1177925" cy="2771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tb_tasks.v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740045" y="6356553"/>
            <a:ext cx="2133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D5DA8A-C76E-43CB-8DC2-FA7EBAE85A29}" type="slidenum">
              <a:rPr lang="en-US" altLang="en-US" sz="1000">
                <a:latin typeface="Verdana" panose="020B0604030504040204" pitchFamily="34" charset="0"/>
              </a:rPr>
              <a:pPr/>
              <a:t>44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2438400" y="3124200"/>
            <a:ext cx="2565666" cy="11987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1" dirty="0" smtClean="0">
                <a:cs typeface="Arial" charset="0"/>
              </a:rPr>
              <a:t>Digital Core</a:t>
            </a:r>
            <a:endParaRPr lang="en-US" b="1" dirty="0">
              <a:cs typeface="Arial" charset="0"/>
            </a:endParaRPr>
          </a:p>
        </p:txBody>
      </p:sp>
      <p:sp>
        <p:nvSpPr>
          <p:cNvPr id="148" name="Rectangle 6"/>
          <p:cNvSpPr>
            <a:spLocks noChangeArrowheads="1"/>
          </p:cNvSpPr>
          <p:nvPr/>
        </p:nvSpPr>
        <p:spPr bwMode="auto">
          <a:xfrm>
            <a:off x="313511" y="3104715"/>
            <a:ext cx="1113910" cy="1651613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49" name="Rectangle 17"/>
          <p:cNvSpPr>
            <a:spLocks noChangeArrowheads="1"/>
          </p:cNvSpPr>
          <p:nvPr/>
        </p:nvSpPr>
        <p:spPr bwMode="auto">
          <a:xfrm>
            <a:off x="2595697" y="5027782"/>
            <a:ext cx="1001794" cy="790656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A2D </a:t>
            </a:r>
            <a:r>
              <a:rPr lang="en-US" altLang="en-US" b="1" dirty="0" err="1" smtClean="0"/>
              <a:t>Intf</a:t>
            </a:r>
            <a:endParaRPr lang="en-US" altLang="en-US" b="1" dirty="0" smtClean="0"/>
          </a:p>
          <a:p>
            <a:pPr algn="ctr" eaLnBrk="1" hangingPunct="1"/>
            <a:r>
              <a:rPr lang="en-US" altLang="en-US" sz="1050" b="1" dirty="0" smtClean="0"/>
              <a:t>(SPI based)</a:t>
            </a:r>
            <a:endParaRPr lang="en-US" altLang="en-US" sz="1050" dirty="0"/>
          </a:p>
        </p:txBody>
      </p:sp>
      <p:cxnSp>
        <p:nvCxnSpPr>
          <p:cNvPr id="150" name="Straight Connector 21"/>
          <p:cNvCxnSpPr>
            <a:cxnSpLocks noChangeShapeType="1"/>
          </p:cNvCxnSpPr>
          <p:nvPr/>
        </p:nvCxnSpPr>
        <p:spPr bwMode="auto">
          <a:xfrm flipH="1" flipV="1">
            <a:off x="1295159" y="5138793"/>
            <a:ext cx="1301333" cy="1386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Arrow Connector 23"/>
          <p:cNvCxnSpPr>
            <a:cxnSpLocks noChangeShapeType="1"/>
          </p:cNvCxnSpPr>
          <p:nvPr/>
        </p:nvCxnSpPr>
        <p:spPr bwMode="auto">
          <a:xfrm flipV="1">
            <a:off x="1299493" y="4768814"/>
            <a:ext cx="1176" cy="36730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Straight Connector 26"/>
          <p:cNvCxnSpPr>
            <a:cxnSpLocks noChangeShapeType="1"/>
          </p:cNvCxnSpPr>
          <p:nvPr/>
        </p:nvCxnSpPr>
        <p:spPr bwMode="auto">
          <a:xfrm flipH="1" flipV="1">
            <a:off x="1075726" y="5320574"/>
            <a:ext cx="1520766" cy="13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Straight Arrow Connector 28"/>
          <p:cNvCxnSpPr>
            <a:cxnSpLocks noChangeShapeType="1"/>
          </p:cNvCxnSpPr>
          <p:nvPr/>
        </p:nvCxnSpPr>
        <p:spPr bwMode="auto">
          <a:xfrm flipH="1" flipV="1">
            <a:off x="1064695" y="4768814"/>
            <a:ext cx="11031" cy="54992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Connector 30"/>
          <p:cNvCxnSpPr>
            <a:cxnSpLocks noChangeShapeType="1"/>
          </p:cNvCxnSpPr>
          <p:nvPr/>
        </p:nvCxnSpPr>
        <p:spPr bwMode="auto">
          <a:xfrm flipH="1">
            <a:off x="850426" y="5516994"/>
            <a:ext cx="1748446" cy="110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Arrow Connector 32"/>
          <p:cNvCxnSpPr>
            <a:cxnSpLocks noChangeShapeType="1"/>
          </p:cNvCxnSpPr>
          <p:nvPr/>
        </p:nvCxnSpPr>
        <p:spPr bwMode="auto">
          <a:xfrm flipH="1" flipV="1">
            <a:off x="838553" y="4768814"/>
            <a:ext cx="6709" cy="74197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Box 64"/>
          <p:cNvSpPr txBox="1">
            <a:spLocks noChangeArrowheads="1"/>
          </p:cNvSpPr>
          <p:nvPr/>
        </p:nvSpPr>
        <p:spPr bwMode="auto">
          <a:xfrm>
            <a:off x="1657264" y="4912876"/>
            <a:ext cx="8451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smtClean="0"/>
              <a:t>a2d_SS_n</a:t>
            </a:r>
            <a:endParaRPr lang="en-US" altLang="en-US" sz="1000" dirty="0"/>
          </a:p>
        </p:txBody>
      </p:sp>
      <p:sp>
        <p:nvSpPr>
          <p:cNvPr id="157" name="TextBox 68"/>
          <p:cNvSpPr txBox="1">
            <a:spLocks noChangeArrowheads="1"/>
          </p:cNvSpPr>
          <p:nvPr/>
        </p:nvSpPr>
        <p:spPr bwMode="auto">
          <a:xfrm>
            <a:off x="1953708" y="5130111"/>
            <a:ext cx="522977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SCLK</a:t>
            </a:r>
          </a:p>
        </p:txBody>
      </p:sp>
      <p:sp>
        <p:nvSpPr>
          <p:cNvPr id="158" name="TextBox 69"/>
          <p:cNvSpPr txBox="1">
            <a:spLocks noChangeArrowheads="1"/>
          </p:cNvSpPr>
          <p:nvPr/>
        </p:nvSpPr>
        <p:spPr bwMode="auto">
          <a:xfrm>
            <a:off x="1925760" y="5313547"/>
            <a:ext cx="535803" cy="24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MOSI</a:t>
            </a:r>
          </a:p>
        </p:txBody>
      </p:sp>
      <p:sp>
        <p:nvSpPr>
          <p:cNvPr id="159" name="Rectangle 115"/>
          <p:cNvSpPr>
            <a:spLocks noChangeArrowheads="1"/>
          </p:cNvSpPr>
          <p:nvPr/>
        </p:nvSpPr>
        <p:spPr bwMode="auto">
          <a:xfrm>
            <a:off x="4510677" y="5016861"/>
            <a:ext cx="460049" cy="81355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60" name="TextBox 159"/>
          <p:cNvSpPr txBox="1"/>
          <p:nvPr/>
        </p:nvSpPr>
        <p:spPr>
          <a:xfrm rot="16200000">
            <a:off x="74809" y="3531711"/>
            <a:ext cx="1540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A2D Converter</a:t>
            </a:r>
          </a:p>
          <a:p>
            <a:pPr algn="ctr"/>
            <a:r>
              <a:rPr lang="en-US" dirty="0" smtClean="0"/>
              <a:t>Model </a:t>
            </a:r>
          </a:p>
          <a:p>
            <a:pPr algn="ctr"/>
            <a:r>
              <a:rPr lang="en-US" b="1" i="1" dirty="0" smtClean="0"/>
              <a:t>ADC128s.sv</a:t>
            </a:r>
            <a:endParaRPr lang="en-US" b="1" i="1" dirty="0"/>
          </a:p>
        </p:txBody>
      </p:sp>
      <p:cxnSp>
        <p:nvCxnSpPr>
          <p:cNvPr id="161" name="Straight Connector 160"/>
          <p:cNvCxnSpPr/>
          <p:nvPr/>
        </p:nvCxnSpPr>
        <p:spPr bwMode="auto">
          <a:xfrm>
            <a:off x="629044" y="4766886"/>
            <a:ext cx="0" cy="92110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Arrow Connector 161"/>
          <p:cNvCxnSpPr/>
          <p:nvPr/>
        </p:nvCxnSpPr>
        <p:spPr bwMode="auto">
          <a:xfrm>
            <a:off x="629044" y="5694158"/>
            <a:ext cx="1966652" cy="99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Box 69"/>
          <p:cNvSpPr txBox="1">
            <a:spLocks noChangeArrowheads="1"/>
          </p:cNvSpPr>
          <p:nvPr/>
        </p:nvSpPr>
        <p:spPr bwMode="auto">
          <a:xfrm>
            <a:off x="1925760" y="5507366"/>
            <a:ext cx="535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 smtClean="0"/>
              <a:t>MISO</a:t>
            </a:r>
            <a:endParaRPr lang="en-US" altLang="en-US" sz="1000" dirty="0"/>
          </a:p>
        </p:txBody>
      </p:sp>
      <p:cxnSp>
        <p:nvCxnSpPr>
          <p:cNvPr id="164" name="Straight Arrow Connector 163"/>
          <p:cNvCxnSpPr/>
          <p:nvPr/>
        </p:nvCxnSpPr>
        <p:spPr bwMode="auto">
          <a:xfrm flipH="1" flipV="1">
            <a:off x="3458394" y="4332853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5" name="TextBox 164"/>
          <p:cNvSpPr txBox="1"/>
          <p:nvPr/>
        </p:nvSpPr>
        <p:spPr>
          <a:xfrm rot="16200000">
            <a:off x="2926454" y="4578024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cnv_cmplt</a:t>
            </a:r>
            <a:endParaRPr lang="en-US" sz="900" dirty="0"/>
          </a:p>
        </p:txBody>
      </p:sp>
      <p:cxnSp>
        <p:nvCxnSpPr>
          <p:cNvPr id="166" name="Straight Arrow Connector 165"/>
          <p:cNvCxnSpPr/>
          <p:nvPr/>
        </p:nvCxnSpPr>
        <p:spPr bwMode="auto">
          <a:xfrm flipH="1" flipV="1">
            <a:off x="3206542" y="4328359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7" name="TextBox 166"/>
          <p:cNvSpPr txBox="1"/>
          <p:nvPr/>
        </p:nvSpPr>
        <p:spPr>
          <a:xfrm rot="16200000">
            <a:off x="2722735" y="4607025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res[11:0]</a:t>
            </a:r>
            <a:endParaRPr lang="en-US" sz="900" dirty="0"/>
          </a:p>
        </p:txBody>
      </p:sp>
      <p:cxnSp>
        <p:nvCxnSpPr>
          <p:cNvPr id="168" name="Straight Arrow Connector 167"/>
          <p:cNvCxnSpPr/>
          <p:nvPr/>
        </p:nvCxnSpPr>
        <p:spPr bwMode="auto">
          <a:xfrm>
            <a:off x="2701123" y="4332853"/>
            <a:ext cx="0" cy="7003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9" name="TextBox 168"/>
          <p:cNvSpPr txBox="1"/>
          <p:nvPr/>
        </p:nvSpPr>
        <p:spPr>
          <a:xfrm rot="16200000">
            <a:off x="2164313" y="4578023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chnnl</a:t>
            </a:r>
            <a:r>
              <a:rPr lang="en-US" sz="900" dirty="0" smtClean="0"/>
              <a:t>[2:0]</a:t>
            </a:r>
            <a:endParaRPr lang="en-US" sz="900" dirty="0"/>
          </a:p>
        </p:txBody>
      </p:sp>
      <p:cxnSp>
        <p:nvCxnSpPr>
          <p:cNvPr id="170" name="Straight Arrow Connector 169"/>
          <p:cNvCxnSpPr/>
          <p:nvPr/>
        </p:nvCxnSpPr>
        <p:spPr bwMode="auto">
          <a:xfrm>
            <a:off x="2893148" y="4322912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1" name="TextBox 170"/>
          <p:cNvSpPr txBox="1"/>
          <p:nvPr/>
        </p:nvSpPr>
        <p:spPr>
          <a:xfrm rot="16200000">
            <a:off x="2463193" y="4545971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strt_cnv</a:t>
            </a:r>
            <a:endParaRPr lang="en-US" sz="900" dirty="0"/>
          </a:p>
        </p:txBody>
      </p:sp>
      <p:sp>
        <p:nvSpPr>
          <p:cNvPr id="176" name="Rectangle 175"/>
          <p:cNvSpPr/>
          <p:nvPr/>
        </p:nvSpPr>
        <p:spPr bwMode="auto">
          <a:xfrm>
            <a:off x="3732569" y="5022045"/>
            <a:ext cx="628687" cy="8083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b="1" dirty="0">
              <a:cs typeface="Arial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3602631" y="5161877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Barcode</a:t>
            </a:r>
          </a:p>
          <a:p>
            <a:r>
              <a:rPr lang="en-US" sz="1400" b="1" dirty="0" smtClean="0"/>
              <a:t>reader</a:t>
            </a:r>
            <a:endParaRPr lang="en-US" sz="1400" b="1" dirty="0"/>
          </a:p>
        </p:txBody>
      </p:sp>
      <p:cxnSp>
        <p:nvCxnSpPr>
          <p:cNvPr id="178" name="Straight Arrow Connector 177"/>
          <p:cNvCxnSpPr/>
          <p:nvPr/>
        </p:nvCxnSpPr>
        <p:spPr bwMode="auto">
          <a:xfrm flipV="1">
            <a:off x="4284069" y="4322912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/>
          <p:cNvSpPr txBox="1"/>
          <p:nvPr/>
        </p:nvSpPr>
        <p:spPr>
          <a:xfrm rot="16200000">
            <a:off x="3885349" y="4607023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ID[7:0]</a:t>
            </a:r>
            <a:endParaRPr lang="en-US" sz="900" dirty="0"/>
          </a:p>
        </p:txBody>
      </p:sp>
      <p:cxnSp>
        <p:nvCxnSpPr>
          <p:cNvPr id="180" name="Straight Arrow Connector 179"/>
          <p:cNvCxnSpPr/>
          <p:nvPr/>
        </p:nvCxnSpPr>
        <p:spPr bwMode="auto">
          <a:xfrm flipV="1">
            <a:off x="3842732" y="4327882"/>
            <a:ext cx="0" cy="710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TextBox 180"/>
          <p:cNvSpPr txBox="1"/>
          <p:nvPr/>
        </p:nvSpPr>
        <p:spPr>
          <a:xfrm rot="16200000">
            <a:off x="3443427" y="4612428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ID_vld</a:t>
            </a:r>
            <a:endParaRPr lang="en-US" sz="900" dirty="0"/>
          </a:p>
        </p:txBody>
      </p:sp>
      <p:cxnSp>
        <p:nvCxnSpPr>
          <p:cNvPr id="182" name="Straight Arrow Connector 181"/>
          <p:cNvCxnSpPr/>
          <p:nvPr/>
        </p:nvCxnSpPr>
        <p:spPr bwMode="auto">
          <a:xfrm>
            <a:off x="4067947" y="4332853"/>
            <a:ext cx="4687" cy="6904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TextBox 182"/>
          <p:cNvSpPr txBox="1"/>
          <p:nvPr/>
        </p:nvSpPr>
        <p:spPr>
          <a:xfrm rot="16200000">
            <a:off x="3571374" y="454007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clr_ID_vld</a:t>
            </a:r>
            <a:endParaRPr lang="en-US" sz="900" dirty="0"/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4261008" y="530188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Proximity</a:t>
            </a:r>
            <a:endParaRPr lang="en-US" sz="1100" b="1" dirty="0"/>
          </a:p>
        </p:txBody>
      </p:sp>
      <p:cxnSp>
        <p:nvCxnSpPr>
          <p:cNvPr id="185" name="Straight Arrow Connector 184"/>
          <p:cNvCxnSpPr/>
          <p:nvPr/>
        </p:nvCxnSpPr>
        <p:spPr bwMode="auto">
          <a:xfrm flipH="1" flipV="1">
            <a:off x="4608105" y="4330921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6" name="TextBox 185"/>
          <p:cNvSpPr txBox="1"/>
          <p:nvPr/>
        </p:nvSpPr>
        <p:spPr>
          <a:xfrm rot="16200000">
            <a:off x="4173207" y="4588227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OK2Move</a:t>
            </a:r>
            <a:endParaRPr lang="en-US" sz="900" dirty="0"/>
          </a:p>
        </p:txBody>
      </p:sp>
      <p:sp>
        <p:nvSpPr>
          <p:cNvPr id="187" name="Rectangle 186"/>
          <p:cNvSpPr/>
          <p:nvPr/>
        </p:nvSpPr>
        <p:spPr bwMode="auto">
          <a:xfrm>
            <a:off x="5752060" y="3101939"/>
            <a:ext cx="712753" cy="78404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UART</a:t>
            </a:r>
          </a:p>
        </p:txBody>
      </p:sp>
      <p:cxnSp>
        <p:nvCxnSpPr>
          <p:cNvPr id="188" name="Straight Arrow Connector 187"/>
          <p:cNvCxnSpPr/>
          <p:nvPr/>
        </p:nvCxnSpPr>
        <p:spPr bwMode="auto">
          <a:xfrm flipH="1">
            <a:off x="5004066" y="3242353"/>
            <a:ext cx="7663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9" name="TextBox 188"/>
          <p:cNvSpPr txBox="1"/>
          <p:nvPr/>
        </p:nvSpPr>
        <p:spPr>
          <a:xfrm>
            <a:off x="5025642" y="3020520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cmd_rdy</a:t>
            </a:r>
            <a:endParaRPr lang="en-US" sz="900" dirty="0"/>
          </a:p>
        </p:txBody>
      </p:sp>
      <p:cxnSp>
        <p:nvCxnSpPr>
          <p:cNvPr id="190" name="Straight Arrow Connector 189"/>
          <p:cNvCxnSpPr>
            <a:stCxn id="187" idx="1"/>
          </p:cNvCxnSpPr>
          <p:nvPr/>
        </p:nvCxnSpPr>
        <p:spPr bwMode="auto">
          <a:xfrm flipH="1" flipV="1">
            <a:off x="5004066" y="3489413"/>
            <a:ext cx="747994" cy="45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1" name="TextBox 190"/>
          <p:cNvSpPr txBox="1"/>
          <p:nvPr/>
        </p:nvSpPr>
        <p:spPr>
          <a:xfrm>
            <a:off x="5008999" y="3269373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cmd</a:t>
            </a:r>
            <a:r>
              <a:rPr lang="en-US" sz="900" dirty="0" smtClean="0"/>
              <a:t>[15:0]</a:t>
            </a:r>
            <a:endParaRPr lang="en-US" sz="900" dirty="0"/>
          </a:p>
        </p:txBody>
      </p:sp>
      <p:cxnSp>
        <p:nvCxnSpPr>
          <p:cNvPr id="192" name="Straight Arrow Connector 191"/>
          <p:cNvCxnSpPr/>
          <p:nvPr/>
        </p:nvCxnSpPr>
        <p:spPr bwMode="auto">
          <a:xfrm flipV="1">
            <a:off x="5004066" y="3780330"/>
            <a:ext cx="747994" cy="331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4943620" y="3555096"/>
            <a:ext cx="9108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</a:t>
            </a:r>
            <a:r>
              <a:rPr lang="en-US" sz="900" dirty="0" err="1" smtClean="0"/>
              <a:t>lr_cmd_rdy</a:t>
            </a:r>
            <a:endParaRPr lang="en-US" sz="900" dirty="0"/>
          </a:p>
        </p:txBody>
      </p:sp>
      <p:sp>
        <p:nvSpPr>
          <p:cNvPr id="194" name="Rectangle 17"/>
          <p:cNvSpPr>
            <a:spLocks noChangeArrowheads="1"/>
          </p:cNvSpPr>
          <p:nvPr/>
        </p:nvSpPr>
        <p:spPr bwMode="auto">
          <a:xfrm>
            <a:off x="6782794" y="3095331"/>
            <a:ext cx="1001794" cy="790656"/>
          </a:xfrm>
          <a:prstGeom prst="rect">
            <a:avLst/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/>
              <a:t>BLE </a:t>
            </a:r>
          </a:p>
          <a:p>
            <a:pPr algn="ctr" eaLnBrk="1" hangingPunct="1"/>
            <a:r>
              <a:rPr lang="en-US" altLang="en-US" b="1" dirty="0" smtClean="0"/>
              <a:t>Command</a:t>
            </a:r>
          </a:p>
          <a:p>
            <a:pPr algn="ctr" eaLnBrk="1" hangingPunct="1"/>
            <a:r>
              <a:rPr lang="en-US" altLang="en-US" b="1" dirty="0" smtClean="0"/>
              <a:t>Model</a:t>
            </a:r>
            <a:endParaRPr lang="en-US" altLang="en-US" sz="1050" dirty="0"/>
          </a:p>
        </p:txBody>
      </p:sp>
      <p:cxnSp>
        <p:nvCxnSpPr>
          <p:cNvPr id="195" name="Straight Arrow Connector 194"/>
          <p:cNvCxnSpPr/>
          <p:nvPr/>
        </p:nvCxnSpPr>
        <p:spPr bwMode="auto">
          <a:xfrm flipH="1">
            <a:off x="6464813" y="3489413"/>
            <a:ext cx="31798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6" name="TextBox 195"/>
          <p:cNvSpPr txBox="1"/>
          <p:nvPr/>
        </p:nvSpPr>
        <p:spPr>
          <a:xfrm>
            <a:off x="6456077" y="3227186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RX</a:t>
            </a:r>
            <a:endParaRPr lang="en-US" sz="900" dirty="0"/>
          </a:p>
        </p:txBody>
      </p:sp>
      <p:cxnSp>
        <p:nvCxnSpPr>
          <p:cNvPr id="197" name="Straight Connector 196"/>
          <p:cNvCxnSpPr>
            <a:stCxn id="194" idx="3"/>
          </p:cNvCxnSpPr>
          <p:nvPr/>
        </p:nvCxnSpPr>
        <p:spPr bwMode="auto">
          <a:xfrm flipV="1">
            <a:off x="7784588" y="3489413"/>
            <a:ext cx="293235" cy="124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flipV="1">
            <a:off x="8077823" y="3162797"/>
            <a:ext cx="0" cy="33740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flipV="1">
            <a:off x="8001013" y="3162795"/>
            <a:ext cx="15362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>
            <a:off x="8001013" y="3162796"/>
            <a:ext cx="76810" cy="12372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flipH="1">
            <a:off x="8077824" y="3162795"/>
            <a:ext cx="76809" cy="1346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201"/>
          <p:cNvSpPr/>
          <p:nvPr/>
        </p:nvSpPr>
        <p:spPr bwMode="auto">
          <a:xfrm>
            <a:off x="5770430" y="4000834"/>
            <a:ext cx="694383" cy="8080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Motor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cs typeface="Arial" charset="0"/>
              </a:rPr>
              <a:t>Cntrl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  <p:cxnSp>
        <p:nvCxnSpPr>
          <p:cNvPr id="203" name="Straight Arrow Connector 202"/>
          <p:cNvCxnSpPr/>
          <p:nvPr/>
        </p:nvCxnSpPr>
        <p:spPr bwMode="auto">
          <a:xfrm>
            <a:off x="6464813" y="4144717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>
            <a:off x="6487358" y="4311055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" name="Straight Arrow Connector 204"/>
          <p:cNvCxnSpPr/>
          <p:nvPr/>
        </p:nvCxnSpPr>
        <p:spPr bwMode="auto">
          <a:xfrm>
            <a:off x="6464811" y="4500615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>
            <a:off x="6464811" y="4674815"/>
            <a:ext cx="460861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6893057" y="400087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f</a:t>
            </a:r>
            <a:r>
              <a:rPr lang="en-US" sz="900" dirty="0" err="1" smtClean="0"/>
              <a:t>wd_lft</a:t>
            </a:r>
            <a:endParaRPr 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893057" y="417999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r</a:t>
            </a:r>
            <a:r>
              <a:rPr lang="en-US" sz="900" dirty="0" err="1" smtClean="0"/>
              <a:t>ev_lft</a:t>
            </a:r>
            <a:endParaRPr lang="en-US" sz="9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885569" y="4362175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fwd_rht</a:t>
            </a:r>
            <a:endParaRPr lang="en-US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885569" y="454129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r</a:t>
            </a:r>
            <a:r>
              <a:rPr lang="en-US" sz="900" dirty="0" err="1" smtClean="0"/>
              <a:t>ev_rht</a:t>
            </a:r>
            <a:endParaRPr lang="en-US" sz="900" dirty="0"/>
          </a:p>
        </p:txBody>
      </p:sp>
      <p:cxnSp>
        <p:nvCxnSpPr>
          <p:cNvPr id="211" name="Straight Arrow Connector 210"/>
          <p:cNvCxnSpPr/>
          <p:nvPr/>
        </p:nvCxnSpPr>
        <p:spPr bwMode="auto">
          <a:xfrm>
            <a:off x="4995717" y="4106295"/>
            <a:ext cx="773258" cy="4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2" name="Straight Arrow Connector 211"/>
          <p:cNvCxnSpPr/>
          <p:nvPr/>
        </p:nvCxnSpPr>
        <p:spPr bwMode="auto">
          <a:xfrm>
            <a:off x="5004066" y="4265928"/>
            <a:ext cx="764909" cy="79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3" name="TextBox 212"/>
          <p:cNvSpPr txBox="1"/>
          <p:nvPr/>
        </p:nvSpPr>
        <p:spPr>
          <a:xfrm>
            <a:off x="5037264" y="3893460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lft</a:t>
            </a:r>
            <a:r>
              <a:rPr lang="en-US" sz="900" dirty="0" smtClean="0"/>
              <a:t>[10:0]</a:t>
            </a:r>
            <a:endParaRPr lang="en-US" sz="9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044752" y="4094662"/>
            <a:ext cx="7328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rht</a:t>
            </a:r>
            <a:r>
              <a:rPr lang="en-US" sz="900" dirty="0" smtClean="0"/>
              <a:t>[10:0]</a:t>
            </a:r>
            <a:endParaRPr lang="en-US" sz="900" dirty="0"/>
          </a:p>
        </p:txBody>
      </p:sp>
      <p:sp>
        <p:nvSpPr>
          <p:cNvPr id="215" name="Rectangle 214"/>
          <p:cNvSpPr/>
          <p:nvPr/>
        </p:nvSpPr>
        <p:spPr bwMode="auto">
          <a:xfrm>
            <a:off x="5690138" y="5243761"/>
            <a:ext cx="164309" cy="2833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216" name="Straight Connector 215"/>
          <p:cNvCxnSpPr>
            <a:stCxn id="215" idx="3"/>
          </p:cNvCxnSpPr>
          <p:nvPr/>
        </p:nvCxnSpPr>
        <p:spPr bwMode="auto">
          <a:xfrm flipV="1">
            <a:off x="5854447" y="5173922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5859611" y="5385435"/>
            <a:ext cx="187911" cy="21151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 flipV="1">
            <a:off x="6042358" y="5152438"/>
            <a:ext cx="0" cy="47803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4943620" y="4327882"/>
            <a:ext cx="0" cy="480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>
            <a:off x="4943620" y="4808852"/>
            <a:ext cx="33063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Elbow Connector 220"/>
          <p:cNvCxnSpPr>
            <a:endCxn id="215" idx="1"/>
          </p:cNvCxnSpPr>
          <p:nvPr/>
        </p:nvCxnSpPr>
        <p:spPr bwMode="auto">
          <a:xfrm rot="16200000" flipH="1">
            <a:off x="5193907" y="4889204"/>
            <a:ext cx="576582" cy="41588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2" name="TextBox 221"/>
          <p:cNvSpPr txBox="1"/>
          <p:nvPr/>
        </p:nvSpPr>
        <p:spPr>
          <a:xfrm>
            <a:off x="4943619" y="459420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buzz &amp;</a:t>
            </a:r>
            <a:endParaRPr lang="en-US" sz="9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105468" y="5385571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buzz_n</a:t>
            </a:r>
            <a:endParaRPr lang="en-US" sz="900" dirty="0"/>
          </a:p>
        </p:txBody>
      </p:sp>
      <p:cxnSp>
        <p:nvCxnSpPr>
          <p:cNvPr id="224" name="Straight Connector 223"/>
          <p:cNvCxnSpPr/>
          <p:nvPr/>
        </p:nvCxnSpPr>
        <p:spPr bwMode="auto">
          <a:xfrm flipV="1">
            <a:off x="5214322" y="5022046"/>
            <a:ext cx="128605" cy="1080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TextBox 224"/>
          <p:cNvSpPr txBox="1"/>
          <p:nvPr/>
        </p:nvSpPr>
        <p:spPr>
          <a:xfrm>
            <a:off x="5279394" y="4986319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2</a:t>
            </a:r>
            <a:endParaRPr lang="en-US" sz="900" dirty="0"/>
          </a:p>
        </p:txBody>
      </p:sp>
      <p:cxnSp>
        <p:nvCxnSpPr>
          <p:cNvPr id="226" name="Straight Arrow Connector 225"/>
          <p:cNvCxnSpPr/>
          <p:nvPr/>
        </p:nvCxnSpPr>
        <p:spPr bwMode="auto">
          <a:xfrm flipH="1" flipV="1">
            <a:off x="3918277" y="5830421"/>
            <a:ext cx="1004" cy="37329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7" name="TextBox 226"/>
          <p:cNvSpPr txBox="1"/>
          <p:nvPr/>
        </p:nvSpPr>
        <p:spPr>
          <a:xfrm>
            <a:off x="3543254" y="588772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BC</a:t>
            </a:r>
            <a:endParaRPr lang="en-US" sz="1100" dirty="0"/>
          </a:p>
        </p:txBody>
      </p:sp>
      <p:cxnSp>
        <p:nvCxnSpPr>
          <p:cNvPr id="228" name="Straight Arrow Connector 227"/>
          <p:cNvCxnSpPr/>
          <p:nvPr/>
        </p:nvCxnSpPr>
        <p:spPr bwMode="auto">
          <a:xfrm flipV="1">
            <a:off x="4571032" y="5867846"/>
            <a:ext cx="87553" cy="11329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>
            <a:off x="4571032" y="5977641"/>
            <a:ext cx="87553" cy="40886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/>
          <p:cNvCxnSpPr/>
          <p:nvPr/>
        </p:nvCxnSpPr>
        <p:spPr bwMode="auto">
          <a:xfrm flipH="1">
            <a:off x="4571032" y="6018527"/>
            <a:ext cx="87553" cy="7457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Arrow Connector 230"/>
          <p:cNvCxnSpPr/>
          <p:nvPr/>
        </p:nvCxnSpPr>
        <p:spPr bwMode="auto">
          <a:xfrm flipV="1">
            <a:off x="4713910" y="5873937"/>
            <a:ext cx="87553" cy="11329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>
            <a:off x="4713910" y="5983732"/>
            <a:ext cx="87553" cy="40886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 flipH="1">
            <a:off x="4713910" y="6024618"/>
            <a:ext cx="87553" cy="7457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Arrow Connector 233"/>
          <p:cNvCxnSpPr/>
          <p:nvPr/>
        </p:nvCxnSpPr>
        <p:spPr bwMode="auto">
          <a:xfrm flipH="1">
            <a:off x="1772739" y="3352716"/>
            <a:ext cx="65837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" name="TextBox 234"/>
          <p:cNvSpPr txBox="1"/>
          <p:nvPr/>
        </p:nvSpPr>
        <p:spPr>
          <a:xfrm>
            <a:off x="1708789" y="3122199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IR_out_en</a:t>
            </a:r>
            <a:endParaRPr lang="en-US" sz="900" dirty="0"/>
          </a:p>
        </p:txBody>
      </p:sp>
      <p:cxnSp>
        <p:nvCxnSpPr>
          <p:cNvPr id="236" name="Straight Arrow Connector 235"/>
          <p:cNvCxnSpPr/>
          <p:nvPr/>
        </p:nvCxnSpPr>
        <p:spPr bwMode="auto">
          <a:xfrm flipH="1">
            <a:off x="1772738" y="3658290"/>
            <a:ext cx="65837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7" name="TextBox 236"/>
          <p:cNvSpPr txBox="1"/>
          <p:nvPr/>
        </p:nvSpPr>
        <p:spPr>
          <a:xfrm>
            <a:off x="1707288" y="34166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IR_mid_en</a:t>
            </a:r>
            <a:endParaRPr lang="en-US" sz="900" dirty="0"/>
          </a:p>
        </p:txBody>
      </p:sp>
      <p:cxnSp>
        <p:nvCxnSpPr>
          <p:cNvPr id="238" name="Straight Arrow Connector 237"/>
          <p:cNvCxnSpPr/>
          <p:nvPr/>
        </p:nvCxnSpPr>
        <p:spPr bwMode="auto">
          <a:xfrm flipH="1">
            <a:off x="1772738" y="3936330"/>
            <a:ext cx="65837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TextBox 238"/>
          <p:cNvSpPr txBox="1"/>
          <p:nvPr/>
        </p:nvSpPr>
        <p:spPr>
          <a:xfrm>
            <a:off x="1767064" y="3738381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IR_in_en</a:t>
            </a:r>
            <a:endParaRPr lang="en-US" sz="900" dirty="0"/>
          </a:p>
        </p:txBody>
      </p:sp>
      <p:cxnSp>
        <p:nvCxnSpPr>
          <p:cNvPr id="240" name="Straight Arrow Connector 239"/>
          <p:cNvCxnSpPr/>
          <p:nvPr/>
        </p:nvCxnSpPr>
        <p:spPr bwMode="auto">
          <a:xfrm flipH="1">
            <a:off x="4815905" y="4331497"/>
            <a:ext cx="10829" cy="69492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1" name="TextBox 240"/>
          <p:cNvSpPr txBox="1"/>
          <p:nvPr/>
        </p:nvSpPr>
        <p:spPr>
          <a:xfrm rot="16200000">
            <a:off x="4401004" y="4546889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</a:t>
            </a:r>
            <a:r>
              <a:rPr lang="en-US" sz="900" dirty="0" err="1" smtClean="0"/>
              <a:t>rox_en</a:t>
            </a:r>
            <a:endParaRPr lang="en-US" sz="900" dirty="0"/>
          </a:p>
        </p:txBody>
      </p:sp>
      <p:grpSp>
        <p:nvGrpSpPr>
          <p:cNvPr id="242" name="Group 25624"/>
          <p:cNvGrpSpPr>
            <a:grpSpLocks/>
          </p:cNvGrpSpPr>
          <p:nvPr/>
        </p:nvGrpSpPr>
        <p:grpSpPr bwMode="auto">
          <a:xfrm>
            <a:off x="367507" y="2165767"/>
            <a:ext cx="685800" cy="685800"/>
            <a:chOff x="1143000" y="1700501"/>
            <a:chExt cx="685800" cy="685512"/>
          </a:xfrm>
        </p:grpSpPr>
        <p:sp>
          <p:nvSpPr>
            <p:cNvPr id="243" name="Rectangle 242"/>
            <p:cNvSpPr/>
            <p:nvPr/>
          </p:nvSpPr>
          <p:spPr>
            <a:xfrm>
              <a:off x="1143000" y="1700501"/>
              <a:ext cx="685800" cy="685512"/>
            </a:xfrm>
            <a:prstGeom prst="rect">
              <a:avLst/>
            </a:prstGeom>
            <a:solidFill>
              <a:srgbClr val="0F6FC6">
                <a:alpha val="1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1287462" y="185918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281112" y="1984544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281112" y="2119425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281112" y="2241611"/>
              <a:ext cx="4095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Arrow Connector 247"/>
          <p:cNvCxnSpPr>
            <a:stCxn id="243" idx="2"/>
          </p:cNvCxnSpPr>
          <p:nvPr/>
        </p:nvCxnSpPr>
        <p:spPr>
          <a:xfrm flipH="1">
            <a:off x="710406" y="2851567"/>
            <a:ext cx="1" cy="250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697070" y="2826825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 err="1" smtClean="0"/>
              <a:t>readmemh</a:t>
            </a:r>
            <a:endParaRPr lang="en-US" sz="1200" dirty="0"/>
          </a:p>
        </p:txBody>
      </p:sp>
      <p:sp>
        <p:nvSpPr>
          <p:cNvPr id="262" name="Rectangle 261"/>
          <p:cNvSpPr/>
          <p:nvPr/>
        </p:nvSpPr>
        <p:spPr>
          <a:xfrm>
            <a:off x="2529035" y="6203713"/>
            <a:ext cx="1832221" cy="41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barcode_mimic.sv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H="1" flipV="1">
            <a:off x="7081775" y="6202821"/>
            <a:ext cx="1" cy="208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064519" y="6159247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`include</a:t>
            </a:r>
            <a:endParaRPr lang="en-US" sz="1200" dirty="0"/>
          </a:p>
        </p:txBody>
      </p:sp>
      <p:cxnSp>
        <p:nvCxnSpPr>
          <p:cNvPr id="9" name="Elbow Connector 8"/>
          <p:cNvCxnSpPr/>
          <p:nvPr/>
        </p:nvCxnSpPr>
        <p:spPr>
          <a:xfrm rot="16200000" flipV="1">
            <a:off x="7094463" y="4310600"/>
            <a:ext cx="1331164" cy="4819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262" idx="3"/>
          </p:cNvCxnSpPr>
          <p:nvPr/>
        </p:nvCxnSpPr>
        <p:spPr>
          <a:xfrm rot="10800000" flipV="1">
            <a:off x="4361256" y="5907335"/>
            <a:ext cx="2126102" cy="50389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dirty="0" smtClean="0"/>
              <a:t>‘Include Compiler Directives</a:t>
            </a:r>
          </a:p>
        </p:txBody>
      </p:sp>
      <p:sp>
        <p:nvSpPr>
          <p:cNvPr id="48131" name="Rectangle 11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953000"/>
          </a:xfrm>
        </p:spPr>
        <p:txBody>
          <a:bodyPr/>
          <a:lstStyle/>
          <a:p>
            <a:r>
              <a:rPr lang="en-US" altLang="en-US" b="1" dirty="0" smtClean="0">
                <a:latin typeface="Tahoma" panose="020B0604030504040204" pitchFamily="34" charset="0"/>
              </a:rPr>
              <a:t>`include</a:t>
            </a:r>
            <a:r>
              <a:rPr lang="en-US" altLang="en-US" dirty="0" smtClean="0"/>
              <a:t> filename</a:t>
            </a:r>
          </a:p>
          <a:p>
            <a:pPr lvl="1"/>
            <a:r>
              <a:rPr lang="en-US" altLang="en-US" sz="2000" dirty="0" smtClean="0"/>
              <a:t>Inserts entire contents of another file at compilation</a:t>
            </a:r>
          </a:p>
          <a:p>
            <a:pPr lvl="1"/>
            <a:r>
              <a:rPr lang="en-US" altLang="en-US" sz="2000" dirty="0" smtClean="0"/>
              <a:t>Can be placed anywhere in Verilog source</a:t>
            </a:r>
          </a:p>
          <a:p>
            <a:pPr lvl="1"/>
            <a:r>
              <a:rPr lang="en-US" altLang="en-US" sz="2000" dirty="0" smtClean="0"/>
              <a:t>Can provide either relative or absolute path names</a:t>
            </a:r>
          </a:p>
          <a:p>
            <a:endParaRPr lang="en-US" altLang="en-US" sz="800" dirty="0" smtClean="0"/>
          </a:p>
          <a:p>
            <a:r>
              <a:rPr lang="en-US" altLang="en-US" sz="2400" dirty="0" smtClean="0"/>
              <a:t>Example 1: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  </a:t>
            </a:r>
            <a:r>
              <a:rPr lang="en-US" altLang="en-US" b="1" dirty="0" smtClean="0"/>
              <a:t>module</a:t>
            </a:r>
            <a:r>
              <a:rPr lang="en-US" altLang="en-US" dirty="0" smtClean="0"/>
              <a:t> use_adder8(…);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      </a:t>
            </a:r>
            <a:r>
              <a:rPr lang="en-US" altLang="en-US" b="1" dirty="0" smtClean="0"/>
              <a:t>`include</a:t>
            </a:r>
            <a:r>
              <a:rPr lang="en-US" altLang="en-US" dirty="0" smtClean="0"/>
              <a:t> “adder8.v”  // include the tasks for adder8</a:t>
            </a:r>
          </a:p>
          <a:p>
            <a:r>
              <a:rPr lang="en-US" altLang="en-US" sz="2400" dirty="0" smtClean="0"/>
              <a:t>Example 2: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/>
              <a:t>module </a:t>
            </a:r>
            <a:r>
              <a:rPr lang="en-US" altLang="en-US" dirty="0" err="1"/>
              <a:t>F</a:t>
            </a:r>
            <a:r>
              <a:rPr lang="en-US" altLang="en-US" dirty="0" err="1" smtClean="0"/>
              <a:t>ollower_tb</a:t>
            </a:r>
            <a:r>
              <a:rPr lang="en-US" altLang="en-US" dirty="0" smtClean="0"/>
              <a:t>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/>
              <a:t>	  </a:t>
            </a:r>
            <a:r>
              <a:rPr lang="en-US" altLang="en-US" b="1" dirty="0" smtClean="0"/>
              <a:t>`include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tb_tasks.v</a:t>
            </a:r>
            <a:r>
              <a:rPr lang="en-US" altLang="en-US" dirty="0" smtClean="0"/>
              <a:t>”;</a:t>
            </a:r>
          </a:p>
          <a:p>
            <a:r>
              <a:rPr lang="en-US" altLang="en-US" dirty="0" smtClean="0"/>
              <a:t>Useful for including tasks and functions in multiple modules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705FDA-CA4F-491F-AF11-9D71EE0C8DFC}" type="slidenum">
              <a:rPr lang="en-US" altLang="en-US" sz="1000">
                <a:latin typeface="Verdana" panose="020B0604030504040204" pitchFamily="34" charset="0"/>
              </a:rPr>
              <a:pPr/>
              <a:t>45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665" y="4572000"/>
            <a:ext cx="326403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has to be located</a:t>
            </a:r>
          </a:p>
          <a:p>
            <a:r>
              <a:rPr lang="en-US" dirty="0" smtClean="0"/>
              <a:t>Same directory as your </a:t>
            </a:r>
            <a:r>
              <a:rPr lang="en-US" dirty="0" err="1" smtClean="0"/>
              <a:t>ModelSim</a:t>
            </a:r>
            <a:endParaRPr lang="en-US" dirty="0" smtClean="0"/>
          </a:p>
          <a:p>
            <a:r>
              <a:rPr lang="en-US" dirty="0" smtClean="0"/>
              <a:t>Project was created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14800" y="4987498"/>
            <a:ext cx="1269865" cy="41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sz="3200" smtClean="0"/>
              <a:t>Use of </a:t>
            </a:r>
            <a:r>
              <a:rPr lang="en-US" altLang="en-US" sz="3200" b="1" smtClean="0">
                <a:latin typeface="Tahoma" panose="020B0604030504040204" pitchFamily="34" charset="0"/>
              </a:rPr>
              <a:t>`include</a:t>
            </a:r>
            <a:r>
              <a:rPr lang="en-US" altLang="en-US" sz="3200" smtClean="0"/>
              <a:t> and </a:t>
            </a:r>
            <a:r>
              <a:rPr lang="en-US" altLang="en-US" sz="3200" b="1" smtClean="0">
                <a:latin typeface="Tahoma" panose="020B0604030504040204" pitchFamily="34" charset="0"/>
              </a:rPr>
              <a:t>task</a:t>
            </a:r>
            <a:r>
              <a:rPr lang="en-US" altLang="en-US" sz="3200" smtClean="0"/>
              <a:t>s in testbenches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DE718B-3537-433A-9870-E7E938A6E2C5}" type="slidenum">
              <a:rPr lang="en-US" altLang="en-US" sz="1000">
                <a:latin typeface="Verdana" panose="020B0604030504040204" pitchFamily="34" charset="0"/>
              </a:rPr>
              <a:pPr/>
              <a:t>46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6125" y="18891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7467600" cy="4708981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latin typeface="Tahoma" panose="020B0604030504040204" pitchFamily="34" charset="0"/>
              </a:rPr>
              <a:t>module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cbc_dig_tb</a:t>
            </a:r>
            <a:r>
              <a:rPr lang="en-US" altLang="en-US" dirty="0">
                <a:latin typeface="Tahoma" panose="020B0604030504040204" pitchFamily="34" charset="0"/>
              </a:rPr>
              <a:t>();</a:t>
            </a:r>
          </a:p>
          <a:p>
            <a:endParaRPr lang="en-US" altLang="en-US" sz="800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`include</a:t>
            </a:r>
            <a:r>
              <a:rPr lang="en-US" altLang="en-US" dirty="0">
                <a:latin typeface="Tahoma" panose="020B0604030504040204" pitchFamily="34" charset="0"/>
              </a:rPr>
              <a:t> “</a:t>
            </a:r>
            <a:r>
              <a:rPr lang="en-US" altLang="en-US" dirty="0" err="1">
                <a:latin typeface="Tahoma" panose="020B0604030504040204" pitchFamily="34" charset="0"/>
              </a:rPr>
              <a:t>tb_tasks.v</a:t>
            </a:r>
            <a:r>
              <a:rPr lang="en-US" altLang="en-US" dirty="0">
                <a:latin typeface="Tahoma" panose="020B0604030504040204" pitchFamily="34" charset="0"/>
              </a:rPr>
              <a:t>”    // include commonly used </a:t>
            </a:r>
            <a:r>
              <a:rPr lang="en-US" altLang="en-US" dirty="0" err="1">
                <a:latin typeface="Tahoma" panose="020B0604030504040204" pitchFamily="34" charset="0"/>
              </a:rPr>
              <a:t>tb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		       // tasks &amp; parameter definitions</a:t>
            </a:r>
          </a:p>
          <a:p>
            <a:r>
              <a:rPr lang="en-US" altLang="en-US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clk,rst_n</a:t>
            </a:r>
            <a:r>
              <a:rPr lang="en-US" altLang="en-US" b="1" dirty="0" smtClean="0">
                <a:latin typeface="Tahoma" panose="020B0604030504040204" pitchFamily="34" charset="0"/>
              </a:rPr>
              <a:t>;</a:t>
            </a:r>
          </a:p>
          <a:p>
            <a:r>
              <a:rPr lang="en-US" altLang="en-US" b="1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[23:0</a:t>
            </a:r>
            <a:r>
              <a:rPr lang="en-US" altLang="en-US" dirty="0">
                <a:latin typeface="Tahoma" panose="020B0604030504040204" pitchFamily="34" charset="0"/>
              </a:rPr>
              <a:t>] </a:t>
            </a:r>
            <a:r>
              <a:rPr lang="en-US" altLang="en-US" dirty="0" err="1" smtClean="0">
                <a:latin typeface="Tahoma" panose="020B0604030504040204" pitchFamily="34" charset="0"/>
              </a:rPr>
              <a:t>cmd_snd</a:t>
            </a:r>
            <a:r>
              <a:rPr lang="en-US" altLang="en-US" dirty="0" smtClean="0">
                <a:latin typeface="Tahoma" panose="020B0604030504040204" pitchFamily="34" charset="0"/>
              </a:rPr>
              <a:t>;      </a:t>
            </a:r>
            <a:r>
              <a:rPr lang="en-US" altLang="en-US" dirty="0">
                <a:latin typeface="Tahoma" panose="020B0604030504040204" pitchFamily="34" charset="0"/>
              </a:rPr>
              <a:t>// holds </a:t>
            </a:r>
            <a:r>
              <a:rPr lang="en-US" altLang="en-US" dirty="0" err="1" smtClean="0">
                <a:latin typeface="Tahoma" panose="020B0604030504040204" pitchFamily="34" charset="0"/>
              </a:rPr>
              <a:t>cmd</a:t>
            </a:r>
            <a:r>
              <a:rPr lang="en-US" altLang="en-US" dirty="0" smtClean="0">
                <a:latin typeface="Tahoma" panose="020B0604030504040204" pitchFamily="34" charset="0"/>
              </a:rPr>
              <a:t> Host is sending to DUT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b="1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send_cmd</a:t>
            </a:r>
            <a:r>
              <a:rPr lang="en-US" altLang="en-US" dirty="0" smtClean="0">
                <a:latin typeface="Tahoma" panose="020B0604030504040204" pitchFamily="34" charset="0"/>
              </a:rPr>
              <a:t>;</a:t>
            </a:r>
            <a:r>
              <a:rPr lang="en-US" altLang="en-US" dirty="0">
                <a:latin typeface="Tahoma" panose="020B0604030504040204" pitchFamily="34" charset="0"/>
              </a:rPr>
              <a:t>	</a:t>
            </a:r>
            <a:endParaRPr lang="en-US" altLang="en-US" dirty="0" smtClean="0">
              <a:latin typeface="Tahoma" panose="020B0604030504040204" pitchFamily="34" charset="0"/>
            </a:endParaRPr>
          </a:p>
          <a:p>
            <a:endParaRPr lang="en-US" altLang="en-US" sz="1000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////// instantiate DUT //////</a:t>
            </a:r>
          </a:p>
          <a:p>
            <a:r>
              <a:rPr lang="en-US" altLang="en-US" dirty="0" err="1" smtClean="0">
                <a:latin typeface="Tahoma" panose="020B0604030504040204" pitchFamily="34" charset="0"/>
              </a:rPr>
              <a:t>DSO_dig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iDUT</a:t>
            </a:r>
            <a:r>
              <a:rPr lang="en-US" altLang="en-US" dirty="0" smtClean="0">
                <a:latin typeface="Tahoma" panose="020B0604030504040204" pitchFamily="34" charset="0"/>
              </a:rPr>
              <a:t>(.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), .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rst_n</a:t>
            </a:r>
            <a:r>
              <a:rPr lang="en-US" altLang="en-US" dirty="0">
                <a:latin typeface="Tahoma" panose="020B0604030504040204" pitchFamily="34" charset="0"/>
              </a:rPr>
              <a:t>), … </a:t>
            </a:r>
            <a:r>
              <a:rPr lang="en-US" altLang="en-US" dirty="0" smtClean="0">
                <a:latin typeface="Tahoma" panose="020B0604030504040204" pitchFamily="34" charset="0"/>
              </a:rPr>
              <a:t>.TX(TX), .RX(RX)); 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altLang="en-US" sz="1000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initialize;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dirty="0" err="1" smtClean="0">
                <a:latin typeface="Tahoma" panose="020B0604030504040204" pitchFamily="34" charset="0"/>
              </a:rPr>
              <a:t>SendCmd</a:t>
            </a:r>
            <a:r>
              <a:rPr lang="en-US" altLang="en-US" dirty="0" smtClean="0">
                <a:latin typeface="Tahoma" panose="020B0604030504040204" pitchFamily="34" charset="0"/>
              </a:rPr>
              <a:t>({CFG_GAIN,16’h1800});	// set gain to 6b for CH1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dirty="0" err="1" smtClean="0">
                <a:latin typeface="Tahoma" panose="020B0604030504040204" pitchFamily="34" charset="0"/>
              </a:rPr>
              <a:t>ChkResp</a:t>
            </a:r>
            <a:r>
              <a:rPr lang="en-US" altLang="en-US" dirty="0" smtClean="0">
                <a:latin typeface="Tahoma" panose="020B0604030504040204" pitchFamily="34" charset="0"/>
              </a:rPr>
              <a:t>(POS_ACK);		// wait for &amp; check response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altLang="en-US" dirty="0" smtClean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PollCaptureDone</a:t>
            </a:r>
            <a:r>
              <a:rPr lang="en-US" altLang="en-US" dirty="0" smtClean="0">
                <a:latin typeface="Tahoma" panose="020B0604030504040204" pitchFamily="34" charset="0"/>
              </a:rPr>
              <a:t>;			// reads trig status </a:t>
            </a:r>
            <a:r>
              <a:rPr lang="en-US" altLang="en-US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till capture done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 smtClean="0">
                <a:latin typeface="Tahoma" panose="020B0604030504040204" pitchFamily="34" charset="0"/>
              </a:rPr>
              <a:t>  </a:t>
            </a:r>
            <a:r>
              <a:rPr lang="en-US" altLang="en-US" dirty="0" err="1" smtClean="0">
                <a:latin typeface="Tahoma" panose="020B0604030504040204" pitchFamily="34" charset="0"/>
              </a:rPr>
              <a:t>SendCmd</a:t>
            </a:r>
            <a:r>
              <a:rPr lang="en-US" altLang="en-US" dirty="0" smtClean="0">
                <a:latin typeface="Tahoma" panose="020B0604030504040204" pitchFamily="34" charset="0"/>
              </a:rPr>
              <a:t>({DUMP_CH,16’h0000});	// dump capture for CH1</a:t>
            </a:r>
            <a:r>
              <a:rPr lang="en-US" altLang="en-US" dirty="0">
                <a:latin typeface="Tahoma" panose="020B0604030504040204" pitchFamily="34" charset="0"/>
              </a:rPr>
              <a:t>		  …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end</a:t>
            </a:r>
            <a:r>
              <a:rPr lang="en-US" altLang="en-US" dirty="0"/>
              <a:t>  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2000" y="2225675"/>
            <a:ext cx="4340225" cy="2800350"/>
          </a:xfrm>
          <a:prstGeom prst="rect">
            <a:avLst/>
          </a:prstGeom>
          <a:solidFill>
            <a:srgbClr val="FFFF99"/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>
                <a:latin typeface="Tahoma" panose="020B0604030504040204" pitchFamily="34" charset="0"/>
              </a:rPr>
              <a:t>parameter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DUMP_CH </a:t>
            </a:r>
            <a:r>
              <a:rPr lang="en-US" altLang="en-US" dirty="0">
                <a:latin typeface="Tahoma" panose="020B0604030504040204" pitchFamily="34" charset="0"/>
              </a:rPr>
              <a:t>= </a:t>
            </a:r>
            <a:r>
              <a:rPr lang="en-US" altLang="en-US" dirty="0" smtClean="0">
                <a:latin typeface="Tahoma" panose="020B0604030504040204" pitchFamily="34" charset="0"/>
              </a:rPr>
              <a:t>8’h01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parameter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CFG_GAIN = 8’h02;</a:t>
            </a:r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…</a:t>
            </a:r>
          </a:p>
          <a:p>
            <a:r>
              <a:rPr lang="en-US" altLang="en-US" b="1" dirty="0">
                <a:latin typeface="Tahoma" panose="020B0604030504040204" pitchFamily="34" charset="0"/>
              </a:rPr>
              <a:t>task</a:t>
            </a:r>
            <a:r>
              <a:rPr lang="en-US" altLang="en-US" dirty="0">
                <a:latin typeface="Tahoma" panose="020B0604030504040204" pitchFamily="34" charset="0"/>
              </a:rPr>
              <a:t> initialize;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…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endtask</a:t>
            </a:r>
            <a:endParaRPr lang="en-US" altLang="en-US" dirty="0">
              <a:latin typeface="Tahoma" panose="020B0604030504040204" pitchFamily="34" charset="0"/>
            </a:endParaRPr>
          </a:p>
          <a:p>
            <a:endParaRPr lang="en-US" altLang="en-US" dirty="0">
              <a:latin typeface="Tahoma" panose="020B0604030504040204" pitchFamily="34" charset="0"/>
            </a:endParaRPr>
          </a:p>
          <a:p>
            <a:r>
              <a:rPr lang="en-US" altLang="en-US" b="1" dirty="0">
                <a:latin typeface="Tahoma" panose="020B0604030504040204" pitchFamily="34" charset="0"/>
              </a:rPr>
              <a:t>task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</a:rPr>
              <a:t>SendCmd</a:t>
            </a:r>
            <a:r>
              <a:rPr lang="en-US" altLang="en-US" dirty="0" smtClean="0">
                <a:latin typeface="Tahoma" panose="020B0604030504040204" pitchFamily="34" charset="0"/>
              </a:rPr>
              <a:t>(</a:t>
            </a:r>
            <a:r>
              <a:rPr lang="en-US" altLang="en-US" b="1" dirty="0" smtClean="0">
                <a:latin typeface="Tahoma" panose="020B0604030504040204" pitchFamily="34" charset="0"/>
              </a:rPr>
              <a:t>input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[23:0] </a:t>
            </a:r>
            <a:r>
              <a:rPr lang="en-US" altLang="en-US" dirty="0" err="1">
                <a:latin typeface="Tahoma" panose="020B0604030504040204" pitchFamily="34" charset="0"/>
              </a:rPr>
              <a:t>mstr_cmd</a:t>
            </a:r>
            <a:r>
              <a:rPr lang="en-US" altLang="en-US" dirty="0">
                <a:latin typeface="Tahoma" panose="020B0604030504040204" pitchFamily="34" charset="0"/>
              </a:rPr>
              <a:t>);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….</a:t>
            </a:r>
          </a:p>
          <a:p>
            <a:r>
              <a:rPr lang="en-US" altLang="en-US" b="1" dirty="0" err="1">
                <a:latin typeface="Tahoma" panose="020B0604030504040204" pitchFamily="34" charset="0"/>
              </a:rPr>
              <a:t>endtask</a:t>
            </a:r>
            <a:endParaRPr lang="en-US" altLang="en-US" b="1" dirty="0">
              <a:latin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7315200" y="5029200"/>
            <a:ext cx="1143000" cy="3365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/>
              <a:t>tb_tasks.v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4" grpId="0" animBg="1"/>
      <p:bldP spid="3655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repeat</a:t>
            </a:r>
            <a:r>
              <a:rPr lang="en-US" altLang="en-US" smtClean="0"/>
              <a:t> Loop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Good for a fixed number of iterations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Repeat count can be a variable but…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It is only evaluated when the loops starts</a:t>
            </a:r>
          </a:p>
          <a:p>
            <a:pPr lvl="2">
              <a:lnSpc>
                <a:spcPct val="90000"/>
              </a:lnSpc>
            </a:pPr>
            <a:r>
              <a:rPr lang="en-US" altLang="en-US" sz="1800" smtClean="0"/>
              <a:t>If it changes during loop execution it won’t change the number of iterations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31130E-FB67-4D76-ACAD-E9DB6A36F326}" type="slidenum">
              <a:rPr lang="en-US" altLang="en-US" sz="1000">
                <a:latin typeface="Verdana" panose="020B0604030504040204" pitchFamily="34" charset="0"/>
              </a:rPr>
              <a:pPr/>
              <a:t>5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457200" y="32004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Used in conjunction with @(posedge clk) it forms a handy &amp; succinct way to wait in testbenches for a fixed number of clocks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7929563" cy="23114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inc_DAC = 1’b1;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repeat</a:t>
            </a:r>
            <a:r>
              <a:rPr lang="en-US" altLang="en-US" sz="1800">
                <a:latin typeface="Tahoma" panose="020B0604030504040204" pitchFamily="34" charset="0"/>
              </a:rPr>
              <a:t>(4095) @(</a:t>
            </a:r>
            <a:r>
              <a:rPr lang="en-US" altLang="en-US" sz="1800" b="1">
                <a:latin typeface="Tahoma" panose="020B0604030504040204" pitchFamily="34" charset="0"/>
              </a:rPr>
              <a:t>posedge</a:t>
            </a:r>
            <a:r>
              <a:rPr lang="en-US" altLang="en-US" sz="1800">
                <a:latin typeface="Tahoma" panose="020B0604030504040204" pitchFamily="34" charset="0"/>
              </a:rPr>
              <a:t> clk);	// bring DAC right up to point of rollover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inc_DAC = 1’b0;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inc_smpl = 1’b1;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</a:t>
            </a:r>
            <a:r>
              <a:rPr lang="en-US" altLang="en-US" sz="1800" b="1">
                <a:latin typeface="Tahoma" panose="020B0604030504040204" pitchFamily="34" charset="0"/>
              </a:rPr>
              <a:t>repeat</a:t>
            </a:r>
            <a:r>
              <a:rPr lang="en-US" altLang="en-US" sz="1800">
                <a:latin typeface="Tahoma" panose="020B0604030504040204" pitchFamily="34" charset="0"/>
              </a:rPr>
              <a:t>(7)@(</a:t>
            </a:r>
            <a:r>
              <a:rPr lang="en-US" altLang="en-US" sz="1800" b="1">
                <a:latin typeface="Tahoma" panose="020B0604030504040204" pitchFamily="34" charset="0"/>
              </a:rPr>
              <a:t>posedge</a:t>
            </a:r>
            <a:r>
              <a:rPr lang="en-US" altLang="en-US" sz="1800">
                <a:latin typeface="Tahoma" panose="020B0604030504040204" pitchFamily="34" charset="0"/>
              </a:rPr>
              <a:t> clk);	// bring sample count up to 7</a:t>
            </a:r>
          </a:p>
          <a:p>
            <a:r>
              <a:rPr lang="en-US" altLang="en-US" sz="1800">
                <a:latin typeface="Tahoma" panose="020B0604030504040204" pitchFamily="34" charset="0"/>
              </a:rPr>
              <a:t>   inc_smpl = 1’b0;</a:t>
            </a:r>
          </a:p>
          <a:p>
            <a:r>
              <a:rPr lang="en-US" altLang="en-US" sz="1800" b="1">
                <a:latin typeface="Tahoma" panose="020B0604030504040204" pitchFamily="34" charset="0"/>
              </a:rPr>
              <a:t>end</a:t>
            </a:r>
            <a:r>
              <a:rPr lang="en-US" altLang="en-US" sz="1800">
                <a:latin typeface="Tahoma" panose="020B0604030504040204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/>
      <p:bldP spid="3420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9550"/>
            <a:ext cx="8229600" cy="1139825"/>
          </a:xfrm>
        </p:spPr>
        <p:txBody>
          <a:bodyPr/>
          <a:lstStyle/>
          <a:p>
            <a:r>
              <a:rPr lang="en-US" altLang="en-US" b="1" smtClean="0">
                <a:latin typeface="Tahoma" panose="020B0604030504040204" pitchFamily="34" charset="0"/>
              </a:rPr>
              <a:t>forever</a:t>
            </a:r>
            <a:r>
              <a:rPr lang="en-US" altLang="en-US" smtClean="0"/>
              <a:t> loops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 got a glimpse of this already with clock generation in testbenches.</a:t>
            </a:r>
          </a:p>
          <a:p>
            <a:r>
              <a:rPr lang="en-US" altLang="en-US" smtClean="0"/>
              <a:t>Only a </a:t>
            </a:r>
            <a:r>
              <a:rPr lang="en-US" altLang="en-US" b="1" smtClean="0">
                <a:latin typeface="Tahoma" panose="020B0604030504040204" pitchFamily="34" charset="0"/>
              </a:rPr>
              <a:t>$stop</a:t>
            </a:r>
            <a:r>
              <a:rPr lang="en-US" altLang="en-US" smtClean="0"/>
              <a:t>, </a:t>
            </a:r>
            <a:r>
              <a:rPr lang="en-US" altLang="en-US" b="1" smtClean="0">
                <a:latin typeface="Tahoma" panose="020B0604030504040204" pitchFamily="34" charset="0"/>
              </a:rPr>
              <a:t>$finish</a:t>
            </a:r>
            <a:r>
              <a:rPr lang="en-US" altLang="en-US" smtClean="0"/>
              <a:t> or a specific </a:t>
            </a:r>
            <a:r>
              <a:rPr lang="en-US" altLang="en-US" b="1" smtClean="0">
                <a:latin typeface="Tahoma" panose="020B0604030504040204" pitchFamily="34" charset="0"/>
              </a:rPr>
              <a:t>disable</a:t>
            </a:r>
            <a:r>
              <a:rPr lang="en-US" altLang="en-US" smtClean="0"/>
              <a:t> can end a </a:t>
            </a:r>
            <a:r>
              <a:rPr lang="en-US" altLang="en-US" b="1" smtClean="0">
                <a:latin typeface="Tahoma" panose="020B0604030504040204" pitchFamily="34" charset="0"/>
              </a:rPr>
              <a:t>forever</a:t>
            </a:r>
            <a:r>
              <a:rPr lang="en-US" altLang="en-US" smtClean="0"/>
              <a:t> loop.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E96DE74-97CD-40FE-B4FD-D97FB4EA3318}" type="slidenum">
              <a:rPr lang="en-US" altLang="en-US" sz="1000">
                <a:latin typeface="Verdana" panose="020B0604030504040204" pitchFamily="34" charset="0"/>
              </a:rPr>
              <a:pPr/>
              <a:t>6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762000" y="3886200"/>
            <a:ext cx="3209925" cy="13335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ahoma" panose="020B0604030504040204" pitchFamily="34" charset="0"/>
              </a:rPr>
              <a:t>initial begin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  clk = 0;</a:t>
            </a:r>
          </a:p>
          <a:p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en-US" altLang="en-US" sz="2000" b="1">
                <a:latin typeface="Tahoma" panose="020B0604030504040204" pitchFamily="34" charset="0"/>
              </a:rPr>
              <a:t>forever</a:t>
            </a:r>
            <a:r>
              <a:rPr lang="en-US" altLang="en-US" sz="2000">
                <a:latin typeface="Tahoma" panose="020B0604030504040204" pitchFamily="34" charset="0"/>
              </a:rPr>
              <a:t> #10 clk = ~ clk;</a:t>
            </a:r>
          </a:p>
          <a:p>
            <a:r>
              <a:rPr lang="en-US" altLang="en-US" sz="2000" b="1">
                <a:latin typeface="Tahoma" panose="020B0604030504040204" pitchFamily="34" charset="0"/>
              </a:rPr>
              <a:t>end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495800" y="4191000"/>
            <a:ext cx="3622675" cy="663575"/>
          </a:xfrm>
          <a:prstGeom prst="rect">
            <a:avLst/>
          </a:prstGeom>
          <a:solidFill>
            <a:srgbClr val="CCFFCC">
              <a:alpha val="56862"/>
            </a:srgbClr>
          </a:solidFill>
          <a:ln w="222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/>
              <a:t>Clock generator is by far the most</a:t>
            </a:r>
          </a:p>
          <a:p>
            <a:r>
              <a:rPr lang="en-US" altLang="en-US" sz="1800"/>
              <a:t>common use of a forever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28650"/>
          </a:xfrm>
        </p:spPr>
        <p:txBody>
          <a:bodyPr/>
          <a:lstStyle/>
          <a:p>
            <a:r>
              <a:rPr lang="en-US" altLang="en-US" sz="3200" smtClean="0"/>
              <a:t>System Verilog Support for Random Testing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7D9F6D-53AA-4942-9C0D-EB2CBA5EAA39}" type="slidenum">
              <a:rPr lang="en-US" altLang="en-US" sz="1000">
                <a:latin typeface="Verdana" panose="020B0604030504040204" pitchFamily="34" charset="0"/>
              </a:rPr>
              <a:pPr/>
              <a:t>7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295400" y="1363663"/>
            <a:ext cx="5200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Sytem verilog has better support for random testing.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728663" y="1905000"/>
            <a:ext cx="7043737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stim_t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 bit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[1:0] func;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 bit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src1sel,src2sel,cin;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 bit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[15:0] instr,RF,mem;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contraint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RF_lim {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RF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{[16’h0001:16’h0003]:=99};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endclass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stim_t stim =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endParaRPr lang="en-US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(x=0; x&lt;10; x++)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stim.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randomize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();		// built in method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func = stim.func;		// assign stimulus vector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704850"/>
          </a:xfrm>
        </p:spPr>
        <p:txBody>
          <a:bodyPr/>
          <a:lstStyle/>
          <a:p>
            <a:r>
              <a:rPr lang="en-US" altLang="en-US" smtClean="0"/>
              <a:t>Full Solution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8A3B5FD-2D10-4CB3-B76E-65F4A69C1B63}" type="slidenum">
              <a:rPr lang="en-US" altLang="en-US" sz="1000">
                <a:latin typeface="Verdana" panose="020B0604030504040204" pitchFamily="34" charset="0"/>
              </a:rPr>
              <a:pPr/>
              <a:t>8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500688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2590800"/>
            <a:ext cx="2590800" cy="395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914400" y="12700"/>
            <a:ext cx="8229600" cy="1143000"/>
          </a:xfrm>
        </p:spPr>
        <p:txBody>
          <a:bodyPr/>
          <a:lstStyle/>
          <a:p>
            <a:r>
              <a:rPr lang="en-US" altLang="en-US" smtClean="0"/>
              <a:t>Simulation Example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ModelSim simulation of above system verilog example in class.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07766B-4610-4902-8A07-4BBBD8D4F342}" type="slidenum">
              <a:rPr lang="en-US" altLang="en-US" sz="1000">
                <a:latin typeface="Verdana" panose="020B0604030504040204" pitchFamily="34" charset="0"/>
              </a:rPr>
              <a:pPr/>
              <a:t>9</a:t>
            </a:fld>
            <a:endParaRPr lang="en-US" altLang="en-US" sz="10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55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555Theme" id="{E0FF54AE-9C37-4E24-9A62-0E01F95333A7}" vid="{EFA1C45D-74FA-4556-843B-D9496DA341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555Theme</Template>
  <TotalTime>29108</TotalTime>
  <Words>3714</Words>
  <Application>Microsoft Office PowerPoint</Application>
  <PresentationFormat>On-screen Show (4:3)</PresentationFormat>
  <Paragraphs>831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555Theme</vt:lpstr>
      <vt:lpstr>ECE 551 Digital Design And Synthesis</vt:lpstr>
      <vt:lpstr>Administrative Stuff</vt:lpstr>
      <vt:lpstr>Loops in Verilog</vt:lpstr>
      <vt:lpstr>while loops</vt:lpstr>
      <vt:lpstr>repeat Loop</vt:lpstr>
      <vt:lpstr>forever loops</vt:lpstr>
      <vt:lpstr>System Verilog Support for Random Testing</vt:lpstr>
      <vt:lpstr>Full Solution</vt:lpstr>
      <vt:lpstr>Simulation Example</vt:lpstr>
      <vt:lpstr>Sequential vs Parallel   (begin/end) vs (fork/join)</vt:lpstr>
      <vt:lpstr>fork / join (continued)</vt:lpstr>
      <vt:lpstr>Named Blocks</vt:lpstr>
      <vt:lpstr>disable Statement</vt:lpstr>
      <vt:lpstr>Handy Use of fork/join and disable of a Named Block</vt:lpstr>
      <vt:lpstr>Assertions (only in System Verilog)</vt:lpstr>
      <vt:lpstr>Assertions (only in System Verilog)</vt:lpstr>
      <vt:lpstr>Assertions…immediate vs concurrent</vt:lpstr>
      <vt:lpstr>Assertions…concurrent assertions</vt:lpstr>
      <vt:lpstr>Assertions…concurrent assertions</vt:lpstr>
      <vt:lpstr>Assertions…concurrent assertions</vt:lpstr>
      <vt:lpstr>File I/O – Why?</vt:lpstr>
      <vt:lpstr>Opening/Closing Files</vt:lpstr>
      <vt:lpstr>Writing To Files</vt:lpstr>
      <vt:lpstr>Reading From Files</vt:lpstr>
      <vt:lpstr>Using $fgetc to read characters</vt:lpstr>
      <vt:lpstr>Using $fgets to read lines</vt:lpstr>
      <vt:lpstr>Using $fscanf to read files</vt:lpstr>
      <vt:lpstr>Loading Memory Data From Files</vt:lpstr>
      <vt:lpstr>Example of $readmemh</vt:lpstr>
      <vt:lpstr>Testbench Example (contrived but valid)</vt:lpstr>
      <vt:lpstr>Another Testbench Example using File I/O</vt:lpstr>
      <vt:lpstr>functions</vt:lpstr>
      <vt:lpstr>When to use functions?</vt:lpstr>
      <vt:lpstr>Function Example</vt:lpstr>
      <vt:lpstr>Function Example [2]</vt:lpstr>
      <vt:lpstr>Function Example [3]</vt:lpstr>
      <vt:lpstr>Re-Entrant (recursive) functions</vt:lpstr>
      <vt:lpstr>tasks (much more useful than functions)</vt:lpstr>
      <vt:lpstr>Why use Tasks?</vt:lpstr>
      <vt:lpstr>Task Example [Part 1]</vt:lpstr>
      <vt:lpstr>Task Example [Part 2]</vt:lpstr>
      <vt:lpstr>Task Example [2]</vt:lpstr>
      <vt:lpstr>Task with call by name arguments</vt:lpstr>
      <vt:lpstr>Tasks in testbenches</vt:lpstr>
      <vt:lpstr>‘Include Compiler Directives</vt:lpstr>
      <vt:lpstr>Use of `include and tasks in testbenches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383</cp:revision>
  <cp:lastPrinted>2016-03-14T01:01:30Z</cp:lastPrinted>
  <dcterms:created xsi:type="dcterms:W3CDTF">2004-09-02T02:36:09Z</dcterms:created>
  <dcterms:modified xsi:type="dcterms:W3CDTF">2017-10-18T03:23:21Z</dcterms:modified>
</cp:coreProperties>
</file>