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3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70" r:id="rId4"/>
    <p:sldId id="260" r:id="rId5"/>
    <p:sldId id="261" r:id="rId6"/>
    <p:sldId id="262" r:id="rId7"/>
    <p:sldId id="266" r:id="rId8"/>
    <p:sldId id="263" r:id="rId9"/>
    <p:sldId id="265" r:id="rId10"/>
    <p:sldId id="264" r:id="rId11"/>
    <p:sldId id="272" r:id="rId12"/>
    <p:sldId id="267" r:id="rId13"/>
    <p:sldId id="271" r:id="rId14"/>
    <p:sldId id="268" r:id="rId15"/>
  </p:sldIdLst>
  <p:sldSz cx="9144000" cy="5143500" type="screen16x9"/>
  <p:notesSz cx="6858000" cy="9144000"/>
  <p:embeddedFontLst>
    <p:embeddedFont>
      <p:font typeface="Consolas" pitchFamily="49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660" autoAdjust="0"/>
  </p:normalViewPr>
  <p:slideViewPr>
    <p:cSldViewPr>
      <p:cViewPr varScale="1">
        <p:scale>
          <a:sx n="88" d="100"/>
          <a:sy n="88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8FD544-F7E6-4093-A977-21D2ED1A1748}" type="doc">
      <dgm:prSet loTypeId="urn:microsoft.com/office/officeart/2005/8/layout/h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487D6B4-758C-45E1-A46E-C2405B1CA579}">
      <dgm:prSet phldrT="[Text]" custT="1"/>
      <dgm:spPr/>
      <dgm:t>
        <a:bodyPr/>
        <a:lstStyle/>
        <a:p>
          <a:r>
            <a:rPr lang="en-US" sz="2400" dirty="0" smtClean="0"/>
            <a:t>Incidents</a:t>
          </a:r>
          <a:endParaRPr lang="en-US" sz="2400" dirty="0"/>
        </a:p>
      </dgm:t>
    </dgm:pt>
    <dgm:pt modelId="{890CC912-0A8D-48CE-A45A-28BD399674E9}" type="parTrans" cxnId="{5B81E929-E2D4-4C78-9C6D-C387FF393CA8}">
      <dgm:prSet/>
      <dgm:spPr/>
      <dgm:t>
        <a:bodyPr/>
        <a:lstStyle/>
        <a:p>
          <a:endParaRPr lang="en-US"/>
        </a:p>
      </dgm:t>
    </dgm:pt>
    <dgm:pt modelId="{8E69C989-6D81-41B4-BF82-9DC420617539}" type="sibTrans" cxnId="{5B81E929-E2D4-4C78-9C6D-C387FF393CA8}">
      <dgm:prSet/>
      <dgm:spPr/>
      <dgm:t>
        <a:bodyPr/>
        <a:lstStyle/>
        <a:p>
          <a:endParaRPr lang="en-US"/>
        </a:p>
      </dgm:t>
    </dgm:pt>
    <dgm:pt modelId="{D60729D4-E2C1-4E38-A27B-19FC6F264235}">
      <dgm:prSet phldrT="[Text]" custT="1"/>
      <dgm:spPr/>
      <dgm:t>
        <a:bodyPr/>
        <a:lstStyle/>
        <a:p>
          <a:r>
            <a:rPr lang="en-US" sz="2000" dirty="0" smtClean="0">
              <a:latin typeface="+mn-lt"/>
              <a:ea typeface="+mn-ea"/>
              <a:cs typeface="+mn-cs"/>
            </a:rPr>
            <a:t>Police Department incidents for years 2003 – 2017 derived from the SFPD Crime Incident Reporting System </a:t>
          </a:r>
          <a:endParaRPr lang="en-US" sz="2000" dirty="0"/>
        </a:p>
      </dgm:t>
    </dgm:pt>
    <dgm:pt modelId="{6DC0BA7C-2465-4122-842F-AD896893FE64}" type="parTrans" cxnId="{A5262388-4F92-4C91-8594-7B207F969F1A}">
      <dgm:prSet/>
      <dgm:spPr/>
      <dgm:t>
        <a:bodyPr/>
        <a:lstStyle/>
        <a:p>
          <a:endParaRPr lang="en-US"/>
        </a:p>
      </dgm:t>
    </dgm:pt>
    <dgm:pt modelId="{91ACDD8C-8EE4-40C8-9D33-53C55224B4FD}" type="sibTrans" cxnId="{A5262388-4F92-4C91-8594-7B207F969F1A}">
      <dgm:prSet/>
      <dgm:spPr/>
      <dgm:t>
        <a:bodyPr/>
        <a:lstStyle/>
        <a:p>
          <a:endParaRPr lang="en-US"/>
        </a:p>
      </dgm:t>
    </dgm:pt>
    <dgm:pt modelId="{2E5C2444-0ECA-4703-AF0F-F15D9B96E579}">
      <dgm:prSet phldrT="[Text]" custT="1"/>
      <dgm:spPr/>
      <dgm:t>
        <a:bodyPr/>
        <a:lstStyle/>
        <a:p>
          <a:r>
            <a:rPr lang="en-US" sz="2400" dirty="0" smtClean="0"/>
            <a:t>House prices</a:t>
          </a:r>
          <a:endParaRPr lang="en-US" sz="2400" dirty="0"/>
        </a:p>
      </dgm:t>
    </dgm:pt>
    <dgm:pt modelId="{6874B509-5CBB-4D27-98E2-56B67180F132}" type="parTrans" cxnId="{2C92630C-5968-4D0B-AE77-945B540296B4}">
      <dgm:prSet/>
      <dgm:spPr/>
      <dgm:t>
        <a:bodyPr/>
        <a:lstStyle/>
        <a:p>
          <a:endParaRPr lang="en-US"/>
        </a:p>
      </dgm:t>
    </dgm:pt>
    <dgm:pt modelId="{A6906EB9-D6FD-4457-9DBB-642DA480E4BA}" type="sibTrans" cxnId="{2C92630C-5968-4D0B-AE77-945B540296B4}">
      <dgm:prSet/>
      <dgm:spPr/>
      <dgm:t>
        <a:bodyPr/>
        <a:lstStyle/>
        <a:p>
          <a:endParaRPr lang="en-US"/>
        </a:p>
      </dgm:t>
    </dgm:pt>
    <dgm:pt modelId="{7AD8EF70-BC86-4974-86E1-7AC7DDDBF65A}">
      <dgm:prSet phldrT="[Text]" custT="1"/>
      <dgm:spPr/>
      <dgm:t>
        <a:bodyPr/>
        <a:lstStyle/>
        <a:p>
          <a:r>
            <a:rPr lang="en-US" sz="2000" dirty="0" smtClean="0"/>
            <a:t>Real estate prices for all regions in US for years</a:t>
          </a:r>
          <a:r>
            <a:rPr lang="en-US" sz="2000" dirty="0" smtClean="0">
              <a:solidFill>
                <a:srgbClr val="000000"/>
              </a:solidFill>
            </a:rPr>
            <a:t> 1996 </a:t>
          </a:r>
          <a:r>
            <a:rPr lang="en-US" sz="2000" dirty="0" smtClean="0">
              <a:latin typeface="+mn-lt"/>
              <a:ea typeface="+mn-ea"/>
              <a:cs typeface="+mn-cs"/>
            </a:rPr>
            <a:t>–</a:t>
          </a:r>
          <a:r>
            <a:rPr lang="en-US" sz="2000" dirty="0" smtClean="0">
              <a:solidFill>
                <a:srgbClr val="000000"/>
              </a:solidFill>
            </a:rPr>
            <a:t> 2017</a:t>
          </a:r>
          <a:r>
            <a:rPr lang="en-US" sz="2000" dirty="0" smtClean="0"/>
            <a:t> downloaded from Zillow </a:t>
          </a:r>
          <a:endParaRPr lang="en-US" sz="2000" dirty="0"/>
        </a:p>
      </dgm:t>
    </dgm:pt>
    <dgm:pt modelId="{0D10DEC1-EE72-4B45-8D1F-CA45EBEF6A32}" type="parTrans" cxnId="{E9465B14-614C-45F2-9645-800D4AD67B63}">
      <dgm:prSet/>
      <dgm:spPr/>
      <dgm:t>
        <a:bodyPr/>
        <a:lstStyle/>
        <a:p>
          <a:endParaRPr lang="en-US"/>
        </a:p>
      </dgm:t>
    </dgm:pt>
    <dgm:pt modelId="{B9B654F0-58DD-4CBD-A6EA-A448244EE9F9}" type="sibTrans" cxnId="{E9465B14-614C-45F2-9645-800D4AD67B63}">
      <dgm:prSet/>
      <dgm:spPr/>
      <dgm:t>
        <a:bodyPr/>
        <a:lstStyle/>
        <a:p>
          <a:endParaRPr lang="en-US"/>
        </a:p>
      </dgm:t>
    </dgm:pt>
    <dgm:pt modelId="{595FF04C-0B74-464E-B697-968FBEC491EB}" type="pres">
      <dgm:prSet presAssocID="{D58FD544-F7E6-4093-A977-21D2ED1A174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69DD428-EE9B-4BC2-8887-5B94A2B88D0A}" type="pres">
      <dgm:prSet presAssocID="{1487D6B4-758C-45E1-A46E-C2405B1CA579}" presName="composite" presStyleCnt="0"/>
      <dgm:spPr/>
    </dgm:pt>
    <dgm:pt modelId="{6E8FB4AF-F29F-4BF1-AFE2-C82BA5D610B5}" type="pres">
      <dgm:prSet presAssocID="{1487D6B4-758C-45E1-A46E-C2405B1CA57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0F016C-1CFF-4036-B1B9-2F9D90B76B2F}" type="pres">
      <dgm:prSet presAssocID="{1487D6B4-758C-45E1-A46E-C2405B1CA579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EAB95-7BDA-442C-911A-97C651C6D07B}" type="pres">
      <dgm:prSet presAssocID="{8E69C989-6D81-41B4-BF82-9DC420617539}" presName="space" presStyleCnt="0"/>
      <dgm:spPr/>
    </dgm:pt>
    <dgm:pt modelId="{992AA4F8-A89A-477F-B5F2-3D35399EEABA}" type="pres">
      <dgm:prSet presAssocID="{2E5C2444-0ECA-4703-AF0F-F15D9B96E579}" presName="composite" presStyleCnt="0"/>
      <dgm:spPr/>
    </dgm:pt>
    <dgm:pt modelId="{0DF660E8-096A-4AE8-88AD-7001984166AD}" type="pres">
      <dgm:prSet presAssocID="{2E5C2444-0ECA-4703-AF0F-F15D9B96E579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24C602-3049-4807-B7E1-49BE50F6E2C7}" type="pres">
      <dgm:prSet presAssocID="{2E5C2444-0ECA-4703-AF0F-F15D9B96E579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9465B14-614C-45F2-9645-800D4AD67B63}" srcId="{2E5C2444-0ECA-4703-AF0F-F15D9B96E579}" destId="{7AD8EF70-BC86-4974-86E1-7AC7DDDBF65A}" srcOrd="0" destOrd="0" parTransId="{0D10DEC1-EE72-4B45-8D1F-CA45EBEF6A32}" sibTransId="{B9B654F0-58DD-4CBD-A6EA-A448244EE9F9}"/>
    <dgm:cxn modelId="{BCC756C5-CE65-461C-9C98-234C4A0B77F4}" type="presOf" srcId="{2E5C2444-0ECA-4703-AF0F-F15D9B96E579}" destId="{0DF660E8-096A-4AE8-88AD-7001984166AD}" srcOrd="0" destOrd="0" presId="urn:microsoft.com/office/officeart/2005/8/layout/hList1"/>
    <dgm:cxn modelId="{A5262388-4F92-4C91-8594-7B207F969F1A}" srcId="{1487D6B4-758C-45E1-A46E-C2405B1CA579}" destId="{D60729D4-E2C1-4E38-A27B-19FC6F264235}" srcOrd="0" destOrd="0" parTransId="{6DC0BA7C-2465-4122-842F-AD896893FE64}" sibTransId="{91ACDD8C-8EE4-40C8-9D33-53C55224B4FD}"/>
    <dgm:cxn modelId="{5B81E929-E2D4-4C78-9C6D-C387FF393CA8}" srcId="{D58FD544-F7E6-4093-A977-21D2ED1A1748}" destId="{1487D6B4-758C-45E1-A46E-C2405B1CA579}" srcOrd="0" destOrd="0" parTransId="{890CC912-0A8D-48CE-A45A-28BD399674E9}" sibTransId="{8E69C989-6D81-41B4-BF82-9DC420617539}"/>
    <dgm:cxn modelId="{0A7EF313-2A5D-4BE2-8B2F-B9D87378D0E2}" type="presOf" srcId="{1487D6B4-758C-45E1-A46E-C2405B1CA579}" destId="{6E8FB4AF-F29F-4BF1-AFE2-C82BA5D610B5}" srcOrd="0" destOrd="0" presId="urn:microsoft.com/office/officeart/2005/8/layout/hList1"/>
    <dgm:cxn modelId="{60D98F32-593D-4C32-AC0C-8B755683D5B0}" type="presOf" srcId="{D58FD544-F7E6-4093-A977-21D2ED1A1748}" destId="{595FF04C-0B74-464E-B697-968FBEC491EB}" srcOrd="0" destOrd="0" presId="urn:microsoft.com/office/officeart/2005/8/layout/hList1"/>
    <dgm:cxn modelId="{E9DA4FBB-8DF4-4FAC-9A6A-2963C1A82FE0}" type="presOf" srcId="{D60729D4-E2C1-4E38-A27B-19FC6F264235}" destId="{8E0F016C-1CFF-4036-B1B9-2F9D90B76B2F}" srcOrd="0" destOrd="0" presId="urn:microsoft.com/office/officeart/2005/8/layout/hList1"/>
    <dgm:cxn modelId="{2C92630C-5968-4D0B-AE77-945B540296B4}" srcId="{D58FD544-F7E6-4093-A977-21D2ED1A1748}" destId="{2E5C2444-0ECA-4703-AF0F-F15D9B96E579}" srcOrd="1" destOrd="0" parTransId="{6874B509-5CBB-4D27-98E2-56B67180F132}" sibTransId="{A6906EB9-D6FD-4457-9DBB-642DA480E4BA}"/>
    <dgm:cxn modelId="{B0132958-06C5-4999-9AB2-3490C3AE72F9}" type="presOf" srcId="{7AD8EF70-BC86-4974-86E1-7AC7DDDBF65A}" destId="{1624C602-3049-4807-B7E1-49BE50F6E2C7}" srcOrd="0" destOrd="0" presId="urn:microsoft.com/office/officeart/2005/8/layout/hList1"/>
    <dgm:cxn modelId="{BD631E65-0424-4E08-971B-C2FFED66CA44}" type="presParOf" srcId="{595FF04C-0B74-464E-B697-968FBEC491EB}" destId="{369DD428-EE9B-4BC2-8887-5B94A2B88D0A}" srcOrd="0" destOrd="0" presId="urn:microsoft.com/office/officeart/2005/8/layout/hList1"/>
    <dgm:cxn modelId="{C4288D8F-1AAD-4835-9A3C-6459557C9DA3}" type="presParOf" srcId="{369DD428-EE9B-4BC2-8887-5B94A2B88D0A}" destId="{6E8FB4AF-F29F-4BF1-AFE2-C82BA5D610B5}" srcOrd="0" destOrd="0" presId="urn:microsoft.com/office/officeart/2005/8/layout/hList1"/>
    <dgm:cxn modelId="{C6D1CBA8-D042-4E91-A0B2-4519DA58E66F}" type="presParOf" srcId="{369DD428-EE9B-4BC2-8887-5B94A2B88D0A}" destId="{8E0F016C-1CFF-4036-B1B9-2F9D90B76B2F}" srcOrd="1" destOrd="0" presId="urn:microsoft.com/office/officeart/2005/8/layout/hList1"/>
    <dgm:cxn modelId="{00DB6DCF-63AB-4F08-B5E1-ABC6DFBC930C}" type="presParOf" srcId="{595FF04C-0B74-464E-B697-968FBEC491EB}" destId="{BB3EAB95-7BDA-442C-911A-97C651C6D07B}" srcOrd="1" destOrd="0" presId="urn:microsoft.com/office/officeart/2005/8/layout/hList1"/>
    <dgm:cxn modelId="{6A0C34AB-FD9C-4932-9B87-79367C1FA951}" type="presParOf" srcId="{595FF04C-0B74-464E-B697-968FBEC491EB}" destId="{992AA4F8-A89A-477F-B5F2-3D35399EEABA}" srcOrd="2" destOrd="0" presId="urn:microsoft.com/office/officeart/2005/8/layout/hList1"/>
    <dgm:cxn modelId="{B10C3676-1C01-4EDD-801E-F9D42848C811}" type="presParOf" srcId="{992AA4F8-A89A-477F-B5F2-3D35399EEABA}" destId="{0DF660E8-096A-4AE8-88AD-7001984166AD}" srcOrd="0" destOrd="0" presId="urn:microsoft.com/office/officeart/2005/8/layout/hList1"/>
    <dgm:cxn modelId="{331973B0-6746-4AC0-8F8A-81BD6C1BCE2C}" type="presParOf" srcId="{992AA4F8-A89A-477F-B5F2-3D35399EEABA}" destId="{1624C602-3049-4807-B7E1-49BE50F6E2C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44E6C9-AF4E-468D-AE74-D46BC9FEF91A}" type="doc">
      <dgm:prSet loTypeId="urn:microsoft.com/office/officeart/2008/layout/Square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416F9D-5DA3-4273-8A5F-D798E9304E13}">
      <dgm:prSet phldrT="[Text]"/>
      <dgm:spPr/>
      <dgm:t>
        <a:bodyPr/>
        <a:lstStyle/>
        <a:p>
          <a:r>
            <a:rPr lang="en-US" dirty="0" smtClean="0"/>
            <a:t>Incidents</a:t>
          </a:r>
          <a:endParaRPr lang="en-US" dirty="0"/>
        </a:p>
      </dgm:t>
    </dgm:pt>
    <dgm:pt modelId="{4A7CE238-78C1-493E-92BA-4B9D30C1F836}" type="parTrans" cxnId="{FED3898A-2ED7-4173-AC16-9D9812AB17F0}">
      <dgm:prSet/>
      <dgm:spPr/>
      <dgm:t>
        <a:bodyPr/>
        <a:lstStyle/>
        <a:p>
          <a:endParaRPr lang="en-US"/>
        </a:p>
      </dgm:t>
    </dgm:pt>
    <dgm:pt modelId="{F0F8B68E-385F-4A18-B1A7-464099DC7F9B}" type="sibTrans" cxnId="{FED3898A-2ED7-4173-AC16-9D9812AB17F0}">
      <dgm:prSet/>
      <dgm:spPr/>
      <dgm:t>
        <a:bodyPr/>
        <a:lstStyle/>
        <a:p>
          <a:endParaRPr lang="en-US"/>
        </a:p>
      </dgm:t>
    </dgm:pt>
    <dgm:pt modelId="{E23BD19E-F347-4A5E-A21E-604725AA7D93}">
      <dgm:prSet phldrT="[Text]"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Columns with unique Ids removed</a:t>
          </a:r>
          <a:endParaRPr lang="en-US" sz="1200" dirty="0"/>
        </a:p>
      </dgm:t>
    </dgm:pt>
    <dgm:pt modelId="{C2564C00-AE06-4226-8355-F72500DDF987}" type="parTrans" cxnId="{7ADC283E-7960-44E2-AF07-830C8DD56739}">
      <dgm:prSet/>
      <dgm:spPr/>
      <dgm:t>
        <a:bodyPr/>
        <a:lstStyle/>
        <a:p>
          <a:endParaRPr lang="en-US"/>
        </a:p>
      </dgm:t>
    </dgm:pt>
    <dgm:pt modelId="{01A9A838-3B30-4957-8EE6-C05BF6AF3DAE}" type="sibTrans" cxnId="{7ADC283E-7960-44E2-AF07-830C8DD56739}">
      <dgm:prSet/>
      <dgm:spPr/>
      <dgm:t>
        <a:bodyPr/>
        <a:lstStyle/>
        <a:p>
          <a:endParaRPr lang="en-US"/>
        </a:p>
      </dgm:t>
    </dgm:pt>
    <dgm:pt modelId="{6DEFC802-ACAA-4D0E-86B2-529B23DE398A}">
      <dgm:prSet custT="1"/>
      <dgm:spPr/>
      <dgm:t>
        <a:bodyPr/>
        <a:lstStyle/>
        <a:p>
          <a:r>
            <a:rPr lang="en-US" sz="1200" dirty="0" smtClean="0"/>
            <a:t>Date column separated into Year/Month/Day</a:t>
          </a:r>
        </a:p>
      </dgm:t>
    </dgm:pt>
    <dgm:pt modelId="{8C7DAB93-6E91-4E73-AA82-870F64B1A850}" type="parTrans" cxnId="{240D2A13-605C-404C-BFB4-EC632878BD4F}">
      <dgm:prSet/>
      <dgm:spPr/>
      <dgm:t>
        <a:bodyPr/>
        <a:lstStyle/>
        <a:p>
          <a:endParaRPr lang="en-US"/>
        </a:p>
      </dgm:t>
    </dgm:pt>
    <dgm:pt modelId="{A7D3C9E9-88CD-4EFA-A728-59AE0ACF4507}" type="sibTrans" cxnId="{240D2A13-605C-404C-BFB4-EC632878BD4F}">
      <dgm:prSet/>
      <dgm:spPr/>
      <dgm:t>
        <a:bodyPr/>
        <a:lstStyle/>
        <a:p>
          <a:endParaRPr lang="en-US"/>
        </a:p>
      </dgm:t>
    </dgm:pt>
    <dgm:pt modelId="{6A9FBE0C-DB4D-4DC3-850F-7928FC14606D}">
      <dgm:prSet custT="1"/>
      <dgm:spPr/>
      <dgm:t>
        <a:bodyPr/>
        <a:lstStyle/>
        <a:p>
          <a:r>
            <a:rPr lang="en-US" sz="1200" dirty="0" smtClean="0">
              <a:solidFill>
                <a:schemeClr val="tx1"/>
              </a:solidFill>
            </a:rPr>
            <a:t>Columns renamed to more descriptive names</a:t>
          </a:r>
        </a:p>
      </dgm:t>
    </dgm:pt>
    <dgm:pt modelId="{9185409D-E624-4334-96F9-A2534E89DDB3}" type="parTrans" cxnId="{B1EB267A-4AC7-4850-9E3C-79D6F8C6B834}">
      <dgm:prSet/>
      <dgm:spPr/>
      <dgm:t>
        <a:bodyPr/>
        <a:lstStyle/>
        <a:p>
          <a:endParaRPr lang="en-US"/>
        </a:p>
      </dgm:t>
    </dgm:pt>
    <dgm:pt modelId="{7C390D0C-1E64-464C-A933-D242A4BF8F2B}" type="sibTrans" cxnId="{B1EB267A-4AC7-4850-9E3C-79D6F8C6B834}">
      <dgm:prSet/>
      <dgm:spPr/>
      <dgm:t>
        <a:bodyPr/>
        <a:lstStyle/>
        <a:p>
          <a:endParaRPr lang="en-US"/>
        </a:p>
      </dgm:t>
    </dgm:pt>
    <dgm:pt modelId="{0BFC412F-C748-4D38-9EE0-7095121AB89E}">
      <dgm:prSet custT="1"/>
      <dgm:spPr/>
      <dgm:t>
        <a:bodyPr/>
        <a:lstStyle/>
        <a:p>
          <a:r>
            <a:rPr lang="en-US" sz="1200" dirty="0" smtClean="0"/>
            <a:t>Missing observation filled with appropriate information</a:t>
          </a:r>
          <a:endParaRPr lang="en-US" sz="1200" dirty="0" smtClean="0">
            <a:solidFill>
              <a:schemeClr val="tx1"/>
            </a:solidFill>
          </a:endParaRPr>
        </a:p>
      </dgm:t>
    </dgm:pt>
    <dgm:pt modelId="{7EADBC3B-5533-489F-B6F4-D29E4BBD19FD}" type="parTrans" cxnId="{D7848897-36D5-4CBF-BCDB-DD84C1736C1A}">
      <dgm:prSet/>
      <dgm:spPr/>
      <dgm:t>
        <a:bodyPr/>
        <a:lstStyle/>
        <a:p>
          <a:endParaRPr lang="en-US"/>
        </a:p>
      </dgm:t>
    </dgm:pt>
    <dgm:pt modelId="{BB982C39-800B-4149-A1DB-482B0FF24858}" type="sibTrans" cxnId="{D7848897-36D5-4CBF-BCDB-DD84C1736C1A}">
      <dgm:prSet/>
      <dgm:spPr/>
      <dgm:t>
        <a:bodyPr/>
        <a:lstStyle/>
        <a:p>
          <a:endParaRPr lang="en-US"/>
        </a:p>
      </dgm:t>
    </dgm:pt>
    <dgm:pt modelId="{96468CB5-C684-4C8A-9869-672699C4A54D}" type="pres">
      <dgm:prSet presAssocID="{1B44E6C9-AF4E-468D-AE74-D46BC9FEF91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25AD90-8450-4362-8675-639D831D9336}" type="pres">
      <dgm:prSet presAssocID="{27416F9D-5DA3-4273-8A5F-D798E9304E13}" presName="root" presStyleCnt="0">
        <dgm:presLayoutVars>
          <dgm:chMax/>
          <dgm:chPref/>
        </dgm:presLayoutVars>
      </dgm:prSet>
      <dgm:spPr/>
    </dgm:pt>
    <dgm:pt modelId="{E6002F6A-D021-456D-9403-D61F3DC2FF2F}" type="pres">
      <dgm:prSet presAssocID="{27416F9D-5DA3-4273-8A5F-D798E9304E13}" presName="rootComposite" presStyleCnt="0">
        <dgm:presLayoutVars/>
      </dgm:prSet>
      <dgm:spPr/>
    </dgm:pt>
    <dgm:pt modelId="{670554B5-8B20-43DC-AB98-E8248934FF2A}" type="pres">
      <dgm:prSet presAssocID="{27416F9D-5DA3-4273-8A5F-D798E9304E13}" presName="ParentAccent" presStyleLbl="alignNode1" presStyleIdx="0" presStyleCnt="1"/>
      <dgm:spPr/>
    </dgm:pt>
    <dgm:pt modelId="{3BABC7D5-2243-44AD-8EFD-E1F31BB0AA1D}" type="pres">
      <dgm:prSet presAssocID="{27416F9D-5DA3-4273-8A5F-D798E9304E13}" presName="ParentSmallAccent" presStyleLbl="fgAcc1" presStyleIdx="0" presStyleCnt="1"/>
      <dgm:spPr/>
    </dgm:pt>
    <dgm:pt modelId="{197ABB2B-778A-472D-B973-64930AE4141E}" type="pres">
      <dgm:prSet presAssocID="{27416F9D-5DA3-4273-8A5F-D798E9304E13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3D661-7978-4BE7-AD84-9C9A06833D03}" type="pres">
      <dgm:prSet presAssocID="{27416F9D-5DA3-4273-8A5F-D798E9304E13}" presName="childShape" presStyleCnt="0">
        <dgm:presLayoutVars>
          <dgm:chMax val="0"/>
          <dgm:chPref val="0"/>
        </dgm:presLayoutVars>
      </dgm:prSet>
      <dgm:spPr/>
    </dgm:pt>
    <dgm:pt modelId="{8E2F5DCC-7412-4731-847B-766E71DE1063}" type="pres">
      <dgm:prSet presAssocID="{E23BD19E-F347-4A5E-A21E-604725AA7D93}" presName="childComposite" presStyleCnt="0">
        <dgm:presLayoutVars>
          <dgm:chMax val="0"/>
          <dgm:chPref val="0"/>
        </dgm:presLayoutVars>
      </dgm:prSet>
      <dgm:spPr/>
    </dgm:pt>
    <dgm:pt modelId="{8D9ADF43-314C-4473-B1EB-F55E802CA756}" type="pres">
      <dgm:prSet presAssocID="{E23BD19E-F347-4A5E-A21E-604725AA7D93}" presName="ChildAccent" presStyleLbl="solidFgAcc1" presStyleIdx="0" presStyleCnt="4"/>
      <dgm:spPr/>
    </dgm:pt>
    <dgm:pt modelId="{D3E00D48-9AAF-468A-B440-26E4646909C7}" type="pres">
      <dgm:prSet presAssocID="{E23BD19E-F347-4A5E-A21E-604725AA7D93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784869-7FD2-4DB1-8AA2-FD562F9F635B}" type="pres">
      <dgm:prSet presAssocID="{6DEFC802-ACAA-4D0E-86B2-529B23DE398A}" presName="childComposite" presStyleCnt="0">
        <dgm:presLayoutVars>
          <dgm:chMax val="0"/>
          <dgm:chPref val="0"/>
        </dgm:presLayoutVars>
      </dgm:prSet>
      <dgm:spPr/>
    </dgm:pt>
    <dgm:pt modelId="{65519745-2E74-426E-B58E-B073DF971E5C}" type="pres">
      <dgm:prSet presAssocID="{6DEFC802-ACAA-4D0E-86B2-529B23DE398A}" presName="ChildAccent" presStyleLbl="solidFgAcc1" presStyleIdx="1" presStyleCnt="4"/>
      <dgm:spPr/>
    </dgm:pt>
    <dgm:pt modelId="{338F0E4A-2641-462F-B1F2-4D25F6EF4C36}" type="pres">
      <dgm:prSet presAssocID="{6DEFC802-ACAA-4D0E-86B2-529B23DE398A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1F68F0-F338-4304-A5AC-0B3BBBB9CA11}" type="pres">
      <dgm:prSet presAssocID="{6A9FBE0C-DB4D-4DC3-850F-7928FC14606D}" presName="childComposite" presStyleCnt="0">
        <dgm:presLayoutVars>
          <dgm:chMax val="0"/>
          <dgm:chPref val="0"/>
        </dgm:presLayoutVars>
      </dgm:prSet>
      <dgm:spPr/>
    </dgm:pt>
    <dgm:pt modelId="{0CBCC622-D83A-4D0A-8873-A1BFF10E4CCB}" type="pres">
      <dgm:prSet presAssocID="{6A9FBE0C-DB4D-4DC3-850F-7928FC14606D}" presName="ChildAccent" presStyleLbl="solidFgAcc1" presStyleIdx="2" presStyleCnt="4"/>
      <dgm:spPr/>
    </dgm:pt>
    <dgm:pt modelId="{EFCAE6A4-53AF-40D4-AFB4-F614C7440B94}" type="pres">
      <dgm:prSet presAssocID="{6A9FBE0C-DB4D-4DC3-850F-7928FC14606D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6C0DC8C-1283-4812-98F1-9764D093969B}" type="pres">
      <dgm:prSet presAssocID="{0BFC412F-C748-4D38-9EE0-7095121AB89E}" presName="childComposite" presStyleCnt="0">
        <dgm:presLayoutVars>
          <dgm:chMax val="0"/>
          <dgm:chPref val="0"/>
        </dgm:presLayoutVars>
      </dgm:prSet>
      <dgm:spPr/>
    </dgm:pt>
    <dgm:pt modelId="{B953CC39-EF6A-4C6F-B46D-E6532B49F268}" type="pres">
      <dgm:prSet presAssocID="{0BFC412F-C748-4D38-9EE0-7095121AB89E}" presName="ChildAccent" presStyleLbl="solidFgAcc1" presStyleIdx="3" presStyleCnt="4"/>
      <dgm:spPr/>
    </dgm:pt>
    <dgm:pt modelId="{0D3F1E4A-D53D-4942-BB56-7FA3953ED5DA}" type="pres">
      <dgm:prSet presAssocID="{0BFC412F-C748-4D38-9EE0-7095121AB89E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EB267A-4AC7-4850-9E3C-79D6F8C6B834}" srcId="{27416F9D-5DA3-4273-8A5F-D798E9304E13}" destId="{6A9FBE0C-DB4D-4DC3-850F-7928FC14606D}" srcOrd="2" destOrd="0" parTransId="{9185409D-E624-4334-96F9-A2534E89DDB3}" sibTransId="{7C390D0C-1E64-464C-A933-D242A4BF8F2B}"/>
    <dgm:cxn modelId="{240D2A13-605C-404C-BFB4-EC632878BD4F}" srcId="{27416F9D-5DA3-4273-8A5F-D798E9304E13}" destId="{6DEFC802-ACAA-4D0E-86B2-529B23DE398A}" srcOrd="1" destOrd="0" parTransId="{8C7DAB93-6E91-4E73-AA82-870F64B1A850}" sibTransId="{A7D3C9E9-88CD-4EFA-A728-59AE0ACF4507}"/>
    <dgm:cxn modelId="{FED3898A-2ED7-4173-AC16-9D9812AB17F0}" srcId="{1B44E6C9-AF4E-468D-AE74-D46BC9FEF91A}" destId="{27416F9D-5DA3-4273-8A5F-D798E9304E13}" srcOrd="0" destOrd="0" parTransId="{4A7CE238-78C1-493E-92BA-4B9D30C1F836}" sibTransId="{F0F8B68E-385F-4A18-B1A7-464099DC7F9B}"/>
    <dgm:cxn modelId="{7ADC283E-7960-44E2-AF07-830C8DD56739}" srcId="{27416F9D-5DA3-4273-8A5F-D798E9304E13}" destId="{E23BD19E-F347-4A5E-A21E-604725AA7D93}" srcOrd="0" destOrd="0" parTransId="{C2564C00-AE06-4226-8355-F72500DDF987}" sibTransId="{01A9A838-3B30-4957-8EE6-C05BF6AF3DAE}"/>
    <dgm:cxn modelId="{29C8F2F4-1F5C-4F27-8D70-20390C0E5560}" type="presOf" srcId="{6DEFC802-ACAA-4D0E-86B2-529B23DE398A}" destId="{338F0E4A-2641-462F-B1F2-4D25F6EF4C36}" srcOrd="0" destOrd="0" presId="urn:microsoft.com/office/officeart/2008/layout/SquareAccentList"/>
    <dgm:cxn modelId="{DFC6E861-7A7E-49A4-8748-B425CAFEEFD6}" type="presOf" srcId="{E23BD19E-F347-4A5E-A21E-604725AA7D93}" destId="{D3E00D48-9AAF-468A-B440-26E4646909C7}" srcOrd="0" destOrd="0" presId="urn:microsoft.com/office/officeart/2008/layout/SquareAccentList"/>
    <dgm:cxn modelId="{D7848897-36D5-4CBF-BCDB-DD84C1736C1A}" srcId="{27416F9D-5DA3-4273-8A5F-D798E9304E13}" destId="{0BFC412F-C748-4D38-9EE0-7095121AB89E}" srcOrd="3" destOrd="0" parTransId="{7EADBC3B-5533-489F-B6F4-D29E4BBD19FD}" sibTransId="{BB982C39-800B-4149-A1DB-482B0FF24858}"/>
    <dgm:cxn modelId="{4CEE28C9-87A8-44D6-AE4D-35A59A066453}" type="presOf" srcId="{27416F9D-5DA3-4273-8A5F-D798E9304E13}" destId="{197ABB2B-778A-472D-B973-64930AE4141E}" srcOrd="0" destOrd="0" presId="urn:microsoft.com/office/officeart/2008/layout/SquareAccentList"/>
    <dgm:cxn modelId="{E6E5094D-B2D7-4D49-A4C2-D2A95F5EE84E}" type="presOf" srcId="{6A9FBE0C-DB4D-4DC3-850F-7928FC14606D}" destId="{EFCAE6A4-53AF-40D4-AFB4-F614C7440B94}" srcOrd="0" destOrd="0" presId="urn:microsoft.com/office/officeart/2008/layout/SquareAccentList"/>
    <dgm:cxn modelId="{A7B86F58-198A-40F2-9013-4B930FE40123}" type="presOf" srcId="{1B44E6C9-AF4E-468D-AE74-D46BC9FEF91A}" destId="{96468CB5-C684-4C8A-9869-672699C4A54D}" srcOrd="0" destOrd="0" presId="urn:microsoft.com/office/officeart/2008/layout/SquareAccentList"/>
    <dgm:cxn modelId="{A7A69D26-B85F-4150-B525-F2FB5DE7DE6C}" type="presOf" srcId="{0BFC412F-C748-4D38-9EE0-7095121AB89E}" destId="{0D3F1E4A-D53D-4942-BB56-7FA3953ED5DA}" srcOrd="0" destOrd="0" presId="urn:microsoft.com/office/officeart/2008/layout/SquareAccentList"/>
    <dgm:cxn modelId="{AAFB8398-C25D-485B-B680-5CA8592BEAF8}" type="presParOf" srcId="{96468CB5-C684-4C8A-9869-672699C4A54D}" destId="{3825AD90-8450-4362-8675-639D831D9336}" srcOrd="0" destOrd="0" presId="urn:microsoft.com/office/officeart/2008/layout/SquareAccentList"/>
    <dgm:cxn modelId="{264E2641-2478-48A4-90FB-E8584B376B47}" type="presParOf" srcId="{3825AD90-8450-4362-8675-639D831D9336}" destId="{E6002F6A-D021-456D-9403-D61F3DC2FF2F}" srcOrd="0" destOrd="0" presId="urn:microsoft.com/office/officeart/2008/layout/SquareAccentList"/>
    <dgm:cxn modelId="{737A62C6-8DA1-45E8-BE3B-0797976EF8EB}" type="presParOf" srcId="{E6002F6A-D021-456D-9403-D61F3DC2FF2F}" destId="{670554B5-8B20-43DC-AB98-E8248934FF2A}" srcOrd="0" destOrd="0" presId="urn:microsoft.com/office/officeart/2008/layout/SquareAccentList"/>
    <dgm:cxn modelId="{147FABF3-0374-4680-B7D0-DAD6551AF41A}" type="presParOf" srcId="{E6002F6A-D021-456D-9403-D61F3DC2FF2F}" destId="{3BABC7D5-2243-44AD-8EFD-E1F31BB0AA1D}" srcOrd="1" destOrd="0" presId="urn:microsoft.com/office/officeart/2008/layout/SquareAccentList"/>
    <dgm:cxn modelId="{97D17019-1566-4C54-BD6E-5DC45190D394}" type="presParOf" srcId="{E6002F6A-D021-456D-9403-D61F3DC2FF2F}" destId="{197ABB2B-778A-472D-B973-64930AE4141E}" srcOrd="2" destOrd="0" presId="urn:microsoft.com/office/officeart/2008/layout/SquareAccentList"/>
    <dgm:cxn modelId="{17F5E8B4-2238-4B6B-857B-C26B7011BF3A}" type="presParOf" srcId="{3825AD90-8450-4362-8675-639D831D9336}" destId="{0203D661-7978-4BE7-AD84-9C9A06833D03}" srcOrd="1" destOrd="0" presId="urn:microsoft.com/office/officeart/2008/layout/SquareAccentList"/>
    <dgm:cxn modelId="{4FB34595-00D1-4A38-890C-76BDB13C32F0}" type="presParOf" srcId="{0203D661-7978-4BE7-AD84-9C9A06833D03}" destId="{8E2F5DCC-7412-4731-847B-766E71DE1063}" srcOrd="0" destOrd="0" presId="urn:microsoft.com/office/officeart/2008/layout/SquareAccentList"/>
    <dgm:cxn modelId="{2C48116F-B1D3-4DFC-A3E2-0C61683B8293}" type="presParOf" srcId="{8E2F5DCC-7412-4731-847B-766E71DE1063}" destId="{8D9ADF43-314C-4473-B1EB-F55E802CA756}" srcOrd="0" destOrd="0" presId="urn:microsoft.com/office/officeart/2008/layout/SquareAccentList"/>
    <dgm:cxn modelId="{79E30D1E-DF83-44E1-8271-4A2E0A173DA0}" type="presParOf" srcId="{8E2F5DCC-7412-4731-847B-766E71DE1063}" destId="{D3E00D48-9AAF-468A-B440-26E4646909C7}" srcOrd="1" destOrd="0" presId="urn:microsoft.com/office/officeart/2008/layout/SquareAccentList"/>
    <dgm:cxn modelId="{7984B48F-8E6D-4FE0-9427-275144FF2100}" type="presParOf" srcId="{0203D661-7978-4BE7-AD84-9C9A06833D03}" destId="{0A784869-7FD2-4DB1-8AA2-FD562F9F635B}" srcOrd="1" destOrd="0" presId="urn:microsoft.com/office/officeart/2008/layout/SquareAccentList"/>
    <dgm:cxn modelId="{EED92129-55F5-4450-9C78-F6BDBF7F84B2}" type="presParOf" srcId="{0A784869-7FD2-4DB1-8AA2-FD562F9F635B}" destId="{65519745-2E74-426E-B58E-B073DF971E5C}" srcOrd="0" destOrd="0" presId="urn:microsoft.com/office/officeart/2008/layout/SquareAccentList"/>
    <dgm:cxn modelId="{F06866FB-4FDF-4748-A8E1-2064AD5FA6B1}" type="presParOf" srcId="{0A784869-7FD2-4DB1-8AA2-FD562F9F635B}" destId="{338F0E4A-2641-462F-B1F2-4D25F6EF4C36}" srcOrd="1" destOrd="0" presId="urn:microsoft.com/office/officeart/2008/layout/SquareAccentList"/>
    <dgm:cxn modelId="{1995DD42-4E97-4D47-AB75-80771A990871}" type="presParOf" srcId="{0203D661-7978-4BE7-AD84-9C9A06833D03}" destId="{171F68F0-F338-4304-A5AC-0B3BBBB9CA11}" srcOrd="2" destOrd="0" presId="urn:microsoft.com/office/officeart/2008/layout/SquareAccentList"/>
    <dgm:cxn modelId="{2162A433-2CDE-4196-9C5B-0261B97AA42A}" type="presParOf" srcId="{171F68F0-F338-4304-A5AC-0B3BBBB9CA11}" destId="{0CBCC622-D83A-4D0A-8873-A1BFF10E4CCB}" srcOrd="0" destOrd="0" presId="urn:microsoft.com/office/officeart/2008/layout/SquareAccentList"/>
    <dgm:cxn modelId="{1EC50DC3-3822-4B68-BEDB-3893FB159A61}" type="presParOf" srcId="{171F68F0-F338-4304-A5AC-0B3BBBB9CA11}" destId="{EFCAE6A4-53AF-40D4-AFB4-F614C7440B94}" srcOrd="1" destOrd="0" presId="urn:microsoft.com/office/officeart/2008/layout/SquareAccentList"/>
    <dgm:cxn modelId="{34E9C50A-2E0D-429D-B758-4C607242FAA4}" type="presParOf" srcId="{0203D661-7978-4BE7-AD84-9C9A06833D03}" destId="{76C0DC8C-1283-4812-98F1-9764D093969B}" srcOrd="3" destOrd="0" presId="urn:microsoft.com/office/officeart/2008/layout/SquareAccentList"/>
    <dgm:cxn modelId="{68E8584D-BAEE-406B-BAE0-0AE474F3F461}" type="presParOf" srcId="{76C0DC8C-1283-4812-98F1-9764D093969B}" destId="{B953CC39-EF6A-4C6F-B46D-E6532B49F268}" srcOrd="0" destOrd="0" presId="urn:microsoft.com/office/officeart/2008/layout/SquareAccentList"/>
    <dgm:cxn modelId="{24467E9F-3545-4031-A880-0C8A04F86B95}" type="presParOf" srcId="{76C0DC8C-1283-4812-98F1-9764D093969B}" destId="{0D3F1E4A-D53D-4942-BB56-7FA3953ED5DA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44E6C9-AF4E-468D-AE74-D46BC9FEF91A}" type="doc">
      <dgm:prSet loTypeId="urn:microsoft.com/office/officeart/2008/layout/SquareAccent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7416F9D-5DA3-4273-8A5F-D798E9304E13}">
      <dgm:prSet phldrT="[Text]"/>
      <dgm:spPr/>
      <dgm:t>
        <a:bodyPr/>
        <a:lstStyle/>
        <a:p>
          <a:r>
            <a:rPr lang="en-US" dirty="0" smtClean="0"/>
            <a:t>House prices</a:t>
          </a:r>
          <a:endParaRPr lang="en-US" dirty="0"/>
        </a:p>
      </dgm:t>
    </dgm:pt>
    <dgm:pt modelId="{4A7CE238-78C1-493E-92BA-4B9D30C1F836}" type="parTrans" cxnId="{FED3898A-2ED7-4173-AC16-9D9812AB17F0}">
      <dgm:prSet/>
      <dgm:spPr/>
      <dgm:t>
        <a:bodyPr/>
        <a:lstStyle/>
        <a:p>
          <a:endParaRPr lang="en-US"/>
        </a:p>
      </dgm:t>
    </dgm:pt>
    <dgm:pt modelId="{F0F8B68E-385F-4A18-B1A7-464099DC7F9B}" type="sibTrans" cxnId="{FED3898A-2ED7-4173-AC16-9D9812AB17F0}">
      <dgm:prSet/>
      <dgm:spPr/>
      <dgm:t>
        <a:bodyPr/>
        <a:lstStyle/>
        <a:p>
          <a:endParaRPr lang="en-US"/>
        </a:p>
      </dgm:t>
    </dgm:pt>
    <dgm:pt modelId="{E23BD19E-F347-4A5E-A21E-604725AA7D93}">
      <dgm:prSet phldrT="[Text]" custT="1"/>
      <dgm:spPr/>
      <dgm:t>
        <a:bodyPr/>
        <a:lstStyle/>
        <a:p>
          <a:r>
            <a:rPr lang="en-US" sz="1200" dirty="0" smtClean="0"/>
            <a:t>Filtered house prices in San Francisco</a:t>
          </a:r>
          <a:endParaRPr lang="en-US" sz="1200" dirty="0"/>
        </a:p>
      </dgm:t>
    </dgm:pt>
    <dgm:pt modelId="{C2564C00-AE06-4226-8355-F72500DDF987}" type="parTrans" cxnId="{7ADC283E-7960-44E2-AF07-830C8DD56739}">
      <dgm:prSet/>
      <dgm:spPr/>
      <dgm:t>
        <a:bodyPr/>
        <a:lstStyle/>
        <a:p>
          <a:endParaRPr lang="en-US"/>
        </a:p>
      </dgm:t>
    </dgm:pt>
    <dgm:pt modelId="{01A9A838-3B30-4957-8EE6-C05BF6AF3DAE}" type="sibTrans" cxnId="{7ADC283E-7960-44E2-AF07-830C8DD56739}">
      <dgm:prSet/>
      <dgm:spPr/>
      <dgm:t>
        <a:bodyPr/>
        <a:lstStyle/>
        <a:p>
          <a:endParaRPr lang="en-US"/>
        </a:p>
      </dgm:t>
    </dgm:pt>
    <dgm:pt modelId="{CEC711F4-517D-476D-81F4-EBDDC58C3995}">
      <dgm:prSet custT="1"/>
      <dgm:spPr/>
      <dgm:t>
        <a:bodyPr/>
        <a:lstStyle/>
        <a:p>
          <a:r>
            <a:rPr lang="en-US" sz="1200" dirty="0" smtClean="0"/>
            <a:t>Data converted from wide format to long format</a:t>
          </a:r>
        </a:p>
      </dgm:t>
    </dgm:pt>
    <dgm:pt modelId="{F25DC62C-0116-429E-A616-ECE3707968F6}" type="parTrans" cxnId="{5381BD81-B441-4015-9785-CF7130FE7AB3}">
      <dgm:prSet/>
      <dgm:spPr/>
      <dgm:t>
        <a:bodyPr/>
        <a:lstStyle/>
        <a:p>
          <a:endParaRPr lang="en-US"/>
        </a:p>
      </dgm:t>
    </dgm:pt>
    <dgm:pt modelId="{72885753-0543-4ED4-9679-0D079650750F}" type="sibTrans" cxnId="{5381BD81-B441-4015-9785-CF7130FE7AB3}">
      <dgm:prSet/>
      <dgm:spPr/>
      <dgm:t>
        <a:bodyPr/>
        <a:lstStyle/>
        <a:p>
          <a:endParaRPr lang="en-US"/>
        </a:p>
      </dgm:t>
    </dgm:pt>
    <dgm:pt modelId="{532DCFA4-657C-4B25-AF1A-70B0F330DDA1}">
      <dgm:prSet custT="1"/>
      <dgm:spPr/>
      <dgm:t>
        <a:bodyPr/>
        <a:lstStyle/>
        <a:p>
          <a:r>
            <a:rPr lang="en-US" sz="1200" dirty="0" smtClean="0"/>
            <a:t>Year and month separated into 2 columns</a:t>
          </a:r>
        </a:p>
      </dgm:t>
    </dgm:pt>
    <dgm:pt modelId="{9C652513-45FD-437E-ACC9-819E1E1294C3}" type="parTrans" cxnId="{57DD41E4-5AF9-4FCF-8CBB-A0BB8ED25EAB}">
      <dgm:prSet/>
      <dgm:spPr/>
      <dgm:t>
        <a:bodyPr/>
        <a:lstStyle/>
        <a:p>
          <a:endParaRPr lang="en-US"/>
        </a:p>
      </dgm:t>
    </dgm:pt>
    <dgm:pt modelId="{5F996E97-BEC9-4AB3-83D1-C83DB05F6275}" type="sibTrans" cxnId="{57DD41E4-5AF9-4FCF-8CBB-A0BB8ED25EAB}">
      <dgm:prSet/>
      <dgm:spPr/>
      <dgm:t>
        <a:bodyPr/>
        <a:lstStyle/>
        <a:p>
          <a:endParaRPr lang="en-US"/>
        </a:p>
      </dgm:t>
    </dgm:pt>
    <dgm:pt modelId="{E3DCE67F-4CCE-4D28-B9A4-C2C53E5FA716}">
      <dgm:prSet custT="1"/>
      <dgm:spPr/>
      <dgm:t>
        <a:bodyPr/>
        <a:lstStyle/>
        <a:p>
          <a:r>
            <a:rPr lang="en-US" sz="1200" dirty="0" smtClean="0"/>
            <a:t>Columns renamed to more descriptive names</a:t>
          </a:r>
        </a:p>
      </dgm:t>
    </dgm:pt>
    <dgm:pt modelId="{B73635B5-72E8-4BE8-A8B1-40A71326A575}" type="parTrans" cxnId="{57C1B645-48C5-478F-BAE0-9FC5502876FA}">
      <dgm:prSet/>
      <dgm:spPr/>
      <dgm:t>
        <a:bodyPr/>
        <a:lstStyle/>
        <a:p>
          <a:endParaRPr lang="en-US"/>
        </a:p>
      </dgm:t>
    </dgm:pt>
    <dgm:pt modelId="{EE944077-13A2-4041-9534-EA8A34432090}" type="sibTrans" cxnId="{57C1B645-48C5-478F-BAE0-9FC5502876FA}">
      <dgm:prSet/>
      <dgm:spPr/>
      <dgm:t>
        <a:bodyPr/>
        <a:lstStyle/>
        <a:p>
          <a:endParaRPr lang="en-US"/>
        </a:p>
      </dgm:t>
    </dgm:pt>
    <dgm:pt modelId="{96468CB5-C684-4C8A-9869-672699C4A54D}" type="pres">
      <dgm:prSet presAssocID="{1B44E6C9-AF4E-468D-AE74-D46BC9FEF91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25AD90-8450-4362-8675-639D831D9336}" type="pres">
      <dgm:prSet presAssocID="{27416F9D-5DA3-4273-8A5F-D798E9304E13}" presName="root" presStyleCnt="0">
        <dgm:presLayoutVars>
          <dgm:chMax/>
          <dgm:chPref/>
        </dgm:presLayoutVars>
      </dgm:prSet>
      <dgm:spPr/>
    </dgm:pt>
    <dgm:pt modelId="{E6002F6A-D021-456D-9403-D61F3DC2FF2F}" type="pres">
      <dgm:prSet presAssocID="{27416F9D-5DA3-4273-8A5F-D798E9304E13}" presName="rootComposite" presStyleCnt="0">
        <dgm:presLayoutVars/>
      </dgm:prSet>
      <dgm:spPr/>
    </dgm:pt>
    <dgm:pt modelId="{670554B5-8B20-43DC-AB98-E8248934FF2A}" type="pres">
      <dgm:prSet presAssocID="{27416F9D-5DA3-4273-8A5F-D798E9304E13}" presName="ParentAccent" presStyleLbl="alignNode1" presStyleIdx="0" presStyleCnt="1"/>
      <dgm:spPr/>
    </dgm:pt>
    <dgm:pt modelId="{3BABC7D5-2243-44AD-8EFD-E1F31BB0AA1D}" type="pres">
      <dgm:prSet presAssocID="{27416F9D-5DA3-4273-8A5F-D798E9304E13}" presName="ParentSmallAccent" presStyleLbl="fgAcc1" presStyleIdx="0" presStyleCnt="1"/>
      <dgm:spPr/>
    </dgm:pt>
    <dgm:pt modelId="{197ABB2B-778A-472D-B973-64930AE4141E}" type="pres">
      <dgm:prSet presAssocID="{27416F9D-5DA3-4273-8A5F-D798E9304E13}" presName="Parent" presStyleLbl="revTx" presStyleIdx="0" presStyleCnt="5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3D661-7978-4BE7-AD84-9C9A06833D03}" type="pres">
      <dgm:prSet presAssocID="{27416F9D-5DA3-4273-8A5F-D798E9304E13}" presName="childShape" presStyleCnt="0">
        <dgm:presLayoutVars>
          <dgm:chMax val="0"/>
          <dgm:chPref val="0"/>
        </dgm:presLayoutVars>
      </dgm:prSet>
      <dgm:spPr/>
    </dgm:pt>
    <dgm:pt modelId="{8E2F5DCC-7412-4731-847B-766E71DE1063}" type="pres">
      <dgm:prSet presAssocID="{E23BD19E-F347-4A5E-A21E-604725AA7D93}" presName="childComposite" presStyleCnt="0">
        <dgm:presLayoutVars>
          <dgm:chMax val="0"/>
          <dgm:chPref val="0"/>
        </dgm:presLayoutVars>
      </dgm:prSet>
      <dgm:spPr/>
    </dgm:pt>
    <dgm:pt modelId="{8D9ADF43-314C-4473-B1EB-F55E802CA756}" type="pres">
      <dgm:prSet presAssocID="{E23BD19E-F347-4A5E-A21E-604725AA7D93}" presName="ChildAccent" presStyleLbl="solidFgAcc1" presStyleIdx="0" presStyleCnt="4"/>
      <dgm:spPr/>
    </dgm:pt>
    <dgm:pt modelId="{D3E00D48-9AAF-468A-B440-26E4646909C7}" type="pres">
      <dgm:prSet presAssocID="{E23BD19E-F347-4A5E-A21E-604725AA7D93}" presName="Child" presStyleLbl="revTx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721D5BA-0EF1-4610-AC4E-CCB4C1C1CA65}" type="pres">
      <dgm:prSet presAssocID="{CEC711F4-517D-476D-81F4-EBDDC58C3995}" presName="childComposite" presStyleCnt="0">
        <dgm:presLayoutVars>
          <dgm:chMax val="0"/>
          <dgm:chPref val="0"/>
        </dgm:presLayoutVars>
      </dgm:prSet>
      <dgm:spPr/>
    </dgm:pt>
    <dgm:pt modelId="{94682C8D-07B2-45FB-B69A-264CE782A1B6}" type="pres">
      <dgm:prSet presAssocID="{CEC711F4-517D-476D-81F4-EBDDC58C3995}" presName="ChildAccent" presStyleLbl="solidFgAcc1" presStyleIdx="1" presStyleCnt="4"/>
      <dgm:spPr/>
    </dgm:pt>
    <dgm:pt modelId="{423C7CD1-5809-4B42-9636-5BB0755FC562}" type="pres">
      <dgm:prSet presAssocID="{CEC711F4-517D-476D-81F4-EBDDC58C3995}" presName="Child" presStyleLbl="revTx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8C43CE-9293-4D32-A509-61D8BD8B1444}" type="pres">
      <dgm:prSet presAssocID="{532DCFA4-657C-4B25-AF1A-70B0F330DDA1}" presName="childComposite" presStyleCnt="0">
        <dgm:presLayoutVars>
          <dgm:chMax val="0"/>
          <dgm:chPref val="0"/>
        </dgm:presLayoutVars>
      </dgm:prSet>
      <dgm:spPr/>
    </dgm:pt>
    <dgm:pt modelId="{3412B041-6F0F-49F2-B55D-42198E77FCB4}" type="pres">
      <dgm:prSet presAssocID="{532DCFA4-657C-4B25-AF1A-70B0F330DDA1}" presName="ChildAccent" presStyleLbl="solidFgAcc1" presStyleIdx="2" presStyleCnt="4"/>
      <dgm:spPr/>
    </dgm:pt>
    <dgm:pt modelId="{34924F59-E221-49DC-83D3-0F1AA6A06AB5}" type="pres">
      <dgm:prSet presAssocID="{532DCFA4-657C-4B25-AF1A-70B0F330DDA1}" presName="Child" presStyleLbl="revTx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43731B-5DEC-418F-9918-2556CD2A472E}" type="pres">
      <dgm:prSet presAssocID="{E3DCE67F-4CCE-4D28-B9A4-C2C53E5FA716}" presName="childComposite" presStyleCnt="0">
        <dgm:presLayoutVars>
          <dgm:chMax val="0"/>
          <dgm:chPref val="0"/>
        </dgm:presLayoutVars>
      </dgm:prSet>
      <dgm:spPr/>
    </dgm:pt>
    <dgm:pt modelId="{E40A4770-781C-4F2B-ABDE-71A6222E8AA2}" type="pres">
      <dgm:prSet presAssocID="{E3DCE67F-4CCE-4D28-B9A4-C2C53E5FA716}" presName="ChildAccent" presStyleLbl="solidFgAcc1" presStyleIdx="3" presStyleCnt="4"/>
      <dgm:spPr/>
    </dgm:pt>
    <dgm:pt modelId="{689B407C-7DCE-429A-AFAD-076CB53266B9}" type="pres">
      <dgm:prSet presAssocID="{E3DCE67F-4CCE-4D28-B9A4-C2C53E5FA716}" presName="Child" presStyleLbl="revTx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D3898A-2ED7-4173-AC16-9D9812AB17F0}" srcId="{1B44E6C9-AF4E-468D-AE74-D46BC9FEF91A}" destId="{27416F9D-5DA3-4273-8A5F-D798E9304E13}" srcOrd="0" destOrd="0" parTransId="{4A7CE238-78C1-493E-92BA-4B9D30C1F836}" sibTransId="{F0F8B68E-385F-4A18-B1A7-464099DC7F9B}"/>
    <dgm:cxn modelId="{B3ED3C62-D917-484E-8E8C-F1B2442A0D94}" type="presOf" srcId="{E23BD19E-F347-4A5E-A21E-604725AA7D93}" destId="{D3E00D48-9AAF-468A-B440-26E4646909C7}" srcOrd="0" destOrd="0" presId="urn:microsoft.com/office/officeart/2008/layout/SquareAccentList"/>
    <dgm:cxn modelId="{FDABC3EF-A82B-46BE-8D03-63C3D3199F2F}" type="presOf" srcId="{CEC711F4-517D-476D-81F4-EBDDC58C3995}" destId="{423C7CD1-5809-4B42-9636-5BB0755FC562}" srcOrd="0" destOrd="0" presId="urn:microsoft.com/office/officeart/2008/layout/SquareAccentList"/>
    <dgm:cxn modelId="{7ADC283E-7960-44E2-AF07-830C8DD56739}" srcId="{27416F9D-5DA3-4273-8A5F-D798E9304E13}" destId="{E23BD19E-F347-4A5E-A21E-604725AA7D93}" srcOrd="0" destOrd="0" parTransId="{C2564C00-AE06-4226-8355-F72500DDF987}" sibTransId="{01A9A838-3B30-4957-8EE6-C05BF6AF3DAE}"/>
    <dgm:cxn modelId="{A288567F-CFDE-4292-882E-241B18835240}" type="presOf" srcId="{532DCFA4-657C-4B25-AF1A-70B0F330DDA1}" destId="{34924F59-E221-49DC-83D3-0F1AA6A06AB5}" srcOrd="0" destOrd="0" presId="urn:microsoft.com/office/officeart/2008/layout/SquareAccentList"/>
    <dgm:cxn modelId="{57DD41E4-5AF9-4FCF-8CBB-A0BB8ED25EAB}" srcId="{27416F9D-5DA3-4273-8A5F-D798E9304E13}" destId="{532DCFA4-657C-4B25-AF1A-70B0F330DDA1}" srcOrd="2" destOrd="0" parTransId="{9C652513-45FD-437E-ACC9-819E1E1294C3}" sibTransId="{5F996E97-BEC9-4AB3-83D1-C83DB05F6275}"/>
    <dgm:cxn modelId="{4F745E54-4BA8-4B0E-9164-4EE7583FE01B}" type="presOf" srcId="{27416F9D-5DA3-4273-8A5F-D798E9304E13}" destId="{197ABB2B-778A-472D-B973-64930AE4141E}" srcOrd="0" destOrd="0" presId="urn:microsoft.com/office/officeart/2008/layout/SquareAccentList"/>
    <dgm:cxn modelId="{37530640-EF7F-4473-BCF0-E15F2BA82920}" type="presOf" srcId="{1B44E6C9-AF4E-468D-AE74-D46BC9FEF91A}" destId="{96468CB5-C684-4C8A-9869-672699C4A54D}" srcOrd="0" destOrd="0" presId="urn:microsoft.com/office/officeart/2008/layout/SquareAccentList"/>
    <dgm:cxn modelId="{A0C9B662-9255-4247-859B-4F6F88FB1838}" type="presOf" srcId="{E3DCE67F-4CCE-4D28-B9A4-C2C53E5FA716}" destId="{689B407C-7DCE-429A-AFAD-076CB53266B9}" srcOrd="0" destOrd="0" presId="urn:microsoft.com/office/officeart/2008/layout/SquareAccentList"/>
    <dgm:cxn modelId="{5381BD81-B441-4015-9785-CF7130FE7AB3}" srcId="{27416F9D-5DA3-4273-8A5F-D798E9304E13}" destId="{CEC711F4-517D-476D-81F4-EBDDC58C3995}" srcOrd="1" destOrd="0" parTransId="{F25DC62C-0116-429E-A616-ECE3707968F6}" sibTransId="{72885753-0543-4ED4-9679-0D079650750F}"/>
    <dgm:cxn modelId="{57C1B645-48C5-478F-BAE0-9FC5502876FA}" srcId="{27416F9D-5DA3-4273-8A5F-D798E9304E13}" destId="{E3DCE67F-4CCE-4D28-B9A4-C2C53E5FA716}" srcOrd="3" destOrd="0" parTransId="{B73635B5-72E8-4BE8-A8B1-40A71326A575}" sibTransId="{EE944077-13A2-4041-9534-EA8A34432090}"/>
    <dgm:cxn modelId="{25060902-ACA5-4E33-914E-FB072FF0A728}" type="presParOf" srcId="{96468CB5-C684-4C8A-9869-672699C4A54D}" destId="{3825AD90-8450-4362-8675-639D831D9336}" srcOrd="0" destOrd="0" presId="urn:microsoft.com/office/officeart/2008/layout/SquareAccentList"/>
    <dgm:cxn modelId="{D66C13A7-3EC5-4599-9015-6655BF608368}" type="presParOf" srcId="{3825AD90-8450-4362-8675-639D831D9336}" destId="{E6002F6A-D021-456D-9403-D61F3DC2FF2F}" srcOrd="0" destOrd="0" presId="urn:microsoft.com/office/officeart/2008/layout/SquareAccentList"/>
    <dgm:cxn modelId="{042E7E80-40FB-4A69-8673-8E2F576A015D}" type="presParOf" srcId="{E6002F6A-D021-456D-9403-D61F3DC2FF2F}" destId="{670554B5-8B20-43DC-AB98-E8248934FF2A}" srcOrd="0" destOrd="0" presId="urn:microsoft.com/office/officeart/2008/layout/SquareAccentList"/>
    <dgm:cxn modelId="{8EC610B5-AFA6-4424-9DD9-3C687AD6B87F}" type="presParOf" srcId="{E6002F6A-D021-456D-9403-D61F3DC2FF2F}" destId="{3BABC7D5-2243-44AD-8EFD-E1F31BB0AA1D}" srcOrd="1" destOrd="0" presId="urn:microsoft.com/office/officeart/2008/layout/SquareAccentList"/>
    <dgm:cxn modelId="{750396CA-C0E0-44A2-88F3-BA1B956F196D}" type="presParOf" srcId="{E6002F6A-D021-456D-9403-D61F3DC2FF2F}" destId="{197ABB2B-778A-472D-B973-64930AE4141E}" srcOrd="2" destOrd="0" presId="urn:microsoft.com/office/officeart/2008/layout/SquareAccentList"/>
    <dgm:cxn modelId="{A4962607-9D85-4EBB-A787-AEC635AEF168}" type="presParOf" srcId="{3825AD90-8450-4362-8675-639D831D9336}" destId="{0203D661-7978-4BE7-AD84-9C9A06833D03}" srcOrd="1" destOrd="0" presId="urn:microsoft.com/office/officeart/2008/layout/SquareAccentList"/>
    <dgm:cxn modelId="{E58B6B07-AFA1-4E91-A528-058A164CD0D3}" type="presParOf" srcId="{0203D661-7978-4BE7-AD84-9C9A06833D03}" destId="{8E2F5DCC-7412-4731-847B-766E71DE1063}" srcOrd="0" destOrd="0" presId="urn:microsoft.com/office/officeart/2008/layout/SquareAccentList"/>
    <dgm:cxn modelId="{E64DFD1E-78EC-44EF-BE61-62B521B37326}" type="presParOf" srcId="{8E2F5DCC-7412-4731-847B-766E71DE1063}" destId="{8D9ADF43-314C-4473-B1EB-F55E802CA756}" srcOrd="0" destOrd="0" presId="urn:microsoft.com/office/officeart/2008/layout/SquareAccentList"/>
    <dgm:cxn modelId="{E144F337-6CA7-46DE-B8E8-770933B30C44}" type="presParOf" srcId="{8E2F5DCC-7412-4731-847B-766E71DE1063}" destId="{D3E00D48-9AAF-468A-B440-26E4646909C7}" srcOrd="1" destOrd="0" presId="urn:microsoft.com/office/officeart/2008/layout/SquareAccentList"/>
    <dgm:cxn modelId="{FBABD59B-5472-48EB-99E3-1BE0DD8DAC63}" type="presParOf" srcId="{0203D661-7978-4BE7-AD84-9C9A06833D03}" destId="{D721D5BA-0EF1-4610-AC4E-CCB4C1C1CA65}" srcOrd="1" destOrd="0" presId="urn:microsoft.com/office/officeart/2008/layout/SquareAccentList"/>
    <dgm:cxn modelId="{5D946DD8-3B7C-4FED-B6CA-63E821BB2B57}" type="presParOf" srcId="{D721D5BA-0EF1-4610-AC4E-CCB4C1C1CA65}" destId="{94682C8D-07B2-45FB-B69A-264CE782A1B6}" srcOrd="0" destOrd="0" presId="urn:microsoft.com/office/officeart/2008/layout/SquareAccentList"/>
    <dgm:cxn modelId="{65779EF8-3AB5-46B6-BE7B-98A57416CAFB}" type="presParOf" srcId="{D721D5BA-0EF1-4610-AC4E-CCB4C1C1CA65}" destId="{423C7CD1-5809-4B42-9636-5BB0755FC562}" srcOrd="1" destOrd="0" presId="urn:microsoft.com/office/officeart/2008/layout/SquareAccentList"/>
    <dgm:cxn modelId="{B1A05BC9-5CC2-49CA-8CEA-664974F23621}" type="presParOf" srcId="{0203D661-7978-4BE7-AD84-9C9A06833D03}" destId="{098C43CE-9293-4D32-A509-61D8BD8B1444}" srcOrd="2" destOrd="0" presId="urn:microsoft.com/office/officeart/2008/layout/SquareAccentList"/>
    <dgm:cxn modelId="{6645B36B-5E92-4432-B21A-53A48C04EAF5}" type="presParOf" srcId="{098C43CE-9293-4D32-A509-61D8BD8B1444}" destId="{3412B041-6F0F-49F2-B55D-42198E77FCB4}" srcOrd="0" destOrd="0" presId="urn:microsoft.com/office/officeart/2008/layout/SquareAccentList"/>
    <dgm:cxn modelId="{3704503C-5249-47DB-BEAD-2979701A9AC5}" type="presParOf" srcId="{098C43CE-9293-4D32-A509-61D8BD8B1444}" destId="{34924F59-E221-49DC-83D3-0F1AA6A06AB5}" srcOrd="1" destOrd="0" presId="urn:microsoft.com/office/officeart/2008/layout/SquareAccentList"/>
    <dgm:cxn modelId="{AAFCD273-EC29-4A6A-B432-DB855BCE5D27}" type="presParOf" srcId="{0203D661-7978-4BE7-AD84-9C9A06833D03}" destId="{4543731B-5DEC-418F-9918-2556CD2A472E}" srcOrd="3" destOrd="0" presId="urn:microsoft.com/office/officeart/2008/layout/SquareAccentList"/>
    <dgm:cxn modelId="{52BAF39B-DB5F-4254-9C0F-70F9325F0FF2}" type="presParOf" srcId="{4543731B-5DEC-418F-9918-2556CD2A472E}" destId="{E40A4770-781C-4F2B-ABDE-71A6222E8AA2}" srcOrd="0" destOrd="0" presId="urn:microsoft.com/office/officeart/2008/layout/SquareAccentList"/>
    <dgm:cxn modelId="{3ED80970-8F84-4D94-9DBD-E354F6D22B97}" type="presParOf" srcId="{4543731B-5DEC-418F-9918-2556CD2A472E}" destId="{689B407C-7DCE-429A-AFAD-076CB53266B9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44E6C9-AF4E-468D-AE74-D46BC9FEF91A}" type="doc">
      <dgm:prSet loTypeId="urn:microsoft.com/office/officeart/2008/layout/SquareAccent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7416F9D-5DA3-4273-8A5F-D798E9304E13}">
      <dgm:prSet phldrT="[Text]"/>
      <dgm:spPr/>
      <dgm:t>
        <a:bodyPr/>
        <a:lstStyle/>
        <a:p>
          <a:r>
            <a:rPr lang="en-US" dirty="0" smtClean="0"/>
            <a:t>Final Dataset</a:t>
          </a:r>
          <a:endParaRPr lang="en-US" dirty="0"/>
        </a:p>
      </dgm:t>
    </dgm:pt>
    <dgm:pt modelId="{4A7CE238-78C1-493E-92BA-4B9D30C1F836}" type="parTrans" cxnId="{FED3898A-2ED7-4173-AC16-9D9812AB17F0}">
      <dgm:prSet/>
      <dgm:spPr/>
      <dgm:t>
        <a:bodyPr/>
        <a:lstStyle/>
        <a:p>
          <a:endParaRPr lang="en-US"/>
        </a:p>
      </dgm:t>
    </dgm:pt>
    <dgm:pt modelId="{F0F8B68E-385F-4A18-B1A7-464099DC7F9B}" type="sibTrans" cxnId="{FED3898A-2ED7-4173-AC16-9D9812AB17F0}">
      <dgm:prSet/>
      <dgm:spPr/>
      <dgm:t>
        <a:bodyPr/>
        <a:lstStyle/>
        <a:p>
          <a:endParaRPr lang="en-US"/>
        </a:p>
      </dgm:t>
    </dgm:pt>
    <dgm:pt modelId="{E23BD19E-F347-4A5E-A21E-604725AA7D93}">
      <dgm:prSet phldrT="[Text]" custT="1"/>
      <dgm:spPr/>
      <dgm:t>
        <a:bodyPr/>
        <a:lstStyle/>
        <a:p>
          <a:r>
            <a:rPr lang="en-US" sz="1200" dirty="0" smtClean="0"/>
            <a:t>Incidents dataset + </a:t>
          </a:r>
          <a:r>
            <a:rPr lang="en-US" sz="1200" dirty="0" err="1" smtClean="0"/>
            <a:t>zipcode</a:t>
          </a:r>
          <a:r>
            <a:rPr lang="en-US" sz="1200" dirty="0" smtClean="0"/>
            <a:t> column added using </a:t>
          </a:r>
          <a:r>
            <a:rPr lang="en-US" sz="1200" dirty="0" err="1" smtClean="0">
              <a:latin typeface="Consolas" pitchFamily="49" charset="0"/>
              <a:cs typeface="Consolas" pitchFamily="49" charset="0"/>
            </a:rPr>
            <a:t>zipcode</a:t>
          </a:r>
          <a:r>
            <a:rPr lang="en-US" sz="1200" dirty="0" smtClean="0"/>
            <a:t> library</a:t>
          </a:r>
          <a:endParaRPr lang="en-US" sz="1200" dirty="0"/>
        </a:p>
      </dgm:t>
    </dgm:pt>
    <dgm:pt modelId="{C2564C00-AE06-4226-8355-F72500DDF987}" type="parTrans" cxnId="{7ADC283E-7960-44E2-AF07-830C8DD56739}">
      <dgm:prSet/>
      <dgm:spPr/>
      <dgm:t>
        <a:bodyPr/>
        <a:lstStyle/>
        <a:p>
          <a:endParaRPr lang="en-US"/>
        </a:p>
      </dgm:t>
    </dgm:pt>
    <dgm:pt modelId="{01A9A838-3B30-4957-8EE6-C05BF6AF3DAE}" type="sibTrans" cxnId="{7ADC283E-7960-44E2-AF07-830C8DD56739}">
      <dgm:prSet/>
      <dgm:spPr/>
      <dgm:t>
        <a:bodyPr/>
        <a:lstStyle/>
        <a:p>
          <a:endParaRPr lang="en-US"/>
        </a:p>
      </dgm:t>
    </dgm:pt>
    <dgm:pt modelId="{67981E1B-77EE-4CB3-B3D1-5EC685EFA921}">
      <dgm:prSet custT="1"/>
      <dgm:spPr/>
      <dgm:t>
        <a:bodyPr/>
        <a:lstStyle/>
        <a:p>
          <a:r>
            <a:rPr lang="en-US" sz="1200" dirty="0" smtClean="0"/>
            <a:t>House prices joined to Final dataset using </a:t>
          </a:r>
          <a:r>
            <a:rPr lang="en-US" sz="1200" dirty="0" err="1" smtClean="0"/>
            <a:t>zipcode</a:t>
          </a:r>
          <a:r>
            <a:rPr lang="en-US" sz="1200" dirty="0" smtClean="0"/>
            <a:t> as key</a:t>
          </a:r>
          <a:endParaRPr lang="en-US" sz="1200" dirty="0"/>
        </a:p>
      </dgm:t>
    </dgm:pt>
    <dgm:pt modelId="{8A41B97D-A511-42C6-A7B0-8F2D5E114770}" type="parTrans" cxnId="{EDB5B827-74F0-4F2F-A26D-B129C1EB7F0B}">
      <dgm:prSet/>
      <dgm:spPr/>
      <dgm:t>
        <a:bodyPr/>
        <a:lstStyle/>
        <a:p>
          <a:endParaRPr lang="en-US"/>
        </a:p>
      </dgm:t>
    </dgm:pt>
    <dgm:pt modelId="{9973D7D9-8607-40BB-972E-C6B16B746A02}" type="sibTrans" cxnId="{EDB5B827-74F0-4F2F-A26D-B129C1EB7F0B}">
      <dgm:prSet/>
      <dgm:spPr/>
      <dgm:t>
        <a:bodyPr/>
        <a:lstStyle/>
        <a:p>
          <a:endParaRPr lang="en-US"/>
        </a:p>
      </dgm:t>
    </dgm:pt>
    <dgm:pt modelId="{8374884A-0143-4E0C-B7C7-A49569A7C1AA}">
      <dgm:prSet custT="1"/>
      <dgm:spPr/>
      <dgm:t>
        <a:bodyPr/>
        <a:lstStyle/>
        <a:p>
          <a:r>
            <a:rPr lang="en-US" sz="1200" dirty="0" smtClean="0"/>
            <a:t>Combined common crime types to reduce number of  categories from 39 to 15</a:t>
          </a:r>
          <a:endParaRPr lang="en-US" sz="1200" dirty="0"/>
        </a:p>
      </dgm:t>
    </dgm:pt>
    <dgm:pt modelId="{0E04D2CD-F895-450D-A2A0-55CE3435C4A1}" type="parTrans" cxnId="{B630AFED-B7F4-45AD-9784-25C3B29A5DEA}">
      <dgm:prSet/>
      <dgm:spPr/>
      <dgm:t>
        <a:bodyPr/>
        <a:lstStyle/>
        <a:p>
          <a:endParaRPr lang="en-US"/>
        </a:p>
      </dgm:t>
    </dgm:pt>
    <dgm:pt modelId="{970DDE3F-46D0-4FE8-9B1B-7B8E09E8A0AD}" type="sibTrans" cxnId="{B630AFED-B7F4-45AD-9784-25C3B29A5DEA}">
      <dgm:prSet/>
      <dgm:spPr/>
      <dgm:t>
        <a:bodyPr/>
        <a:lstStyle/>
        <a:p>
          <a:endParaRPr lang="en-US"/>
        </a:p>
      </dgm:t>
    </dgm:pt>
    <dgm:pt modelId="{96468CB5-C684-4C8A-9869-672699C4A54D}" type="pres">
      <dgm:prSet presAssocID="{1B44E6C9-AF4E-468D-AE74-D46BC9FEF91A}" presName="layout" presStyleCnt="0">
        <dgm:presLayoutVars>
          <dgm:chMax/>
          <dgm:chPref/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3825AD90-8450-4362-8675-639D831D9336}" type="pres">
      <dgm:prSet presAssocID="{27416F9D-5DA3-4273-8A5F-D798E9304E13}" presName="root" presStyleCnt="0">
        <dgm:presLayoutVars>
          <dgm:chMax/>
          <dgm:chPref/>
        </dgm:presLayoutVars>
      </dgm:prSet>
      <dgm:spPr/>
    </dgm:pt>
    <dgm:pt modelId="{E6002F6A-D021-456D-9403-D61F3DC2FF2F}" type="pres">
      <dgm:prSet presAssocID="{27416F9D-5DA3-4273-8A5F-D798E9304E13}" presName="rootComposite" presStyleCnt="0">
        <dgm:presLayoutVars/>
      </dgm:prSet>
      <dgm:spPr/>
    </dgm:pt>
    <dgm:pt modelId="{670554B5-8B20-43DC-AB98-E8248934FF2A}" type="pres">
      <dgm:prSet presAssocID="{27416F9D-5DA3-4273-8A5F-D798E9304E13}" presName="ParentAccent" presStyleLbl="alignNode1" presStyleIdx="0" presStyleCnt="1" custLinFactNeighborX="728"/>
      <dgm:spPr/>
    </dgm:pt>
    <dgm:pt modelId="{3BABC7D5-2243-44AD-8EFD-E1F31BB0AA1D}" type="pres">
      <dgm:prSet presAssocID="{27416F9D-5DA3-4273-8A5F-D798E9304E13}" presName="ParentSmallAccent" presStyleLbl="fgAcc1" presStyleIdx="0" presStyleCnt="1"/>
      <dgm:spPr/>
    </dgm:pt>
    <dgm:pt modelId="{197ABB2B-778A-472D-B973-64930AE4141E}" type="pres">
      <dgm:prSet presAssocID="{27416F9D-5DA3-4273-8A5F-D798E9304E13}" presName="Parent" presStyleLbl="revTx" presStyleIdx="0" presStyleCnt="4">
        <dgm:presLayoutVars>
          <dgm:chMax/>
          <dgm:chPref val="4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03D661-7978-4BE7-AD84-9C9A06833D03}" type="pres">
      <dgm:prSet presAssocID="{27416F9D-5DA3-4273-8A5F-D798E9304E13}" presName="childShape" presStyleCnt="0">
        <dgm:presLayoutVars>
          <dgm:chMax val="0"/>
          <dgm:chPref val="0"/>
        </dgm:presLayoutVars>
      </dgm:prSet>
      <dgm:spPr/>
    </dgm:pt>
    <dgm:pt modelId="{8E2F5DCC-7412-4731-847B-766E71DE1063}" type="pres">
      <dgm:prSet presAssocID="{E23BD19E-F347-4A5E-A21E-604725AA7D93}" presName="childComposite" presStyleCnt="0">
        <dgm:presLayoutVars>
          <dgm:chMax val="0"/>
          <dgm:chPref val="0"/>
        </dgm:presLayoutVars>
      </dgm:prSet>
      <dgm:spPr/>
    </dgm:pt>
    <dgm:pt modelId="{8D9ADF43-314C-4473-B1EB-F55E802CA756}" type="pres">
      <dgm:prSet presAssocID="{E23BD19E-F347-4A5E-A21E-604725AA7D93}" presName="ChildAccent" presStyleLbl="solidFgAcc1" presStyleIdx="0" presStyleCnt="3"/>
      <dgm:spPr/>
    </dgm:pt>
    <dgm:pt modelId="{D3E00D48-9AAF-468A-B440-26E4646909C7}" type="pres">
      <dgm:prSet presAssocID="{E23BD19E-F347-4A5E-A21E-604725AA7D93}" presName="Child" presStyleLbl="revTx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884C20-F09A-4EB3-A3AC-CDF2E9BF9435}" type="pres">
      <dgm:prSet presAssocID="{67981E1B-77EE-4CB3-B3D1-5EC685EFA921}" presName="childComposite" presStyleCnt="0">
        <dgm:presLayoutVars>
          <dgm:chMax val="0"/>
          <dgm:chPref val="0"/>
        </dgm:presLayoutVars>
      </dgm:prSet>
      <dgm:spPr/>
    </dgm:pt>
    <dgm:pt modelId="{BFDE5A64-1001-4E3C-A243-08220A37E1F9}" type="pres">
      <dgm:prSet presAssocID="{67981E1B-77EE-4CB3-B3D1-5EC685EFA921}" presName="ChildAccent" presStyleLbl="solidFgAcc1" presStyleIdx="1" presStyleCnt="3" custLinFactNeighborY="27363"/>
      <dgm:spPr/>
    </dgm:pt>
    <dgm:pt modelId="{A8114429-190E-4AA0-8CF7-A87D4A649972}" type="pres">
      <dgm:prSet presAssocID="{67981E1B-77EE-4CB3-B3D1-5EC685EFA921}" presName="Child" presStyleLbl="revTx" presStyleIdx="2" presStyleCnt="4" custLinFactNeighborY="1173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8C9779-CFEF-4886-A391-60E67896EA8A}" type="pres">
      <dgm:prSet presAssocID="{8374884A-0143-4E0C-B7C7-A49569A7C1AA}" presName="childComposite" presStyleCnt="0">
        <dgm:presLayoutVars>
          <dgm:chMax val="0"/>
          <dgm:chPref val="0"/>
        </dgm:presLayoutVars>
      </dgm:prSet>
      <dgm:spPr/>
    </dgm:pt>
    <dgm:pt modelId="{8487FDFD-B83F-470A-8005-D3A332CE085F}" type="pres">
      <dgm:prSet presAssocID="{8374884A-0143-4E0C-B7C7-A49569A7C1AA}" presName="ChildAccent" presStyleLbl="solidFgAcc1" presStyleIdx="2" presStyleCnt="3"/>
      <dgm:spPr/>
    </dgm:pt>
    <dgm:pt modelId="{39F1A15B-FF44-4075-B428-81CCA08CEB67}" type="pres">
      <dgm:prSet presAssocID="{8374884A-0143-4E0C-B7C7-A49569A7C1AA}" presName="Child" presStyleLbl="revTx" presStyleIdx="3" presStyleCnt="4" custScaleY="14969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F9EA162-686E-4EBB-AAEE-71D7F17E6049}" type="presOf" srcId="{E23BD19E-F347-4A5E-A21E-604725AA7D93}" destId="{D3E00D48-9AAF-468A-B440-26E4646909C7}" srcOrd="0" destOrd="0" presId="urn:microsoft.com/office/officeart/2008/layout/SquareAccentList"/>
    <dgm:cxn modelId="{EDB5B827-74F0-4F2F-A26D-B129C1EB7F0B}" srcId="{27416F9D-5DA3-4273-8A5F-D798E9304E13}" destId="{67981E1B-77EE-4CB3-B3D1-5EC685EFA921}" srcOrd="1" destOrd="0" parTransId="{8A41B97D-A511-42C6-A7B0-8F2D5E114770}" sibTransId="{9973D7D9-8607-40BB-972E-C6B16B746A02}"/>
    <dgm:cxn modelId="{B8CD2A36-2B5C-4C94-B261-22505B22409C}" type="presOf" srcId="{1B44E6C9-AF4E-468D-AE74-D46BC9FEF91A}" destId="{96468CB5-C684-4C8A-9869-672699C4A54D}" srcOrd="0" destOrd="0" presId="urn:microsoft.com/office/officeart/2008/layout/SquareAccentList"/>
    <dgm:cxn modelId="{FED3898A-2ED7-4173-AC16-9D9812AB17F0}" srcId="{1B44E6C9-AF4E-468D-AE74-D46BC9FEF91A}" destId="{27416F9D-5DA3-4273-8A5F-D798E9304E13}" srcOrd="0" destOrd="0" parTransId="{4A7CE238-78C1-493E-92BA-4B9D30C1F836}" sibTransId="{F0F8B68E-385F-4A18-B1A7-464099DC7F9B}"/>
    <dgm:cxn modelId="{4E26C38D-3F46-453D-8372-42A18D261928}" type="presOf" srcId="{67981E1B-77EE-4CB3-B3D1-5EC685EFA921}" destId="{A8114429-190E-4AA0-8CF7-A87D4A649972}" srcOrd="0" destOrd="0" presId="urn:microsoft.com/office/officeart/2008/layout/SquareAccentList"/>
    <dgm:cxn modelId="{7ADC283E-7960-44E2-AF07-830C8DD56739}" srcId="{27416F9D-5DA3-4273-8A5F-D798E9304E13}" destId="{E23BD19E-F347-4A5E-A21E-604725AA7D93}" srcOrd="0" destOrd="0" parTransId="{C2564C00-AE06-4226-8355-F72500DDF987}" sibTransId="{01A9A838-3B30-4957-8EE6-C05BF6AF3DAE}"/>
    <dgm:cxn modelId="{744D9ADC-5BF2-415F-9195-836473F89214}" type="presOf" srcId="{27416F9D-5DA3-4273-8A5F-D798E9304E13}" destId="{197ABB2B-778A-472D-B973-64930AE4141E}" srcOrd="0" destOrd="0" presId="urn:microsoft.com/office/officeart/2008/layout/SquareAccentList"/>
    <dgm:cxn modelId="{62F95645-CD55-4C58-BE81-4BC2504166B1}" type="presOf" srcId="{8374884A-0143-4E0C-B7C7-A49569A7C1AA}" destId="{39F1A15B-FF44-4075-B428-81CCA08CEB67}" srcOrd="0" destOrd="0" presId="urn:microsoft.com/office/officeart/2008/layout/SquareAccentList"/>
    <dgm:cxn modelId="{B630AFED-B7F4-45AD-9784-25C3B29A5DEA}" srcId="{27416F9D-5DA3-4273-8A5F-D798E9304E13}" destId="{8374884A-0143-4E0C-B7C7-A49569A7C1AA}" srcOrd="2" destOrd="0" parTransId="{0E04D2CD-F895-450D-A2A0-55CE3435C4A1}" sibTransId="{970DDE3F-46D0-4FE8-9B1B-7B8E09E8A0AD}"/>
    <dgm:cxn modelId="{4378A89F-4D43-463A-ADB6-A20CA19FDBDF}" type="presParOf" srcId="{96468CB5-C684-4C8A-9869-672699C4A54D}" destId="{3825AD90-8450-4362-8675-639D831D9336}" srcOrd="0" destOrd="0" presId="urn:microsoft.com/office/officeart/2008/layout/SquareAccentList"/>
    <dgm:cxn modelId="{3FE0C7A0-622B-4885-9D67-8F9E81536AB4}" type="presParOf" srcId="{3825AD90-8450-4362-8675-639D831D9336}" destId="{E6002F6A-D021-456D-9403-D61F3DC2FF2F}" srcOrd="0" destOrd="0" presId="urn:microsoft.com/office/officeart/2008/layout/SquareAccentList"/>
    <dgm:cxn modelId="{513B5B22-E9A2-4403-98D6-FAAFF1D4EA4A}" type="presParOf" srcId="{E6002F6A-D021-456D-9403-D61F3DC2FF2F}" destId="{670554B5-8B20-43DC-AB98-E8248934FF2A}" srcOrd="0" destOrd="0" presId="urn:microsoft.com/office/officeart/2008/layout/SquareAccentList"/>
    <dgm:cxn modelId="{B97E648F-6BE6-43D7-9B05-BAF819B06958}" type="presParOf" srcId="{E6002F6A-D021-456D-9403-D61F3DC2FF2F}" destId="{3BABC7D5-2243-44AD-8EFD-E1F31BB0AA1D}" srcOrd="1" destOrd="0" presId="urn:microsoft.com/office/officeart/2008/layout/SquareAccentList"/>
    <dgm:cxn modelId="{F4AF2725-99E3-439B-9EFF-1A0ECA7BFD79}" type="presParOf" srcId="{E6002F6A-D021-456D-9403-D61F3DC2FF2F}" destId="{197ABB2B-778A-472D-B973-64930AE4141E}" srcOrd="2" destOrd="0" presId="urn:microsoft.com/office/officeart/2008/layout/SquareAccentList"/>
    <dgm:cxn modelId="{4C788495-7FA6-40EE-9C24-7AE3BD028662}" type="presParOf" srcId="{3825AD90-8450-4362-8675-639D831D9336}" destId="{0203D661-7978-4BE7-AD84-9C9A06833D03}" srcOrd="1" destOrd="0" presId="urn:microsoft.com/office/officeart/2008/layout/SquareAccentList"/>
    <dgm:cxn modelId="{E520F1CD-058B-4670-82E9-706654F3E4F1}" type="presParOf" srcId="{0203D661-7978-4BE7-AD84-9C9A06833D03}" destId="{8E2F5DCC-7412-4731-847B-766E71DE1063}" srcOrd="0" destOrd="0" presId="urn:microsoft.com/office/officeart/2008/layout/SquareAccentList"/>
    <dgm:cxn modelId="{B983F1FB-B0DA-4E5A-9772-926055DD857A}" type="presParOf" srcId="{8E2F5DCC-7412-4731-847B-766E71DE1063}" destId="{8D9ADF43-314C-4473-B1EB-F55E802CA756}" srcOrd="0" destOrd="0" presId="urn:microsoft.com/office/officeart/2008/layout/SquareAccentList"/>
    <dgm:cxn modelId="{F7D3EFFB-E23D-4BF0-99E9-32DEC5FD3B87}" type="presParOf" srcId="{8E2F5DCC-7412-4731-847B-766E71DE1063}" destId="{D3E00D48-9AAF-468A-B440-26E4646909C7}" srcOrd="1" destOrd="0" presId="urn:microsoft.com/office/officeart/2008/layout/SquareAccentList"/>
    <dgm:cxn modelId="{60692D31-9EBB-427E-95FC-4F323D326864}" type="presParOf" srcId="{0203D661-7978-4BE7-AD84-9C9A06833D03}" destId="{B4884C20-F09A-4EB3-A3AC-CDF2E9BF9435}" srcOrd="1" destOrd="0" presId="urn:microsoft.com/office/officeart/2008/layout/SquareAccentList"/>
    <dgm:cxn modelId="{3B8AC08D-8ACF-48C4-B1B6-8B4B2E8D35A2}" type="presParOf" srcId="{B4884C20-F09A-4EB3-A3AC-CDF2E9BF9435}" destId="{BFDE5A64-1001-4E3C-A243-08220A37E1F9}" srcOrd="0" destOrd="0" presId="urn:microsoft.com/office/officeart/2008/layout/SquareAccentList"/>
    <dgm:cxn modelId="{13F062CF-7C65-442D-B993-8195AE92591C}" type="presParOf" srcId="{B4884C20-F09A-4EB3-A3AC-CDF2E9BF9435}" destId="{A8114429-190E-4AA0-8CF7-A87D4A649972}" srcOrd="1" destOrd="0" presId="urn:microsoft.com/office/officeart/2008/layout/SquareAccentList"/>
    <dgm:cxn modelId="{E5F3388C-6FFC-43D7-BD10-FADCD91DAAE5}" type="presParOf" srcId="{0203D661-7978-4BE7-AD84-9C9A06833D03}" destId="{0F8C9779-CFEF-4886-A391-60E67896EA8A}" srcOrd="2" destOrd="0" presId="urn:microsoft.com/office/officeart/2008/layout/SquareAccentList"/>
    <dgm:cxn modelId="{5EBE8854-E4E3-4B6C-BFB0-37B7BA686B0D}" type="presParOf" srcId="{0F8C9779-CFEF-4886-A391-60E67896EA8A}" destId="{8487FDFD-B83F-470A-8005-D3A332CE085F}" srcOrd="0" destOrd="0" presId="urn:microsoft.com/office/officeart/2008/layout/SquareAccentList"/>
    <dgm:cxn modelId="{AA19B78A-A93C-4DBC-AF7A-F74B9DD7A397}" type="presParOf" srcId="{0F8C9779-CFEF-4886-A391-60E67896EA8A}" destId="{39F1A15B-FF44-4075-B428-81CCA08CEB67}" srcOrd="1" destOrd="0" presId="urn:microsoft.com/office/officeart/2008/layout/Square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1F5AA7-F77E-4BAD-AE8D-E602B84896C4}" type="doc">
      <dgm:prSet loTypeId="urn:microsoft.com/office/officeart/2005/8/layout/vList5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3A654ED3-F687-4820-B096-04AB3DEBA0E6}">
      <dgm:prSet phldrT="[Text]"/>
      <dgm:spPr/>
      <dgm:t>
        <a:bodyPr/>
        <a:lstStyle/>
        <a:p>
          <a:r>
            <a:rPr lang="en-US" dirty="0" smtClean="0"/>
            <a:t>To the SFPD</a:t>
          </a:r>
          <a:endParaRPr lang="en-US" dirty="0"/>
        </a:p>
      </dgm:t>
    </dgm:pt>
    <dgm:pt modelId="{27EA2452-99D2-4AE9-A7C1-56E08441E9E7}" type="parTrans" cxnId="{4E1A01F4-03B3-4DDD-982B-74AD8CA829C5}">
      <dgm:prSet/>
      <dgm:spPr/>
      <dgm:t>
        <a:bodyPr/>
        <a:lstStyle/>
        <a:p>
          <a:endParaRPr lang="en-US"/>
        </a:p>
      </dgm:t>
    </dgm:pt>
    <dgm:pt modelId="{90246701-AAB2-4C1C-B675-02F995D4C329}" type="sibTrans" cxnId="{4E1A01F4-03B3-4DDD-982B-74AD8CA829C5}">
      <dgm:prSet/>
      <dgm:spPr/>
      <dgm:t>
        <a:bodyPr/>
        <a:lstStyle/>
        <a:p>
          <a:endParaRPr lang="en-US"/>
        </a:p>
      </dgm:t>
    </dgm:pt>
    <dgm:pt modelId="{E634CCDF-094D-40B1-8C55-EA67EC84E596}">
      <dgm:prSet phldrT="[Text]"/>
      <dgm:spPr/>
      <dgm:t>
        <a:bodyPr/>
        <a:lstStyle/>
        <a:p>
          <a:r>
            <a:rPr lang="en-US" dirty="0" smtClean="0"/>
            <a:t>Other police districts would perhaps benefit by adopting specific strategies successfully employed by Tenderloin which could help reduce incidents that are difficult to resolve.</a:t>
          </a:r>
          <a:endParaRPr lang="en-US" dirty="0"/>
        </a:p>
      </dgm:t>
    </dgm:pt>
    <dgm:pt modelId="{71B06859-E72A-4A73-BA88-CF48746ECFBD}" type="parTrans" cxnId="{837E7DD7-8789-4CDD-B7D8-825617EDE815}">
      <dgm:prSet/>
      <dgm:spPr/>
      <dgm:t>
        <a:bodyPr/>
        <a:lstStyle/>
        <a:p>
          <a:endParaRPr lang="en-US"/>
        </a:p>
      </dgm:t>
    </dgm:pt>
    <dgm:pt modelId="{DC3B96EC-D25F-4D9C-B05E-F998148FD919}" type="sibTrans" cxnId="{837E7DD7-8789-4CDD-B7D8-825617EDE815}">
      <dgm:prSet/>
      <dgm:spPr/>
      <dgm:t>
        <a:bodyPr/>
        <a:lstStyle/>
        <a:p>
          <a:endParaRPr lang="en-US"/>
        </a:p>
      </dgm:t>
    </dgm:pt>
    <dgm:pt modelId="{B217D0C5-AECB-4667-809E-55BC7C9B1638}">
      <dgm:prSet phldrT="[Text]"/>
      <dgm:spPr/>
      <dgm:t>
        <a:bodyPr/>
        <a:lstStyle/>
        <a:p>
          <a:r>
            <a:rPr lang="en-US" dirty="0" smtClean="0"/>
            <a:t>To the city administration</a:t>
          </a:r>
          <a:endParaRPr lang="en-US" dirty="0"/>
        </a:p>
      </dgm:t>
    </dgm:pt>
    <dgm:pt modelId="{7357A225-0910-4FF0-9A67-7A2497BDF2D1}" type="parTrans" cxnId="{1A5102E0-96B0-4501-AB3D-D7DC5BDE43FA}">
      <dgm:prSet/>
      <dgm:spPr/>
      <dgm:t>
        <a:bodyPr/>
        <a:lstStyle/>
        <a:p>
          <a:endParaRPr lang="en-US"/>
        </a:p>
      </dgm:t>
    </dgm:pt>
    <dgm:pt modelId="{8A3246F4-E9B5-4899-B43B-245FFD387218}" type="sibTrans" cxnId="{1A5102E0-96B0-4501-AB3D-D7DC5BDE43FA}">
      <dgm:prSet/>
      <dgm:spPr/>
      <dgm:t>
        <a:bodyPr/>
        <a:lstStyle/>
        <a:p>
          <a:endParaRPr lang="en-US"/>
        </a:p>
      </dgm:t>
    </dgm:pt>
    <dgm:pt modelId="{80EBAB3E-4475-4533-8263-6CBAB618EE9F}">
      <dgm:prSet phldrT="[Text]"/>
      <dgm:spPr/>
      <dgm:t>
        <a:bodyPr/>
        <a:lstStyle/>
        <a:p>
          <a:r>
            <a:rPr lang="en-US" dirty="0" smtClean="0"/>
            <a:t>Taking extra security measures and deploying more police forces during the summer months of March to October could reduce incidents.</a:t>
          </a:r>
          <a:endParaRPr lang="en-US" dirty="0"/>
        </a:p>
      </dgm:t>
    </dgm:pt>
    <dgm:pt modelId="{B2C82CE7-96A1-4FC7-8865-61F441522F61}" type="parTrans" cxnId="{A8EAD7C3-C6DF-4318-9644-70A803ED43CA}">
      <dgm:prSet/>
      <dgm:spPr/>
      <dgm:t>
        <a:bodyPr/>
        <a:lstStyle/>
        <a:p>
          <a:endParaRPr lang="en-US"/>
        </a:p>
      </dgm:t>
    </dgm:pt>
    <dgm:pt modelId="{4D2CFDA0-2AF9-4261-965C-1E40B6DED9BB}" type="sibTrans" cxnId="{A8EAD7C3-C6DF-4318-9644-70A803ED43CA}">
      <dgm:prSet/>
      <dgm:spPr/>
      <dgm:t>
        <a:bodyPr/>
        <a:lstStyle/>
        <a:p>
          <a:endParaRPr lang="en-US"/>
        </a:p>
      </dgm:t>
    </dgm:pt>
    <dgm:pt modelId="{E83396B7-E221-427F-ACCB-F07FBC180397}">
      <dgm:prSet phldrT="[Text]"/>
      <dgm:spPr/>
      <dgm:t>
        <a:bodyPr/>
        <a:lstStyle/>
        <a:p>
          <a:r>
            <a:rPr lang="en-US" dirty="0" smtClean="0"/>
            <a:t>To the resident population</a:t>
          </a:r>
          <a:endParaRPr lang="en-US" dirty="0"/>
        </a:p>
      </dgm:t>
    </dgm:pt>
    <dgm:pt modelId="{E4352F1C-9F86-4912-A1E9-18B092A4F9C8}" type="parTrans" cxnId="{397BB30A-EC87-4F37-8882-AD240BA81232}">
      <dgm:prSet/>
      <dgm:spPr/>
      <dgm:t>
        <a:bodyPr/>
        <a:lstStyle/>
        <a:p>
          <a:endParaRPr lang="en-US"/>
        </a:p>
      </dgm:t>
    </dgm:pt>
    <dgm:pt modelId="{CCC3BA25-B39B-4962-9A91-40C4C8ED97F4}" type="sibTrans" cxnId="{397BB30A-EC87-4F37-8882-AD240BA81232}">
      <dgm:prSet/>
      <dgm:spPr/>
      <dgm:t>
        <a:bodyPr/>
        <a:lstStyle/>
        <a:p>
          <a:endParaRPr lang="en-US"/>
        </a:p>
      </dgm:t>
    </dgm:pt>
    <dgm:pt modelId="{1B135D05-5EB8-45D1-8F51-71D84A280DC0}">
      <dgm:prSet phldrT="[Text]"/>
      <dgm:spPr/>
      <dgm:t>
        <a:bodyPr/>
        <a:lstStyle/>
        <a:p>
          <a:r>
            <a:rPr lang="en-US" dirty="0" smtClean="0"/>
            <a:t>General population can deter crimes by being vigilant and cautious especially in areas covered by the </a:t>
          </a:r>
          <a:r>
            <a:rPr lang="en-US" dirty="0" err="1" smtClean="0"/>
            <a:t>Bayview</a:t>
          </a:r>
          <a:r>
            <a:rPr lang="en-US" dirty="0" smtClean="0"/>
            <a:t>, Central, Mission, Northern and Southern police districts.</a:t>
          </a:r>
          <a:endParaRPr lang="en-US" dirty="0"/>
        </a:p>
      </dgm:t>
    </dgm:pt>
    <dgm:pt modelId="{4FFD4390-6F9B-49F3-9CDD-290D07027BC4}" type="parTrans" cxnId="{36D1B023-BB84-4CA7-9499-0394F2966C93}">
      <dgm:prSet/>
      <dgm:spPr/>
      <dgm:t>
        <a:bodyPr/>
        <a:lstStyle/>
        <a:p>
          <a:endParaRPr lang="en-US"/>
        </a:p>
      </dgm:t>
    </dgm:pt>
    <dgm:pt modelId="{8CA69B2B-248D-4DDC-AABB-FA09F4E0AD55}" type="sibTrans" cxnId="{36D1B023-BB84-4CA7-9499-0394F2966C93}">
      <dgm:prSet/>
      <dgm:spPr/>
      <dgm:t>
        <a:bodyPr/>
        <a:lstStyle/>
        <a:p>
          <a:endParaRPr lang="en-US"/>
        </a:p>
      </dgm:t>
    </dgm:pt>
    <dgm:pt modelId="{E1C6F608-AB0B-4C93-97ED-8FE838BC4F0A}" type="pres">
      <dgm:prSet presAssocID="{781F5AA7-F77E-4BAD-AE8D-E602B84896C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2B083BC-2180-4AF3-A44E-6F87215AF265}" type="pres">
      <dgm:prSet presAssocID="{3A654ED3-F687-4820-B096-04AB3DEBA0E6}" presName="linNode" presStyleCnt="0"/>
      <dgm:spPr/>
    </dgm:pt>
    <dgm:pt modelId="{D274A88B-AC4E-40B2-B103-1CEB904EC0E9}" type="pres">
      <dgm:prSet presAssocID="{3A654ED3-F687-4820-B096-04AB3DEBA0E6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855612-911F-4B51-8D5A-AEAC9D62C80D}" type="pres">
      <dgm:prSet presAssocID="{3A654ED3-F687-4820-B096-04AB3DEBA0E6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3BB7BC-B74F-4ECF-B99F-1E73A0765DA4}" type="pres">
      <dgm:prSet presAssocID="{90246701-AAB2-4C1C-B675-02F995D4C329}" presName="sp" presStyleCnt="0"/>
      <dgm:spPr/>
    </dgm:pt>
    <dgm:pt modelId="{8E1FE71D-64FB-4C10-A098-E2765D5BB144}" type="pres">
      <dgm:prSet presAssocID="{B217D0C5-AECB-4667-809E-55BC7C9B1638}" presName="linNode" presStyleCnt="0"/>
      <dgm:spPr/>
    </dgm:pt>
    <dgm:pt modelId="{C0DB5CC0-E57D-49F5-A5BE-7A38457DFDCE}" type="pres">
      <dgm:prSet presAssocID="{B217D0C5-AECB-4667-809E-55BC7C9B163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DA5343-3504-4B6A-8D82-0A30C2747424}" type="pres">
      <dgm:prSet presAssocID="{B217D0C5-AECB-4667-809E-55BC7C9B163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63657B-3D28-4325-A595-19565E662AFD}" type="pres">
      <dgm:prSet presAssocID="{8A3246F4-E9B5-4899-B43B-245FFD387218}" presName="sp" presStyleCnt="0"/>
      <dgm:spPr/>
    </dgm:pt>
    <dgm:pt modelId="{EBD34028-0E95-408F-90E2-94FC96BF96AD}" type="pres">
      <dgm:prSet presAssocID="{E83396B7-E221-427F-ACCB-F07FBC180397}" presName="linNode" presStyleCnt="0"/>
      <dgm:spPr/>
    </dgm:pt>
    <dgm:pt modelId="{56A0A8D8-AA19-438E-884D-CE678E1D114E}" type="pres">
      <dgm:prSet presAssocID="{E83396B7-E221-427F-ACCB-F07FBC180397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844AB7-9685-4F09-801D-6FA3072B9640}" type="pres">
      <dgm:prSet presAssocID="{E83396B7-E221-427F-ACCB-F07FBC180397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A5102E0-96B0-4501-AB3D-D7DC5BDE43FA}" srcId="{781F5AA7-F77E-4BAD-AE8D-E602B84896C4}" destId="{B217D0C5-AECB-4667-809E-55BC7C9B1638}" srcOrd="1" destOrd="0" parTransId="{7357A225-0910-4FF0-9A67-7A2497BDF2D1}" sibTransId="{8A3246F4-E9B5-4899-B43B-245FFD387218}"/>
    <dgm:cxn modelId="{A8EAD7C3-C6DF-4318-9644-70A803ED43CA}" srcId="{B217D0C5-AECB-4667-809E-55BC7C9B1638}" destId="{80EBAB3E-4475-4533-8263-6CBAB618EE9F}" srcOrd="0" destOrd="0" parTransId="{B2C82CE7-96A1-4FC7-8865-61F441522F61}" sibTransId="{4D2CFDA0-2AF9-4261-965C-1E40B6DED9BB}"/>
    <dgm:cxn modelId="{36D1B023-BB84-4CA7-9499-0394F2966C93}" srcId="{E83396B7-E221-427F-ACCB-F07FBC180397}" destId="{1B135D05-5EB8-45D1-8F51-71D84A280DC0}" srcOrd="0" destOrd="0" parTransId="{4FFD4390-6F9B-49F3-9CDD-290D07027BC4}" sibTransId="{8CA69B2B-248D-4DDC-AABB-FA09F4E0AD55}"/>
    <dgm:cxn modelId="{278D16C4-E408-4746-8B2D-41072231CB8E}" type="presOf" srcId="{1B135D05-5EB8-45D1-8F51-71D84A280DC0}" destId="{87844AB7-9685-4F09-801D-6FA3072B9640}" srcOrd="0" destOrd="0" presId="urn:microsoft.com/office/officeart/2005/8/layout/vList5"/>
    <dgm:cxn modelId="{4E1A01F4-03B3-4DDD-982B-74AD8CA829C5}" srcId="{781F5AA7-F77E-4BAD-AE8D-E602B84896C4}" destId="{3A654ED3-F687-4820-B096-04AB3DEBA0E6}" srcOrd="0" destOrd="0" parTransId="{27EA2452-99D2-4AE9-A7C1-56E08441E9E7}" sibTransId="{90246701-AAB2-4C1C-B675-02F995D4C329}"/>
    <dgm:cxn modelId="{B52481AC-08EB-43BC-A047-0203370FB1E8}" type="presOf" srcId="{B217D0C5-AECB-4667-809E-55BC7C9B1638}" destId="{C0DB5CC0-E57D-49F5-A5BE-7A38457DFDCE}" srcOrd="0" destOrd="0" presId="urn:microsoft.com/office/officeart/2005/8/layout/vList5"/>
    <dgm:cxn modelId="{C2B53197-4EB3-4A3A-9371-664E2AC35FEF}" type="presOf" srcId="{E83396B7-E221-427F-ACCB-F07FBC180397}" destId="{56A0A8D8-AA19-438E-884D-CE678E1D114E}" srcOrd="0" destOrd="0" presId="urn:microsoft.com/office/officeart/2005/8/layout/vList5"/>
    <dgm:cxn modelId="{7D5E1952-6D62-4A02-9AB3-0D182F88F597}" type="presOf" srcId="{781F5AA7-F77E-4BAD-AE8D-E602B84896C4}" destId="{E1C6F608-AB0B-4C93-97ED-8FE838BC4F0A}" srcOrd="0" destOrd="0" presId="urn:microsoft.com/office/officeart/2005/8/layout/vList5"/>
    <dgm:cxn modelId="{3FCEEDDC-3B81-4E7E-8ACE-D08FAB5F063E}" type="presOf" srcId="{80EBAB3E-4475-4533-8263-6CBAB618EE9F}" destId="{9ADA5343-3504-4B6A-8D82-0A30C2747424}" srcOrd="0" destOrd="0" presId="urn:microsoft.com/office/officeart/2005/8/layout/vList5"/>
    <dgm:cxn modelId="{397BB30A-EC87-4F37-8882-AD240BA81232}" srcId="{781F5AA7-F77E-4BAD-AE8D-E602B84896C4}" destId="{E83396B7-E221-427F-ACCB-F07FBC180397}" srcOrd="2" destOrd="0" parTransId="{E4352F1C-9F86-4912-A1E9-18B092A4F9C8}" sibTransId="{CCC3BA25-B39B-4962-9A91-40C4C8ED97F4}"/>
    <dgm:cxn modelId="{837E7DD7-8789-4CDD-B7D8-825617EDE815}" srcId="{3A654ED3-F687-4820-B096-04AB3DEBA0E6}" destId="{E634CCDF-094D-40B1-8C55-EA67EC84E596}" srcOrd="0" destOrd="0" parTransId="{71B06859-E72A-4A73-BA88-CF48746ECFBD}" sibTransId="{DC3B96EC-D25F-4D9C-B05E-F998148FD919}"/>
    <dgm:cxn modelId="{0A4F1FB3-5E42-4D62-940D-2D6B980D68C3}" type="presOf" srcId="{3A654ED3-F687-4820-B096-04AB3DEBA0E6}" destId="{D274A88B-AC4E-40B2-B103-1CEB904EC0E9}" srcOrd="0" destOrd="0" presId="urn:microsoft.com/office/officeart/2005/8/layout/vList5"/>
    <dgm:cxn modelId="{7679D65C-71F9-4818-833C-1FB0DD7679A3}" type="presOf" srcId="{E634CCDF-094D-40B1-8C55-EA67EC84E596}" destId="{80855612-911F-4B51-8D5A-AEAC9D62C80D}" srcOrd="0" destOrd="0" presId="urn:microsoft.com/office/officeart/2005/8/layout/vList5"/>
    <dgm:cxn modelId="{2E612E7B-B846-48D7-B83D-020376A60D04}" type="presParOf" srcId="{E1C6F608-AB0B-4C93-97ED-8FE838BC4F0A}" destId="{A2B083BC-2180-4AF3-A44E-6F87215AF265}" srcOrd="0" destOrd="0" presId="urn:microsoft.com/office/officeart/2005/8/layout/vList5"/>
    <dgm:cxn modelId="{0BDCE1D9-687C-460C-89F7-356183301BF0}" type="presParOf" srcId="{A2B083BC-2180-4AF3-A44E-6F87215AF265}" destId="{D274A88B-AC4E-40B2-B103-1CEB904EC0E9}" srcOrd="0" destOrd="0" presId="urn:microsoft.com/office/officeart/2005/8/layout/vList5"/>
    <dgm:cxn modelId="{175AEE26-7B0F-4831-B11C-1FDD78C84592}" type="presParOf" srcId="{A2B083BC-2180-4AF3-A44E-6F87215AF265}" destId="{80855612-911F-4B51-8D5A-AEAC9D62C80D}" srcOrd="1" destOrd="0" presId="urn:microsoft.com/office/officeart/2005/8/layout/vList5"/>
    <dgm:cxn modelId="{E02B313C-43B0-4A75-96F5-ED8B084BFC69}" type="presParOf" srcId="{E1C6F608-AB0B-4C93-97ED-8FE838BC4F0A}" destId="{5B3BB7BC-B74F-4ECF-B99F-1E73A0765DA4}" srcOrd="1" destOrd="0" presId="urn:microsoft.com/office/officeart/2005/8/layout/vList5"/>
    <dgm:cxn modelId="{4B32BC71-FFEC-4B56-BE66-D5365685B632}" type="presParOf" srcId="{E1C6F608-AB0B-4C93-97ED-8FE838BC4F0A}" destId="{8E1FE71D-64FB-4C10-A098-E2765D5BB144}" srcOrd="2" destOrd="0" presId="urn:microsoft.com/office/officeart/2005/8/layout/vList5"/>
    <dgm:cxn modelId="{79CE4312-9907-43AE-8B62-5E8E5E6E50A7}" type="presParOf" srcId="{8E1FE71D-64FB-4C10-A098-E2765D5BB144}" destId="{C0DB5CC0-E57D-49F5-A5BE-7A38457DFDCE}" srcOrd="0" destOrd="0" presId="urn:microsoft.com/office/officeart/2005/8/layout/vList5"/>
    <dgm:cxn modelId="{D6E5F8C2-CD54-4CFD-877F-5C2B576CF21B}" type="presParOf" srcId="{8E1FE71D-64FB-4C10-A098-E2765D5BB144}" destId="{9ADA5343-3504-4B6A-8D82-0A30C2747424}" srcOrd="1" destOrd="0" presId="urn:microsoft.com/office/officeart/2005/8/layout/vList5"/>
    <dgm:cxn modelId="{2B058390-05DA-4137-AEFD-211A6AA09A88}" type="presParOf" srcId="{E1C6F608-AB0B-4C93-97ED-8FE838BC4F0A}" destId="{CB63657B-3D28-4325-A595-19565E662AFD}" srcOrd="3" destOrd="0" presId="urn:microsoft.com/office/officeart/2005/8/layout/vList5"/>
    <dgm:cxn modelId="{DFC661D4-FA85-4083-93AE-787CA3945460}" type="presParOf" srcId="{E1C6F608-AB0B-4C93-97ED-8FE838BC4F0A}" destId="{EBD34028-0E95-408F-90E2-94FC96BF96AD}" srcOrd="4" destOrd="0" presId="urn:microsoft.com/office/officeart/2005/8/layout/vList5"/>
    <dgm:cxn modelId="{99A5B0BC-0B4F-4679-9FE5-E61CC2AFE296}" type="presParOf" srcId="{EBD34028-0E95-408F-90E2-94FC96BF96AD}" destId="{56A0A8D8-AA19-438E-884D-CE678E1D114E}" srcOrd="0" destOrd="0" presId="urn:microsoft.com/office/officeart/2005/8/layout/vList5"/>
    <dgm:cxn modelId="{7B836F4E-E77A-44B0-B503-89843FF0D93C}" type="presParOf" srcId="{EBD34028-0E95-408F-90E2-94FC96BF96AD}" destId="{87844AB7-9685-4F09-801D-6FA3072B964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FB4AF-F29F-4BF1-AFE2-C82BA5D610B5}">
      <dsp:nvSpPr>
        <dsp:cNvPr id="0" name=""/>
        <dsp:cNvSpPr/>
      </dsp:nvSpPr>
      <dsp:spPr>
        <a:xfrm>
          <a:off x="40" y="3948"/>
          <a:ext cx="3845569" cy="519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Incidents</a:t>
          </a:r>
          <a:endParaRPr lang="en-US" sz="2400" kern="1200" dirty="0"/>
        </a:p>
      </dsp:txBody>
      <dsp:txXfrm>
        <a:off x="40" y="3948"/>
        <a:ext cx="3845569" cy="519878"/>
      </dsp:txXfrm>
    </dsp:sp>
    <dsp:sp modelId="{8E0F016C-1CFF-4036-B1B9-2F9D90B76B2F}">
      <dsp:nvSpPr>
        <dsp:cNvPr id="0" name=""/>
        <dsp:cNvSpPr/>
      </dsp:nvSpPr>
      <dsp:spPr>
        <a:xfrm>
          <a:off x="40" y="523826"/>
          <a:ext cx="3845569" cy="16058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>
              <a:latin typeface="+mn-lt"/>
              <a:ea typeface="+mn-ea"/>
              <a:cs typeface="+mn-cs"/>
            </a:rPr>
            <a:t>Police Department incidents for years 2003 – 2017 derived from the SFPD Crime Incident Reporting System </a:t>
          </a:r>
          <a:endParaRPr lang="en-US" sz="2000" kern="1200" dirty="0"/>
        </a:p>
      </dsp:txBody>
      <dsp:txXfrm>
        <a:off x="40" y="523826"/>
        <a:ext cx="3845569" cy="1605824"/>
      </dsp:txXfrm>
    </dsp:sp>
    <dsp:sp modelId="{0DF660E8-096A-4AE8-88AD-7001984166AD}">
      <dsp:nvSpPr>
        <dsp:cNvPr id="0" name=""/>
        <dsp:cNvSpPr/>
      </dsp:nvSpPr>
      <dsp:spPr>
        <a:xfrm>
          <a:off x="4383989" y="3948"/>
          <a:ext cx="3845569" cy="519878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House prices</a:t>
          </a:r>
          <a:endParaRPr lang="en-US" sz="2400" kern="1200" dirty="0"/>
        </a:p>
      </dsp:txBody>
      <dsp:txXfrm>
        <a:off x="4383989" y="3948"/>
        <a:ext cx="3845569" cy="519878"/>
      </dsp:txXfrm>
    </dsp:sp>
    <dsp:sp modelId="{1624C602-3049-4807-B7E1-49BE50F6E2C7}">
      <dsp:nvSpPr>
        <dsp:cNvPr id="0" name=""/>
        <dsp:cNvSpPr/>
      </dsp:nvSpPr>
      <dsp:spPr>
        <a:xfrm>
          <a:off x="4383989" y="523826"/>
          <a:ext cx="3845569" cy="1605824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000" kern="1200" dirty="0" smtClean="0"/>
            <a:t>Real estate prices for all regions in US for years</a:t>
          </a:r>
          <a:r>
            <a:rPr lang="en-US" sz="2000" kern="1200" dirty="0" smtClean="0">
              <a:solidFill>
                <a:srgbClr val="000000"/>
              </a:solidFill>
            </a:rPr>
            <a:t> 1996 </a:t>
          </a:r>
          <a:r>
            <a:rPr lang="en-US" sz="2000" kern="1200" dirty="0" smtClean="0">
              <a:latin typeface="+mn-lt"/>
              <a:ea typeface="+mn-ea"/>
              <a:cs typeface="+mn-cs"/>
            </a:rPr>
            <a:t>–</a:t>
          </a:r>
          <a:r>
            <a:rPr lang="en-US" sz="2000" kern="1200" dirty="0" smtClean="0">
              <a:solidFill>
                <a:srgbClr val="000000"/>
              </a:solidFill>
            </a:rPr>
            <a:t> 2017</a:t>
          </a:r>
          <a:r>
            <a:rPr lang="en-US" sz="2000" kern="1200" dirty="0" smtClean="0"/>
            <a:t> downloaded from Zillow </a:t>
          </a:r>
          <a:endParaRPr lang="en-US" sz="2000" kern="1200" dirty="0"/>
        </a:p>
      </dsp:txBody>
      <dsp:txXfrm>
        <a:off x="4383989" y="523826"/>
        <a:ext cx="3845569" cy="16058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54B5-8B20-43DC-AB98-E8248934FF2A}">
      <dsp:nvSpPr>
        <dsp:cNvPr id="0" name=""/>
        <dsp:cNvSpPr/>
      </dsp:nvSpPr>
      <dsp:spPr>
        <a:xfrm>
          <a:off x="833" y="482779"/>
          <a:ext cx="2284332" cy="26874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BC7D5-2243-44AD-8EFD-E1F31BB0AA1D}">
      <dsp:nvSpPr>
        <dsp:cNvPr id="0" name=""/>
        <dsp:cNvSpPr/>
      </dsp:nvSpPr>
      <dsp:spPr>
        <a:xfrm>
          <a:off x="833" y="583708"/>
          <a:ext cx="167815" cy="16781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BB2B-778A-472D-B973-64930AE4141E}">
      <dsp:nvSpPr>
        <dsp:cNvPr id="0" name=""/>
        <dsp:cNvSpPr/>
      </dsp:nvSpPr>
      <dsp:spPr>
        <a:xfrm>
          <a:off x="833" y="0"/>
          <a:ext cx="2284332" cy="4827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Incidents</a:t>
          </a:r>
          <a:endParaRPr lang="en-US" sz="3000" kern="1200" dirty="0"/>
        </a:p>
      </dsp:txBody>
      <dsp:txXfrm>
        <a:off x="833" y="0"/>
        <a:ext cx="2284332" cy="482779"/>
      </dsp:txXfrm>
    </dsp:sp>
    <dsp:sp modelId="{8D9ADF43-314C-4473-B1EB-F55E802CA756}">
      <dsp:nvSpPr>
        <dsp:cNvPr id="0" name=""/>
        <dsp:cNvSpPr/>
      </dsp:nvSpPr>
      <dsp:spPr>
        <a:xfrm>
          <a:off x="833" y="974881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0D48-9AAF-468A-B440-26E4646909C7}">
      <dsp:nvSpPr>
        <dsp:cNvPr id="0" name=""/>
        <dsp:cNvSpPr/>
      </dsp:nvSpPr>
      <dsp:spPr>
        <a:xfrm>
          <a:off x="160737" y="863202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Columns with unique Ids removed</a:t>
          </a:r>
          <a:endParaRPr lang="en-US" sz="1200" kern="1200" dirty="0"/>
        </a:p>
      </dsp:txBody>
      <dsp:txXfrm>
        <a:off x="160737" y="863202"/>
        <a:ext cx="2124429" cy="391168"/>
      </dsp:txXfrm>
    </dsp:sp>
    <dsp:sp modelId="{65519745-2E74-426E-B58E-B073DF971E5C}">
      <dsp:nvSpPr>
        <dsp:cNvPr id="0" name=""/>
        <dsp:cNvSpPr/>
      </dsp:nvSpPr>
      <dsp:spPr>
        <a:xfrm>
          <a:off x="833" y="1366049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8F0E4A-2641-462F-B1F2-4D25F6EF4C36}">
      <dsp:nvSpPr>
        <dsp:cNvPr id="0" name=""/>
        <dsp:cNvSpPr/>
      </dsp:nvSpPr>
      <dsp:spPr>
        <a:xfrm>
          <a:off x="160737" y="1254370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Date column separated into Year/Month/Day</a:t>
          </a:r>
        </a:p>
      </dsp:txBody>
      <dsp:txXfrm>
        <a:off x="160737" y="1254370"/>
        <a:ext cx="2124429" cy="391168"/>
      </dsp:txXfrm>
    </dsp:sp>
    <dsp:sp modelId="{0CBCC622-D83A-4D0A-8873-A1BFF10E4CCB}">
      <dsp:nvSpPr>
        <dsp:cNvPr id="0" name=""/>
        <dsp:cNvSpPr/>
      </dsp:nvSpPr>
      <dsp:spPr>
        <a:xfrm>
          <a:off x="833" y="1757217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AE6A4-53AF-40D4-AFB4-F614C7440B94}">
      <dsp:nvSpPr>
        <dsp:cNvPr id="0" name=""/>
        <dsp:cNvSpPr/>
      </dsp:nvSpPr>
      <dsp:spPr>
        <a:xfrm>
          <a:off x="160737" y="1645539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chemeClr val="tx1"/>
              </a:solidFill>
            </a:rPr>
            <a:t>Columns renamed to more descriptive names</a:t>
          </a:r>
        </a:p>
      </dsp:txBody>
      <dsp:txXfrm>
        <a:off x="160737" y="1645539"/>
        <a:ext cx="2124429" cy="391168"/>
      </dsp:txXfrm>
    </dsp:sp>
    <dsp:sp modelId="{B953CC39-EF6A-4C6F-B46D-E6532B49F268}">
      <dsp:nvSpPr>
        <dsp:cNvPr id="0" name=""/>
        <dsp:cNvSpPr/>
      </dsp:nvSpPr>
      <dsp:spPr>
        <a:xfrm>
          <a:off x="833" y="2148385"/>
          <a:ext cx="167811" cy="16781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F1E4A-D53D-4942-BB56-7FA3953ED5DA}">
      <dsp:nvSpPr>
        <dsp:cNvPr id="0" name=""/>
        <dsp:cNvSpPr/>
      </dsp:nvSpPr>
      <dsp:spPr>
        <a:xfrm>
          <a:off x="160737" y="2036707"/>
          <a:ext cx="2124429" cy="3911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Missing observation filled with appropriate information</a:t>
          </a:r>
          <a:endParaRPr lang="en-US" sz="1200" kern="1200" dirty="0" smtClean="0">
            <a:solidFill>
              <a:schemeClr val="tx1"/>
            </a:solidFill>
          </a:endParaRPr>
        </a:p>
      </dsp:txBody>
      <dsp:txXfrm>
        <a:off x="160737" y="2036707"/>
        <a:ext cx="2124429" cy="3911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54B5-8B20-43DC-AB98-E8248934FF2A}">
      <dsp:nvSpPr>
        <dsp:cNvPr id="0" name=""/>
        <dsp:cNvSpPr/>
      </dsp:nvSpPr>
      <dsp:spPr>
        <a:xfrm>
          <a:off x="861" y="498871"/>
          <a:ext cx="2360476" cy="27770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BC7D5-2243-44AD-8EFD-E1F31BB0AA1D}">
      <dsp:nvSpPr>
        <dsp:cNvPr id="0" name=""/>
        <dsp:cNvSpPr/>
      </dsp:nvSpPr>
      <dsp:spPr>
        <a:xfrm>
          <a:off x="861" y="603165"/>
          <a:ext cx="173409" cy="17340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BB2B-778A-472D-B973-64930AE4141E}">
      <dsp:nvSpPr>
        <dsp:cNvPr id="0" name=""/>
        <dsp:cNvSpPr/>
      </dsp:nvSpPr>
      <dsp:spPr>
        <a:xfrm>
          <a:off x="861" y="0"/>
          <a:ext cx="2360476" cy="49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House prices</a:t>
          </a:r>
          <a:endParaRPr lang="en-US" sz="3000" kern="1200" dirty="0"/>
        </a:p>
      </dsp:txBody>
      <dsp:txXfrm>
        <a:off x="861" y="0"/>
        <a:ext cx="2360476" cy="498871"/>
      </dsp:txXfrm>
    </dsp:sp>
    <dsp:sp modelId="{8D9ADF43-314C-4473-B1EB-F55E802CA756}">
      <dsp:nvSpPr>
        <dsp:cNvPr id="0" name=""/>
        <dsp:cNvSpPr/>
      </dsp:nvSpPr>
      <dsp:spPr>
        <a:xfrm>
          <a:off x="861" y="1007377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0D48-9AAF-468A-B440-26E4646909C7}">
      <dsp:nvSpPr>
        <dsp:cNvPr id="0" name=""/>
        <dsp:cNvSpPr/>
      </dsp:nvSpPr>
      <dsp:spPr>
        <a:xfrm>
          <a:off x="166094" y="891975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Filtered house prices in San Francisco</a:t>
          </a:r>
          <a:endParaRPr lang="en-US" sz="1200" kern="1200" dirty="0"/>
        </a:p>
      </dsp:txBody>
      <dsp:txXfrm>
        <a:off x="166094" y="891975"/>
        <a:ext cx="2195243" cy="404207"/>
      </dsp:txXfrm>
    </dsp:sp>
    <dsp:sp modelId="{94682C8D-07B2-45FB-B69A-264CE782A1B6}">
      <dsp:nvSpPr>
        <dsp:cNvPr id="0" name=""/>
        <dsp:cNvSpPr/>
      </dsp:nvSpPr>
      <dsp:spPr>
        <a:xfrm>
          <a:off x="861" y="1411584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3C7CD1-5809-4B42-9636-5BB0755FC562}">
      <dsp:nvSpPr>
        <dsp:cNvPr id="0" name=""/>
        <dsp:cNvSpPr/>
      </dsp:nvSpPr>
      <dsp:spPr>
        <a:xfrm>
          <a:off x="166094" y="1296183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Data converted from wide format to long format</a:t>
          </a:r>
        </a:p>
      </dsp:txBody>
      <dsp:txXfrm>
        <a:off x="166094" y="1296183"/>
        <a:ext cx="2195243" cy="404207"/>
      </dsp:txXfrm>
    </dsp:sp>
    <dsp:sp modelId="{3412B041-6F0F-49F2-B55D-42198E77FCB4}">
      <dsp:nvSpPr>
        <dsp:cNvPr id="0" name=""/>
        <dsp:cNvSpPr/>
      </dsp:nvSpPr>
      <dsp:spPr>
        <a:xfrm>
          <a:off x="861" y="1815791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24F59-E221-49DC-83D3-0F1AA6A06AB5}">
      <dsp:nvSpPr>
        <dsp:cNvPr id="0" name=""/>
        <dsp:cNvSpPr/>
      </dsp:nvSpPr>
      <dsp:spPr>
        <a:xfrm>
          <a:off x="166094" y="1700390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Year and month separated into 2 columns</a:t>
          </a:r>
        </a:p>
      </dsp:txBody>
      <dsp:txXfrm>
        <a:off x="166094" y="1700390"/>
        <a:ext cx="2195243" cy="404207"/>
      </dsp:txXfrm>
    </dsp:sp>
    <dsp:sp modelId="{E40A4770-781C-4F2B-ABDE-71A6222E8AA2}">
      <dsp:nvSpPr>
        <dsp:cNvPr id="0" name=""/>
        <dsp:cNvSpPr/>
      </dsp:nvSpPr>
      <dsp:spPr>
        <a:xfrm>
          <a:off x="861" y="2219998"/>
          <a:ext cx="173404" cy="17340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B407C-7DCE-429A-AFAD-076CB53266B9}">
      <dsp:nvSpPr>
        <dsp:cNvPr id="0" name=""/>
        <dsp:cNvSpPr/>
      </dsp:nvSpPr>
      <dsp:spPr>
        <a:xfrm>
          <a:off x="166094" y="2104597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Columns renamed to more descriptive names</a:t>
          </a:r>
        </a:p>
      </dsp:txBody>
      <dsp:txXfrm>
        <a:off x="166094" y="2104597"/>
        <a:ext cx="2195243" cy="4042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554B5-8B20-43DC-AB98-E8248934FF2A}">
      <dsp:nvSpPr>
        <dsp:cNvPr id="0" name=""/>
        <dsp:cNvSpPr/>
      </dsp:nvSpPr>
      <dsp:spPr>
        <a:xfrm>
          <a:off x="1723" y="498871"/>
          <a:ext cx="2360476" cy="27770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ABC7D5-2243-44AD-8EFD-E1F31BB0AA1D}">
      <dsp:nvSpPr>
        <dsp:cNvPr id="0" name=""/>
        <dsp:cNvSpPr/>
      </dsp:nvSpPr>
      <dsp:spPr>
        <a:xfrm>
          <a:off x="861" y="603165"/>
          <a:ext cx="173409" cy="173409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7ABB2B-778A-472D-B973-64930AE4141E}">
      <dsp:nvSpPr>
        <dsp:cNvPr id="0" name=""/>
        <dsp:cNvSpPr/>
      </dsp:nvSpPr>
      <dsp:spPr>
        <a:xfrm>
          <a:off x="861" y="0"/>
          <a:ext cx="2360476" cy="4988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Final Dataset</a:t>
          </a:r>
          <a:endParaRPr lang="en-US" sz="3000" kern="1200" dirty="0"/>
        </a:p>
      </dsp:txBody>
      <dsp:txXfrm>
        <a:off x="861" y="0"/>
        <a:ext cx="2360476" cy="498871"/>
      </dsp:txXfrm>
    </dsp:sp>
    <dsp:sp modelId="{8D9ADF43-314C-4473-B1EB-F55E802CA756}">
      <dsp:nvSpPr>
        <dsp:cNvPr id="0" name=""/>
        <dsp:cNvSpPr/>
      </dsp:nvSpPr>
      <dsp:spPr>
        <a:xfrm>
          <a:off x="861" y="1007377"/>
          <a:ext cx="173404" cy="17340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E00D48-9AAF-468A-B440-26E4646909C7}">
      <dsp:nvSpPr>
        <dsp:cNvPr id="0" name=""/>
        <dsp:cNvSpPr/>
      </dsp:nvSpPr>
      <dsp:spPr>
        <a:xfrm>
          <a:off x="166094" y="891975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Incidents dataset + </a:t>
          </a:r>
          <a:r>
            <a:rPr lang="en-US" sz="1200" kern="1200" dirty="0" err="1" smtClean="0"/>
            <a:t>zipcode</a:t>
          </a:r>
          <a:r>
            <a:rPr lang="en-US" sz="1200" kern="1200" dirty="0" smtClean="0"/>
            <a:t> column added using </a:t>
          </a:r>
          <a:r>
            <a:rPr lang="en-US" sz="1200" kern="1200" dirty="0" err="1" smtClean="0">
              <a:latin typeface="Consolas" pitchFamily="49" charset="0"/>
              <a:cs typeface="Consolas" pitchFamily="49" charset="0"/>
            </a:rPr>
            <a:t>zipcode</a:t>
          </a:r>
          <a:r>
            <a:rPr lang="en-US" sz="1200" kern="1200" dirty="0" smtClean="0"/>
            <a:t> library</a:t>
          </a:r>
          <a:endParaRPr lang="en-US" sz="1200" kern="1200" dirty="0"/>
        </a:p>
      </dsp:txBody>
      <dsp:txXfrm>
        <a:off x="166094" y="891975"/>
        <a:ext cx="2195243" cy="404207"/>
      </dsp:txXfrm>
    </dsp:sp>
    <dsp:sp modelId="{BFDE5A64-1001-4E3C-A243-08220A37E1F9}">
      <dsp:nvSpPr>
        <dsp:cNvPr id="0" name=""/>
        <dsp:cNvSpPr/>
      </dsp:nvSpPr>
      <dsp:spPr>
        <a:xfrm>
          <a:off x="861" y="1459033"/>
          <a:ext cx="173404" cy="17340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14429-190E-4AA0-8CF7-A87D4A649972}">
      <dsp:nvSpPr>
        <dsp:cNvPr id="0" name=""/>
        <dsp:cNvSpPr/>
      </dsp:nvSpPr>
      <dsp:spPr>
        <a:xfrm>
          <a:off x="166094" y="1343633"/>
          <a:ext cx="2195243" cy="4042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House prices joined to Final dataset using </a:t>
          </a:r>
          <a:r>
            <a:rPr lang="en-US" sz="1200" kern="1200" dirty="0" err="1" smtClean="0"/>
            <a:t>zipcode</a:t>
          </a:r>
          <a:r>
            <a:rPr lang="en-US" sz="1200" kern="1200" dirty="0" smtClean="0"/>
            <a:t> as key</a:t>
          </a:r>
          <a:endParaRPr lang="en-US" sz="1200" kern="1200" dirty="0"/>
        </a:p>
      </dsp:txBody>
      <dsp:txXfrm>
        <a:off x="166094" y="1343633"/>
        <a:ext cx="2195243" cy="404207"/>
      </dsp:txXfrm>
    </dsp:sp>
    <dsp:sp modelId="{8487FDFD-B83F-470A-8005-D3A332CE085F}">
      <dsp:nvSpPr>
        <dsp:cNvPr id="0" name=""/>
        <dsp:cNvSpPr/>
      </dsp:nvSpPr>
      <dsp:spPr>
        <a:xfrm>
          <a:off x="861" y="1916232"/>
          <a:ext cx="173404" cy="173404"/>
        </a:xfrm>
        <a:prstGeom prst="rect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F1A15B-FF44-4075-B428-81CCA08CEB67}">
      <dsp:nvSpPr>
        <dsp:cNvPr id="0" name=""/>
        <dsp:cNvSpPr/>
      </dsp:nvSpPr>
      <dsp:spPr>
        <a:xfrm>
          <a:off x="166094" y="1700390"/>
          <a:ext cx="2195243" cy="605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lvl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Combined common crime types to reduce number of  categories from 39 to 15</a:t>
          </a:r>
          <a:endParaRPr lang="en-US" sz="1200" kern="1200" dirty="0"/>
        </a:p>
      </dsp:txBody>
      <dsp:txXfrm>
        <a:off x="166094" y="1700390"/>
        <a:ext cx="2195243" cy="605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855612-911F-4B51-8D5A-AEAC9D62C80D}">
      <dsp:nvSpPr>
        <dsp:cNvPr id="0" name=""/>
        <dsp:cNvSpPr/>
      </dsp:nvSpPr>
      <dsp:spPr>
        <a:xfrm rot="5400000">
          <a:off x="5169456" y="-2098516"/>
          <a:ext cx="85334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Other police districts would perhaps benefit by adopting specific strategies successfully employed by Tenderloin which could help reduce incidents that are difficult to resolve.</a:t>
          </a:r>
          <a:endParaRPr lang="en-US" sz="1400" kern="1200" dirty="0"/>
        </a:p>
      </dsp:txBody>
      <dsp:txXfrm rot="-5400000">
        <a:off x="2962656" y="149941"/>
        <a:ext cx="5225287" cy="770029"/>
      </dsp:txXfrm>
    </dsp:sp>
    <dsp:sp modelId="{D274A88B-AC4E-40B2-B103-1CEB904EC0E9}">
      <dsp:nvSpPr>
        <dsp:cNvPr id="0" name=""/>
        <dsp:cNvSpPr/>
      </dsp:nvSpPr>
      <dsp:spPr>
        <a:xfrm>
          <a:off x="0" y="1616"/>
          <a:ext cx="2962656" cy="10666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SFPD</a:t>
          </a:r>
          <a:endParaRPr lang="en-US" sz="3000" kern="1200" dirty="0"/>
        </a:p>
      </dsp:txBody>
      <dsp:txXfrm>
        <a:off x="52071" y="53687"/>
        <a:ext cx="2858514" cy="962537"/>
      </dsp:txXfrm>
    </dsp:sp>
    <dsp:sp modelId="{9ADA5343-3504-4B6A-8D82-0A30C2747424}">
      <dsp:nvSpPr>
        <dsp:cNvPr id="0" name=""/>
        <dsp:cNvSpPr/>
      </dsp:nvSpPr>
      <dsp:spPr>
        <a:xfrm rot="5400000">
          <a:off x="5169456" y="-978503"/>
          <a:ext cx="85334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Taking extra security measures and deploying more police forces during the summer months of March to October could reduce incidents.</a:t>
          </a:r>
          <a:endParaRPr lang="en-US" sz="1400" kern="1200" dirty="0"/>
        </a:p>
      </dsp:txBody>
      <dsp:txXfrm rot="-5400000">
        <a:off x="2962656" y="1269954"/>
        <a:ext cx="5225287" cy="770029"/>
      </dsp:txXfrm>
    </dsp:sp>
    <dsp:sp modelId="{C0DB5CC0-E57D-49F5-A5BE-7A38457DFDCE}">
      <dsp:nvSpPr>
        <dsp:cNvPr id="0" name=""/>
        <dsp:cNvSpPr/>
      </dsp:nvSpPr>
      <dsp:spPr>
        <a:xfrm>
          <a:off x="0" y="1121629"/>
          <a:ext cx="2962656" cy="10666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city administration</a:t>
          </a:r>
          <a:endParaRPr lang="en-US" sz="3000" kern="1200" dirty="0"/>
        </a:p>
      </dsp:txBody>
      <dsp:txXfrm>
        <a:off x="52071" y="1173700"/>
        <a:ext cx="2858514" cy="962537"/>
      </dsp:txXfrm>
    </dsp:sp>
    <dsp:sp modelId="{87844AB7-9685-4F09-801D-6FA3072B9640}">
      <dsp:nvSpPr>
        <dsp:cNvPr id="0" name=""/>
        <dsp:cNvSpPr/>
      </dsp:nvSpPr>
      <dsp:spPr>
        <a:xfrm rot="5400000">
          <a:off x="5169456" y="141510"/>
          <a:ext cx="853343" cy="5266944"/>
        </a:xfrm>
        <a:prstGeom prst="round2Same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/>
            <a:t>General population can deter crimes by being vigilant and cautious especially in areas covered by the </a:t>
          </a:r>
          <a:r>
            <a:rPr lang="en-US" sz="1400" kern="1200" dirty="0" err="1" smtClean="0"/>
            <a:t>Bayview</a:t>
          </a:r>
          <a:r>
            <a:rPr lang="en-US" sz="1400" kern="1200" dirty="0" smtClean="0"/>
            <a:t>, Central, Mission, Northern and Southern police districts.</a:t>
          </a:r>
          <a:endParaRPr lang="en-US" sz="1400" kern="1200" dirty="0"/>
        </a:p>
      </dsp:txBody>
      <dsp:txXfrm rot="-5400000">
        <a:off x="2962656" y="2389968"/>
        <a:ext cx="5225287" cy="770029"/>
      </dsp:txXfrm>
    </dsp:sp>
    <dsp:sp modelId="{56A0A8D8-AA19-438E-884D-CE678E1D114E}">
      <dsp:nvSpPr>
        <dsp:cNvPr id="0" name=""/>
        <dsp:cNvSpPr/>
      </dsp:nvSpPr>
      <dsp:spPr>
        <a:xfrm>
          <a:off x="0" y="2241642"/>
          <a:ext cx="2962656" cy="106667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000" kern="1200" dirty="0" smtClean="0"/>
            <a:t>To the resident population</a:t>
          </a:r>
          <a:endParaRPr lang="en-US" sz="3000" kern="1200" dirty="0"/>
        </a:p>
      </dsp:txBody>
      <dsp:txXfrm>
        <a:off x="52071" y="2293713"/>
        <a:ext cx="2858514" cy="9625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SquareAccentList">
  <dgm:title val=""/>
  <dgm:desc val=""/>
  <dgm:catLst>
    <dgm:cat type="list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1" srcId="0" destId="10" srcOrd="0" destOrd="0"/>
        <dgm:cxn modelId="2" srcId="10" destId="11" srcOrd="0" destOrd="0"/>
        <dgm:cxn modelId="3" srcId="10" destId="12" srcOrd="1" destOrd="0"/>
        <dgm:cxn modelId="4" srcId="10" destId="13" srcOrd="2" destOrd="0"/>
        <dgm:cxn modelId="5" srcId="0" destId="20" srcOrd="0" destOrd="0"/>
        <dgm:cxn modelId="6" srcId="20" destId="21" srcOrd="0" destOrd="0"/>
        <dgm:cxn modelId="7" srcId="20" destId="22" srcOrd="1" destOrd="0"/>
        <dgm:cxn modelId="8" srcId="20" destId="23" srcOrd="2" destOrd="0"/>
      </dgm:cxnLst>
      <dgm:bg/>
      <dgm:whole/>
    </dgm:dataModel>
  </dgm:clrData>
  <dgm:layoutNode name="layout">
    <dgm:varLst>
      <dgm:chMax/>
      <dgm:chPref/>
      <dgm:dir/>
      <dgm:resizeHandles/>
    </dgm:varLst>
    <dgm:choose name="Name0">
      <dgm:if name="Name1" func="var" arg="dir" op="equ" val="norm">
        <dgm:alg type="hierChild">
          <dgm:param type="linDir" val="fromL"/>
          <dgm:param type="vertAlign" val="t"/>
          <dgm:param type="nodeVertAlign" val="t"/>
          <dgm:param type="horzAlign" val="ctr"/>
          <dgm:param type="fallback" val="1D"/>
        </dgm:alg>
      </dgm:if>
      <dgm:else name="Name2">
        <dgm:alg type="hierChild">
          <dgm:param type="linDir" val="fromR"/>
          <dgm:param type="vertAlign" val="t"/>
          <dgm:param type="nodeVertAlign" val="t"/>
          <dgm:param type="horzAlign" val="ctr"/>
          <dgm:param type="fallback" val="1D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Parent" op="equ" val="65"/>
      <dgm:constr type="primFontSz" for="des" forName="Child" op="equ" val="65"/>
      <dgm:constr type="primFontSz" for="des" forName="Child" refType="primFontSz" refFor="des" refForName="Parent" op="lte"/>
      <dgm:constr type="w" for="des" forName="rootComposite" refType="h" refFor="des" refForName="rootComposite" fact="3.0396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 fact="0.5205"/>
      <dgm:constr type="sibSp" refType="w" refFor="des" refForName="rootComposite" fact="0.05"/>
      <dgm:constr type="sp" for="des" forName="root" refType="h" refFor="des" refForName="childComposite" fact="0.2855"/>
    </dgm:constrLst>
    <dgm:ruleLst/>
    <dgm:forEach name="Name3" axis="ch">
      <dgm:forEach name="Name4" axis="self" ptType="node" cnt="1">
        <dgm:layoutNode name="root">
          <dgm:varLst>
            <dgm:chMax/>
            <dgm:chPref/>
          </dgm:varLst>
          <dgm:alg type="hierRoot">
            <dgm:param type="hierAlign" val="tL"/>
          </dgm:alg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5">
              <dgm:if name="Name6" func="var" arg="dir" op="equ" val="norm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l" for="ch" forName="ParentSmallAccent" refType="w" fact="0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if>
              <dgm:else name="Name7">
                <dgm:constrLst>
                  <dgm:constr type="l" for="ch" forName="Parent" refType="w" fact="0"/>
                  <dgm:constr type="t" for="ch" forName="Parent" refType="h" fact="0"/>
                  <dgm:constr type="w" for="ch" forName="Parent" refType="w"/>
                  <dgm:constr type="h" for="ch" forName="Parent" refType="h" fact="0.6424"/>
                  <dgm:constr type="l" for="ch" forName="ParentAccent" refType="w" fact="0"/>
                  <dgm:constr type="b" for="ch" forName="ParentAccent" refType="h"/>
                  <dgm:constr type="w" for="ch" forName="ParentAccent" refType="w"/>
                  <dgm:constr type="h" for="ch" forName="ParentAccent" refType="h" fact="0.3576"/>
                  <dgm:constr type="r" for="ch" forName="ParentSmallAccent" refType="w"/>
                  <dgm:constr type="b" for="ch" forName="ParentSmallAccent" refType="h"/>
                  <dgm:constr type="w" for="ch" forName="ParentSmallAccent" refType="h" fact="0.2233"/>
                  <dgm:constr type="h" for="ch" forName="ParentSmallAccent" refType="h" fact="0.2233"/>
                </dgm:constrLst>
              </dgm:else>
            </dgm:choose>
            <dgm:ruleLst/>
            <dgm:layoutNode name="ParentAccent" styleLbl="alignNode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SmallAccent" styleLbl="fgAcc1">
              <dgm:alg type="sp"/>
              <dgm:shape xmlns:r="http://schemas.openxmlformats.org/officeDocument/2006/relationships" type="rect" r:blip="">
                <dgm:adjLst/>
              </dgm:shape>
              <dgm:presOf/>
            </dgm:layoutNode>
            <dgm:layoutNode name="Parent" styleLbl="revTx">
              <dgm:varLst>
                <dgm:chMax/>
                <dgm:chPref val="4"/>
                <dgm:bulletEnabled val="1"/>
              </dgm:varLst>
              <dgm:choose name="Name8">
                <dgm:if name="Name9" func="var" arg="dir" op="equ" val="norm">
                  <dgm:alg type="tx">
                    <dgm:param type="txAnchorVertCh" val="mid"/>
                    <dgm:param type="parTxLTRAlign" val="l"/>
                  </dgm:alg>
                </dgm:if>
                <dgm:else name="Name10">
                  <dgm:alg type="tx">
                    <dgm:param type="txAnchorVertCh" val="mid"/>
                    <dgm:param type="parTxLTR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13">
                    <dgm:if name="Name14" func="var" arg="dir" op="equ" val="norm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l" for="ch" forName="ChildAccent" refType="w" fact="0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l" for="ch" forName="Child" refType="w" fact="0.07"/>
                        <dgm:constr type="t" for="ch" forName="Child" refType="h" fact="0"/>
                      </dgm:constrLst>
                    </dgm:if>
                    <dgm:else name="Name15">
                      <dgm:constrLst>
                        <dgm:constr type="w" for="ch" forName="ChildAccent" refType="h" fact="0.429"/>
                        <dgm:constr type="h" for="ch" forName="ChildAccent" refType="h" fact="0.429"/>
                        <dgm:constr type="r" for="ch" forName="ChildAccent" refType="w"/>
                        <dgm:constr type="t" for="ch" forName="ChildAccent" refType="h" fact="0.2855"/>
                        <dgm:constr type="w" for="ch" forName="Child" refType="w" fact="0.93"/>
                        <dgm:constr type="h" for="ch" forName="Child" refType="h"/>
                        <dgm:constr type="r" for="ch" forName="Child" refType="w" fact="0.93"/>
                        <dgm:constr type="t" for="ch" forName="Child" refType="h" fact="0"/>
                      </dgm:constrLst>
                    </dgm:else>
                  </dgm:choose>
                  <dgm:ruleLst/>
                  <dgm:layoutNode name="ChildAccent" styleLbl="solidFgAcc1">
                    <dgm:alg type="sp"/>
                    <dgm:shape xmlns:r="http://schemas.openxmlformats.org/officeDocument/2006/relationships" type="rect" r:blip="">
                      <dgm:adjLst/>
                    </dgm:shape>
                    <dgm:presOf/>
                  </dgm:layoutNode>
                  <dgm:layoutNode name="Child" styleLbl="revTx">
                    <dgm:varLst>
                      <dgm:chMax val="0"/>
                      <dgm:chPref val="0"/>
                      <dgm:bulletEnabled val="1"/>
                    </dgm:varLst>
                    <dgm:choose name="Name16">
                      <dgm:if name="Name17" func="var" arg="dir" op="equ" val="norm">
                        <dgm:alg type="tx">
                          <dgm:param type="txAnchorVertCh" val="mid"/>
                          <dgm:param type="parTxLTRAlign" val="l"/>
                        </dgm:alg>
                      </dgm:if>
                      <dgm:else name="Name18">
                        <dgm:alg type="tx">
                          <dgm:param type="txAnchorVertCh" val="mid"/>
                          <dgm:param type="parTxLTRAlign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 node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5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5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3C07F0E-FE23-49D4-A2C6-BFD663B8492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96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3440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4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4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44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5F0A934-E5BE-4FC6-906A-D6D3A3869DB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45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Line 2"/>
          <p:cNvSpPr>
            <a:spLocks noChangeShapeType="1"/>
          </p:cNvSpPr>
          <p:nvPr/>
        </p:nvSpPr>
        <p:spPr bwMode="auto">
          <a:xfrm>
            <a:off x="7315200" y="800100"/>
            <a:ext cx="0" cy="3371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350044"/>
            <a:ext cx="6781800" cy="16002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</a:p>
        </p:txBody>
      </p:sp>
      <p:sp>
        <p:nvSpPr>
          <p:cNvPr id="32154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2287191"/>
            <a:ext cx="6248400" cy="17716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2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21543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A0DC91CE-FEB0-4DE3-AF33-56623848B665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1544" name="Group 8"/>
          <p:cNvGrpSpPr>
            <a:grpSpLocks/>
          </p:cNvGrpSpPr>
          <p:nvPr/>
        </p:nvGrpSpPr>
        <p:grpSpPr bwMode="auto">
          <a:xfrm>
            <a:off x="7493001" y="2244328"/>
            <a:ext cx="1338263" cy="1641872"/>
            <a:chOff x="4704" y="1885"/>
            <a:chExt cx="843" cy="1379"/>
          </a:xfrm>
        </p:grpSpPr>
        <p:sp>
          <p:nvSpPr>
            <p:cNvPr id="321545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6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7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8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49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0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1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2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3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4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5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6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7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8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59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0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1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2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3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4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5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6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7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8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69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0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1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2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3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4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1575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1576" name="Line 40"/>
          <p:cNvSpPr>
            <a:spLocks noChangeShapeType="1"/>
          </p:cNvSpPr>
          <p:nvPr/>
        </p:nvSpPr>
        <p:spPr bwMode="auto">
          <a:xfrm>
            <a:off x="304800" y="211455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B4B274-C5A1-44F1-B692-BAC2618008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93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679"/>
            <a:ext cx="2057400" cy="45065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679"/>
            <a:ext cx="6019800" cy="45065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8F0DC4-2F8C-48DE-83C8-D85CB3B31A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72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4DB0E-D77D-4EA9-B0AB-0FF6C0AD2E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061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79A3ED-BAF2-43BF-A3A2-7E4D3A8A13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345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4038600" cy="33087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447"/>
            <a:ext cx="4038600" cy="33087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6F018A-577F-40C7-8F87-DD98567100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FE81EC-B573-489C-A709-F7022833E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837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0AC0FD-982E-4B43-B231-533F59C30E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2965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5ADCF-0BB3-42C5-8D82-6B355EE422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3780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ACDB01-6295-4AC1-8C5B-910B5EF570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487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652940-F2FE-4A5D-A7C2-A08D292AA1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21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Line 2"/>
          <p:cNvSpPr>
            <a:spLocks noChangeShapeType="1"/>
          </p:cNvSpPr>
          <p:nvPr/>
        </p:nvSpPr>
        <p:spPr bwMode="auto">
          <a:xfrm>
            <a:off x="7962900" y="1143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91679"/>
            <a:ext cx="7543800" cy="97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320516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89447"/>
            <a:ext cx="8229600" cy="330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320517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320518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32051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3AF9C85-16F8-4DB1-8CD5-BDFF843175F8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320520" name="Group 8"/>
          <p:cNvGrpSpPr>
            <a:grpSpLocks/>
          </p:cNvGrpSpPr>
          <p:nvPr/>
        </p:nvGrpSpPr>
        <p:grpSpPr bwMode="auto">
          <a:xfrm>
            <a:off x="8153401" y="114300"/>
            <a:ext cx="792163" cy="971550"/>
            <a:chOff x="5136" y="960"/>
            <a:chExt cx="528" cy="864"/>
          </a:xfrm>
        </p:grpSpPr>
        <p:sp>
          <p:nvSpPr>
            <p:cNvPr id="320521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2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3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4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5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6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7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8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0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1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2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5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6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9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0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1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2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3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4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5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6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7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8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49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0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51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minimaxir.com/2015/12/sf-arrests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SFPD Crime Incidents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313" y="2287191"/>
            <a:ext cx="6248400" cy="894159"/>
          </a:xfrm>
        </p:spPr>
        <p:txBody>
          <a:bodyPr/>
          <a:lstStyle/>
          <a:p>
            <a:r>
              <a:rPr lang="en-US" sz="2400" dirty="0" smtClean="0"/>
              <a:t>Data Analysis of Crimes across Various Police Districts in San Francisco</a:t>
            </a:r>
            <a:endParaRPr lang="en-US" sz="24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979452" y="3318125"/>
            <a:ext cx="6248400" cy="894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Shyamala Gurumurthy</a:t>
            </a:r>
          </a:p>
          <a:p>
            <a:r>
              <a:rPr lang="en-US" sz="1800" dirty="0" smtClean="0">
                <a:solidFill>
                  <a:schemeClr val="bg1">
                    <a:lumMod val="50000"/>
                  </a:schemeClr>
                </a:solidFill>
              </a:rPr>
              <a:t>Springboard Foundations of  Data Science: Capstone</a:t>
            </a: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930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93771" y="1252537"/>
            <a:ext cx="4343400" cy="3810000"/>
          </a:xfrm>
          <a:prstGeom prst="roundRect">
            <a:avLst>
              <a:gd name="adj" fmla="val 4381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52537"/>
            <a:ext cx="3962400" cy="3810000"/>
          </a:xfrm>
          <a:prstGeom prst="roundRect">
            <a:avLst>
              <a:gd name="adj" fmla="val 4381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Incidents and their Resolution by Police District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333750"/>
            <a:ext cx="4038600" cy="1660072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1400" i="1" dirty="0" smtClean="0"/>
              <a:t>SOUTHERN</a:t>
            </a:r>
            <a:r>
              <a:rPr lang="en-US" sz="1400" i="1" dirty="0"/>
              <a:t>, MISSION, CENTRAL and NORTHERN</a:t>
            </a:r>
            <a:r>
              <a:rPr lang="en-US" sz="1400" dirty="0"/>
              <a:t> regions have the largest number of crimes, but the SFPD has not been able to resolve most of the cases</a:t>
            </a:r>
            <a:r>
              <a:rPr lang="en-US" sz="1400" dirty="0" smtClean="0"/>
              <a:t>.</a:t>
            </a:r>
          </a:p>
          <a:p>
            <a:pPr marL="228600" indent="-228600"/>
            <a:r>
              <a:rPr lang="en-US" sz="1400" dirty="0" smtClean="0"/>
              <a:t>Tenderloin </a:t>
            </a:r>
            <a:r>
              <a:rPr lang="en-US" sz="1400" dirty="0"/>
              <a:t>is the only police district where the number of resolved cases exceed the number of unresolved cases.</a:t>
            </a:r>
          </a:p>
          <a:p>
            <a:pPr marL="228600" indent="-228600"/>
            <a:endParaRPr lang="en-US" sz="1400" dirty="0"/>
          </a:p>
          <a:p>
            <a:pPr marL="228600" indent="-228600"/>
            <a:endParaRPr lang="en-US" sz="1400" dirty="0" smtClean="0"/>
          </a:p>
          <a:p>
            <a:pPr marL="228600" indent="-228600"/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171" y="3222307"/>
            <a:ext cx="4038600" cy="1864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dirty="0"/>
              <a:t>THEFT </a:t>
            </a:r>
            <a:r>
              <a:rPr lang="en-US" sz="1400" dirty="0" smtClean="0"/>
              <a:t>is </a:t>
            </a:r>
            <a:r>
              <a:rPr lang="en-US" sz="1400" dirty="0"/>
              <a:t>largest crime </a:t>
            </a:r>
            <a:r>
              <a:rPr lang="en-US" sz="1400" dirty="0" smtClean="0"/>
              <a:t>category: </a:t>
            </a:r>
            <a:r>
              <a:rPr lang="en-US" sz="1400" dirty="0"/>
              <a:t>~475000 </a:t>
            </a:r>
            <a:r>
              <a:rPr lang="en-US" sz="1400" dirty="0" smtClean="0"/>
              <a:t>incidents</a:t>
            </a:r>
            <a:r>
              <a:rPr lang="en-US" sz="1100" dirty="0"/>
              <a:t> </a:t>
            </a:r>
            <a:endParaRPr lang="en-US" sz="1100" dirty="0" smtClean="0"/>
          </a:p>
          <a:p>
            <a:r>
              <a:rPr lang="en-US" sz="1400" dirty="0" smtClean="0"/>
              <a:t>OTHER_OFFENSES: ~410000 incidents</a:t>
            </a:r>
          </a:p>
          <a:p>
            <a:r>
              <a:rPr lang="en-US" sz="1400" dirty="0" smtClean="0"/>
              <a:t>Individual </a:t>
            </a:r>
            <a:r>
              <a:rPr lang="en-US" sz="1400" dirty="0"/>
              <a:t>contributions from the remaining categories are ~240000 </a:t>
            </a:r>
            <a:r>
              <a:rPr lang="en-US" sz="1400" i="1" dirty="0"/>
              <a:t>each</a:t>
            </a:r>
            <a:r>
              <a:rPr lang="en-US" sz="1400" dirty="0"/>
              <a:t>, less than 50% compared to </a:t>
            </a:r>
            <a:r>
              <a:rPr lang="en-US" sz="1400" dirty="0" smtClean="0"/>
              <a:t>THEFT</a:t>
            </a:r>
          </a:p>
          <a:p>
            <a:r>
              <a:rPr lang="en-US" sz="1400" dirty="0"/>
              <a:t>L</a:t>
            </a:r>
            <a:r>
              <a:rPr lang="en-US" sz="1400" dirty="0" smtClean="0"/>
              <a:t>argest contributors </a:t>
            </a:r>
            <a:r>
              <a:rPr lang="en-US" sz="1400" dirty="0" smtClean="0">
                <a:sym typeface="Wingdings" pitchFamily="2" charset="2"/>
              </a:rPr>
              <a:t> </a:t>
            </a:r>
            <a:r>
              <a:rPr lang="en-US" sz="1400" dirty="0" smtClean="0"/>
              <a:t>SOUTHERN</a:t>
            </a:r>
            <a:r>
              <a:rPr lang="en-US" sz="1400" dirty="0"/>
              <a:t>, NORTHERN, CENTRAL, </a:t>
            </a:r>
            <a:r>
              <a:rPr lang="en-US" sz="1400" dirty="0" smtClean="0"/>
              <a:t>MISSION</a:t>
            </a:r>
            <a:r>
              <a:rPr lang="en-US" sz="1400" dirty="0"/>
              <a:t>, and BAYVIEW police districts.</a:t>
            </a:r>
            <a:endParaRPr lang="en-US" sz="13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" y="1347787"/>
            <a:ext cx="3749040" cy="187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336901"/>
            <a:ext cx="420624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9477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93771" y="1252537"/>
            <a:ext cx="4343400" cy="3810000"/>
          </a:xfrm>
          <a:prstGeom prst="roundRect">
            <a:avLst>
              <a:gd name="adj" fmla="val 4381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52537"/>
            <a:ext cx="3962400" cy="3810000"/>
          </a:xfrm>
          <a:prstGeom prst="roundRect">
            <a:avLst>
              <a:gd name="adj" fmla="val 4381"/>
            </a:avLst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Incidents and their Resolution by </a:t>
            </a:r>
            <a:r>
              <a:rPr lang="en-US" sz="3200" dirty="0" smtClean="0"/>
              <a:t>Category and Month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486150"/>
            <a:ext cx="3886200" cy="1507672"/>
          </a:xfrm>
        </p:spPr>
        <p:txBody>
          <a:bodyPr>
            <a:normAutofit/>
          </a:bodyPr>
          <a:lstStyle/>
          <a:p>
            <a:pPr marL="228600" indent="-228600"/>
            <a:r>
              <a:rPr lang="en-US" sz="1350" b="1" dirty="0"/>
              <a:t>Warrants</a:t>
            </a:r>
            <a:r>
              <a:rPr lang="en-US" sz="1350" dirty="0"/>
              <a:t> and </a:t>
            </a:r>
            <a:r>
              <a:rPr lang="en-US" sz="1350" b="1" dirty="0"/>
              <a:t>Drug/Alcohol</a:t>
            </a:r>
            <a:r>
              <a:rPr lang="en-US" sz="1350" dirty="0"/>
              <a:t> categories have the highest percentage of resolved crimes </a:t>
            </a:r>
            <a:r>
              <a:rPr lang="en-US" sz="1350" dirty="0" smtClean="0"/>
              <a:t>.</a:t>
            </a:r>
            <a:endParaRPr lang="en-US" sz="1350" dirty="0" smtClean="0"/>
          </a:p>
          <a:p>
            <a:pPr marL="228600" indent="-228600"/>
            <a:r>
              <a:rPr lang="en-US" sz="1350" b="1" dirty="0"/>
              <a:t>Theft</a:t>
            </a:r>
            <a:r>
              <a:rPr lang="en-US" sz="1350" dirty="0"/>
              <a:t> have the lowest percentage of crimes resolved despite </a:t>
            </a:r>
            <a:r>
              <a:rPr lang="en-US" sz="1350" dirty="0" smtClean="0"/>
              <a:t>it</a:t>
            </a:r>
            <a:r>
              <a:rPr lang="en-US" sz="1350" dirty="0"/>
              <a:t> having the largest number of crimes </a:t>
            </a:r>
            <a:endParaRPr lang="en-US" sz="1350" dirty="0" smtClean="0"/>
          </a:p>
          <a:p>
            <a:pPr marL="228600" indent="-228600"/>
            <a:endParaRPr lang="en-US" sz="2400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170" y="3409950"/>
            <a:ext cx="4038601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50" dirty="0" smtClean="0"/>
              <a:t>More crimes </a:t>
            </a:r>
            <a:r>
              <a:rPr lang="en-US" sz="1350" dirty="0"/>
              <a:t>resolved </a:t>
            </a:r>
            <a:r>
              <a:rPr lang="en-US" sz="1350" dirty="0" smtClean="0"/>
              <a:t>during January-May.</a:t>
            </a:r>
          </a:p>
          <a:p>
            <a:r>
              <a:rPr lang="en-US" sz="1350" dirty="0"/>
              <a:t>P</a:t>
            </a:r>
            <a:r>
              <a:rPr lang="en-US" sz="1350" dirty="0" smtClean="0"/>
              <a:t>ercentage </a:t>
            </a:r>
            <a:r>
              <a:rPr lang="en-US" sz="1350" dirty="0"/>
              <a:t>of crimes resolved start decreasing in </a:t>
            </a:r>
            <a:r>
              <a:rPr lang="en-US" sz="1350" dirty="0" smtClean="0"/>
              <a:t>June </a:t>
            </a:r>
            <a:r>
              <a:rPr lang="en-US" sz="1350" dirty="0"/>
              <a:t>and </a:t>
            </a:r>
            <a:r>
              <a:rPr lang="en-US" sz="1350" dirty="0" smtClean="0"/>
              <a:t>is </a:t>
            </a:r>
            <a:r>
              <a:rPr lang="en-US" sz="1350" dirty="0"/>
              <a:t>lowest in December</a:t>
            </a:r>
            <a:r>
              <a:rPr lang="en-US" sz="1350" dirty="0" smtClean="0"/>
              <a:t>.</a:t>
            </a:r>
          </a:p>
          <a:p>
            <a:r>
              <a:rPr lang="en-US" sz="1350" dirty="0" smtClean="0"/>
              <a:t>Most </a:t>
            </a:r>
            <a:r>
              <a:rPr lang="en-US" sz="1350" dirty="0"/>
              <a:t>crimes that occur on </a:t>
            </a:r>
            <a:r>
              <a:rPr lang="en-US" sz="1350" dirty="0" smtClean="0"/>
              <a:t>1</a:t>
            </a:r>
            <a:r>
              <a:rPr lang="en-US" sz="1350" baseline="30000" dirty="0" smtClean="0"/>
              <a:t>st</a:t>
            </a:r>
            <a:r>
              <a:rPr lang="en-US" sz="1350" dirty="0" smtClean="0"/>
              <a:t> of </a:t>
            </a:r>
            <a:r>
              <a:rPr lang="en-US" sz="1350" dirty="0"/>
              <a:t>any month have the least percentage of resolved cases.</a:t>
            </a:r>
            <a:endParaRPr lang="en-US" sz="135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data:image/png;base64,iVBORw0KGgoAAAANSUhEUgAAAqAAAAHgCAMAAABNUi8GAAABC1BMVEUAAAAAADoAAGYAOpAAZrYzMzM6AAA6ADo6AGY6kNtNTU1NTW5NTY5NbqtNjqtNjshZWVlmAABmADpmtv9uTU1uTW5uTY5ubo5ubqtujqtujshuq8huq+SOTU2OTW6OTY6Obk2Obm6ObquOjm6Ojo6OjsiOyOSOyP+QOgCQkDqQkGaQtpCQ27aQ29uQ2/+rbk2rbm6rbo6rjk2rjqurq46ryKur5Mir5OSr5P+2ZgC225C22/+2///Ijk3Ijm7IyI7I5KvI/+TI///bkDrb/7bb/9vb///kq27kq47k5Kvk/8jk/+Tk///r6+v/tmb/yI7/25D/27b/29v/5Kv//7b//8j//9v//+T////qpXqLAAAACXBIWXMAAA7DAAAOwwHHb6hkAAAgAElEQVR4nO2dDXsbN3aF5bXqxLJc1pXsVRPK2VXd0O22ptxWLtWG60RKw6ZRRbe0zPn/v6T4uhjMEJaHJD4uhuc8iYacAa+Aua8xACQc7VUQxFh7uSsAQfcJgEKsBUAh1gKgEGsBUIi1ACjEWgUC+j9eBTkdJkrU4LtSRco2AA0fhX/2C6giZRuAho/CP/sFVJGyDUDDR+Gf/QKqSNnuDaB/BQUXAN1IADSVAOhGAqCpBEA3EgBNJQC6kQBoKgHQjQRAUwmAbiQAmkoAdCMB0FQCoBsJgKYSAN1IADSVdhnQ6aiq5gfyy2BxfCD0ZFJVdy/FF/12KMrMxHEkT4gv1eLFlfkoAE2lXQZ0JgicvZJfhjV6c3lCvZWozp7eVHenQwHo4RUAzaFdBnRxcrM8v5BfJha95fm7sxtN4nI8uvtOnhbvFi/eDwBoDu0yoAK/u7Pf3l6Jo0VPQCue/Ort4vlkLjpQRao4QaervxDyB8ydzD4qFQz3KRegsuf8RoxExRc96BQ4isf+fGDejuRLqakE9O7sBj1oeu1yD1rNRjMB4VBASegtxwLMQ9uhakB1D9oYqQLQVNppQOeDP0+qxTfyi0FPPOFNh6neOmPQK9HhXgDQ5NppQO/+KHhcnv/+ygI6k6tJ84HtKmdi8q5m8WpQqqbySgA0lXYa0OVYPsKnA1r4PPj+rSTw7mXdVc7NOqg6MQOgybXTgG4uAJpKAHQjAdBUAqAbCYCmEgDdSAA0lQDoRgKgqQRANxIATSUAupHi3ZRAUaIG35UqUrYBaPgo/LNfQBUp2wA0fBT+2S+gipTt3gCae7wGbSoACrEWAIVYC4BCrAVAIdYCoBBrAVCItQAoxFoAFGItAAqxFhNAHTOmhgnT4VX9wl7QZkw/jQ/0jvm7U3MZgPZQTAB1zJhcEybpwGRf0IXajEkbNZ2OzGUA2kMxAdQxY3JNmGjju2aRLlgzJodS2bcC0B6KCaCOGZNrwtTsQe0F69GkncRs7wlvpv7pfm6SAeqYMTVMmCSW9IIu1GZMxsVhrv1DtdCD9ktMelDHjMkxYZpL7uwL54IxY6odmRbPiVAA2i9xAdQxY3JMmKRhSP2ivmDMmNQlbSMmlwEAaA/FBdDajMk1YZIOOPaFe8GZyqtZPCZJfRUXQK0Z07JhwrQ4Ns6Ki+NvGxdmtfG3XAfFGLSv4gJoMAHQfgmAQqwFQCHWAqAQawFQiLUAKMRaOwIoH0+MAmw7CqgiZRuAho/CP/sFVJGyDUDDR+Gf/QKqSNnuDaCdhjtJbm0B2S+gipRtABr81haQ/QKqSNkGoMFvbQHZL6CKlG0AGvzWFpD9AqpI2QagwW9tAdkvoIqUbQAa/NYWkP0CqkjZBqDBb20B2S+gipRtABr81haQ/QKqSNkGoMFvbQHZL6CKlG0AGvzWFpD9AqpI2Q4M6HKsbJVOflVb3Z9Mmu4hc7MPXu8lXpgyZruxuPSrLU0fV8dvyaMJgIaKwr+KkQBVzku0qb2qmvY2ahvclJxEnD3vletxU5vhOEXcsv5mAlA2wVkDulB7iyc+QPXGYdHHAtDsUfhXMRag0htMQOoDdE7P6C0A3dKbKXBjofgKPkkSz3jxH9kt6aO2s9EGIVXVHIMaao1ZA5V2Pz6o0IOGjsK/itEAXZz8JjtRTw+qjG1cQPGIzxaFfxWjAbp8++PJjRdQjEH5ROFfxWiAahtlzOJ5R+FfxXiAKp9EM5oc+ddB1cUBlfEB2vg4AA0ehX8V4wEaXf5mAlA2wQGoTwCUTXAA6hMAZRMcgPoEQNkEB6A+AVA2wQGoTwCUTXAAGuum7Ez2C6giZRuAho/CP/sFVJGyDUDDR+Gf/QKqSNnuDaCdxqB2ILrj2S+gipRtABr81haQ/QKqSNkGoMFvbQHZL6CKlG0AGvzWFpD9AqpI2QagwW9tAdkvoIqUbQAa/NYWkP0CqkjZBqDBb20B2S+gipRtABr81haQ/QKqSNkGoMFvbQHZL6CKlG0AGvzWFpD9AqpI2WYBaDJvJgCaInj/AK1S7eoEoCmCA1CfACib4LsM6JbeTEoJWgMFEy9AY3szoQdNEXyXe1ApfzMBKJvgANQnAMomOAD1CYCyCb4LgEbyZgKgKYL3EtA15G8mAGUTHID6BEDZBAegPgFQNsEBqE8AlE1wAOoTAGUTHID6BEDZBAegsW7KzmS/gCpStgFo+Cj8s19AFSnbADR8FP7ZL6CKlO3eANp9DAp1FQDdSAA0lQDoRgKgqQRANxIATSUAupEAaCoB0I0EQFMJgG4kAJpKAHQjAdBUAqAbCYCmEgDdSAA0lUoH9O5U7mGvyEhpJs2TpkO7sUgUeDlpbiea6b8Prz8xbBykEdPIfLAVmN4D0MQqHNC7UwGUoNISOB1Vi5MbB9D5q2EDUInw3emQTjUPgsdDvXGuHZjeA9DEKhxQ6iTrrZcnv51P6q2Z1fL83dmNA+jdd81dxW1AX7wf1JedwHVvDECTqnBAl2PdqdUEzuoeU34V3ansVO3luSq/HI8+B+iVLt4OTO+rMN5MUFdtzkY4bTVJmqsRIhkpyYf0yAV0NqzmAxfQgTpMR8ZyyT0cqCf63Zl+rrcD6/dG6EFTqfAeVGnxvH7EL88vTm5qQJUt7eFVG9D7elDBtH3nBDbvAWhiFQ6o5m1a23+IE9OhGSzK2dLJTePyl8egcth68eKqHZjeA9DEKhxQNbl25jKSP/l6OpDd5LCajRRc7iz+8Oq+Wbx2YDy8Wgls3gPQxCocULU8aYeKB98LJvVq0FSublbLtxKvu5cX6rIefs7NOmgT0IYRk4bYDTyi9wA0sUoHNJMAaCoB0I0EQFMJgG4kAJpKAHQjAdBUAqAbCYCmEgDdSAA0lQDoRgKgqQRAN1K8mxIoStTgu1JFyjYADR+Ff/YLqCJluzeA5n4c8lJOtACoV7mR4KWcaAFQr3IjwUs50QKgXuVGgpdyogVAvcqNBC/lRAuAepUbCV7KiRYA9So3EryUEy0A6lVuJHgpJ1oRAf347Ojjs73f/ZAeunXkb2ZuJHgpJ1oRAb3cr65/98P1fnro1pG/mbmR4KWcaMUDVHSgn17vV7drdaHabkltMT44ePpr8y++S8Olg4PaWAneTImUE62ogH589ng9QMluiTZlvmjuLDYnjLESvJlSKSda8QD99Prx7YM38kHfWXar+/2A6q/wZkqmnGhFHIN+eLS3X10+/KU7oNZuqUsPCm+mZOqeQe7acpnJ2i1Z34UDPea0hkvWXwneTAmVs+9jtQ5q7Zbu60HnBi54MyVTTrRiAnq9t3d0vc4jvtsYdKan4PBmSqacaMVcB334s15p6i6yW7oX0OV40CgMb6bYyolW5GWmozXXQY3d0gqgDcOlxfHQLQxvptjKiRYzQNPL38zcSPBSTrQiPuKv5SNertWzlr+ZuZHgpZxoxZwk3e4JMecTgHZQTrRYLTPlkL+ZuZHgpZxoAVCvciPBSznRivujTilMkopXTrRi/rII898E1fI3MzcSvJQTrajLTBl4W1vxbkqgKPyzX0AVKdvNHhSAsg++K1WkbDfGoNyX6LX8zcTzk01wTJJ8AqBsgkd8xHNfo1fyNxOAsgmOSZJPAJRNcEySfAKgbIJHHIN+zXv0qeVvJgBlEzziI34PkyQAyiMKZRs/iwegLKNQtgEoAGUZhbJtAdXGYXjEA1AeUSjbUXrQ2mWpdmOyZ6Tmer+7NW5Sm5jkxrrp4ZV6bUurvXKN/ccAlHtw/stM1mWpdmOyZ6TUNuQpmS9pF6bF878RRf/4QgNqS89fDQFo+Cj8q+gDNNhCvXVZcnbCmzPyst5BbA0c9CblxYu/nVSLV+Y1lV6evzu7AaDBo/Cvog/Qai3PhnsBNS5LrhuTPiMvz8lqqdGDvng/qv7rwgBKpRcnN/XnKibeTEHuEdRNUdZBrctS7cZU+y5Zj6aqNl9SUP74zfLtjwSoKT0bytLoQUNH4V9FH6DBZF2WGm5M6sz04GAgusW6nDJuUlD+9C///Xf0uDellS/u4RUADR2FfxWjA6pclhpuTOqMvNwcg87MLP7F1Z//dVgDqkorlGuTJgAaKgr/KnoBlb9vF2JjknVZarox6cl51ZrFS+MmDaXoTGtAVemZXG6aDwBo6Cj8q+gFVHkrByC0dllqujHNyGh+boeelTJuslw6gIrSP71VxswvL9RYlUau/mYCUDbBYy8zcd/44W8mAGUTHID6BEDZBI+4DirRhHkYAGUQhbIN8zAAyjIKZRu/bgdAWUahbANQAMoyCmUbgAJQllEo270BlM+tLSD7BVSRsg1Aw0fhn/0CqkjZbm75wL74EhUMCk5RKNsAtHwFg4JTFMp2/Yi/3iPhJ0llKRgUnKJQtuHNVL6CQcEpCmW7N5Ok3JRkVDAoOEWhbK/8MVn8qLM4BYOCUxTKNn5ZpHwFg4JTFMo2ft2ufAWDglMUyjYALV/BoOAUhbKNR3z5CgYFpyiU7SCTJNdXSf1xd7n3yBybVktzu7dI74kfmuOTifVpsgE+4+sEQNsKBgWnKH5AN5Trq3R3OlJmIXRsWC3NxYvleFgRcHcvJwSedRmhD37G1wmArigYFJyihAW04avkgKeP1mppOVZ9ofJtMFuOR01AnQB+XycAuqpgUHCKEhjQ2ldpOdbOS3R0rZbc/e167/vz1R6UPuj1dWLhzcRNIVLIVoEArX2V1DhT2tmYo2u1ZD1vKhqDjqw/k/Vpog/6fZ0q9KArCtZrcYoSGNDaV0mfeD6ho2u1pPzqjjW+zZ7T8WmiD676OgFQv4JBwSlKYEBrXyXN1XRER9dqSY9BtTWTD1BlPUIf9Ps6AdBVBYOCUxQfoB+fPXizKaDWV0lNwuUcxxxdqyXdRc4/24Mqnyb64Gd8nQDoioJBwSmKD9Cqutzb28TDtmGqJJcxJYLm6FgtXemRpybNgqnGngfktnw8tAE+4+sEQNsKBgWnKH5AtYktfpJUloJBwSkKZXt1DCoRZf3TeH8zc1OSUcGg4BSFst0G9Hpvb1886gOZ1UeRv5m5KcmoYFBwikLZbhnY7u3x/4UmfzNzU5JRwaDgFIWy3ZzFc+bSyt/M3JRkVDAoOEWhbOPvxZevYFBwikLZxq7O8hUMCk5RKNtR/pBXXMW7KYGi8M9+AVWkbEf5Q15xFe+m7Ez2C6giZRv74sM+aWPnDYDyl7+ZufEEoGGjULZh3ABAWUahbGNXJwBlGYWyjX3xAJRlFMo2AAWgLKNQtvGIB6Aso1C2MUkCoCyjULaxzARAWUahbANQAMoyCmXb96NO9TvL6WRcmmpzJr3vs7YaMTvoSf5m5sYTgIaNQtn2TpI+vU5JqNk+Z61Fqmr+arjihXNqCfU3MzeeADRsFMq2f5kp6UpTA1C9Cf7d2U0L0Kp2JfE3MzeeADRsFKKDG6CyBxUsWjMmC6i2e+DszZTodu2Y/OugSX8xVI0xB1VtzjQbSnuRFqDL84kp7/93mBtP9KBho3gBrW7lDOmout7QYWQzOT2oMh1ZjtVkyduDSvmbmRtPABo2CtHBYJnJfcRL/xA12pyOjIXTifG1026MUv5m5sYTgIaNQnQwA1SaM83kfF0846eDStkxYxYfPgr/KlK2V37UeZR8Y1JzFn/87Vt6ok+ViX2FddDwUfhXkbLdAPTy4c/PjtIugm4gfzNz4wlAw0ahbLeWmeRKE37dDoDmj0LZBqAAlGUUynZrX/zPklHmv2/nb2ZuPAFo2CiUbc86KHM+ASj34H1bZlpX/mbmxhOAho1C2caeJADKMgpluzeA8rm1BWS/gCpStmtAr/ey/Lry+op3U3Ym+wVUkbLdG/tFPre2gOwXUEXKNiZJPJQ2+6UC+uFRufaLuQnbUmmzXyign14//vT6iP2D3t/M3IRtqbTZLxRQiebl4+qWuc+yv5m5CdtSabNfMKDX+4UuM+UmbEulzX6hgFaXik7uTvX+ZuYmbEulzX6pgIpBaHW5l3RD0gbyNzM3YVsqbfZLBbQM+ZuZm7AtlTb7ADSm/M3MTdiWSpv9MgFV60ufXscZgeqNRU8mytpm+u34wGyCn5m/CW+MmZbmwq9qiyddk/uR6O/LA9CIpxlFWQX0wyP9i6CXUSbxli/pGSL3FddGInenQ9eYSb2UX+y148MrABo0+0UCernffhEF0MXJb8ojRG8m/q7pv0Rsyi/OtfcDABo0+yUCWv8AKco6aM3XTFrXmRPajWE5Hnl6UPeatWri7M20lcLf8Z4oGaDWeUkPKQ2gA3VxOqov14Daa6I3PbtBDxqweyqxB5VroFpRFuotX8vzixPLoYbQ9KDKmKkNqLk2GwLQgNkvEVBtbdcgNQqg0tNmWHnHoLNDdyDauCawBqDhsl8koNWl+hHSx2dR1pkIUIldPRdSTNpZvDRmcmfx7jU9lQeguwyo/nXQSD/o1IPMg+/HsvdULrWa2LlZ6zTGTEN3Kt+4NgOg4bJfKKCFyN/M3IRtqbTZB6Ax5W9mbsK2VNrsA9CY8jczN2FbKm32AWhM+ZuZm7AtlTb7ADSm/M3MTdiWSpt9ABpT/mbmJmxLpc0+AI0pfzNzE7al0mYfgMZUvJuyM9kvoIqUbQAaPgr/7BdQRco2AA0fhX/2C6giZbs3gOYeREKdBEAh1gKgEGsBUIi1ACjEWgAUYi0ACrEWAIVYC4BCrJUVUPuH3clpibYa0QYjuSdueT5Rfwze2edJO+Jnjf1JrjuT3dEJQAtXXkDVTuJTcgGZPb2pWZsLXJdyx5w0Zpq/GtbUqd1wU+kj1vBpargzAdC+KD+gkkCLmH2xHI8qA+dAdKLvzuy2TtWbSn+GVZ+m1hkA2gMxAFQQt9qD1ohpdztrtlRpC6Zqxaep5c5kPt1bb6Zd0dpQhQdUDDKt01IN6InBUA5BZ0PZjxKgA/Pplk+TGMK67kzOt0EPWrD49KDKaanRgwrwnkwEqcqk9pA6VYtuw4tp1Z0JgPZCDACdmye7cq5RA0wF5UizK7tOiaTtFjEG3SnlB9TO4pXT0nRQ6cm76lDFFzH4nElW54PVWbzrxbTqzgRA+6C8gNp10NppaSrODOni4ZUYgi7f6oHAhSo9cNZB5yvroHN3XZUGqwC0YGUFNJEAaMECoBBrAVCItQAoxFoAFGItAAqxFgCFWGt3AeXjiVGAbUcBVaRsA9DwUfhnv4AqUrYBaPgo/LNfQBUp270BNPfgqh8CoAHkb2bu1PZDADSA/M3Mndp+CIAGkL+ZuVPbDwHQAPI3M3dq+yEAGkD+ZuZObT8EQAPI38zcqe2HAGgA+ZuZO7X9EAANIH8zc6e2HyoN0MYuo7tT5bdUOyZZB6amJ9OTScubSW2fU/vnKo8T07HyHHlx1d7RRHuSnup9yuZTADSqigPU2acpD8otqemYRP4htSdT1boi3j+f0LVVJ6ZjeYb2FtdRaFenKtzY1+lvZu7U9kNFAmrcljRALyer+9dbnkwtv4ZK955TtbfTtwv+/cAXRf6ToMIANJXKBFR7hSzH+hnbckyy/aT1ZFrtQeUm4xPnw60o2qipFcV6MzkR4c0UW/fSkEVdAJVuS2ZE+GTS9lCyDkyOJ1PrSiUHnCN19DgxiZ7yzPbQ9nvV1jdORbT8/w5zp7YfKrkH1SeeTxqOSY4DU6sHda44gPmdmGZDbw9qCwPQVCoTUO22pJGatjyUZnauPn/aHIPWVxzA/E5My/MLAlREsYZOGIMmV5GAurN4yUzDMUkuIfln8fZKowf0OzHJqbyNUhs6YRafWsUB2l4Hlc/tlofS8bC1Dnowal0ZuID5nZgEijaKY+hkCwPQNCoNUJbyNzN3avshABpA/mbmTm0/BEADyN/M3KnthwBoAPmbmTu1/RAADSB/M3Onth8CoAHkb2bu1PZDADSA/M3Mndp+CIAGULybEihK1OC7UkXKNgANH4V/9guoImUbgIaPwj/7BVSRst0bQGONyoLdcVZR+FeRsg1AASjLKJRtAApAWUahbANQAMoyCmUbgAJQllEo2wAUgLKMQtkGoACUZRTKNgAFoCyjULYBKABlGYWynRBQ2nRUbysmCye9+cjduqQ2dNL1hrcTAGUfvFhA1f7N586+dzIgqeaCUrmP0wI6fzV0DUpqbycACkCjAuo6h9gXauu7a+60PH93dlN3tbW3EwAFoHEBdc3BViycXAOS6ajuQWtvp/TeTPHvC3Sfko9Bn960xqDSwok8bgjQ2VB649jrtbeTlP/fYSxAg3UJrKLwr2IOQLXfyKjRg1oLJ0HjEzJ3Uo61h/X1nMYNwe44qyj8q5gLUGnuRN5L1sJJj0Fr9zHVo05H9joADR2FfxVzASrpJO8la+Gk+8m57UFnktf5oL4OQANH4V/FHIBa8yXjvWQtnPQ163b/l2+1EeOFcx2ABo3Cv4oZAA0lfzMBKJvgANQnAMomOAD1CYCyCQ5AfQKgbIIDUJ8AKJvgANQnAMomOAD1CYCyCQ5AY92Uncl+AVWkbAPQ8FH4Z7+AKlK2AWj4KPyzX0AVKdu9ATTWGDSh0mUfgMaUv5m56QqgdNkHoDHlb2ZuugIoXfYBaEz5m5mbrgBKl30AGlP+ZuamK4DSZR+AxpS/mbnpCqB02QegMeVvZm66Aihd9gFoTPmbmZuuAEqXfQAaU/5m5qYrgNJlH4B+WXpvp/wb9HLbJh2NKVPT2kHtQjYb5CsAGvE0oyjESTZAlfvS3elIWYfQsWHKZAGtcm6aS6h02QegX5TjvkT74WXn2TJlAqBxsg9AvyjtvrQc6+c2HRumTD5A03szJVT0m16icgGq3ZeUMagytzFHY8qEHhQ9qFEmQI37knot3T/N0TFlAqARsw9AvyTjvqQ6UedoTjfdm1R5ABoy+wD0SzLuS2r2LnCkoznddG+SAqBBsw9Av6ClcV+ayPVPOfbUR3vaujcpr6YBAA2cfQAaU/5m5qYrgNJlH4DGlL+ZuekKoHTZB6Ax5W9mbroCKF32AWhM+ZuZm64ASpd9ABpT/mbmpiuA0mUfgMaUv5m56QqgdNkHoDHlb2ZuugIoXfYBaEzFuyk7k/0CqkjZBqDho/DPfgFVpGwD0PBR+Ge/gCpStnsDaI5BY7HZL6CKlG0ACkBZRqFsA1AAyjIKZRuAAlCWUSjbABSAsoxC2QagAJRlFMo2AAWgLKNQtgEoAGUZhbINQAEoyyiUbQ6Aaj8mtf2o4dM0039efnEst9LVu5L8zQSgbIL3DlDHj8n1aZL/350OBaASVwAaMgr/KhIcDAD1+THJDZ/f2RPvBwA0bBT+VSQ6GADq+jGJXpN8mubqsByPxBV7nZc3U7JbtMNiAKjxYzq2HqDap0m7jUi7kRdXd2c36EFDRuFfRaIjP6COH9Nc+YhJLZ5PNKC6BxUQA9CQUfhXkfDID6jxY1IAzsR0iHyanDHolRinXgDQgFH4V5HwyA+o8WNSgC7Hg4p8mhStahYvr+ipvJK/mQCUTfB+AUp+TLqHXBwPK/JrkmNRtQ6qp08ANGAU/lUkPrIDur78zQSgbIIDUJ8AKJvgANQnAMomOAD1CYCyCQ5AfQKgbIIDUJ8AKJvgANQnAMomOACNdVN2JvsFVJGyDUDDR+Gf/QKqSNkGoOGj8M9+AVWkbAPQ8FH4Z7+AKlK2CwTUr8/8HnOQ0pyCc6pL3IZqAdDCgnOqCwBdQ4xuLQANUlwLgBYWnFNdACi08wKgEGsBUIi1ACjEWgAUYq1+AHp3qi0fOkl763T8hPSTGHUuPrf2Zx2rsxx3D67M1NRO107Fl2O19bBjaRlbtrRjcXFb1mnomsVd9QJQmebZoGPhubxXXT8htz8vnk86FlcWE4N1qjMTTHQuPpUbtDsXF6Xn0kio+63pXlztCu8eXO4kX6N4Q70AVHo81M4j92v6RG5w7voJ5SKhTSQ6fgNp1NO59OL3fxh1rsvyfCIPHYtr34t1bo2krmNxabYhinYNroprO7iuabLqBaDmBnQtLe7ROp8Q5dYoLrqIzqWX5/8mOpWuxaVfwEHn4ouTf5aP+PVq3rW46UG7Bjfl1kuTUS8AlUZ46wG6xieW42H34otjaXvWtfRsKJ96XYuLoYbsRTsWl7a/gojuDVWluhbXo8nupcWz/UnXmjfVC0Bj9qDSfGedb7BGTyHKLdfoQZWmo8496Jq9lrK77Bpc/FuZH151Di4mSd+e73APut7gZrHGGNT4j681yO08YtUz5+Fate8c/e5szXHfdFh1bqjpC9ep+RpD1oZ6Aah8CnefHiq3vI6f0Hx2LW7ytkZ1ZA/atbiMvnx71bX4dKS76I510VOwjsVND9o1uBqyDtZMk1EvAI23Drrm8uDsYJ21x2r9ddA1ooti66w9mmdv9wXfdRo619bEO7sOCvVXABRiLQAKsRYAhVgLgEKsBUAh1gKgEGsBUIi1AOi2+vR6T+rBm47l//c/upW77hDyw1feIre/+6FrUfYCoNvq0+vH8nDtgcKnrqB8fHa0cTAfoKUKgG4rA2gnoKrugHYqB0ChL8oBVD7tBRsfvv57cZBv9qvKnvzqT4/29o4+iC+PK/lVHMSH9h786esfqIyJJz8nS8hPO8FkAfXBIyokgv6T+u7XdQkZ8h9MLColQ/z7V290FR7LGEe2XjYkUwHQbWUAvZSMCBquH/7y4dG+PL1voKWTD3+RIMlOT/W24vXHZ4/F6/qDOty++p86RxtMBZEnPzw6cgrJj4kqUAkKSaHkt1IhRFFdhT1dj3bIbPfvCwKg28pMkgQTt7oHO1LpJsDaJ+X5/5MoihfqmoCFytjytxpkKfU5G+TrH6pWIVmOQokSFLKqqqoRQgF6VL9ph+QqALqtTA9ayXm30mMFBo0DGycNUOKqmverTlMQQmVk+Vt1jsoZymyBS/3gdwrJby/iUAkKqUKZKjS+NX1ph+QqALqtHED1Q7pqAmxrpo8AAAEgSURBVOqeNJR8fPbgDT2eFaCmjJQf0LqAGGOKLtcpdPvwPzWj9bfrBGgrZJybs70A6LaqAb194DBlH/Gtk5qpX9QFelLfOiue6rX7iFe0u0ui8kHuFPr413KaRSUopP1o9RlA2yHD35gwAqDbqgb002sBnki8YoDmMY2T4otkQcLx4dGDN/UkSZfRQVqTJB1MF1Dkqee6U+hyb78u8fHZfmOSZEu1AW2HzHPzviwAuq1qQNV8ST+8K7vG0zgpv0iexLjvwT8KUmlNyJSxQfZb3Z8tcGt+ZuUWulWLRFTCt8zkA3QlJFMB0Ny6dQag0IoAaEbJp7paj4Q+KwCaU3KtB3zeKwAKsRYAhVgLgEKsBUAh1gKgEGsBUIi1ACjEWv8PYoUrBOaeZH0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336901"/>
            <a:ext cx="3657600" cy="20730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172" y="1336900"/>
            <a:ext cx="4038600" cy="207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46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Relationship between House Price and Crimes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4038600" cy="204430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</a:t>
            </a:r>
            <a:r>
              <a:rPr lang="en-US" dirty="0" smtClean="0"/>
              <a:t>igh </a:t>
            </a:r>
            <a:r>
              <a:rPr lang="en-US" dirty="0"/>
              <a:t>correlation between price per </a:t>
            </a:r>
            <a:r>
              <a:rPr lang="en-US" dirty="0" err="1"/>
              <a:t>sqft</a:t>
            </a:r>
            <a:r>
              <a:rPr lang="en-US" dirty="0"/>
              <a:t> and </a:t>
            </a:r>
            <a:r>
              <a:rPr lang="en-US" dirty="0" smtClean="0"/>
              <a:t>year</a:t>
            </a:r>
          </a:p>
          <a:p>
            <a:r>
              <a:rPr lang="en-US" dirty="0"/>
              <a:t>L</a:t>
            </a:r>
            <a:r>
              <a:rPr lang="en-US" dirty="0" smtClean="0"/>
              <a:t>ow </a:t>
            </a:r>
            <a:r>
              <a:rPr lang="en-US" dirty="0"/>
              <a:t>correlation between price per </a:t>
            </a:r>
            <a:r>
              <a:rPr lang="en-US" dirty="0" err="1"/>
              <a:t>sqft</a:t>
            </a:r>
            <a:r>
              <a:rPr lang="en-US" dirty="0"/>
              <a:t> and number of incidents in an </a:t>
            </a:r>
            <a:r>
              <a:rPr lang="en-US" dirty="0" smtClean="0"/>
              <a:t>area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84" r="20215"/>
          <a:stretch/>
        </p:blipFill>
        <p:spPr bwMode="auto">
          <a:xfrm>
            <a:off x="4724400" y="1352550"/>
            <a:ext cx="4023360" cy="3574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Straight Connector 7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685800" y="3638550"/>
            <a:ext cx="3886200" cy="808264"/>
          </a:xfrm>
          <a:prstGeom prst="roundRect">
            <a:avLst>
              <a:gd name="adj" fmla="val 9524"/>
            </a:avLst>
          </a:prstGeom>
          <a:solidFill>
            <a:schemeClr val="accent3">
              <a:lumMod val="85000"/>
            </a:schemeClr>
          </a:solidFill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Number of crimes in an area does not effect real estate property price!</a:t>
            </a:r>
          </a:p>
        </p:txBody>
      </p:sp>
    </p:spTree>
    <p:extLst>
      <p:ext uri="{BB962C8B-B14F-4D97-AF65-F5344CB8AC3E}">
        <p14:creationId xmlns:p14="http://schemas.microsoft.com/office/powerpoint/2010/main" val="4011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 smtClean="0"/>
              <a:t>Machine Learning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2590800" cy="3637439"/>
          </a:xfrm>
        </p:spPr>
        <p:txBody>
          <a:bodyPr>
            <a:noAutofit/>
          </a:bodyPr>
          <a:lstStyle/>
          <a:p>
            <a:r>
              <a:rPr lang="en-US" sz="1600" dirty="0" smtClean="0"/>
              <a:t>Data partitioned into 70% training and 30% testing</a:t>
            </a:r>
          </a:p>
          <a:p>
            <a:r>
              <a:rPr lang="en-US" sz="1600" dirty="0" smtClean="0"/>
              <a:t>Logistic regression with Resolved as response and Category</a:t>
            </a:r>
            <a:r>
              <a:rPr lang="en-US" sz="1600" dirty="0"/>
              <a:t>, </a:t>
            </a:r>
            <a:r>
              <a:rPr lang="en-US" sz="1600" dirty="0" smtClean="0"/>
              <a:t>Police District</a:t>
            </a:r>
            <a:r>
              <a:rPr lang="en-US" sz="1600" dirty="0"/>
              <a:t>, </a:t>
            </a:r>
            <a:r>
              <a:rPr lang="en-US" sz="1600" dirty="0" smtClean="0"/>
              <a:t>Month</a:t>
            </a:r>
            <a:r>
              <a:rPr lang="en-US" sz="1600" dirty="0"/>
              <a:t>, </a:t>
            </a:r>
            <a:r>
              <a:rPr lang="en-US" sz="1600" dirty="0" smtClean="0"/>
              <a:t>Day Of Month </a:t>
            </a:r>
            <a:r>
              <a:rPr lang="en-US" sz="1600" dirty="0"/>
              <a:t>and </a:t>
            </a:r>
            <a:r>
              <a:rPr lang="en-US" sz="1600" dirty="0" smtClean="0"/>
              <a:t>Time as predictors</a:t>
            </a:r>
          </a:p>
          <a:p>
            <a:r>
              <a:rPr lang="en-US" sz="1600" dirty="0" smtClean="0"/>
              <a:t>Model performance </a:t>
            </a:r>
            <a:r>
              <a:rPr lang="en-US" sz="1600" dirty="0" smtClean="0">
                <a:sym typeface="Wingdings" pitchFamily="2" charset="2"/>
              </a:rPr>
              <a:t> </a:t>
            </a:r>
            <a:endParaRPr lang="en-US" sz="1600" dirty="0">
              <a:sym typeface="Wingdings" pitchFamily="2" charset="2"/>
            </a:endParaRPr>
          </a:p>
          <a:p>
            <a:pPr lvl="1"/>
            <a:r>
              <a:rPr lang="en-US" sz="1400" dirty="0" smtClean="0"/>
              <a:t>sensitivity = 0.80</a:t>
            </a:r>
          </a:p>
          <a:p>
            <a:pPr lvl="1"/>
            <a:r>
              <a:rPr lang="en-US" sz="1400" dirty="0" smtClean="0"/>
              <a:t>specificity = 0.69 </a:t>
            </a:r>
            <a:endParaRPr lang="en-US" sz="1400" dirty="0"/>
          </a:p>
          <a:p>
            <a:pPr lvl="1"/>
            <a:r>
              <a:rPr lang="en-US" sz="1400" dirty="0" smtClean="0"/>
              <a:t>accuracy = 0.766</a:t>
            </a:r>
            <a:r>
              <a:rPr lang="en-US" sz="1400" dirty="0"/>
              <a:t>.</a:t>
            </a:r>
            <a:endParaRPr lang="en-US" sz="1400" dirty="0" smtClean="0"/>
          </a:p>
          <a:p>
            <a:endParaRPr lang="en-US" sz="1600" dirty="0" smtClean="0"/>
          </a:p>
        </p:txBody>
      </p:sp>
      <p:cxnSp>
        <p:nvCxnSpPr>
          <p:cNvPr id="8" name="Straight Connector 7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352550"/>
            <a:ext cx="2340198" cy="330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114550"/>
            <a:ext cx="3002280" cy="2913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ular Callout 4"/>
          <p:cNvSpPr/>
          <p:nvPr/>
        </p:nvSpPr>
        <p:spPr>
          <a:xfrm>
            <a:off x="3230880" y="1200150"/>
            <a:ext cx="2941320" cy="762000"/>
          </a:xfrm>
          <a:prstGeom prst="wedgeRectCallout">
            <a:avLst>
              <a:gd name="adj1" fmla="val -32060"/>
              <a:gd name="adj2" fmla="val 74483"/>
            </a:avLst>
          </a:prstGeom>
          <a:solidFill>
            <a:schemeClr val="accent3">
              <a:lumMod val="85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9063" indent="-119063">
              <a:buFont typeface="Arial" pitchFamily="34" charset="0"/>
              <a:buChar char="•"/>
            </a:pPr>
            <a:r>
              <a:rPr lang="en-US" sz="1200" b="1" dirty="0" smtClean="0">
                <a:solidFill>
                  <a:schemeClr val="tx2"/>
                </a:solidFill>
              </a:rPr>
              <a:t>Theft</a:t>
            </a:r>
            <a:r>
              <a:rPr lang="en-US" sz="1200" dirty="0">
                <a:solidFill>
                  <a:schemeClr val="tx2"/>
                </a:solidFill>
              </a:rPr>
              <a:t> and </a:t>
            </a:r>
            <a:r>
              <a:rPr lang="en-US" sz="1200" b="1" dirty="0">
                <a:solidFill>
                  <a:schemeClr val="tx2"/>
                </a:solidFill>
              </a:rPr>
              <a:t>Vehicle </a:t>
            </a:r>
            <a:r>
              <a:rPr lang="en-US" sz="1100" b="1" dirty="0">
                <a:solidFill>
                  <a:schemeClr val="tx2"/>
                </a:solidFill>
              </a:rPr>
              <a:t>Theft</a:t>
            </a:r>
            <a:r>
              <a:rPr lang="en-US" sz="1100" dirty="0">
                <a:solidFill>
                  <a:schemeClr val="tx2"/>
                </a:solidFill>
              </a:rPr>
              <a:t> have the least chance of being resolved by the </a:t>
            </a:r>
            <a:r>
              <a:rPr lang="en-US" sz="1100" dirty="0" smtClean="0">
                <a:solidFill>
                  <a:schemeClr val="tx2"/>
                </a:solidFill>
              </a:rPr>
              <a:t>police</a:t>
            </a:r>
          </a:p>
          <a:p>
            <a:pPr marL="119063" indent="-119063">
              <a:buFont typeface="Arial" pitchFamily="34" charset="0"/>
              <a:buChar char="•"/>
            </a:pPr>
            <a:r>
              <a:rPr lang="en-US" sz="1100" b="1" dirty="0" smtClean="0">
                <a:solidFill>
                  <a:schemeClr val="tx2"/>
                </a:solidFill>
              </a:rPr>
              <a:t>Tenderloin</a:t>
            </a:r>
            <a:r>
              <a:rPr lang="en-US" sz="1100" dirty="0" smtClean="0">
                <a:solidFill>
                  <a:schemeClr val="tx2"/>
                </a:solidFill>
              </a:rPr>
              <a:t> has highest probability of crime resolution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36875" y="3257550"/>
            <a:ext cx="1828792" cy="31368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15104" y="2330450"/>
            <a:ext cx="1828792" cy="1306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75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314285"/>
              </p:ext>
            </p:extLst>
          </p:nvPr>
        </p:nvGraphicFramePr>
        <p:xfrm>
          <a:off x="457200" y="1289050"/>
          <a:ext cx="82296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95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San Francisco Police Crime Incidents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50"/>
            <a:ext cx="8229600" cy="364450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</a:t>
            </a:r>
            <a:r>
              <a:rPr lang="en-US" sz="2400" dirty="0" smtClean="0">
                <a:solidFill>
                  <a:schemeClr val="tx1"/>
                </a:solidFill>
              </a:rPr>
              <a:t>ity </a:t>
            </a:r>
            <a:r>
              <a:rPr lang="en-US" sz="2400" dirty="0">
                <a:solidFill>
                  <a:schemeClr val="tx1"/>
                </a:solidFill>
              </a:rPr>
              <a:t>of </a:t>
            </a:r>
            <a:r>
              <a:rPr lang="en-US" sz="2400" dirty="0" smtClean="0">
                <a:solidFill>
                  <a:schemeClr val="tx1"/>
                </a:solidFill>
              </a:rPr>
              <a:t>San Francisco has one </a:t>
            </a:r>
            <a:r>
              <a:rPr lang="en-US" sz="2400" dirty="0">
                <a:solidFill>
                  <a:schemeClr val="tx1"/>
                </a:solidFill>
              </a:rPr>
              <a:t>of the highest crime rates in the </a:t>
            </a:r>
            <a:r>
              <a:rPr lang="en-US" sz="2400" dirty="0" smtClean="0">
                <a:solidFill>
                  <a:schemeClr val="tx1"/>
                </a:solidFill>
              </a:rPr>
              <a:t>country</a:t>
            </a:r>
          </a:p>
          <a:p>
            <a:r>
              <a:rPr lang="en-US" sz="2400" dirty="0" smtClean="0"/>
              <a:t>By using crime data released by SFPD is it possible to,</a:t>
            </a:r>
          </a:p>
          <a:p>
            <a:pPr lvl="1"/>
            <a:r>
              <a:rPr lang="en-US" sz="2000" dirty="0" smtClean="0"/>
              <a:t>Identify areas with high density of crimes</a:t>
            </a:r>
          </a:p>
          <a:p>
            <a:pPr lvl="1"/>
            <a:r>
              <a:rPr lang="en-US" sz="2000" dirty="0" smtClean="0"/>
              <a:t>Inform the community of days and times to be vigilant </a:t>
            </a:r>
          </a:p>
          <a:p>
            <a:pPr lvl="1"/>
            <a:r>
              <a:rPr lang="en-US" sz="2000" dirty="0" smtClean="0">
                <a:solidFill>
                  <a:schemeClr val="tx1"/>
                </a:solidFill>
              </a:rPr>
              <a:t>Determine if an </a:t>
            </a:r>
            <a:r>
              <a:rPr lang="en-US" sz="2000" dirty="0">
                <a:solidFill>
                  <a:schemeClr val="tx1"/>
                </a:solidFill>
              </a:rPr>
              <a:t>incident would be resolved by a Police department, given its </a:t>
            </a:r>
            <a:r>
              <a:rPr lang="en-US" sz="2000" dirty="0" smtClean="0">
                <a:solidFill>
                  <a:schemeClr val="tx1"/>
                </a:solidFill>
              </a:rPr>
              <a:t>category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Infer if crime rates affect property prices in San </a:t>
            </a:r>
            <a:r>
              <a:rPr lang="en-US" sz="2000" dirty="0" smtClean="0">
                <a:solidFill>
                  <a:schemeClr val="tx1"/>
                </a:solidFill>
              </a:rPr>
              <a:t>Francisco</a:t>
            </a:r>
            <a:endParaRPr lang="en-US" sz="2000" dirty="0" smtClean="0"/>
          </a:p>
          <a:p>
            <a:endParaRPr lang="en-US" sz="2400" dirty="0" smtClean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2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of SFPD Crime Data</a:t>
            </a:r>
            <a:endParaRPr lang="en-US" dirty="0"/>
          </a:p>
        </p:txBody>
      </p:sp>
      <p:grpSp>
        <p:nvGrpSpPr>
          <p:cNvPr id="336" name="Group 335"/>
          <p:cNvGrpSpPr>
            <a:grpSpLocks noChangeAspect="1"/>
          </p:cNvGrpSpPr>
          <p:nvPr/>
        </p:nvGrpSpPr>
        <p:grpSpPr>
          <a:xfrm>
            <a:off x="400177" y="1177760"/>
            <a:ext cx="7677023" cy="3880757"/>
            <a:chOff x="2172494" y="1133475"/>
            <a:chExt cx="7847012" cy="4873625"/>
          </a:xfrm>
        </p:grpSpPr>
        <p:grpSp>
          <p:nvGrpSpPr>
            <p:cNvPr id="284" name="Group 283">
              <a:extLst>
                <a:ext uri="{FF2B5EF4-FFF2-40B4-BE49-F238E27FC236}">
                  <a16:creationId xmlns="" xmlns:a16="http://schemas.microsoft.com/office/drawing/2014/main" id="{6CB9CDB5-2910-4290-B62D-64A774936BBF}"/>
                </a:ext>
              </a:extLst>
            </p:cNvPr>
            <p:cNvGrpSpPr/>
            <p:nvPr/>
          </p:nvGrpSpPr>
          <p:grpSpPr>
            <a:xfrm>
              <a:off x="2172494" y="3643808"/>
              <a:ext cx="7847012" cy="1108127"/>
              <a:chOff x="3576638" y="5186362"/>
              <a:chExt cx="5033963" cy="1071563"/>
            </a:xfrm>
          </p:grpSpPr>
          <p:sp>
            <p:nvSpPr>
              <p:cNvPr id="285" name="Rectangle 36">
                <a:extLst>
                  <a:ext uri="{FF2B5EF4-FFF2-40B4-BE49-F238E27FC236}">
                    <a16:creationId xmlns="" xmlns:a16="http://schemas.microsoft.com/office/drawing/2014/main" id="{FD2A5A2C-0D44-48CA-9166-65521CC114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701" y="5267325"/>
                <a:ext cx="3492500" cy="909638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="" xmlns:a16="http://schemas.microsoft.com/office/drawing/2014/main" id="{6D34B09C-68C8-4637-B910-7800D2BAD1B0}"/>
                  </a:ext>
                </a:extLst>
              </p:cNvPr>
              <p:cNvGrpSpPr/>
              <p:nvPr/>
            </p:nvGrpSpPr>
            <p:grpSpPr>
              <a:xfrm>
                <a:off x="3576638" y="5186362"/>
                <a:ext cx="1955801" cy="1071563"/>
                <a:chOff x="3576638" y="5186362"/>
                <a:chExt cx="1955801" cy="1071563"/>
              </a:xfrm>
            </p:grpSpPr>
            <p:sp>
              <p:nvSpPr>
                <p:cNvPr id="290" name="Freeform: Shape 93">
                  <a:extLst>
                    <a:ext uri="{FF2B5EF4-FFF2-40B4-BE49-F238E27FC236}">
                      <a16:creationId xmlns="" xmlns:a16="http://schemas.microsoft.com/office/drawing/2014/main" id="{C609FA34-0010-43E5-9D49-CC88058BE7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1" name="Freeform 37">
                  <a:extLst>
                    <a:ext uri="{FF2B5EF4-FFF2-40B4-BE49-F238E27FC236}">
                      <a16:creationId xmlns="" xmlns:a16="http://schemas.microsoft.com/office/drawing/2014/main" id="{AE573A58-956C-4B56-85E0-30E234B429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4CC1EF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03</a:t>
                  </a:r>
                </a:p>
              </p:txBody>
            </p:sp>
            <p:sp>
              <p:nvSpPr>
                <p:cNvPr id="292" name="Freeform 38">
                  <a:extLst>
                    <a:ext uri="{FF2B5EF4-FFF2-40B4-BE49-F238E27FC236}">
                      <a16:creationId xmlns="" xmlns:a16="http://schemas.microsoft.com/office/drawing/2014/main" id="{2499E980-1108-41B6-99DA-D66C7580F8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4CC1EF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87" name="Freeform: Shape 90">
                <a:extLst>
                  <a:ext uri="{FF2B5EF4-FFF2-40B4-BE49-F238E27FC236}">
                    <a16:creationId xmlns="" xmlns:a16="http://schemas.microsoft.com/office/drawing/2014/main" id="{81FC0CFE-D4D8-42FF-BF68-DD61274CE5A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89891" y="5316079"/>
                <a:ext cx="950976" cy="804672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8" name="Freeform 40">
                <a:extLst>
                  <a:ext uri="{FF2B5EF4-FFF2-40B4-BE49-F238E27FC236}">
                    <a16:creationId xmlns="" xmlns:a16="http://schemas.microsoft.com/office/drawing/2014/main" id="{3A867064-30F9-43C3-8E42-C1D04ACB4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4713" y="5186362"/>
                <a:ext cx="1385888" cy="106997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4CC1E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9" name="Freeform 38">
                <a:extLst>
                  <a:ext uri="{FF2B5EF4-FFF2-40B4-BE49-F238E27FC236}">
                    <a16:creationId xmlns="" xmlns:a16="http://schemas.microsoft.com/office/drawing/2014/main" id="{CDE90038-922A-4CA8-B525-299168B94D1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134225" y="6175374"/>
                <a:ext cx="155448" cy="80963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4CC1EF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="" xmlns:a16="http://schemas.microsoft.com/office/drawing/2014/main" id="{B7009BE2-7115-4199-9069-949824E77B0C}"/>
                </a:ext>
              </a:extLst>
            </p:cNvPr>
            <p:cNvGrpSpPr/>
            <p:nvPr/>
          </p:nvGrpSpPr>
          <p:grpSpPr>
            <a:xfrm>
              <a:off x="2172494" y="4898973"/>
              <a:ext cx="7847012" cy="1108127"/>
              <a:chOff x="3576638" y="5186362"/>
              <a:chExt cx="5033963" cy="1071563"/>
            </a:xfrm>
          </p:grpSpPr>
          <p:sp>
            <p:nvSpPr>
              <p:cNvPr id="294" name="Rectangle 36">
                <a:extLst>
                  <a:ext uri="{FF2B5EF4-FFF2-40B4-BE49-F238E27FC236}">
                    <a16:creationId xmlns="" xmlns:a16="http://schemas.microsoft.com/office/drawing/2014/main" id="{E20F9594-7F9E-4137-AA42-43E8B9FF6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701" y="5267325"/>
                <a:ext cx="3492500" cy="909638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295" name="Group 294">
                <a:extLst>
                  <a:ext uri="{FF2B5EF4-FFF2-40B4-BE49-F238E27FC236}">
                    <a16:creationId xmlns="" xmlns:a16="http://schemas.microsoft.com/office/drawing/2014/main" id="{8079C6CC-83CF-4E86-B5E5-832F0F639408}"/>
                  </a:ext>
                </a:extLst>
              </p:cNvPr>
              <p:cNvGrpSpPr/>
              <p:nvPr/>
            </p:nvGrpSpPr>
            <p:grpSpPr>
              <a:xfrm>
                <a:off x="3576638" y="5186362"/>
                <a:ext cx="1955801" cy="1071563"/>
                <a:chOff x="3576638" y="5186362"/>
                <a:chExt cx="1955801" cy="1071563"/>
              </a:xfrm>
            </p:grpSpPr>
            <p:sp>
              <p:nvSpPr>
                <p:cNvPr id="299" name="Freeform: Shape 102">
                  <a:extLst>
                    <a:ext uri="{FF2B5EF4-FFF2-40B4-BE49-F238E27FC236}">
                      <a16:creationId xmlns="" xmlns:a16="http://schemas.microsoft.com/office/drawing/2014/main" id="{EC58B19F-9CDE-4C73-B950-24AD82A815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0" name="Freeform 37">
                  <a:extLst>
                    <a:ext uri="{FF2B5EF4-FFF2-40B4-BE49-F238E27FC236}">
                      <a16:creationId xmlns="" xmlns:a16="http://schemas.microsoft.com/office/drawing/2014/main" id="{472F62ED-1BC1-4A41-BA4C-357220E13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A2B969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04</a:t>
                  </a:r>
                </a:p>
              </p:txBody>
            </p:sp>
            <p:sp>
              <p:nvSpPr>
                <p:cNvPr id="301" name="Freeform 38">
                  <a:extLst>
                    <a:ext uri="{FF2B5EF4-FFF2-40B4-BE49-F238E27FC236}">
                      <a16:creationId xmlns="" xmlns:a16="http://schemas.microsoft.com/office/drawing/2014/main" id="{6E1CA628-9E86-463F-87E6-A4053C3346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A2B969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296" name="Freeform: Shape 99">
                <a:extLst>
                  <a:ext uri="{FF2B5EF4-FFF2-40B4-BE49-F238E27FC236}">
                    <a16:creationId xmlns="" xmlns:a16="http://schemas.microsoft.com/office/drawing/2014/main" id="{1A65B058-EEA3-463F-BCB2-A4DE792617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389891" y="5316079"/>
                <a:ext cx="950976" cy="804672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7" name="Freeform 40">
                <a:extLst>
                  <a:ext uri="{FF2B5EF4-FFF2-40B4-BE49-F238E27FC236}">
                    <a16:creationId xmlns="" xmlns:a16="http://schemas.microsoft.com/office/drawing/2014/main" id="{B8A7F7FD-6CEC-4734-BE85-68C597BB9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24713" y="5186362"/>
                <a:ext cx="1385888" cy="106997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A2B969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98" name="Freeform 38">
                <a:extLst>
                  <a:ext uri="{FF2B5EF4-FFF2-40B4-BE49-F238E27FC236}">
                    <a16:creationId xmlns="" xmlns:a16="http://schemas.microsoft.com/office/drawing/2014/main" id="{0D8DE60E-6112-4C6C-9D86-B6A32FA25E1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134225" y="6175374"/>
                <a:ext cx="155448" cy="80963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A2B969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="" xmlns:a16="http://schemas.microsoft.com/office/drawing/2014/main" id="{8AE14D72-FF43-4F1D-A409-3ADC03BE7D01}"/>
                </a:ext>
              </a:extLst>
            </p:cNvPr>
            <p:cNvSpPr txBox="1"/>
            <p:nvPr/>
          </p:nvSpPr>
          <p:spPr>
            <a:xfrm>
              <a:off x="5086637" y="3822797"/>
              <a:ext cx="2937088" cy="521801"/>
            </a:xfrm>
            <a:prstGeom prst="rect">
              <a:avLst/>
            </a:prstGeom>
            <a:noFill/>
          </p:spPr>
          <p:txBody>
            <a:bodyPr wrap="square" lIns="0" rIns="0" b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Statistical</a:t>
              </a:r>
              <a:r>
                <a:rPr kumimoji="0" lang="en-US" sz="2400" b="1" i="0" u="none" strike="noStrike" kern="0" cap="none" spc="0" normalizeH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Analysis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6" name="TextBox 305">
              <a:extLst>
                <a:ext uri="{FF2B5EF4-FFF2-40B4-BE49-F238E27FC236}">
                  <a16:creationId xmlns="" xmlns:a16="http://schemas.microsoft.com/office/drawing/2014/main" id="{914546B0-EEC8-4435-87B2-5B536F2FD4A8}"/>
                </a:ext>
              </a:extLst>
            </p:cNvPr>
            <p:cNvSpPr txBox="1"/>
            <p:nvPr/>
          </p:nvSpPr>
          <p:spPr>
            <a:xfrm>
              <a:off x="5094432" y="5077077"/>
              <a:ext cx="2937088" cy="521801"/>
            </a:xfrm>
            <a:prstGeom prst="rect">
              <a:avLst/>
            </a:prstGeom>
            <a:noFill/>
          </p:spPr>
          <p:txBody>
            <a:bodyPr wrap="square" lIns="0" rIns="0" bIns="0" rtlCol="0" anchor="b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Machine Learning</a:t>
              </a:r>
              <a:endPara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308" name="Group 307">
              <a:extLst>
                <a:ext uri="{FF2B5EF4-FFF2-40B4-BE49-F238E27FC236}">
                  <a16:creationId xmlns="" xmlns:a16="http://schemas.microsoft.com/office/drawing/2014/main" id="{9B63B613-646D-4214-9CA5-79D21716150B}"/>
                </a:ext>
              </a:extLst>
            </p:cNvPr>
            <p:cNvGrpSpPr/>
            <p:nvPr/>
          </p:nvGrpSpPr>
          <p:grpSpPr>
            <a:xfrm>
              <a:off x="2172494" y="1133475"/>
              <a:ext cx="7847012" cy="1108127"/>
              <a:chOff x="2172494" y="1133475"/>
              <a:chExt cx="7847012" cy="1108127"/>
            </a:xfrm>
          </p:grpSpPr>
          <p:sp>
            <p:nvSpPr>
              <p:cNvPr id="309" name="Rectangle 36">
                <a:extLst>
                  <a:ext uri="{FF2B5EF4-FFF2-40B4-BE49-F238E27FC236}">
                    <a16:creationId xmlns="" xmlns:a16="http://schemas.microsoft.com/office/drawing/2014/main" id="{34FB94A3-694B-4473-983A-F00AF1C44E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877" y="1217201"/>
                <a:ext cx="5444158" cy="940677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10" name="Group 309">
                <a:extLst>
                  <a:ext uri="{FF2B5EF4-FFF2-40B4-BE49-F238E27FC236}">
                    <a16:creationId xmlns="" xmlns:a16="http://schemas.microsoft.com/office/drawing/2014/main" id="{04A5F047-164C-41BA-9287-F4C6B80B862C}"/>
                  </a:ext>
                </a:extLst>
              </p:cNvPr>
              <p:cNvGrpSpPr/>
              <p:nvPr/>
            </p:nvGrpSpPr>
            <p:grpSpPr>
              <a:xfrm>
                <a:off x="2172494" y="1133475"/>
                <a:ext cx="3048730" cy="1108127"/>
                <a:chOff x="3576638" y="5186362"/>
                <a:chExt cx="1955801" cy="1071563"/>
              </a:xfrm>
            </p:grpSpPr>
            <p:sp>
              <p:nvSpPr>
                <p:cNvPr id="318" name="Freeform: Shape 76">
                  <a:extLst>
                    <a:ext uri="{FF2B5EF4-FFF2-40B4-BE49-F238E27FC236}">
                      <a16:creationId xmlns="" xmlns:a16="http://schemas.microsoft.com/office/drawing/2014/main" id="{6B87DB4E-E041-444C-BFA9-EBDB887FB6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9" name="Freeform 37">
                  <a:extLst>
                    <a:ext uri="{FF2B5EF4-FFF2-40B4-BE49-F238E27FC236}">
                      <a16:creationId xmlns="" xmlns:a16="http://schemas.microsoft.com/office/drawing/2014/main" id="{6CF91E44-CB4C-4416-960E-C9E85E636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063951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01</a:t>
                  </a:r>
                </a:p>
              </p:txBody>
            </p:sp>
            <p:sp>
              <p:nvSpPr>
                <p:cNvPr id="320" name="Freeform 38">
                  <a:extLst>
                    <a:ext uri="{FF2B5EF4-FFF2-40B4-BE49-F238E27FC236}">
                      <a16:creationId xmlns="" xmlns:a16="http://schemas.microsoft.com/office/drawing/2014/main" id="{02D67B14-F73A-48B3-A858-3366915A09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3A5C84">
                    <a:lumMod val="5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11" name="Freeform: Shape 77">
                <a:extLst>
                  <a:ext uri="{FF2B5EF4-FFF2-40B4-BE49-F238E27FC236}">
                    <a16:creationId xmlns="" xmlns:a16="http://schemas.microsoft.com/office/drawing/2014/main" id="{E41E0B81-AA36-474D-B8FD-29023505AF6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116646" y="1267618"/>
                <a:ext cx="1482395" cy="832129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2" name="Freeform 40">
                <a:extLst>
                  <a:ext uri="{FF2B5EF4-FFF2-40B4-BE49-F238E27FC236}">
                    <a16:creationId xmlns="" xmlns:a16="http://schemas.microsoft.com/office/drawing/2014/main" id="{01D8DF9D-D428-4CB7-9238-6ADE7194C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164" y="1133475"/>
                <a:ext cx="2160342" cy="110648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06395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3" name="Freeform 312">
                <a:extLst>
                  <a:ext uri="{FF2B5EF4-FFF2-40B4-BE49-F238E27FC236}">
                    <a16:creationId xmlns="" xmlns:a16="http://schemas.microsoft.com/office/drawing/2014/main" id="{8C064A13-24D5-4AEE-A0F1-F9C950CA817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718110" y="2156234"/>
                <a:ext cx="242315" cy="83726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3A5C84">
                  <a:lumMod val="50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16" name="TextBox 315">
                <a:extLst>
                  <a:ext uri="{FF2B5EF4-FFF2-40B4-BE49-F238E27FC236}">
                    <a16:creationId xmlns="" xmlns:a16="http://schemas.microsoft.com/office/drawing/2014/main" id="{0AD65DB1-EA76-4EED-ADAD-F3EF18E2D506}"/>
                  </a:ext>
                </a:extLst>
              </p:cNvPr>
              <p:cNvSpPr txBox="1"/>
              <p:nvPr/>
            </p:nvSpPr>
            <p:spPr>
              <a:xfrm>
                <a:off x="5094432" y="1352984"/>
                <a:ext cx="2937088" cy="521801"/>
              </a:xfrm>
              <a:prstGeom prst="rect">
                <a:avLst/>
              </a:prstGeom>
              <a:noFill/>
            </p:spPr>
            <p:txBody>
              <a:bodyPr wrap="square" lIns="0" rIns="0" bIns="0" rtlCol="0" anchor="b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Data Wrangling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321" name="Group 320">
              <a:extLst>
                <a:ext uri="{FF2B5EF4-FFF2-40B4-BE49-F238E27FC236}">
                  <a16:creationId xmlns="" xmlns:a16="http://schemas.microsoft.com/office/drawing/2014/main" id="{4A7D8951-CEC5-4D63-84BF-981BD03A0817}"/>
                </a:ext>
              </a:extLst>
            </p:cNvPr>
            <p:cNvGrpSpPr/>
            <p:nvPr/>
          </p:nvGrpSpPr>
          <p:grpSpPr>
            <a:xfrm>
              <a:off x="2172494" y="2388641"/>
              <a:ext cx="7847012" cy="1108127"/>
              <a:chOff x="2172494" y="2388641"/>
              <a:chExt cx="7847012" cy="1108127"/>
            </a:xfrm>
          </p:grpSpPr>
          <p:sp>
            <p:nvSpPr>
              <p:cNvPr id="322" name="Rectangle 36">
                <a:extLst>
                  <a:ext uri="{FF2B5EF4-FFF2-40B4-BE49-F238E27FC236}">
                    <a16:creationId xmlns="" xmlns:a16="http://schemas.microsoft.com/office/drawing/2014/main" id="{E3077B70-7E76-4DAF-8D80-96A51246A8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3877" y="2472367"/>
                <a:ext cx="5444158" cy="940677"/>
              </a:xfrm>
              <a:prstGeom prst="rect">
                <a:avLst/>
              </a:prstGeom>
              <a:gradFill>
                <a:gsLst>
                  <a:gs pos="0">
                    <a:srgbClr val="D3D3D3">
                      <a:lumMod val="90000"/>
                    </a:srgbClr>
                  </a:gs>
                  <a:gs pos="50000">
                    <a:sysClr val="window" lastClr="FFFFFF">
                      <a:lumMod val="85000"/>
                    </a:sysClr>
                  </a:gs>
                  <a:gs pos="100000">
                    <a:srgbClr val="D3D3D3">
                      <a:lumMod val="90000"/>
                    </a:srgbClr>
                  </a:gs>
                </a:gsLst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323" name="Group 322">
                <a:extLst>
                  <a:ext uri="{FF2B5EF4-FFF2-40B4-BE49-F238E27FC236}">
                    <a16:creationId xmlns="" xmlns:a16="http://schemas.microsoft.com/office/drawing/2014/main" id="{284CC1D5-1AC3-4D06-B243-68624FA2AEFF}"/>
                  </a:ext>
                </a:extLst>
              </p:cNvPr>
              <p:cNvGrpSpPr/>
              <p:nvPr/>
            </p:nvGrpSpPr>
            <p:grpSpPr>
              <a:xfrm>
                <a:off x="2172494" y="2388641"/>
                <a:ext cx="3048730" cy="1108127"/>
                <a:chOff x="3576638" y="5186362"/>
                <a:chExt cx="1955801" cy="1071563"/>
              </a:xfrm>
            </p:grpSpPr>
            <p:sp>
              <p:nvSpPr>
                <p:cNvPr id="331" name="Freeform: Shape 84">
                  <a:extLst>
                    <a:ext uri="{FF2B5EF4-FFF2-40B4-BE49-F238E27FC236}">
                      <a16:creationId xmlns="" xmlns:a16="http://schemas.microsoft.com/office/drawing/2014/main" id="{DAE425BA-DF6C-4A0D-BA26-E8087204A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7385" y="5330379"/>
                  <a:ext cx="949466" cy="800896"/>
                </a:xfrm>
                <a:custGeom>
                  <a:avLst/>
                  <a:gdLst>
                    <a:gd name="connsiteX0" fmla="*/ 0 w 949466"/>
                    <a:gd name="connsiteY0" fmla="*/ 0 h 800896"/>
                    <a:gd name="connsiteX1" fmla="*/ 949466 w 949466"/>
                    <a:gd name="connsiteY1" fmla="*/ 0 h 800896"/>
                    <a:gd name="connsiteX2" fmla="*/ 344345 w 949466"/>
                    <a:gd name="connsiteY2" fmla="*/ 800896 h 800896"/>
                    <a:gd name="connsiteX3" fmla="*/ 0 w 949466"/>
                    <a:gd name="connsiteY3" fmla="*/ 800896 h 800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49466" h="800896">
                      <a:moveTo>
                        <a:pt x="0" y="0"/>
                      </a:moveTo>
                      <a:lnTo>
                        <a:pt x="949466" y="0"/>
                      </a:lnTo>
                      <a:lnTo>
                        <a:pt x="344345" y="800896"/>
                      </a:lnTo>
                      <a:lnTo>
                        <a:pt x="0" y="800896"/>
                      </a:lnTo>
                      <a:close/>
                    </a:path>
                  </a:pathLst>
                </a:custGeom>
                <a:solidFill>
                  <a:srgbClr val="FFCC4C"/>
                </a:solidFill>
                <a:ln>
                  <a:noFill/>
                </a:ln>
                <a:effectLst>
                  <a:outerShdw blurRad="228600" dist="76200" algn="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182880" tIns="45720" rIns="91440" bIns="45720" numCol="1" anchor="ctr" anchorCtr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66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2" name="Freeform 37">
                  <a:extLst>
                    <a:ext uri="{FF2B5EF4-FFF2-40B4-BE49-F238E27FC236}">
                      <a16:creationId xmlns="" xmlns:a16="http://schemas.microsoft.com/office/drawing/2014/main" id="{7CA900B7-27A7-4591-8935-6134F583E0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76638" y="5186362"/>
                  <a:ext cx="1865313" cy="1071563"/>
                </a:xfrm>
                <a:custGeom>
                  <a:avLst/>
                  <a:gdLst>
                    <a:gd name="T0" fmla="*/ 1175 w 1175"/>
                    <a:gd name="T1" fmla="*/ 0 h 675"/>
                    <a:gd name="T2" fmla="*/ 0 w 1175"/>
                    <a:gd name="T3" fmla="*/ 0 h 675"/>
                    <a:gd name="T4" fmla="*/ 0 w 1175"/>
                    <a:gd name="T5" fmla="*/ 675 h 675"/>
                    <a:gd name="T6" fmla="*/ 665 w 1175"/>
                    <a:gd name="T7" fmla="*/ 675 h 675"/>
                    <a:gd name="T8" fmla="*/ 1175 w 1175"/>
                    <a:gd name="T9" fmla="*/ 0 h 6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175" h="675">
                      <a:moveTo>
                        <a:pt x="1175" y="0"/>
                      </a:moveTo>
                      <a:lnTo>
                        <a:pt x="0" y="0"/>
                      </a:lnTo>
                      <a:lnTo>
                        <a:pt x="0" y="675"/>
                      </a:lnTo>
                      <a:lnTo>
                        <a:pt x="665" y="675"/>
                      </a:lnTo>
                      <a:lnTo>
                        <a:pt x="1175" y="0"/>
                      </a:lnTo>
                      <a:close/>
                    </a:path>
                  </a:pathLst>
                </a:custGeom>
                <a:solidFill>
                  <a:srgbClr val="F7931F"/>
                </a:solidFill>
                <a:ln>
                  <a:noFill/>
                </a:ln>
              </p:spPr>
              <p:txBody>
                <a:bodyPr vert="horz" wrap="square" lIns="274320" tIns="45720" rIns="91440" bIns="45720" numCol="1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6600" b="1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" lastClr="FFFFFF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</a:rPr>
                    <a:t>02</a:t>
                  </a:r>
                </a:p>
              </p:txBody>
            </p:sp>
            <p:sp>
              <p:nvSpPr>
                <p:cNvPr id="333" name="Freeform 38">
                  <a:extLst>
                    <a:ext uri="{FF2B5EF4-FFF2-40B4-BE49-F238E27FC236}">
                      <a16:creationId xmlns="" xmlns:a16="http://schemas.microsoft.com/office/drawing/2014/main" id="{257A70D6-D3FA-45A3-825E-5658F9FC92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81626" y="5186362"/>
                  <a:ext cx="150813" cy="80963"/>
                </a:xfrm>
                <a:custGeom>
                  <a:avLst/>
                  <a:gdLst>
                    <a:gd name="T0" fmla="*/ 95 w 95"/>
                    <a:gd name="T1" fmla="*/ 51 h 51"/>
                    <a:gd name="T2" fmla="*/ 0 w 95"/>
                    <a:gd name="T3" fmla="*/ 51 h 51"/>
                    <a:gd name="T4" fmla="*/ 39 w 95"/>
                    <a:gd name="T5" fmla="*/ 0 h 51"/>
                    <a:gd name="T6" fmla="*/ 95 w 95"/>
                    <a:gd name="T7" fmla="*/ 51 h 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5" h="51">
                      <a:moveTo>
                        <a:pt x="95" y="51"/>
                      </a:moveTo>
                      <a:lnTo>
                        <a:pt x="0" y="51"/>
                      </a:lnTo>
                      <a:lnTo>
                        <a:pt x="39" y="0"/>
                      </a:lnTo>
                      <a:lnTo>
                        <a:pt x="95" y="51"/>
                      </a:lnTo>
                      <a:close/>
                    </a:path>
                  </a:pathLst>
                </a:custGeom>
                <a:solidFill>
                  <a:srgbClr val="F7931F">
                    <a:lumMod val="75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324" name="Freeform: Shape 81">
                <a:extLst>
                  <a:ext uri="{FF2B5EF4-FFF2-40B4-BE49-F238E27FC236}">
                    <a16:creationId xmlns="" xmlns:a16="http://schemas.microsoft.com/office/drawing/2014/main" id="{BC57601F-09AD-49F8-B261-A295281169C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116646" y="2522784"/>
                <a:ext cx="1482395" cy="832129"/>
              </a:xfrm>
              <a:custGeom>
                <a:avLst/>
                <a:gdLst>
                  <a:gd name="connsiteX0" fmla="*/ 0 w 949466"/>
                  <a:gd name="connsiteY0" fmla="*/ 0 h 800896"/>
                  <a:gd name="connsiteX1" fmla="*/ 949466 w 949466"/>
                  <a:gd name="connsiteY1" fmla="*/ 0 h 800896"/>
                  <a:gd name="connsiteX2" fmla="*/ 344345 w 949466"/>
                  <a:gd name="connsiteY2" fmla="*/ 800896 h 800896"/>
                  <a:gd name="connsiteX3" fmla="*/ 0 w 949466"/>
                  <a:gd name="connsiteY3" fmla="*/ 800896 h 800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9466" h="800896">
                    <a:moveTo>
                      <a:pt x="0" y="0"/>
                    </a:moveTo>
                    <a:lnTo>
                      <a:pt x="949466" y="0"/>
                    </a:lnTo>
                    <a:lnTo>
                      <a:pt x="344345" y="800896"/>
                    </a:lnTo>
                    <a:lnTo>
                      <a:pt x="0" y="800896"/>
                    </a:lnTo>
                    <a:close/>
                  </a:path>
                </a:pathLst>
              </a:custGeom>
              <a:solidFill>
                <a:srgbClr val="FFCC4C"/>
              </a:solidFill>
              <a:ln>
                <a:noFill/>
              </a:ln>
              <a:effectLst>
                <a:outerShdw blurRad="228600" dist="76200" dir="10800000" algn="r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182880" tIns="45720" rIns="91440" bIns="45720" numCol="1" anchor="ctr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66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5" name="Freeform 40">
                <a:extLst>
                  <a:ext uri="{FF2B5EF4-FFF2-40B4-BE49-F238E27FC236}">
                    <a16:creationId xmlns="" xmlns:a16="http://schemas.microsoft.com/office/drawing/2014/main" id="{0638B8EA-A2F1-4A14-AF76-27DAA238B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59164" y="2388641"/>
                <a:ext cx="2160342" cy="1106485"/>
              </a:xfrm>
              <a:custGeom>
                <a:avLst/>
                <a:gdLst>
                  <a:gd name="T0" fmla="*/ 510 w 873"/>
                  <a:gd name="T1" fmla="*/ 0 h 674"/>
                  <a:gd name="T2" fmla="*/ 0 w 873"/>
                  <a:gd name="T3" fmla="*/ 674 h 674"/>
                  <a:gd name="T4" fmla="*/ 873 w 873"/>
                  <a:gd name="T5" fmla="*/ 674 h 674"/>
                  <a:gd name="T6" fmla="*/ 873 w 873"/>
                  <a:gd name="T7" fmla="*/ 0 h 674"/>
                  <a:gd name="T8" fmla="*/ 510 w 873"/>
                  <a:gd name="T9" fmla="*/ 0 h 6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73" h="674">
                    <a:moveTo>
                      <a:pt x="510" y="0"/>
                    </a:moveTo>
                    <a:lnTo>
                      <a:pt x="0" y="674"/>
                    </a:lnTo>
                    <a:lnTo>
                      <a:pt x="873" y="674"/>
                    </a:lnTo>
                    <a:lnTo>
                      <a:pt x="873" y="0"/>
                    </a:lnTo>
                    <a:lnTo>
                      <a:pt x="510" y="0"/>
                    </a:lnTo>
                    <a:close/>
                  </a:path>
                </a:pathLst>
              </a:custGeom>
              <a:solidFill>
                <a:srgbClr val="F7931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6" name="Freeform 38">
                <a:extLst>
                  <a:ext uri="{FF2B5EF4-FFF2-40B4-BE49-F238E27FC236}">
                    <a16:creationId xmlns="" xmlns:a16="http://schemas.microsoft.com/office/drawing/2014/main" id="{0DF5C1C3-A54E-486A-A6EC-3FAE94983F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718110" y="3411400"/>
                <a:ext cx="242315" cy="83726"/>
              </a:xfrm>
              <a:custGeom>
                <a:avLst/>
                <a:gdLst>
                  <a:gd name="T0" fmla="*/ 95 w 95"/>
                  <a:gd name="T1" fmla="*/ 51 h 51"/>
                  <a:gd name="T2" fmla="*/ 0 w 95"/>
                  <a:gd name="T3" fmla="*/ 51 h 51"/>
                  <a:gd name="T4" fmla="*/ 39 w 95"/>
                  <a:gd name="T5" fmla="*/ 0 h 51"/>
                  <a:gd name="T6" fmla="*/ 95 w 95"/>
                  <a:gd name="T7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5" h="51">
                    <a:moveTo>
                      <a:pt x="95" y="51"/>
                    </a:moveTo>
                    <a:lnTo>
                      <a:pt x="0" y="51"/>
                    </a:lnTo>
                    <a:lnTo>
                      <a:pt x="39" y="0"/>
                    </a:lnTo>
                    <a:lnTo>
                      <a:pt x="95" y="51"/>
                    </a:lnTo>
                    <a:close/>
                  </a:path>
                </a:pathLst>
              </a:custGeom>
              <a:solidFill>
                <a:srgbClr val="F7931F">
                  <a:lumMod val="75000"/>
                </a:srgb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9" name="TextBox 328">
                <a:extLst>
                  <a:ext uri="{FF2B5EF4-FFF2-40B4-BE49-F238E27FC236}">
                    <a16:creationId xmlns="" xmlns:a16="http://schemas.microsoft.com/office/drawing/2014/main" id="{A49317D7-F49C-4031-A3DB-5752995AC9FE}"/>
                  </a:ext>
                </a:extLst>
              </p:cNvPr>
              <p:cNvSpPr txBox="1"/>
              <p:nvPr/>
            </p:nvSpPr>
            <p:spPr>
              <a:xfrm>
                <a:off x="5086636" y="2405633"/>
                <a:ext cx="3219349" cy="985624"/>
              </a:xfrm>
              <a:prstGeom prst="rect">
                <a:avLst/>
              </a:prstGeom>
              <a:noFill/>
            </p:spPr>
            <p:txBody>
              <a:bodyPr wrap="square" lIns="0" rIns="0" bIns="0" rtlCol="0" anchor="b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Exploratory Data Analysis</a:t>
                </a:r>
                <a:endParaRPr kumimoji="0" 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7263741" y="4345518"/>
            <a:ext cx="76174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ont Awesome 5 Free Solid"/>
                <a:hlinkClick r:id="rId2" action="ppaction://hlinksldjump"/>
              </a:rPr>
              <a:t>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7321449" y="2344993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ont Awesome 5 Free Solid"/>
                <a:hlinkClick r:id="rId3" action="ppaction://hlinksldjump"/>
              </a:rPr>
              <a:t>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7321449" y="3329366"/>
            <a:ext cx="6463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latin typeface="Font Awesome 5 Free Solid"/>
                <a:hlinkClick r:id="rId4" action="ppaction://hlinksldjump"/>
              </a:rPr>
              <a:t>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7350303" y="1345828"/>
            <a:ext cx="5886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bg1">
                    <a:lumMod val="85000"/>
                  </a:schemeClr>
                </a:solidFill>
                <a:latin typeface="Font Awesome 5 Free Solid"/>
                <a:hlinkClick r:id="rId5" action="ppaction://hlinksldjump"/>
              </a:rPr>
              <a:t></a:t>
            </a:r>
            <a:endParaRPr 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53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31017"/>
              </p:ext>
            </p:extLst>
          </p:nvPr>
        </p:nvGraphicFramePr>
        <p:xfrm>
          <a:off x="381000" y="1428750"/>
          <a:ext cx="8229600" cy="2133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reeform 5"/>
          <p:cNvSpPr/>
          <p:nvPr/>
        </p:nvSpPr>
        <p:spPr>
          <a:xfrm>
            <a:off x="381000" y="3638550"/>
            <a:ext cx="3886200" cy="1219200"/>
          </a:xfrm>
          <a:custGeom>
            <a:avLst/>
            <a:gdLst>
              <a:gd name="connsiteX0" fmla="*/ 0 w 2089546"/>
              <a:gd name="connsiteY0" fmla="*/ 99799 h 997991"/>
              <a:gd name="connsiteX1" fmla="*/ 99799 w 2089546"/>
              <a:gd name="connsiteY1" fmla="*/ 0 h 997991"/>
              <a:gd name="connsiteX2" fmla="*/ 1989747 w 2089546"/>
              <a:gd name="connsiteY2" fmla="*/ 0 h 997991"/>
              <a:gd name="connsiteX3" fmla="*/ 2089546 w 2089546"/>
              <a:gd name="connsiteY3" fmla="*/ 99799 h 997991"/>
              <a:gd name="connsiteX4" fmla="*/ 2089546 w 2089546"/>
              <a:gd name="connsiteY4" fmla="*/ 898192 h 997991"/>
              <a:gd name="connsiteX5" fmla="*/ 1989747 w 2089546"/>
              <a:gd name="connsiteY5" fmla="*/ 997991 h 997991"/>
              <a:gd name="connsiteX6" fmla="*/ 99799 w 2089546"/>
              <a:gd name="connsiteY6" fmla="*/ 997991 h 997991"/>
              <a:gd name="connsiteX7" fmla="*/ 0 w 2089546"/>
              <a:gd name="connsiteY7" fmla="*/ 898192 h 997991"/>
              <a:gd name="connsiteX8" fmla="*/ 0 w 2089546"/>
              <a:gd name="connsiteY8" fmla="*/ 99799 h 99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997991">
                <a:moveTo>
                  <a:pt x="0" y="99799"/>
                </a:moveTo>
                <a:cubicBezTo>
                  <a:pt x="0" y="44682"/>
                  <a:pt x="44682" y="0"/>
                  <a:pt x="99799" y="0"/>
                </a:cubicBezTo>
                <a:lnTo>
                  <a:pt x="1989747" y="0"/>
                </a:lnTo>
                <a:cubicBezTo>
                  <a:pt x="2044864" y="0"/>
                  <a:pt x="2089546" y="44682"/>
                  <a:pt x="2089546" y="99799"/>
                </a:cubicBezTo>
                <a:lnTo>
                  <a:pt x="2089546" y="898192"/>
                </a:lnTo>
                <a:cubicBezTo>
                  <a:pt x="2089546" y="953309"/>
                  <a:pt x="2044864" y="997991"/>
                  <a:pt x="1989747" y="997991"/>
                </a:cubicBezTo>
                <a:lnTo>
                  <a:pt x="99799" y="997991"/>
                </a:lnTo>
                <a:cubicBezTo>
                  <a:pt x="44682" y="997991"/>
                  <a:pt x="0" y="953309"/>
                  <a:pt x="0" y="898192"/>
                </a:cubicBezTo>
                <a:lnTo>
                  <a:pt x="0" y="997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930" tIns="134005" rIns="168930" bIns="134005" numCol="1" spcCol="1270" anchor="ctr" anchorCtr="0">
            <a:noAutofit/>
          </a:bodyPr>
          <a:lstStyle/>
          <a:p>
            <a:pPr marL="234950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~2.18 million observations</a:t>
            </a:r>
          </a:p>
          <a:p>
            <a:pPr marL="234950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13 features</a:t>
            </a:r>
          </a:p>
        </p:txBody>
      </p:sp>
      <p:sp>
        <p:nvSpPr>
          <p:cNvPr id="7" name="Freeform 6"/>
          <p:cNvSpPr/>
          <p:nvPr/>
        </p:nvSpPr>
        <p:spPr>
          <a:xfrm>
            <a:off x="4724400" y="3638550"/>
            <a:ext cx="3886200" cy="1219200"/>
          </a:xfrm>
          <a:custGeom>
            <a:avLst/>
            <a:gdLst>
              <a:gd name="connsiteX0" fmla="*/ 0 w 2089546"/>
              <a:gd name="connsiteY0" fmla="*/ 99799 h 997991"/>
              <a:gd name="connsiteX1" fmla="*/ 99799 w 2089546"/>
              <a:gd name="connsiteY1" fmla="*/ 0 h 997991"/>
              <a:gd name="connsiteX2" fmla="*/ 1989747 w 2089546"/>
              <a:gd name="connsiteY2" fmla="*/ 0 h 997991"/>
              <a:gd name="connsiteX3" fmla="*/ 2089546 w 2089546"/>
              <a:gd name="connsiteY3" fmla="*/ 99799 h 997991"/>
              <a:gd name="connsiteX4" fmla="*/ 2089546 w 2089546"/>
              <a:gd name="connsiteY4" fmla="*/ 898192 h 997991"/>
              <a:gd name="connsiteX5" fmla="*/ 1989747 w 2089546"/>
              <a:gd name="connsiteY5" fmla="*/ 997991 h 997991"/>
              <a:gd name="connsiteX6" fmla="*/ 99799 w 2089546"/>
              <a:gd name="connsiteY6" fmla="*/ 997991 h 997991"/>
              <a:gd name="connsiteX7" fmla="*/ 0 w 2089546"/>
              <a:gd name="connsiteY7" fmla="*/ 898192 h 997991"/>
              <a:gd name="connsiteX8" fmla="*/ 0 w 2089546"/>
              <a:gd name="connsiteY8" fmla="*/ 99799 h 997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546" h="997991">
                <a:moveTo>
                  <a:pt x="0" y="99799"/>
                </a:moveTo>
                <a:cubicBezTo>
                  <a:pt x="0" y="44682"/>
                  <a:pt x="44682" y="0"/>
                  <a:pt x="99799" y="0"/>
                </a:cubicBezTo>
                <a:lnTo>
                  <a:pt x="1989747" y="0"/>
                </a:lnTo>
                <a:cubicBezTo>
                  <a:pt x="2044864" y="0"/>
                  <a:pt x="2089546" y="44682"/>
                  <a:pt x="2089546" y="99799"/>
                </a:cubicBezTo>
                <a:lnTo>
                  <a:pt x="2089546" y="898192"/>
                </a:lnTo>
                <a:cubicBezTo>
                  <a:pt x="2089546" y="953309"/>
                  <a:pt x="2044864" y="997991"/>
                  <a:pt x="1989747" y="997991"/>
                </a:cubicBezTo>
                <a:lnTo>
                  <a:pt x="99799" y="997991"/>
                </a:lnTo>
                <a:cubicBezTo>
                  <a:pt x="44682" y="997991"/>
                  <a:pt x="0" y="953309"/>
                  <a:pt x="0" y="898192"/>
                </a:cubicBezTo>
                <a:lnTo>
                  <a:pt x="0" y="9979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0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68930" tIns="134005" rIns="168930" bIns="134005" numCol="1" spcCol="1270" anchor="ctr" anchorCtr="0">
            <a:noAutofit/>
          </a:bodyPr>
          <a:lstStyle/>
          <a:p>
            <a:pPr marL="234950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~15000 </a:t>
            </a:r>
            <a:r>
              <a:rPr lang="en-US" sz="2000" kern="0" dirty="0" smtClean="0">
                <a:solidFill>
                  <a:schemeClr val="bg1">
                    <a:lumMod val="95000"/>
                  </a:schemeClr>
                </a:solidFill>
              </a:rPr>
              <a:t>records</a:t>
            </a:r>
            <a:endParaRPr lang="en-US" sz="2000" kern="0" dirty="0">
              <a:solidFill>
                <a:schemeClr val="bg1">
                  <a:lumMod val="95000"/>
                </a:schemeClr>
              </a:solidFill>
            </a:endParaRPr>
          </a:p>
          <a:p>
            <a:pPr marL="347663" indent="-347663">
              <a:spcBef>
                <a:spcPct val="20000"/>
              </a:spcBef>
              <a:buClr>
                <a:srgbClr val="669999"/>
              </a:buClr>
              <a:buSzPct val="70000"/>
              <a:buFont typeface="Wingdings" pitchFamily="2" charset="2"/>
              <a:buChar char="l"/>
            </a:pPr>
            <a:r>
              <a:rPr lang="en-US" sz="2000" kern="0" dirty="0" smtClean="0">
                <a:solidFill>
                  <a:schemeClr val="bg1">
                    <a:lumMod val="95000"/>
                  </a:schemeClr>
                </a:solidFill>
              </a:rPr>
              <a:t>268 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columns </a:t>
            </a:r>
            <a:r>
              <a:rPr lang="en-US" sz="2000" kern="0" dirty="0" smtClean="0">
                <a:solidFill>
                  <a:schemeClr val="bg1">
                    <a:lumMod val="95000"/>
                  </a:schemeClr>
                </a:solidFill>
              </a:rPr>
              <a:t>including price per </a:t>
            </a:r>
            <a:r>
              <a:rPr lang="en-US" sz="2000" kern="0" dirty="0" err="1">
                <a:solidFill>
                  <a:schemeClr val="bg1">
                    <a:lumMod val="95000"/>
                  </a:schemeClr>
                </a:solidFill>
              </a:rPr>
              <a:t>sqft</a:t>
            </a:r>
            <a:r>
              <a:rPr lang="en-US" sz="2000" kern="0" dirty="0">
                <a:solidFill>
                  <a:schemeClr val="bg1">
                    <a:lumMod val="95000"/>
                  </a:schemeClr>
                </a:solidFill>
              </a:rPr>
              <a:t> for all 12 months.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149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200400" y="1504950"/>
            <a:ext cx="2438400" cy="3200400"/>
          </a:xfrm>
          <a:prstGeom prst="roundRect">
            <a:avLst>
              <a:gd name="adj" fmla="val 635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6200" y="1504950"/>
            <a:ext cx="2438400" cy="3200400"/>
          </a:xfrm>
          <a:prstGeom prst="roundRect">
            <a:avLst>
              <a:gd name="adj" fmla="val 635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 </a:t>
            </a:r>
            <a:r>
              <a:rPr lang="en-US" sz="4000" dirty="0" smtClean="0"/>
              <a:t>Wrangling: Final Dataset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994699"/>
              </p:ext>
            </p:extLst>
          </p:nvPr>
        </p:nvGraphicFramePr>
        <p:xfrm>
          <a:off x="152400" y="1509712"/>
          <a:ext cx="22860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083998"/>
              </p:ext>
            </p:extLst>
          </p:nvPr>
        </p:nvGraphicFramePr>
        <p:xfrm>
          <a:off x="3276600" y="1509712"/>
          <a:ext cx="23622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9" name="Plus 8"/>
          <p:cNvSpPr/>
          <p:nvPr/>
        </p:nvSpPr>
        <p:spPr>
          <a:xfrm>
            <a:off x="2514600" y="2821781"/>
            <a:ext cx="685800" cy="685800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qual 9"/>
          <p:cNvSpPr/>
          <p:nvPr/>
        </p:nvSpPr>
        <p:spPr>
          <a:xfrm>
            <a:off x="5638800" y="2955131"/>
            <a:ext cx="685800" cy="419100"/>
          </a:xfrm>
          <a:prstGeom prst="mathEqual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324600" y="1504950"/>
            <a:ext cx="2590800" cy="3200400"/>
          </a:xfrm>
          <a:prstGeom prst="roundRect">
            <a:avLst>
              <a:gd name="adj" fmla="val 6350"/>
            </a:avLst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572301"/>
              </p:ext>
            </p:extLst>
          </p:nvPr>
        </p:nvGraphicFramePr>
        <p:xfrm>
          <a:off x="6477000" y="1509712"/>
          <a:ext cx="2362200" cy="3309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414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Spatial Distribution of Crimes by Category</a:t>
            </a: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28600" y="1276350"/>
            <a:ext cx="4038600" cy="3568303"/>
          </a:xfrm>
        </p:spPr>
        <p:txBody>
          <a:bodyPr/>
          <a:lstStyle/>
          <a:p>
            <a:endParaRPr lang="en-US" sz="2000" dirty="0" smtClean="0"/>
          </a:p>
          <a:p>
            <a:r>
              <a:rPr lang="en-US" sz="2000" dirty="0" smtClean="0"/>
              <a:t>Higher </a:t>
            </a:r>
            <a:r>
              <a:rPr lang="en-US" sz="2000" dirty="0"/>
              <a:t>density of crimes in the north-east </a:t>
            </a:r>
            <a:r>
              <a:rPr lang="en-US" sz="2000" dirty="0" smtClean="0">
                <a:sym typeface="Wingdings" pitchFamily="2" charset="2"/>
              </a:rPr>
              <a:t> </a:t>
            </a:r>
            <a:r>
              <a:rPr lang="en-US" sz="2000" dirty="0" smtClean="0"/>
              <a:t>SOUTHERN</a:t>
            </a:r>
            <a:r>
              <a:rPr lang="en-US" sz="2000" dirty="0"/>
              <a:t>, MISSION, CENTRAL, BAYVIEW and NORTHERN police </a:t>
            </a:r>
            <a:r>
              <a:rPr lang="en-US" sz="2000" dirty="0" smtClean="0"/>
              <a:t>districts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 smtClean="0"/>
              <a:t>Epicenter for most crimes categories the same </a:t>
            </a:r>
            <a:r>
              <a:rPr lang="en-US" sz="2000" dirty="0" smtClean="0">
                <a:sym typeface="Wingdings" pitchFamily="2" charset="2"/>
              </a:rPr>
              <a:t> theft is most predominant!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323123"/>
            <a:ext cx="3383280" cy="2391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09" b="18303"/>
          <a:stretch/>
        </p:blipFill>
        <p:spPr bwMode="auto">
          <a:xfrm>
            <a:off x="4419600" y="3721931"/>
            <a:ext cx="4495800" cy="1440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3701143" y="2876550"/>
            <a:ext cx="762000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3701143" y="4488504"/>
            <a:ext cx="762000" cy="457200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911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Spatial Distribution of Crimes by Police District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3276600" cy="3308747"/>
          </a:xfrm>
        </p:spPr>
        <p:txBody>
          <a:bodyPr/>
          <a:lstStyle/>
          <a:p>
            <a:r>
              <a:rPr lang="en-US" sz="2400" b="1" dirty="0" smtClean="0"/>
              <a:t>BAYVIEW</a:t>
            </a:r>
            <a:r>
              <a:rPr lang="en-US" sz="2400" b="1" dirty="0"/>
              <a:t>, CENTRAL, MISSION, NORTHERN and SOUTHERN</a:t>
            </a:r>
            <a:r>
              <a:rPr lang="en-US" sz="2400" dirty="0"/>
              <a:t> have a higher density of crime </a:t>
            </a:r>
            <a:r>
              <a:rPr lang="en-US" sz="2400" dirty="0" smtClean="0"/>
              <a:t>compared to other regions</a:t>
            </a:r>
            <a:endParaRPr lang="en-US" sz="24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960" y="1352550"/>
            <a:ext cx="5120640" cy="3657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21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593771" y="1252537"/>
            <a:ext cx="4343400" cy="3810000"/>
          </a:xfrm>
          <a:prstGeom prst="roundRect">
            <a:avLst>
              <a:gd name="adj" fmla="val 4381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1252537"/>
            <a:ext cx="3962400" cy="3810000"/>
          </a:xfrm>
          <a:prstGeom prst="roundRect">
            <a:avLst>
              <a:gd name="adj" fmla="val 4381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Incidents by Year, Month and Time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3907972"/>
            <a:ext cx="4038600" cy="1219200"/>
          </a:xfrm>
        </p:spPr>
        <p:txBody>
          <a:bodyPr>
            <a:normAutofit fontScale="55000" lnSpcReduction="20000"/>
          </a:bodyPr>
          <a:lstStyle/>
          <a:p>
            <a:pPr marL="228600" indent="-228600"/>
            <a:r>
              <a:rPr lang="en-US" sz="2400" dirty="0" smtClean="0"/>
              <a:t>Increase </a:t>
            </a:r>
            <a:r>
              <a:rPr lang="en-US" sz="2400" dirty="0"/>
              <a:t>in crimes from 2013 - 2017 compared to the previous </a:t>
            </a:r>
            <a:r>
              <a:rPr lang="en-US" sz="2400" dirty="0" smtClean="0"/>
              <a:t>years</a:t>
            </a:r>
          </a:p>
          <a:p>
            <a:pPr marL="228600" indent="-228600"/>
            <a:r>
              <a:rPr lang="en-US" sz="2400" dirty="0"/>
              <a:t>Crimes </a:t>
            </a:r>
            <a:r>
              <a:rPr lang="en-US" sz="2400" dirty="0" smtClean="0"/>
              <a:t>lower </a:t>
            </a:r>
            <a:r>
              <a:rPr lang="en-US" sz="2400" dirty="0"/>
              <a:t>during February, November and </a:t>
            </a:r>
            <a:r>
              <a:rPr lang="en-US" sz="2400" dirty="0" smtClean="0"/>
              <a:t>December</a:t>
            </a:r>
          </a:p>
          <a:p>
            <a:pPr marL="228600" indent="-228600"/>
            <a:r>
              <a:rPr lang="en-US" sz="2400" dirty="0" smtClean="0"/>
              <a:t>Summer </a:t>
            </a:r>
            <a:r>
              <a:rPr lang="en-US" sz="2400" dirty="0"/>
              <a:t>months of March to October see a relatively larger number of </a:t>
            </a:r>
            <a:r>
              <a:rPr lang="en-US" sz="2400" dirty="0" smtClean="0"/>
              <a:t>crimes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76350"/>
            <a:ext cx="3657600" cy="2612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746171" y="3467100"/>
            <a:ext cx="40386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2pPr>
            <a:lvl3pPr marL="987425" indent="-29368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3pPr>
            <a:lvl4pPr marL="1281113" indent="-2921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4pPr>
            <a:lvl5pPr marL="15986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5pPr>
            <a:lvl6pPr marL="20558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6pPr>
            <a:lvl7pPr marL="25130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7pPr>
            <a:lvl8pPr marL="29702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8pPr>
            <a:lvl9pPr marL="3427413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300" b="1" dirty="0"/>
              <a:t>3 </a:t>
            </a:r>
            <a:r>
              <a:rPr lang="en-US" sz="1300" b="1" dirty="0" err="1"/>
              <a:t>a.m</a:t>
            </a:r>
            <a:r>
              <a:rPr lang="en-US" sz="1300" b="1" dirty="0"/>
              <a:t> - 7 </a:t>
            </a:r>
            <a:r>
              <a:rPr lang="en-US" sz="1300" b="1" dirty="0" err="1" smtClean="0"/>
              <a:t>a.m</a:t>
            </a:r>
            <a:r>
              <a:rPr lang="en-US" sz="1300" dirty="0" smtClean="0"/>
              <a:t>: Lower number of crimes </a:t>
            </a:r>
            <a:r>
              <a:rPr lang="en-US" sz="1300" dirty="0" smtClean="0">
                <a:sym typeface="Wingdings" pitchFamily="2" charset="2"/>
              </a:rPr>
              <a:t> </a:t>
            </a:r>
            <a:r>
              <a:rPr lang="en-US" sz="1300" dirty="0" smtClean="0"/>
              <a:t>most </a:t>
            </a:r>
            <a:r>
              <a:rPr lang="en-US" sz="1300" dirty="0"/>
              <a:t>likely because a majority of the people are at home during this </a:t>
            </a:r>
            <a:r>
              <a:rPr lang="en-US" sz="1300" dirty="0" smtClean="0"/>
              <a:t>time.</a:t>
            </a:r>
            <a:endParaRPr lang="en-US" sz="1300" dirty="0"/>
          </a:p>
          <a:p>
            <a:r>
              <a:rPr lang="en-US" sz="1300" b="1" dirty="0"/>
              <a:t>10 </a:t>
            </a:r>
            <a:r>
              <a:rPr lang="en-US" sz="1300" b="1" dirty="0" err="1"/>
              <a:t>a.m</a:t>
            </a:r>
            <a:r>
              <a:rPr lang="en-US" sz="1300" b="1" dirty="0"/>
              <a:t> - 1 </a:t>
            </a:r>
            <a:r>
              <a:rPr lang="en-US" sz="1300" b="1" dirty="0" err="1"/>
              <a:t>p.m</a:t>
            </a:r>
            <a:r>
              <a:rPr lang="en-US" sz="1300" dirty="0"/>
              <a:t>: Has a peak at 12 </a:t>
            </a:r>
            <a:r>
              <a:rPr lang="en-US" sz="1300" dirty="0" err="1"/>
              <a:t>p.m</a:t>
            </a:r>
            <a:r>
              <a:rPr lang="en-US" sz="1300" dirty="0"/>
              <a:t> </a:t>
            </a:r>
            <a:r>
              <a:rPr lang="en-US" sz="1300" dirty="0" smtClean="0"/>
              <a:t> </a:t>
            </a:r>
            <a:r>
              <a:rPr lang="en-US" sz="1300" dirty="0" smtClean="0">
                <a:sym typeface="Wingdings" pitchFamily="2" charset="2"/>
              </a:rPr>
              <a:t> </a:t>
            </a:r>
            <a:r>
              <a:rPr lang="en-US" sz="1300" dirty="0" smtClean="0"/>
              <a:t>lunch break</a:t>
            </a:r>
            <a:endParaRPr lang="en-US" sz="1300" dirty="0"/>
          </a:p>
          <a:p>
            <a:r>
              <a:rPr lang="en-US" sz="1300" b="1" dirty="0"/>
              <a:t>5 </a:t>
            </a:r>
            <a:r>
              <a:rPr lang="en-US" sz="1300" b="1" dirty="0" err="1"/>
              <a:t>p.m</a:t>
            </a:r>
            <a:r>
              <a:rPr lang="en-US" sz="1300" b="1" dirty="0"/>
              <a:t> - 12 </a:t>
            </a:r>
            <a:r>
              <a:rPr lang="en-US" sz="1300" b="1" dirty="0" err="1"/>
              <a:t>a.m</a:t>
            </a:r>
            <a:r>
              <a:rPr lang="en-US" sz="1300" dirty="0" smtClean="0"/>
              <a:t>: Higher crimes </a:t>
            </a:r>
            <a:r>
              <a:rPr lang="en-US" sz="1300" dirty="0" smtClean="0">
                <a:sym typeface="Wingdings" pitchFamily="2" charset="2"/>
              </a:rPr>
              <a:t></a:t>
            </a:r>
            <a:r>
              <a:rPr lang="en-US" sz="1300" dirty="0" smtClean="0"/>
              <a:t> increase in </a:t>
            </a:r>
            <a:r>
              <a:rPr lang="en-US" sz="1300" dirty="0"/>
              <a:t>population due to people returning from work.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71" y="1485900"/>
            <a:ext cx="4343400" cy="180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06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Crimes by Day of the Week</a:t>
            </a:r>
            <a:endParaRPr lang="en-US" sz="32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381000" y="1123950"/>
            <a:ext cx="8610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289447"/>
            <a:ext cx="3429000" cy="3644503"/>
          </a:xfrm>
        </p:spPr>
        <p:txBody>
          <a:bodyPr>
            <a:normAutofit lnSpcReduction="10000"/>
          </a:bodyPr>
          <a:lstStyle/>
          <a:p>
            <a:r>
              <a:rPr lang="en-US" sz="1800" dirty="0" smtClean="0"/>
              <a:t>Days of </a:t>
            </a:r>
            <a:r>
              <a:rPr lang="en-US" sz="1800" dirty="0"/>
              <a:t>the week for which the number of crimes are above or below the distribution (solid lines) vary according to the crime </a:t>
            </a:r>
            <a:r>
              <a:rPr lang="en-US" sz="1800" dirty="0" smtClean="0"/>
              <a:t>type</a:t>
            </a:r>
          </a:p>
          <a:p>
            <a:r>
              <a:rPr lang="en-US" sz="1800" dirty="0" smtClean="0"/>
              <a:t>Socio-economic reason depends on crime type</a:t>
            </a:r>
          </a:p>
          <a:p>
            <a:r>
              <a:rPr lang="en-US" sz="1800" dirty="0" smtClean="0"/>
              <a:t>E.g. for the spike in Wednesday for DRUG/ALCOHOL </a:t>
            </a:r>
            <a:r>
              <a:rPr lang="en-US" sz="1800" dirty="0" smtClean="0">
                <a:sym typeface="Wingdings" pitchFamily="2" charset="2"/>
              </a:rPr>
              <a:t> Wednesday is Social Security payday so addicts get paid and relapse! [</a:t>
            </a:r>
            <a:r>
              <a:rPr lang="en-US" sz="1800" dirty="0" smtClean="0">
                <a:sym typeface="Wingdings" pitchFamily="2" charset="2"/>
                <a:hlinkClick r:id="rId2"/>
              </a:rPr>
              <a:t>1</a:t>
            </a:r>
            <a:r>
              <a:rPr lang="en-US" sz="1800" dirty="0" smtClean="0">
                <a:sym typeface="Wingdings" pitchFamily="2" charset="2"/>
              </a:rPr>
              <a:t>]</a:t>
            </a:r>
            <a:endParaRPr lang="en-US" sz="1800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40" y="1428750"/>
            <a:ext cx="4937760" cy="3291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388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f10203781">
  <a:themeElements>
    <a:clrScheme name="Office Theme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tf10203781</Template>
  <TotalTime>215</TotalTime>
  <Words>706</Words>
  <Application>Microsoft Office PowerPoint</Application>
  <PresentationFormat>On-screen Show (16:9)</PresentationFormat>
  <Paragraphs>100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Wingdings</vt:lpstr>
      <vt:lpstr>Font Awesome 5 Free Solid</vt:lpstr>
      <vt:lpstr>Consolas</vt:lpstr>
      <vt:lpstr>tf10203781</vt:lpstr>
      <vt:lpstr>SFPD Crime Incidents</vt:lpstr>
      <vt:lpstr>San Francisco Police Crime Incidents</vt:lpstr>
      <vt:lpstr>Analysis of SFPD Crime Data</vt:lpstr>
      <vt:lpstr>The Data</vt:lpstr>
      <vt:lpstr>Data Wrangling: Final Dataset</vt:lpstr>
      <vt:lpstr>Spatial Distribution of Crimes by Category</vt:lpstr>
      <vt:lpstr>Spatial Distribution of Crimes by Police District</vt:lpstr>
      <vt:lpstr>Incidents by Year, Month and Time</vt:lpstr>
      <vt:lpstr>Crimes by Day of the Week</vt:lpstr>
      <vt:lpstr>Incidents and their Resolution by Police District</vt:lpstr>
      <vt:lpstr>Incidents and their Resolution by Category and Month</vt:lpstr>
      <vt:lpstr>Relationship between House Price and Crimes</vt:lpstr>
      <vt:lpstr>Machine Learning</vt:lpstr>
      <vt:lpstr>Recommendation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72</cp:revision>
  <cp:lastPrinted>1601-01-01T00:00:00Z</cp:lastPrinted>
  <dcterms:created xsi:type="dcterms:W3CDTF">2018-04-07T19:32:32Z</dcterms:created>
  <dcterms:modified xsi:type="dcterms:W3CDTF">2018-05-13T01:30:33Z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TC102037811033</vt:lpwstr>
  </property>
</Properties>
</file>