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5BC22D-6BA7-4565-92DC-165B6F52575B}"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59111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5BC22D-6BA7-4565-92DC-165B6F52575B}"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3908086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5BC22D-6BA7-4565-92DC-165B6F52575B}"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49CF66-EBAB-4572-89C2-598E2F2063C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9171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75BC22D-6BA7-4565-92DC-165B6F52575B}"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3479695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75BC22D-6BA7-4565-92DC-165B6F52575B}"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49CF66-EBAB-4572-89C2-598E2F2063C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7270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75BC22D-6BA7-4565-92DC-165B6F52575B}"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988729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BC22D-6BA7-4565-92DC-165B6F52575B}"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810385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BC22D-6BA7-4565-92DC-165B6F52575B}"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60156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BC22D-6BA7-4565-92DC-165B6F52575B}"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103892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5BC22D-6BA7-4565-92DC-165B6F52575B}"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31233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5BC22D-6BA7-4565-92DC-165B6F52575B}"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131979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5BC22D-6BA7-4565-92DC-165B6F52575B}" type="datetimeFigureOut">
              <a:rPr lang="en-IN" smtClean="0"/>
              <a:t>07-01-2025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23602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BC22D-6BA7-4565-92DC-165B6F52575B}" type="datetimeFigureOut">
              <a:rPr lang="en-IN" smtClean="0"/>
              <a:t>07-01-2025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413222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BC22D-6BA7-4565-92DC-165B6F52575B}" type="datetimeFigureOut">
              <a:rPr lang="en-IN" smtClean="0"/>
              <a:t>07-01-2025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237352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5BC22D-6BA7-4565-92DC-165B6F52575B}"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315938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5BC22D-6BA7-4565-92DC-165B6F52575B}"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49CF66-EBAB-4572-89C2-598E2F2063C7}" type="slidenum">
              <a:rPr lang="en-IN" smtClean="0"/>
              <a:t>‹#›</a:t>
            </a:fld>
            <a:endParaRPr lang="en-IN"/>
          </a:p>
        </p:txBody>
      </p:sp>
    </p:spTree>
    <p:extLst>
      <p:ext uri="{BB962C8B-B14F-4D97-AF65-F5344CB8AC3E}">
        <p14:creationId xmlns:p14="http://schemas.microsoft.com/office/powerpoint/2010/main" val="10640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5BC22D-6BA7-4565-92DC-165B6F52575B}" type="datetimeFigureOut">
              <a:rPr lang="en-IN" smtClean="0"/>
              <a:t>07-01-2025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49CF66-EBAB-4572-89C2-598E2F2063C7}" type="slidenum">
              <a:rPr lang="en-IN" smtClean="0"/>
              <a:t>‹#›</a:t>
            </a:fld>
            <a:endParaRPr lang="en-IN"/>
          </a:p>
        </p:txBody>
      </p:sp>
    </p:spTree>
    <p:extLst>
      <p:ext uri="{BB962C8B-B14F-4D97-AF65-F5344CB8AC3E}">
        <p14:creationId xmlns:p14="http://schemas.microsoft.com/office/powerpoint/2010/main" val="238487135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Chairman" TargetMode="External"/><Relationship Id="rId13" Type="http://schemas.openxmlformats.org/officeDocument/2006/relationships/hyperlink" Target="https://en.wikipedia.org/wiki/Package_delivery" TargetMode="External"/><Relationship Id="rId3" Type="http://schemas.openxmlformats.org/officeDocument/2006/relationships/hyperlink" Target="https://en.wikipedia.org/wiki/Active_users" TargetMode="External"/><Relationship Id="rId7" Type="http://schemas.openxmlformats.org/officeDocument/2006/relationships/hyperlink" Target="https://en.wikipedia.org/wiki/Ronald_Sugar" TargetMode="External"/><Relationship Id="rId12" Type="http://schemas.openxmlformats.org/officeDocument/2006/relationships/hyperlink" Target="https://en.wikipedia.org/wiki/Food_delivery" TargetMode="External"/><Relationship Id="rId2" Type="http://schemas.openxmlformats.org/officeDocument/2006/relationships/hyperlink" Target="https://en.wikipedia.org/wiki/Ridesharing_company" TargetMode="External"/><Relationship Id="rId1" Type="http://schemas.openxmlformats.org/officeDocument/2006/relationships/slideLayout" Target="../slideLayouts/slideLayout2.xml"/><Relationship Id="rId6" Type="http://schemas.openxmlformats.org/officeDocument/2006/relationships/hyperlink" Target="https://en.wikipedia.org/wiki/San_Francisco,_California" TargetMode="External"/><Relationship Id="rId11" Type="http://schemas.openxmlformats.org/officeDocument/2006/relationships/hyperlink" Target="https://en.wikipedia.org/wiki/Taxi" TargetMode="External"/><Relationship Id="rId5" Type="http://schemas.openxmlformats.org/officeDocument/2006/relationships/hyperlink" Target="https://en.wikipedia.org/wiki/Mobility_as_a_service" TargetMode="External"/><Relationship Id="rId10" Type="http://schemas.openxmlformats.org/officeDocument/2006/relationships/hyperlink" Target="https://en.wikipedia.org/wiki/Chief_executive_officer" TargetMode="External"/><Relationship Id="rId4" Type="http://schemas.openxmlformats.org/officeDocument/2006/relationships/hyperlink" Target="https://en.wikipedia.org/wiki/Transportation" TargetMode="External"/><Relationship Id="rId9" Type="http://schemas.openxmlformats.org/officeDocument/2006/relationships/hyperlink" Target="https://en.wikipedia.org/wiki/Dara_Khosrowshahi" TargetMode="External"/><Relationship Id="rId14" Type="http://schemas.openxmlformats.org/officeDocument/2006/relationships/hyperlink" Target="https://en.wikipedia.org/wiki/Freight_transpor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61409" y="4124236"/>
            <a:ext cx="8915399" cy="1126283"/>
          </a:xfrm>
        </p:spPr>
        <p:txBody>
          <a:bodyPr/>
          <a:lstStyle/>
          <a:p>
            <a:pPr algn="r"/>
            <a:r>
              <a:rPr lang="en-US" dirty="0" smtClean="0">
                <a:latin typeface="Berlin Sans FB" panose="020E0602020502020306" pitchFamily="34" charset="0"/>
              </a:rPr>
              <a:t>UBER DATA ANALYSIS AND VISUALIZATION</a:t>
            </a:r>
            <a:endParaRPr lang="en-US" dirty="0" smtClean="0">
              <a:effectLst/>
              <a:latin typeface="Berlin Sans FB" panose="020E0602020502020306" pitchFamily="34" charset="0"/>
            </a:endParaRPr>
          </a:p>
          <a:p>
            <a:pPr algn="ctr"/>
            <a:r>
              <a:rPr lang="en-US" dirty="0" smtClean="0"/>
              <a:t/>
            </a:r>
            <a:br>
              <a:rPr lang="en-US"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616" y="788490"/>
            <a:ext cx="2691493" cy="2691493"/>
          </a:xfrm>
          <a:prstGeom prst="rect">
            <a:avLst/>
          </a:prstGeom>
        </p:spPr>
      </p:pic>
    </p:spTree>
    <p:extLst>
      <p:ext uri="{BB962C8B-B14F-4D97-AF65-F5344CB8AC3E}">
        <p14:creationId xmlns:p14="http://schemas.microsoft.com/office/powerpoint/2010/main" val="426341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58620"/>
            <a:ext cx="8911687" cy="1707501"/>
          </a:xfrm>
        </p:spPr>
        <p:txBody>
          <a:bodyPr>
            <a:normAutofit fontScale="90000"/>
          </a:bodyPr>
          <a:lstStyle/>
          <a:p>
            <a:pPr algn="ctr" fontAlgn="base"/>
            <a:r>
              <a:rPr lang="en-US" dirty="0"/>
              <a:t/>
            </a:r>
            <a:br>
              <a:rPr lang="en-US" dirty="0"/>
            </a:br>
            <a:r>
              <a:rPr lang="en-US" sz="4000" dirty="0">
                <a:latin typeface="Berlin Sans FB" panose="020E0602020502020306" pitchFamily="34" charset="0"/>
              </a:rPr>
              <a:t>What is the average trip distance per travel mode?</a:t>
            </a:r>
            <a:r>
              <a:rPr lang="en-US" dirty="0"/>
              <a:t/>
            </a:r>
            <a:br>
              <a:rPr lang="en-US" dirty="0"/>
            </a:br>
            <a:r>
              <a:rPr lang="en-US" dirty="0"/>
              <a:t/>
            </a:r>
            <a:br>
              <a:rPr lang="en-US" dirty="0"/>
            </a:br>
            <a:endParaRPr lang="en-IN" dirty="0"/>
          </a:p>
        </p:txBody>
      </p:sp>
      <p:sp>
        <p:nvSpPr>
          <p:cNvPr id="3" name="Content Placeholder 2"/>
          <p:cNvSpPr>
            <a:spLocks noGrp="1"/>
          </p:cNvSpPr>
          <p:nvPr>
            <p:ph idx="1"/>
          </p:nvPr>
        </p:nvSpPr>
        <p:spPr>
          <a:xfrm>
            <a:off x="2592925" y="3219885"/>
            <a:ext cx="2272037" cy="1729273"/>
          </a:xfrm>
        </p:spPr>
        <p:txBody>
          <a:bodyPr>
            <a:normAutofit lnSpcReduction="10000"/>
          </a:bodyPr>
          <a:lstStyle/>
          <a:p>
            <a:r>
              <a:rPr lang="en-US" dirty="0" smtClean="0">
                <a:latin typeface="Berlin Sans FB" panose="020E0602020502020306" pitchFamily="34" charset="0"/>
              </a:rPr>
              <a:t>In this analysis explain uber premium is highest </a:t>
            </a:r>
            <a:r>
              <a:rPr lang="en-US" dirty="0">
                <a:latin typeface="Berlin Sans FB" panose="020E0602020502020306" pitchFamily="34" charset="0"/>
              </a:rPr>
              <a:t>average trip distance per travel mode</a:t>
            </a:r>
            <a:endParaRPr lang="en-IN" dirty="0">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6185272" y="2056900"/>
            <a:ext cx="3990975" cy="1609725"/>
          </a:xfrm>
          <a:prstGeom prst="rect">
            <a:avLst/>
          </a:prstGeom>
        </p:spPr>
      </p:pic>
      <p:pic>
        <p:nvPicPr>
          <p:cNvPr id="5" name="Picture 4"/>
          <p:cNvPicPr>
            <a:picLocks noChangeAspect="1"/>
          </p:cNvPicPr>
          <p:nvPr/>
        </p:nvPicPr>
        <p:blipFill>
          <a:blip r:embed="rId3"/>
          <a:stretch>
            <a:fillRect/>
          </a:stretch>
        </p:blipFill>
        <p:spPr>
          <a:xfrm>
            <a:off x="6185272" y="3633492"/>
            <a:ext cx="3990975" cy="2631333"/>
          </a:xfrm>
          <a:prstGeom prst="rect">
            <a:avLst/>
          </a:prstGeom>
        </p:spPr>
      </p:pic>
    </p:spTree>
    <p:extLst>
      <p:ext uri="{BB962C8B-B14F-4D97-AF65-F5344CB8AC3E}">
        <p14:creationId xmlns:p14="http://schemas.microsoft.com/office/powerpoint/2010/main" val="2327322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panose="020E0602020502020306" pitchFamily="34" charset="0"/>
              </a:rPr>
              <a:t>How does fare price vary by time of day?</a:t>
            </a:r>
            <a:endParaRPr lang="en-IN" dirty="0">
              <a:latin typeface="Berlin Sans FB" panose="020E0602020502020306" pitchFamily="34" charset="0"/>
            </a:endParaRPr>
          </a:p>
        </p:txBody>
      </p:sp>
      <p:sp>
        <p:nvSpPr>
          <p:cNvPr id="3" name="Content Placeholder 2"/>
          <p:cNvSpPr>
            <a:spLocks noGrp="1"/>
          </p:cNvSpPr>
          <p:nvPr>
            <p:ph idx="1"/>
          </p:nvPr>
        </p:nvSpPr>
        <p:spPr>
          <a:xfrm>
            <a:off x="2197326" y="3194309"/>
            <a:ext cx="2934510" cy="2018522"/>
          </a:xfrm>
        </p:spPr>
        <p:txBody>
          <a:bodyPr/>
          <a:lstStyle/>
          <a:p>
            <a:r>
              <a:rPr lang="en-US" dirty="0" smtClean="0">
                <a:latin typeface="Berlin Sans FB" panose="020E0602020502020306" pitchFamily="34" charset="0"/>
              </a:rPr>
              <a:t>In this bar chart </a:t>
            </a:r>
            <a:r>
              <a:rPr lang="en-US" dirty="0">
                <a:latin typeface="Berlin Sans FB" panose="020E0602020502020306" pitchFamily="34" charset="0"/>
              </a:rPr>
              <a:t>explore the fare price vary by time of </a:t>
            </a:r>
            <a:r>
              <a:rPr lang="en-US" dirty="0" smtClean="0">
                <a:latin typeface="Berlin Sans FB" panose="020E0602020502020306" pitchFamily="34" charset="0"/>
              </a:rPr>
              <a:t>day</a:t>
            </a:r>
          </a:p>
          <a:p>
            <a:r>
              <a:rPr lang="en-US" dirty="0" smtClean="0">
                <a:latin typeface="Berlin Sans FB" panose="020E0602020502020306" pitchFamily="34" charset="0"/>
              </a:rPr>
              <a:t>Maximum night time had vary fare price</a:t>
            </a:r>
            <a:endParaRPr lang="en-IN" dirty="0">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5309118" y="2414846"/>
            <a:ext cx="6702393" cy="3577448"/>
          </a:xfrm>
          <a:prstGeom prst="rect">
            <a:avLst/>
          </a:prstGeom>
        </p:spPr>
      </p:pic>
    </p:spTree>
    <p:extLst>
      <p:ext uri="{BB962C8B-B14F-4D97-AF65-F5344CB8AC3E}">
        <p14:creationId xmlns:p14="http://schemas.microsoft.com/office/powerpoint/2010/main" val="232920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panose="020E0602020502020306" pitchFamily="34" charset="0"/>
              </a:rPr>
              <a:t>What are the busiest locations on weekends versus </a:t>
            </a:r>
            <a:r>
              <a:rPr lang="en-US" dirty="0" smtClean="0">
                <a:latin typeface="Berlin Sans FB" panose="020E0602020502020306" pitchFamily="34" charset="0"/>
              </a:rPr>
              <a:t>weekdays?</a:t>
            </a:r>
            <a:endParaRPr lang="en-IN" dirty="0">
              <a:latin typeface="Berlin Sans FB" panose="020E0602020502020306" pitchFamily="34" charset="0"/>
            </a:endParaRPr>
          </a:p>
        </p:txBody>
      </p:sp>
      <p:sp>
        <p:nvSpPr>
          <p:cNvPr id="3" name="Content Placeholder 2"/>
          <p:cNvSpPr>
            <a:spLocks noGrp="1"/>
          </p:cNvSpPr>
          <p:nvPr>
            <p:ph idx="1"/>
          </p:nvPr>
        </p:nvSpPr>
        <p:spPr>
          <a:xfrm>
            <a:off x="2010714" y="3421225"/>
            <a:ext cx="1936135" cy="1990531"/>
          </a:xfrm>
        </p:spPr>
        <p:txBody>
          <a:bodyPr>
            <a:normAutofit/>
          </a:bodyPr>
          <a:lstStyle/>
          <a:p>
            <a:r>
              <a:rPr lang="en-US" dirty="0" smtClean="0">
                <a:latin typeface="Berlin Sans FB" panose="020E0602020502020306" pitchFamily="34" charset="0"/>
              </a:rPr>
              <a:t>The bar chart was </a:t>
            </a:r>
            <a:r>
              <a:rPr lang="en-US" dirty="0" smtClean="0">
                <a:latin typeface="Berlin Sans FB" panose="020E0602020502020306" pitchFamily="34" charset="0"/>
              </a:rPr>
              <a:t>identify </a:t>
            </a:r>
            <a:r>
              <a:rPr lang="en-US" dirty="0" smtClean="0">
                <a:latin typeface="Berlin Sans FB" panose="020E0602020502020306" pitchFamily="34" charset="0"/>
              </a:rPr>
              <a:t>the </a:t>
            </a:r>
            <a:r>
              <a:rPr lang="en-US" dirty="0">
                <a:latin typeface="Berlin Sans FB" panose="020E0602020502020306" pitchFamily="34" charset="0"/>
              </a:rPr>
              <a:t>busiest locations on weekends </a:t>
            </a:r>
            <a:r>
              <a:rPr lang="en-US" dirty="0" smtClean="0">
                <a:latin typeface="Berlin Sans FB" panose="020E0602020502020306" pitchFamily="34" charset="0"/>
              </a:rPr>
              <a:t>vs </a:t>
            </a:r>
            <a:r>
              <a:rPr lang="en-US" dirty="0">
                <a:latin typeface="Berlin Sans FB" panose="020E0602020502020306" pitchFamily="34" charset="0"/>
              </a:rPr>
              <a:t>weekdays</a:t>
            </a:r>
            <a:endParaRPr lang="en-IN" dirty="0">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4700856" y="2024743"/>
            <a:ext cx="7289757" cy="4169520"/>
          </a:xfrm>
          <a:prstGeom prst="rect">
            <a:avLst/>
          </a:prstGeom>
        </p:spPr>
      </p:pic>
    </p:spTree>
    <p:extLst>
      <p:ext uri="{BB962C8B-B14F-4D97-AF65-F5344CB8AC3E}">
        <p14:creationId xmlns:p14="http://schemas.microsoft.com/office/powerpoint/2010/main" val="302602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panose="020E0602020502020306" pitchFamily="34" charset="0"/>
              </a:rPr>
              <a:t>What is the average fare for rides starting or ending at specific locations</a:t>
            </a:r>
            <a:r>
              <a:rPr lang="en-US" dirty="0"/>
              <a:t>?</a:t>
            </a:r>
            <a:endParaRPr lang="en-IN" dirty="0"/>
          </a:p>
        </p:txBody>
      </p:sp>
      <p:sp>
        <p:nvSpPr>
          <p:cNvPr id="3" name="Content Placeholder 2"/>
          <p:cNvSpPr>
            <a:spLocks noGrp="1"/>
          </p:cNvSpPr>
          <p:nvPr>
            <p:ph idx="1"/>
          </p:nvPr>
        </p:nvSpPr>
        <p:spPr>
          <a:xfrm>
            <a:off x="2592925" y="3150637"/>
            <a:ext cx="1964127" cy="2531706"/>
          </a:xfrm>
        </p:spPr>
        <p:txBody>
          <a:bodyPr/>
          <a:lstStyle/>
          <a:p>
            <a:r>
              <a:rPr lang="en-US" dirty="0" smtClean="0">
                <a:latin typeface="Berlin Sans FB" panose="020E0602020502020306" pitchFamily="34" charset="0"/>
              </a:rPr>
              <a:t>In this chat to </a:t>
            </a:r>
            <a:r>
              <a:rPr lang="en-US" dirty="0">
                <a:latin typeface="Berlin Sans FB" panose="020E0602020502020306" pitchFamily="34" charset="0"/>
              </a:rPr>
              <a:t>show the average fare for rides starting or ending at specific locations</a:t>
            </a:r>
            <a:endParaRPr lang="en-IN" dirty="0">
              <a:latin typeface="Berlin Sans FB" panose="020E0602020502020306" pitchFamily="34" charset="0"/>
            </a:endParaRPr>
          </a:p>
        </p:txBody>
      </p:sp>
      <p:pic>
        <p:nvPicPr>
          <p:cNvPr id="6" name="Picture 5"/>
          <p:cNvPicPr>
            <a:picLocks noChangeAspect="1"/>
          </p:cNvPicPr>
          <p:nvPr/>
        </p:nvPicPr>
        <p:blipFill>
          <a:blip r:embed="rId2"/>
          <a:stretch>
            <a:fillRect/>
          </a:stretch>
        </p:blipFill>
        <p:spPr>
          <a:xfrm>
            <a:off x="5616345" y="2197839"/>
            <a:ext cx="5701494" cy="3649144"/>
          </a:xfrm>
          <a:prstGeom prst="rect">
            <a:avLst/>
          </a:prstGeom>
        </p:spPr>
      </p:pic>
    </p:spTree>
    <p:extLst>
      <p:ext uri="{BB962C8B-B14F-4D97-AF65-F5344CB8AC3E}">
        <p14:creationId xmlns:p14="http://schemas.microsoft.com/office/powerpoint/2010/main" val="168810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7" name="Picture 6"/>
          <p:cNvPicPr>
            <a:picLocks noChangeAspect="1"/>
          </p:cNvPicPr>
          <p:nvPr/>
        </p:nvPicPr>
        <p:blipFill>
          <a:blip r:embed="rId2"/>
          <a:stretch>
            <a:fillRect/>
          </a:stretch>
        </p:blipFill>
        <p:spPr>
          <a:xfrm>
            <a:off x="1480457" y="338682"/>
            <a:ext cx="10555378" cy="6048604"/>
          </a:xfrm>
          <a:prstGeom prst="rect">
            <a:avLst/>
          </a:prstGeom>
        </p:spPr>
      </p:pic>
    </p:spTree>
    <p:extLst>
      <p:ext uri="{BB962C8B-B14F-4D97-AF65-F5344CB8AC3E}">
        <p14:creationId xmlns:p14="http://schemas.microsoft.com/office/powerpoint/2010/main" val="353692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latin typeface="Berlin Sans FB" panose="020E0602020502020306" pitchFamily="34" charset="0"/>
              </a:rPr>
              <a:t>CONCULUSION</a:t>
            </a:r>
            <a:endParaRPr lang="en-IN" sz="4400" dirty="0">
              <a:latin typeface="Berlin Sans FB" panose="020E0602020502020306" pitchFamily="34" charset="0"/>
            </a:endParaRPr>
          </a:p>
        </p:txBody>
      </p:sp>
      <p:sp>
        <p:nvSpPr>
          <p:cNvPr id="3" name="Content Placeholder 2"/>
          <p:cNvSpPr>
            <a:spLocks noGrp="1"/>
          </p:cNvSpPr>
          <p:nvPr>
            <p:ph idx="1"/>
          </p:nvPr>
        </p:nvSpPr>
        <p:spPr/>
        <p:txBody>
          <a:bodyPr/>
          <a:lstStyle/>
          <a:p>
            <a:r>
              <a:rPr lang="en-US" dirty="0">
                <a:latin typeface="Berlin Sans FB" panose="020E0602020502020306" pitchFamily="34" charset="0"/>
              </a:rPr>
              <a:t>The analysis reveals key insights into Uber ride patterns, highlighting fare trends, peak hours, busiest locations, travel modes, and passenger counts, which can optimize fleet management, improve user experience, and aid urban </a:t>
            </a:r>
            <a:r>
              <a:rPr lang="en-US" dirty="0">
                <a:latin typeface="Berlin Sans FB" panose="020E0602020502020306" pitchFamily="34" charset="0"/>
              </a:rPr>
              <a:t>planning</a:t>
            </a:r>
            <a:r>
              <a:rPr lang="en-US" dirty="0">
                <a:latin typeface="Berlin Sans FB" panose="020E0602020502020306" pitchFamily="34" charset="0"/>
              </a:rPr>
              <a:t> </a:t>
            </a:r>
            <a:r>
              <a:rPr lang="en-US" dirty="0">
                <a:latin typeface="Berlin Sans FB" panose="020E0602020502020306" pitchFamily="34" charset="0"/>
              </a:rPr>
              <a:t>and also some recommendations:</a:t>
            </a:r>
          </a:p>
          <a:p>
            <a:pPr lvl="0"/>
            <a:r>
              <a:rPr lang="en-US" altLang="en-US" dirty="0">
                <a:latin typeface="Berlin Sans FB" panose="020E0602020502020306" pitchFamily="34" charset="0"/>
              </a:rPr>
              <a:t>Optimize fleet distribution based on peak hours and high-demand locations</a:t>
            </a:r>
            <a:r>
              <a:rPr lang="en-US" altLang="en-US" dirty="0">
                <a:latin typeface="Berlin Sans FB" panose="020E0602020502020306" pitchFamily="34" charset="0"/>
              </a:rPr>
              <a:t>.</a:t>
            </a:r>
          </a:p>
          <a:p>
            <a:r>
              <a:rPr lang="en-US" altLang="en-US" dirty="0">
                <a:latin typeface="Berlin Sans FB" panose="020E0602020502020306" pitchFamily="34" charset="0"/>
              </a:rPr>
              <a:t>Implement dynamic pricing during busy times to balance demand and supply</a:t>
            </a:r>
            <a:r>
              <a:rPr lang="en-US" altLang="en-US" dirty="0">
                <a:latin typeface="Berlin Sans FB" panose="020E0602020502020306" pitchFamily="34" charset="0"/>
              </a:rPr>
              <a:t>.</a:t>
            </a:r>
          </a:p>
          <a:p>
            <a:r>
              <a:rPr lang="en-US" altLang="en-US" dirty="0">
                <a:latin typeface="Berlin Sans FB" panose="020E0602020502020306" pitchFamily="34" charset="0"/>
              </a:rPr>
              <a:t>Target marketing efforts towards specific travel modes and locations based on </a:t>
            </a:r>
            <a:r>
              <a:rPr lang="en-US" altLang="en-US" dirty="0">
                <a:latin typeface="Berlin Sans FB" panose="020E0602020502020306" pitchFamily="34" charset="0"/>
              </a:rPr>
              <a:t>trends</a:t>
            </a:r>
          </a:p>
          <a:p>
            <a:r>
              <a:rPr lang="en-US" altLang="en-US" dirty="0">
                <a:latin typeface="Berlin Sans FB" panose="020E0602020502020306" pitchFamily="34" charset="0"/>
              </a:rPr>
              <a:t>Improve infrastructure and services in high-demand areas, especially on weekends</a:t>
            </a:r>
          </a:p>
          <a:p>
            <a:pPr lvl="0"/>
            <a:endParaRPr lang="en-US" altLang="en-US" dirty="0">
              <a:solidFill>
                <a:schemeClr val="tx1"/>
              </a:solidFill>
              <a:latin typeface="Arial" panose="020B0604020202020204" pitchFamily="34" charset="0"/>
            </a:endParaRPr>
          </a:p>
          <a:p>
            <a:endParaRPr lang="en-IN" dirty="0"/>
          </a:p>
        </p:txBody>
      </p:sp>
      <p:sp>
        <p:nvSpPr>
          <p:cNvPr id="4" name="Rectangle 1"/>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9905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Thank You HD images for PPT, Whatsapp, Facebook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951" y="1508728"/>
            <a:ext cx="7924865" cy="440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726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32709" y="624110"/>
            <a:ext cx="9971903" cy="699593"/>
          </a:xfrm>
        </p:spPr>
        <p:txBody>
          <a:bodyPr/>
          <a:lstStyle/>
          <a:p>
            <a:r>
              <a:rPr lang="en-US" dirty="0" smtClean="0">
                <a:latin typeface="Berlin Sans FB" panose="020E0602020502020306" pitchFamily="34" charset="0"/>
              </a:rPr>
              <a:t>About uber</a:t>
            </a:r>
            <a:endParaRPr lang="en-IN" dirty="0">
              <a:latin typeface="Berlin Sans FB" panose="020E0602020502020306" pitchFamily="34" charset="0"/>
            </a:endParaRPr>
          </a:p>
        </p:txBody>
      </p:sp>
      <p:sp>
        <p:nvSpPr>
          <p:cNvPr id="3" name="Content Placeholder 2"/>
          <p:cNvSpPr>
            <a:spLocks noGrp="1"/>
          </p:cNvSpPr>
          <p:nvPr>
            <p:ph idx="1"/>
          </p:nvPr>
        </p:nvSpPr>
        <p:spPr>
          <a:xfrm>
            <a:off x="1645920" y="2059579"/>
            <a:ext cx="3117669" cy="3777622"/>
          </a:xfrm>
        </p:spPr>
        <p:txBody>
          <a:bodyPr>
            <a:normAutofit fontScale="85000" lnSpcReduction="10000"/>
          </a:bodyPr>
          <a:lstStyle/>
          <a:p>
            <a:endParaRPr lang="en-US" dirty="0" smtClean="0">
              <a:latin typeface="Berlin Sans FB" panose="020E0602020502020306" pitchFamily="34" charset="0"/>
            </a:endParaRPr>
          </a:p>
          <a:p>
            <a:r>
              <a:rPr lang="en-US" dirty="0" smtClean="0">
                <a:latin typeface="Berlin Sans FB" panose="020E0602020502020306" pitchFamily="34" charset="0"/>
              </a:rPr>
              <a:t>Uber </a:t>
            </a:r>
            <a:r>
              <a:rPr lang="en-US" dirty="0">
                <a:latin typeface="Berlin Sans FB" panose="020E0602020502020306" pitchFamily="34" charset="0"/>
              </a:rPr>
              <a:t>is the largest </a:t>
            </a:r>
            <a:r>
              <a:rPr lang="en-US" b="1" u="sng" dirty="0" smtClean="0">
                <a:latin typeface="Berlin Sans FB" panose="020E0602020502020306" pitchFamily="34" charset="0"/>
                <a:hlinkClick r:id="rId2" tooltip="Ridesharing company"/>
              </a:rPr>
              <a:t>ride Sharing </a:t>
            </a:r>
            <a:r>
              <a:rPr lang="en-US" b="1" u="sng" dirty="0">
                <a:latin typeface="Berlin Sans FB" panose="020E0602020502020306" pitchFamily="34" charset="0"/>
                <a:hlinkClick r:id="rId2" tooltip="Ridesharing company"/>
              </a:rPr>
              <a:t>company</a:t>
            </a:r>
            <a:r>
              <a:rPr lang="en-US" dirty="0">
                <a:latin typeface="Berlin Sans FB" panose="020E0602020502020306" pitchFamily="34" charset="0"/>
              </a:rPr>
              <a:t> worldwide with over 150 million monthly </a:t>
            </a:r>
            <a:r>
              <a:rPr lang="en-US" dirty="0">
                <a:latin typeface="Berlin Sans FB" panose="020E0602020502020306" pitchFamily="34" charset="0"/>
                <a:hlinkClick r:id="rId3" tooltip="Active users"/>
              </a:rPr>
              <a:t>active users</a:t>
            </a:r>
            <a:r>
              <a:rPr lang="en-US" dirty="0">
                <a:latin typeface="Berlin Sans FB" panose="020E0602020502020306" pitchFamily="34" charset="0"/>
              </a:rPr>
              <a:t> and 6 million active drivers and couriers. It coordinates an average of 28 million trips per day, and has coordinated 47 billion trips since its inception in </a:t>
            </a:r>
            <a:r>
              <a:rPr lang="en-US" dirty="0" smtClean="0">
                <a:latin typeface="Berlin Sans FB" panose="020E0602020502020306" pitchFamily="34" charset="0"/>
              </a:rPr>
              <a:t>2010.In </a:t>
            </a:r>
            <a:r>
              <a:rPr lang="en-US" dirty="0">
                <a:latin typeface="Berlin Sans FB" panose="020E0602020502020306" pitchFamily="34" charset="0"/>
              </a:rPr>
              <a:t>2023, the company had a take rate (revenue as a percentage of gross bookings) of 28.7% for mobility services and 18.3% for food delivery</a:t>
            </a:r>
            <a:r>
              <a:rPr lang="en-US" dirty="0" smtClean="0">
                <a:latin typeface="Berlin Sans FB" panose="020E0602020502020306" pitchFamily="34" charset="0"/>
              </a:rPr>
              <a:t>.</a:t>
            </a:r>
            <a:endParaRPr lang="en-US" dirty="0">
              <a:latin typeface="Berlin Sans FB" panose="020E0602020502020306" pitchFamily="34" charset="0"/>
            </a:endParaRPr>
          </a:p>
          <a:p>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376169765"/>
              </p:ext>
            </p:extLst>
          </p:nvPr>
        </p:nvGraphicFramePr>
        <p:xfrm>
          <a:off x="5016137" y="2092235"/>
          <a:ext cx="5897148" cy="3401940"/>
        </p:xfrm>
        <a:graphic>
          <a:graphicData uri="http://schemas.openxmlformats.org/drawingml/2006/table">
            <a:tbl>
              <a:tblPr/>
              <a:tblGrid>
                <a:gridCol w="2948574">
                  <a:extLst>
                    <a:ext uri="{9D8B030D-6E8A-4147-A177-3AD203B41FA5}">
                      <a16:colId xmlns:a16="http://schemas.microsoft.com/office/drawing/2014/main" val="2430119294"/>
                    </a:ext>
                  </a:extLst>
                </a:gridCol>
                <a:gridCol w="2948574">
                  <a:extLst>
                    <a:ext uri="{9D8B030D-6E8A-4147-A177-3AD203B41FA5}">
                      <a16:colId xmlns:a16="http://schemas.microsoft.com/office/drawing/2014/main" val="394493424"/>
                    </a:ext>
                  </a:extLst>
                </a:gridCol>
              </a:tblGrid>
              <a:tr h="555171">
                <a:tc>
                  <a:txBody>
                    <a:bodyPr/>
                    <a:lstStyle/>
                    <a:p>
                      <a:pPr algn="l" fontAlgn="t"/>
                      <a:r>
                        <a:rPr lang="en-IN" sz="1600">
                          <a:effectLst/>
                          <a:latin typeface="Berlin Sans FB" panose="020E0602020502020306" pitchFamily="34" charset="0"/>
                        </a:rPr>
                        <a:t>Industry</a:t>
                      </a:r>
                    </a:p>
                  </a:txBody>
                  <a:tcPr marL="79310" marR="79310" marT="39655" marB="39655">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buFont typeface="Arial" panose="020B0604020202020204" pitchFamily="34" charset="0"/>
                        <a:buChar char="•"/>
                      </a:pPr>
                      <a:r>
                        <a:rPr lang="en-US" sz="1600" u="none" strike="noStrike">
                          <a:effectLst/>
                          <a:latin typeface="Berlin Sans FB" panose="020E0602020502020306" pitchFamily="34" charset="0"/>
                          <a:hlinkClick r:id="rId4" tooltip="Transportation"/>
                        </a:rPr>
                        <a:t>Transportation</a:t>
                      </a:r>
                      <a:endParaRPr lang="en-US" sz="1600">
                        <a:effectLst/>
                        <a:latin typeface="Berlin Sans FB" panose="020E0602020502020306" pitchFamily="34" charset="0"/>
                      </a:endParaRPr>
                    </a:p>
                    <a:p>
                      <a:pPr algn="l" fontAlgn="t">
                        <a:buFont typeface="Arial" panose="020B0604020202020204" pitchFamily="34" charset="0"/>
                        <a:buChar char="•"/>
                      </a:pPr>
                      <a:r>
                        <a:rPr lang="en-US" sz="1600" u="none" strike="noStrike">
                          <a:effectLst/>
                          <a:latin typeface="Berlin Sans FB" panose="020E0602020502020306" pitchFamily="34" charset="0"/>
                          <a:hlinkClick r:id="rId5" tooltip="Mobility as a service"/>
                        </a:rPr>
                        <a:t>Mobility as a service</a:t>
                      </a:r>
                      <a:endParaRPr lang="en-US" sz="1600">
                        <a:effectLst/>
                        <a:latin typeface="Berlin Sans FB" panose="020E0602020502020306" pitchFamily="34" charset="0"/>
                      </a:endParaRPr>
                    </a:p>
                  </a:txBody>
                  <a:tcPr marL="79310" marR="79310" marT="39655" marB="39655">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54274490"/>
                  </a:ext>
                </a:extLst>
              </a:tr>
              <a:tr h="317241">
                <a:tc>
                  <a:txBody>
                    <a:bodyPr/>
                    <a:lstStyle/>
                    <a:p>
                      <a:pPr algn="l" fontAlgn="t"/>
                      <a:r>
                        <a:rPr lang="en-US" sz="1600" dirty="0" smtClean="0">
                          <a:effectLst/>
                          <a:latin typeface="Berlin Sans FB" panose="020E0602020502020306" pitchFamily="34" charset="0"/>
                        </a:rPr>
                        <a:t>Established</a:t>
                      </a:r>
                      <a:endParaRPr lang="en-IN" sz="1600" dirty="0">
                        <a:effectLst/>
                        <a:latin typeface="Berlin Sans FB" panose="020E0602020502020306" pitchFamily="34" charset="0"/>
                      </a:endParaRPr>
                    </a:p>
                  </a:txBody>
                  <a:tcPr marL="79310" marR="79310" marT="39655" marB="39655">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600" dirty="0">
                          <a:effectLst/>
                          <a:latin typeface="Berlin Sans FB" panose="020E0602020502020306" pitchFamily="34" charset="0"/>
                        </a:rPr>
                        <a:t>March </a:t>
                      </a:r>
                      <a:r>
                        <a:rPr lang="en-US" sz="1600" dirty="0" smtClean="0">
                          <a:effectLst/>
                          <a:latin typeface="Berlin Sans FB" panose="020E0602020502020306" pitchFamily="34" charset="0"/>
                        </a:rPr>
                        <a:t>2009</a:t>
                      </a:r>
                      <a:endParaRPr lang="en-US" sz="1600" dirty="0">
                        <a:effectLst/>
                        <a:latin typeface="Berlin Sans FB" panose="020E0602020502020306" pitchFamily="34" charset="0"/>
                      </a:endParaRPr>
                    </a:p>
                  </a:txBody>
                  <a:tcPr marL="79310" marR="79310" marT="39655" marB="39655">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54301477"/>
                  </a:ext>
                </a:extLst>
              </a:tr>
              <a:tr h="317241">
                <a:tc>
                  <a:txBody>
                    <a:bodyPr/>
                    <a:lstStyle/>
                    <a:p>
                      <a:pPr algn="l" fontAlgn="t"/>
                      <a:r>
                        <a:rPr lang="en-IN" sz="1600" dirty="0">
                          <a:effectLst/>
                          <a:latin typeface="Berlin Sans FB" panose="020E0602020502020306" pitchFamily="34" charset="0"/>
                        </a:rPr>
                        <a:t>Headquarters</a:t>
                      </a:r>
                    </a:p>
                  </a:txBody>
                  <a:tcPr marL="79310" marR="79310" marT="39655" marB="39655">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600" u="none" strike="noStrike">
                          <a:effectLst/>
                          <a:latin typeface="Berlin Sans FB" panose="020E0602020502020306" pitchFamily="34" charset="0"/>
                          <a:hlinkClick r:id="rId6" tooltip="San Francisco, California"/>
                        </a:rPr>
                        <a:t>San Francisco, California</a:t>
                      </a:r>
                      <a:r>
                        <a:rPr lang="en-IN" sz="1600">
                          <a:effectLst/>
                          <a:latin typeface="Berlin Sans FB" panose="020E0602020502020306" pitchFamily="34" charset="0"/>
                        </a:rPr>
                        <a:t>, U.S.</a:t>
                      </a:r>
                    </a:p>
                  </a:txBody>
                  <a:tcPr marL="79310" marR="79310" marT="39655" marB="39655">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74346829"/>
                  </a:ext>
                </a:extLst>
              </a:tr>
              <a:tr h="555171">
                <a:tc>
                  <a:txBody>
                    <a:bodyPr/>
                    <a:lstStyle/>
                    <a:p>
                      <a:pPr algn="l" fontAlgn="t"/>
                      <a:r>
                        <a:rPr lang="en-IN" sz="1600" dirty="0">
                          <a:effectLst/>
                          <a:latin typeface="Berlin Sans FB" panose="020E0602020502020306" pitchFamily="34" charset="0"/>
                        </a:rPr>
                        <a:t>Area served</a:t>
                      </a:r>
                    </a:p>
                  </a:txBody>
                  <a:tcPr marL="79310" marR="79310" marT="39655" marB="39655">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600">
                          <a:effectLst/>
                          <a:latin typeface="Berlin Sans FB" panose="020E0602020502020306" pitchFamily="34" charset="0"/>
                        </a:rPr>
                        <a:t>70 countries and 10,500 cities worldwide</a:t>
                      </a:r>
                    </a:p>
                  </a:txBody>
                  <a:tcPr marL="79310" marR="79310" marT="39655" marB="39655">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94385333"/>
                  </a:ext>
                </a:extLst>
              </a:tr>
              <a:tr h="555171">
                <a:tc>
                  <a:txBody>
                    <a:bodyPr/>
                    <a:lstStyle/>
                    <a:p>
                      <a:pPr algn="l" fontAlgn="t"/>
                      <a:r>
                        <a:rPr lang="en-IN" sz="1600">
                          <a:effectLst/>
                          <a:latin typeface="Berlin Sans FB" panose="020E0602020502020306" pitchFamily="34" charset="0"/>
                        </a:rPr>
                        <a:t>Key people</a:t>
                      </a:r>
                    </a:p>
                  </a:txBody>
                  <a:tcPr marL="79310" marR="79310" marT="39655" marB="39655">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buFont typeface="Arial" panose="020B0604020202020204" pitchFamily="34" charset="0"/>
                        <a:buChar char="•"/>
                      </a:pPr>
                      <a:r>
                        <a:rPr lang="en-IN" sz="1600" u="none" strike="noStrike">
                          <a:effectLst/>
                          <a:latin typeface="Berlin Sans FB" panose="020E0602020502020306" pitchFamily="34" charset="0"/>
                          <a:hlinkClick r:id="rId7" tooltip="Ronald Sugar"/>
                        </a:rPr>
                        <a:t>Ronald Sugar</a:t>
                      </a:r>
                      <a:r>
                        <a:rPr lang="en-IN" sz="1600">
                          <a:effectLst/>
                          <a:latin typeface="Berlin Sans FB" panose="020E0602020502020306" pitchFamily="34" charset="0"/>
                        </a:rPr>
                        <a:t> (</a:t>
                      </a:r>
                      <a:r>
                        <a:rPr lang="en-IN" sz="1600" u="none" strike="noStrike">
                          <a:effectLst/>
                          <a:latin typeface="Berlin Sans FB" panose="020E0602020502020306" pitchFamily="34" charset="0"/>
                          <a:hlinkClick r:id="rId8" tooltip="Chairman"/>
                        </a:rPr>
                        <a:t>chairman</a:t>
                      </a:r>
                      <a:r>
                        <a:rPr lang="en-IN" sz="1600">
                          <a:effectLst/>
                          <a:latin typeface="Berlin Sans FB" panose="020E0602020502020306" pitchFamily="34" charset="0"/>
                        </a:rPr>
                        <a:t>)</a:t>
                      </a:r>
                    </a:p>
                    <a:p>
                      <a:pPr algn="l" fontAlgn="t">
                        <a:buFont typeface="Arial" panose="020B0604020202020204" pitchFamily="34" charset="0"/>
                        <a:buChar char="•"/>
                      </a:pPr>
                      <a:r>
                        <a:rPr lang="en-IN" sz="1600" u="none" strike="noStrike">
                          <a:effectLst/>
                          <a:latin typeface="Berlin Sans FB" panose="020E0602020502020306" pitchFamily="34" charset="0"/>
                          <a:hlinkClick r:id="rId9" tooltip="Dara Khosrowshahi"/>
                        </a:rPr>
                        <a:t>Dara Khosrowshahi</a:t>
                      </a:r>
                      <a:r>
                        <a:rPr lang="en-IN" sz="1600">
                          <a:effectLst/>
                          <a:latin typeface="Berlin Sans FB" panose="020E0602020502020306" pitchFamily="34" charset="0"/>
                        </a:rPr>
                        <a:t> (</a:t>
                      </a:r>
                      <a:r>
                        <a:rPr lang="en-IN" sz="1600" u="none" strike="noStrike">
                          <a:effectLst/>
                          <a:latin typeface="Berlin Sans FB" panose="020E0602020502020306" pitchFamily="34" charset="0"/>
                          <a:hlinkClick r:id="rId10" tooltip="Chief executive officer"/>
                        </a:rPr>
                        <a:t>CEO</a:t>
                      </a:r>
                      <a:r>
                        <a:rPr lang="en-IN" sz="1600">
                          <a:effectLst/>
                          <a:latin typeface="Berlin Sans FB" panose="020E0602020502020306" pitchFamily="34" charset="0"/>
                        </a:rPr>
                        <a:t>)</a:t>
                      </a:r>
                    </a:p>
                  </a:txBody>
                  <a:tcPr marL="79310" marR="79310" marT="39655" marB="39655">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99864182"/>
                  </a:ext>
                </a:extLst>
              </a:tr>
              <a:tr h="1031033">
                <a:tc>
                  <a:txBody>
                    <a:bodyPr/>
                    <a:lstStyle/>
                    <a:p>
                      <a:pPr algn="l" fontAlgn="t"/>
                      <a:r>
                        <a:rPr lang="en-IN" sz="1600">
                          <a:effectLst/>
                          <a:latin typeface="Berlin Sans FB" panose="020E0602020502020306" pitchFamily="34" charset="0"/>
                        </a:rPr>
                        <a:t>Services</a:t>
                      </a:r>
                    </a:p>
                  </a:txBody>
                  <a:tcPr marL="79310" marR="79310" marT="39655" marB="39655">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buFont typeface="Arial" panose="020B0604020202020204" pitchFamily="34" charset="0"/>
                        <a:buChar char="•"/>
                      </a:pPr>
                      <a:r>
                        <a:rPr lang="en-US" sz="1600" u="none" strike="noStrike" dirty="0">
                          <a:effectLst/>
                          <a:latin typeface="Berlin Sans FB" panose="020E0602020502020306" pitchFamily="34" charset="0"/>
                          <a:hlinkClick r:id="rId11" tooltip="Taxi"/>
                        </a:rPr>
                        <a:t>Taxi</a:t>
                      </a:r>
                      <a:endParaRPr lang="en-US" sz="1600" dirty="0">
                        <a:effectLst/>
                        <a:latin typeface="Berlin Sans FB" panose="020E0602020502020306" pitchFamily="34" charset="0"/>
                      </a:endParaRPr>
                    </a:p>
                    <a:p>
                      <a:pPr algn="l" fontAlgn="t">
                        <a:buFont typeface="Arial" panose="020B0604020202020204" pitchFamily="34" charset="0"/>
                        <a:buChar char="•"/>
                      </a:pPr>
                      <a:r>
                        <a:rPr lang="en-US" sz="1600" u="none" strike="noStrike" dirty="0">
                          <a:effectLst/>
                          <a:latin typeface="Berlin Sans FB" panose="020E0602020502020306" pitchFamily="34" charset="0"/>
                          <a:hlinkClick r:id="rId12" tooltip="Food delivery"/>
                        </a:rPr>
                        <a:t>Food delivery</a:t>
                      </a:r>
                      <a:endParaRPr lang="en-US" sz="1600" dirty="0">
                        <a:effectLst/>
                        <a:latin typeface="Berlin Sans FB" panose="020E0602020502020306" pitchFamily="34" charset="0"/>
                      </a:endParaRPr>
                    </a:p>
                    <a:p>
                      <a:pPr algn="l" fontAlgn="t">
                        <a:buFont typeface="Arial" panose="020B0604020202020204" pitchFamily="34" charset="0"/>
                        <a:buChar char="•"/>
                      </a:pPr>
                      <a:r>
                        <a:rPr lang="en-US" sz="1600" u="none" strike="noStrike" dirty="0">
                          <a:effectLst/>
                          <a:latin typeface="Berlin Sans FB" panose="020E0602020502020306" pitchFamily="34" charset="0"/>
                          <a:hlinkClick r:id="rId13" tooltip="Package delivery"/>
                        </a:rPr>
                        <a:t>Package delivery</a:t>
                      </a:r>
                      <a:endParaRPr lang="en-US" sz="1600" dirty="0">
                        <a:effectLst/>
                        <a:latin typeface="Berlin Sans FB" panose="020E0602020502020306" pitchFamily="34" charset="0"/>
                      </a:endParaRPr>
                    </a:p>
                    <a:p>
                      <a:pPr algn="l" fontAlgn="t">
                        <a:buFont typeface="Arial" panose="020B0604020202020204" pitchFamily="34" charset="0"/>
                        <a:buChar char="•"/>
                      </a:pPr>
                      <a:r>
                        <a:rPr lang="en-US" sz="1600" u="none" strike="noStrike" dirty="0">
                          <a:effectLst/>
                          <a:latin typeface="Berlin Sans FB" panose="020E0602020502020306" pitchFamily="34" charset="0"/>
                          <a:hlinkClick r:id="rId14" tooltip="Freight transport"/>
                        </a:rPr>
                        <a:t>Freight transport</a:t>
                      </a:r>
                      <a:endParaRPr lang="en-US" sz="1600" dirty="0">
                        <a:effectLst/>
                        <a:latin typeface="Berlin Sans FB" panose="020E0602020502020306" pitchFamily="34" charset="0"/>
                      </a:endParaRPr>
                    </a:p>
                  </a:txBody>
                  <a:tcPr marL="79310" marR="79310" marT="39655" marB="39655">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21467830"/>
                  </a:ext>
                </a:extLst>
              </a:tr>
            </a:tbl>
          </a:graphicData>
        </a:graphic>
      </p:graphicFrame>
    </p:spTree>
    <p:extLst>
      <p:ext uri="{BB962C8B-B14F-4D97-AF65-F5344CB8AC3E}">
        <p14:creationId xmlns:p14="http://schemas.microsoft.com/office/powerpoint/2010/main" val="230745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panose="020E0602020502020306" pitchFamily="34" charset="0"/>
              </a:rPr>
              <a:t>Data Analysis and Visualization Process</a:t>
            </a:r>
            <a:endParaRPr lang="en-IN" dirty="0">
              <a:latin typeface="Berlin Sans FB" panose="020E0602020502020306"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Berlin Sans FB" panose="020E0602020502020306" pitchFamily="34" charset="0"/>
              </a:rPr>
              <a:t>  Analysis of </a:t>
            </a:r>
            <a:r>
              <a:rPr lang="en-US" dirty="0" smtClean="0">
                <a:latin typeface="Berlin Sans FB" panose="020E0602020502020306" pitchFamily="34" charset="0"/>
              </a:rPr>
              <a:t>uber </a:t>
            </a:r>
            <a:r>
              <a:rPr lang="en-IN" b="1" dirty="0">
                <a:latin typeface="Berlin Sans FB" panose="020E0602020502020306" pitchFamily="34" charset="0"/>
              </a:rPr>
              <a:t>Ride-Sharing and Transportation </a:t>
            </a:r>
            <a:r>
              <a:rPr lang="en-IN" b="1" dirty="0" smtClean="0">
                <a:latin typeface="Berlin Sans FB" panose="020E0602020502020306" pitchFamily="34" charset="0"/>
              </a:rPr>
              <a:t>Analytics</a:t>
            </a:r>
          </a:p>
          <a:p>
            <a:pPr marL="0" lvl="0" indent="0" defTabSz="914400" eaLnBrk="0" fontAlgn="base" hangingPunct="0">
              <a:spcBef>
                <a:spcPct val="0"/>
              </a:spcBef>
              <a:spcAft>
                <a:spcPct val="0"/>
              </a:spcAft>
              <a:buClrTx/>
              <a:buNone/>
            </a:pPr>
            <a:endParaRPr lang="en-US" altLang="en-US" dirty="0">
              <a:solidFill>
                <a:schemeClr val="tx1"/>
              </a:solidFill>
              <a:latin typeface="Berlin Sans FB" panose="020E0602020502020306" pitchFamily="34" charset="0"/>
            </a:endParaRPr>
          </a:p>
          <a:p>
            <a:pPr lvl="0" defTabSz="914400" eaLnBrk="0" fontAlgn="base" hangingPunct="0">
              <a:spcBef>
                <a:spcPct val="0"/>
              </a:spcBef>
              <a:spcAft>
                <a:spcPct val="0"/>
              </a:spcAft>
              <a:buClrTx/>
              <a:buFont typeface="Wingdings" panose="05000000000000000000" pitchFamily="2" charset="2"/>
              <a:buChar char="Ø"/>
            </a:pPr>
            <a:r>
              <a:rPr lang="en-US" altLang="en-US" sz="1900" b="1" dirty="0" smtClean="0">
                <a:solidFill>
                  <a:schemeClr val="tx1"/>
                </a:solidFill>
                <a:latin typeface="Berlin Sans FB" panose="020E0602020502020306" pitchFamily="34" charset="0"/>
              </a:rPr>
              <a:t>Data </a:t>
            </a:r>
            <a:r>
              <a:rPr lang="en-US" altLang="en-US" sz="1900" b="1" dirty="0">
                <a:solidFill>
                  <a:schemeClr val="tx1"/>
                </a:solidFill>
                <a:latin typeface="Berlin Sans FB" panose="020E0602020502020306" pitchFamily="34" charset="0"/>
              </a:rPr>
              <a:t>Conversion</a:t>
            </a:r>
            <a:r>
              <a:rPr lang="en-US" altLang="en-US" sz="1900" dirty="0">
                <a:solidFill>
                  <a:schemeClr val="tx1"/>
                </a:solidFill>
                <a:latin typeface="Berlin Sans FB" panose="020E0602020502020306" pitchFamily="34" charset="0"/>
              </a:rPr>
              <a:t>: Convert the JSON data into a tabular format using Excel for better organization.</a:t>
            </a:r>
          </a:p>
          <a:p>
            <a:pPr lvl="0" eaLnBrk="0" fontAlgn="base" hangingPunct="0">
              <a:spcBef>
                <a:spcPct val="0"/>
              </a:spcBef>
              <a:spcAft>
                <a:spcPct val="0"/>
              </a:spcAft>
              <a:buFont typeface="Wingdings" panose="05000000000000000000" pitchFamily="2" charset="2"/>
              <a:buChar char="Ø"/>
            </a:pPr>
            <a:r>
              <a:rPr lang="en-US" altLang="en-US" sz="1900" b="1" dirty="0">
                <a:solidFill>
                  <a:schemeClr val="tx1"/>
                </a:solidFill>
                <a:latin typeface="Berlin Sans FB" panose="020E0602020502020306" pitchFamily="34" charset="0"/>
              </a:rPr>
              <a:t>Data Cleaning &amp; Data Formatting </a:t>
            </a:r>
            <a:r>
              <a:rPr lang="en-US" altLang="en-US" sz="1900" dirty="0">
                <a:solidFill>
                  <a:schemeClr val="tx1"/>
                </a:solidFill>
                <a:latin typeface="Berlin Sans FB" panose="020E0602020502020306" pitchFamily="34" charset="0"/>
              </a:rPr>
              <a:t>: Remove inconsistencies, duplicates, and errors in the dataset</a:t>
            </a:r>
            <a:r>
              <a:rPr lang="en-US" altLang="en-US" sz="1900" dirty="0" smtClean="0">
                <a:solidFill>
                  <a:schemeClr val="tx1"/>
                </a:solidFill>
                <a:latin typeface="Berlin Sans FB" panose="020E0602020502020306" pitchFamily="34" charset="0"/>
              </a:rPr>
              <a:t>. </a:t>
            </a:r>
            <a:r>
              <a:rPr lang="en-US" altLang="en-US" sz="1900" dirty="0">
                <a:solidFill>
                  <a:schemeClr val="tx1"/>
                </a:solidFill>
                <a:latin typeface="Berlin Sans FB" panose="020E0602020502020306" pitchFamily="34" charset="0"/>
              </a:rPr>
              <a:t>Ensure consistency in data structure and format to prepare it for analysis.</a:t>
            </a:r>
          </a:p>
          <a:p>
            <a:pPr lvl="0" defTabSz="914400" eaLnBrk="0" fontAlgn="base" hangingPunct="0">
              <a:spcBef>
                <a:spcPct val="0"/>
              </a:spcBef>
              <a:spcAft>
                <a:spcPct val="0"/>
              </a:spcAft>
              <a:buClrTx/>
              <a:buFont typeface="Wingdings" panose="05000000000000000000" pitchFamily="2" charset="2"/>
              <a:buChar char="Ø"/>
            </a:pPr>
            <a:r>
              <a:rPr lang="en-US" altLang="en-US" sz="1900" b="1" dirty="0">
                <a:solidFill>
                  <a:schemeClr val="tx1"/>
                </a:solidFill>
                <a:latin typeface="Berlin Sans FB" panose="020E0602020502020306" pitchFamily="34" charset="0"/>
              </a:rPr>
              <a:t>Data Import to SQL</a:t>
            </a:r>
            <a:r>
              <a:rPr lang="en-US" altLang="en-US" sz="1900" dirty="0">
                <a:solidFill>
                  <a:schemeClr val="tx1"/>
                </a:solidFill>
                <a:latin typeface="Berlin Sans FB" panose="020E0602020502020306" pitchFamily="34" charset="0"/>
              </a:rPr>
              <a:t>: Import the cleaned data into a SQL database for efficient storage and management.</a:t>
            </a:r>
          </a:p>
          <a:p>
            <a:pPr lvl="0" defTabSz="914400" eaLnBrk="0" fontAlgn="base" hangingPunct="0">
              <a:spcBef>
                <a:spcPct val="0"/>
              </a:spcBef>
              <a:spcAft>
                <a:spcPct val="0"/>
              </a:spcAft>
              <a:buClrTx/>
              <a:buFont typeface="Wingdings" panose="05000000000000000000" pitchFamily="2" charset="2"/>
              <a:buChar char="Ø"/>
            </a:pPr>
            <a:r>
              <a:rPr lang="en-US" altLang="en-US" sz="1900" b="1" dirty="0">
                <a:solidFill>
                  <a:schemeClr val="tx1"/>
                </a:solidFill>
                <a:latin typeface="Berlin Sans FB" panose="020E0602020502020306" pitchFamily="34" charset="0"/>
              </a:rPr>
              <a:t>SQL Data Management</a:t>
            </a:r>
            <a:r>
              <a:rPr lang="en-US" altLang="en-US" sz="1900" dirty="0">
                <a:solidFill>
                  <a:schemeClr val="tx1"/>
                </a:solidFill>
                <a:latin typeface="Berlin Sans FB" panose="020E0602020502020306" pitchFamily="34" charset="0"/>
              </a:rPr>
              <a:t>: Utilize SQL queries to manage and access the data as needed.</a:t>
            </a:r>
          </a:p>
          <a:p>
            <a:pPr lvl="0" defTabSz="914400" eaLnBrk="0" fontAlgn="base" hangingPunct="0">
              <a:spcBef>
                <a:spcPct val="0"/>
              </a:spcBef>
              <a:spcAft>
                <a:spcPct val="0"/>
              </a:spcAft>
              <a:buClrTx/>
              <a:buFont typeface="Wingdings" panose="05000000000000000000" pitchFamily="2" charset="2"/>
              <a:buChar char="Ø"/>
            </a:pPr>
            <a:r>
              <a:rPr lang="en-US" altLang="en-US" sz="1900" b="1" dirty="0">
                <a:solidFill>
                  <a:schemeClr val="tx1"/>
                </a:solidFill>
                <a:latin typeface="Berlin Sans FB" panose="020E0602020502020306" pitchFamily="34" charset="0"/>
              </a:rPr>
              <a:t>Data Extraction to Power BI</a:t>
            </a:r>
            <a:r>
              <a:rPr lang="en-US" altLang="en-US" sz="1900" dirty="0">
                <a:solidFill>
                  <a:schemeClr val="tx1"/>
                </a:solidFill>
                <a:latin typeface="Berlin Sans FB" panose="020E0602020502020306" pitchFamily="34" charset="0"/>
              </a:rPr>
              <a:t>: Extract the data from SQL and load it into Power BI for visualization.</a:t>
            </a:r>
          </a:p>
          <a:p>
            <a:pPr lvl="0" defTabSz="914400" eaLnBrk="0" fontAlgn="base" hangingPunct="0">
              <a:spcBef>
                <a:spcPct val="0"/>
              </a:spcBef>
              <a:spcAft>
                <a:spcPct val="0"/>
              </a:spcAft>
              <a:buClrTx/>
              <a:buFont typeface="Wingdings" panose="05000000000000000000" pitchFamily="2" charset="2"/>
              <a:buChar char="Ø"/>
            </a:pPr>
            <a:r>
              <a:rPr lang="en-US" altLang="en-US" sz="1900" b="1" dirty="0">
                <a:solidFill>
                  <a:schemeClr val="tx1"/>
                </a:solidFill>
                <a:latin typeface="Berlin Sans FB" panose="020E0602020502020306" pitchFamily="34" charset="0"/>
              </a:rPr>
              <a:t>Create Visuals in Power BI</a:t>
            </a:r>
            <a:r>
              <a:rPr lang="en-US" altLang="en-US" sz="1900" dirty="0">
                <a:solidFill>
                  <a:schemeClr val="tx1"/>
                </a:solidFill>
                <a:latin typeface="Berlin Sans FB" panose="020E0602020502020306" pitchFamily="34" charset="0"/>
              </a:rPr>
              <a:t>: Develop interactive dashboards and visualizations to display key insights.</a:t>
            </a:r>
          </a:p>
          <a:p>
            <a:pPr lvl="0" defTabSz="914400" eaLnBrk="0" fontAlgn="base" hangingPunct="0">
              <a:spcBef>
                <a:spcPct val="0"/>
              </a:spcBef>
              <a:spcAft>
                <a:spcPct val="0"/>
              </a:spcAft>
              <a:buClrTx/>
              <a:buFont typeface="Wingdings" panose="05000000000000000000" pitchFamily="2" charset="2"/>
              <a:buChar char="Ø"/>
            </a:pPr>
            <a:r>
              <a:rPr lang="en-US" altLang="en-US" sz="1900" b="1" dirty="0">
                <a:solidFill>
                  <a:schemeClr val="tx1"/>
                </a:solidFill>
                <a:latin typeface="Berlin Sans FB" panose="020E0602020502020306" pitchFamily="34" charset="0"/>
              </a:rPr>
              <a:t>Data Analysis</a:t>
            </a:r>
            <a:r>
              <a:rPr lang="en-US" altLang="en-US" sz="1900" dirty="0">
                <a:solidFill>
                  <a:schemeClr val="tx1"/>
                </a:solidFill>
                <a:latin typeface="Berlin Sans FB" panose="020E0602020502020306" pitchFamily="34" charset="0"/>
              </a:rPr>
              <a:t>: Use Power BI features to analyze trends, patterns, and correlations in the data</a:t>
            </a:r>
            <a:r>
              <a:rPr lang="en-US" altLang="en-US" sz="1900" dirty="0">
                <a:solidFill>
                  <a:schemeClr val="tx1"/>
                </a:solidFill>
                <a:latin typeface="Arial" panose="020B0604020202020204" pitchFamily="34" charset="0"/>
              </a:rPr>
              <a:t>.</a:t>
            </a:r>
          </a:p>
          <a:p>
            <a:endParaRPr lang="en-IN" b="1" dirty="0" smtClean="0"/>
          </a:p>
          <a:p>
            <a:endParaRPr lang="en-IN" b="1" dirty="0" smtClean="0"/>
          </a:p>
          <a:p>
            <a:endParaRPr lang="en-IN" dirty="0"/>
          </a:p>
        </p:txBody>
      </p:sp>
      <p:sp>
        <p:nvSpPr>
          <p:cNvPr id="5"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0384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3330" y="120257"/>
            <a:ext cx="8911687" cy="1280890"/>
          </a:xfrm>
        </p:spPr>
        <p:txBody>
          <a:bodyPr>
            <a:normAutofit fontScale="90000"/>
          </a:bodyPr>
          <a:lstStyle/>
          <a:p>
            <a:pPr algn="ctr"/>
            <a:r>
              <a:rPr lang="en-US" dirty="0">
                <a:latin typeface="Berlin Sans FB" panose="020E0602020502020306" pitchFamily="34" charset="0"/>
              </a:rPr>
              <a:t>What are the fare trends based on year, month, week, and day?</a:t>
            </a:r>
            <a:r>
              <a:rPr lang="en-US" dirty="0"/>
              <a:t/>
            </a:r>
            <a:br>
              <a:rPr lang="en-US" dirty="0"/>
            </a:br>
            <a:endParaRPr lang="en-IN" dirty="0"/>
          </a:p>
        </p:txBody>
      </p:sp>
      <p:sp>
        <p:nvSpPr>
          <p:cNvPr id="3" name="Content Placeholder 2"/>
          <p:cNvSpPr>
            <a:spLocks noGrp="1"/>
          </p:cNvSpPr>
          <p:nvPr>
            <p:ph idx="1"/>
          </p:nvPr>
        </p:nvSpPr>
        <p:spPr>
          <a:xfrm>
            <a:off x="2379307" y="1698172"/>
            <a:ext cx="9299736" cy="933062"/>
          </a:xfrm>
        </p:spPr>
        <p:txBody>
          <a:bodyPr/>
          <a:lstStyle/>
          <a:p>
            <a:r>
              <a:rPr lang="en-US" dirty="0" smtClean="0">
                <a:latin typeface="Berlin Sans FB" panose="020E0602020502020306" pitchFamily="34" charset="0"/>
              </a:rPr>
              <a:t>Below shows the f</a:t>
            </a:r>
            <a:r>
              <a:rPr lang="en-US" dirty="0" smtClean="0">
                <a:latin typeface="Berlin Sans FB" panose="020E0602020502020306" pitchFamily="34" charset="0"/>
              </a:rPr>
              <a:t>are </a:t>
            </a:r>
            <a:r>
              <a:rPr lang="en-US" dirty="0" smtClean="0">
                <a:latin typeface="Berlin Sans FB" panose="020E0602020502020306" pitchFamily="34" charset="0"/>
              </a:rPr>
              <a:t>trends based on the year </a:t>
            </a:r>
            <a:r>
              <a:rPr lang="en-US" dirty="0" smtClean="0">
                <a:latin typeface="Berlin Sans FB" panose="020E0602020502020306" pitchFamily="34" charset="0"/>
              </a:rPr>
              <a:t>(2013), </a:t>
            </a:r>
            <a:r>
              <a:rPr lang="en-US" dirty="0" smtClean="0">
                <a:latin typeface="Berlin Sans FB" panose="020E0602020502020306" pitchFamily="34" charset="0"/>
              </a:rPr>
              <a:t>month </a:t>
            </a:r>
            <a:r>
              <a:rPr lang="en-US" dirty="0" smtClean="0">
                <a:latin typeface="Berlin Sans FB" panose="020E0602020502020306" pitchFamily="34" charset="0"/>
              </a:rPr>
              <a:t>of may</a:t>
            </a:r>
            <a:r>
              <a:rPr lang="en-US" dirty="0" smtClean="0">
                <a:latin typeface="Berlin Sans FB" panose="020E0602020502020306" pitchFamily="34" charset="0"/>
              </a:rPr>
              <a:t>,</a:t>
            </a:r>
            <a:r>
              <a:rPr lang="en-US" dirty="0">
                <a:latin typeface="Berlin Sans FB" panose="020E0602020502020306" pitchFamily="34" charset="0"/>
              </a:rPr>
              <a:t> </a:t>
            </a:r>
            <a:r>
              <a:rPr lang="en-US" dirty="0" smtClean="0">
                <a:latin typeface="Berlin Sans FB" panose="020E0602020502020306" pitchFamily="34" charset="0"/>
              </a:rPr>
              <a:t>week 4-5 ,and Monday’s</a:t>
            </a:r>
            <a:endParaRPr lang="en-IN" dirty="0">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2379306" y="2631233"/>
            <a:ext cx="9299737" cy="3993502"/>
          </a:xfrm>
          <a:prstGeom prst="rect">
            <a:avLst/>
          </a:prstGeom>
        </p:spPr>
      </p:pic>
    </p:spTree>
    <p:extLst>
      <p:ext uri="{BB962C8B-B14F-4D97-AF65-F5344CB8AC3E}">
        <p14:creationId xmlns:p14="http://schemas.microsoft.com/office/powerpoint/2010/main" val="228595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Berlin Sans FB" panose="020E0602020502020306" pitchFamily="34" charset="0"/>
              </a:rPr>
              <a:t>Which travel mode (Uber Go, Uber XUV, Uber Premium) is most popular?</a:t>
            </a:r>
            <a:r>
              <a:rPr lang="en-US" dirty="0"/>
              <a:t/>
            </a:r>
            <a:br>
              <a:rPr lang="en-US" dirty="0"/>
            </a:br>
            <a:endParaRPr lang="en-IN" dirty="0"/>
          </a:p>
        </p:txBody>
      </p:sp>
      <p:sp>
        <p:nvSpPr>
          <p:cNvPr id="3" name="Content Placeholder 2"/>
          <p:cNvSpPr>
            <a:spLocks noGrp="1"/>
          </p:cNvSpPr>
          <p:nvPr>
            <p:ph idx="1"/>
          </p:nvPr>
        </p:nvSpPr>
        <p:spPr>
          <a:xfrm>
            <a:off x="2271971" y="2705876"/>
            <a:ext cx="2244045" cy="3023119"/>
          </a:xfrm>
        </p:spPr>
        <p:txBody>
          <a:bodyPr>
            <a:normAutofit/>
          </a:bodyPr>
          <a:lstStyle/>
          <a:p>
            <a:r>
              <a:rPr lang="en-US" dirty="0" smtClean="0">
                <a:latin typeface="Berlin Sans FB" panose="020E0602020502020306" pitchFamily="34" charset="0"/>
              </a:rPr>
              <a:t>Based on the data we see </a:t>
            </a:r>
            <a:r>
              <a:rPr lang="en-US" b="1" dirty="0" smtClean="0">
                <a:latin typeface="Berlin Sans FB" panose="020E0602020502020306" pitchFamily="34" charset="0"/>
              </a:rPr>
              <a:t>Uber go</a:t>
            </a:r>
            <a:r>
              <a:rPr lang="en-US" dirty="0" smtClean="0">
                <a:latin typeface="Berlin Sans FB" panose="020E0602020502020306" pitchFamily="34" charset="0"/>
              </a:rPr>
              <a:t> has been availed more than 49.75 %</a:t>
            </a:r>
            <a:r>
              <a:rPr lang="en-IN" dirty="0"/>
              <a:t> </a:t>
            </a:r>
            <a:r>
              <a:rPr lang="en-IN" dirty="0">
                <a:latin typeface="Berlin Sans FB" panose="020E0602020502020306" pitchFamily="34" charset="0"/>
              </a:rPr>
              <a:t>out of all which results us the most popular travel mode selected. </a:t>
            </a:r>
            <a:endParaRPr lang="en-US" dirty="0">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5645976" y="2211355"/>
            <a:ext cx="6157248" cy="3822635"/>
          </a:xfrm>
          <a:prstGeom prst="rect">
            <a:avLst/>
          </a:prstGeom>
        </p:spPr>
      </p:pic>
    </p:spTree>
    <p:extLst>
      <p:ext uri="{BB962C8B-B14F-4D97-AF65-F5344CB8AC3E}">
        <p14:creationId xmlns:p14="http://schemas.microsoft.com/office/powerpoint/2010/main" val="105973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panose="020E0602020502020306" pitchFamily="34" charset="0"/>
              </a:rPr>
              <a:t>What are the peak hours for Uber rides?</a:t>
            </a:r>
            <a:endParaRPr lang="en-IN" dirty="0">
              <a:latin typeface="Berlin Sans FB" panose="020E0602020502020306" pitchFamily="34" charset="0"/>
            </a:endParaRPr>
          </a:p>
        </p:txBody>
      </p:sp>
      <p:sp>
        <p:nvSpPr>
          <p:cNvPr id="3" name="Content Placeholder 2"/>
          <p:cNvSpPr>
            <a:spLocks noGrp="1"/>
          </p:cNvSpPr>
          <p:nvPr>
            <p:ph idx="1"/>
          </p:nvPr>
        </p:nvSpPr>
        <p:spPr>
          <a:xfrm>
            <a:off x="2225318" y="2609461"/>
            <a:ext cx="2505302" cy="2335763"/>
          </a:xfrm>
        </p:spPr>
        <p:txBody>
          <a:bodyPr/>
          <a:lstStyle/>
          <a:p>
            <a:r>
              <a:rPr lang="en-US" dirty="0" smtClean="0">
                <a:latin typeface="Berlin Sans FB" panose="020E0602020502020306" pitchFamily="34" charset="0"/>
              </a:rPr>
              <a:t>The data shows most number of rides booked in a day falls between 6pm to 10pm which is the </a:t>
            </a:r>
            <a:r>
              <a:rPr lang="en-US" b="1" dirty="0" smtClean="0">
                <a:latin typeface="Berlin Sans FB" panose="020E0602020502020306" pitchFamily="34" charset="0"/>
              </a:rPr>
              <a:t>Peak Hours </a:t>
            </a:r>
            <a:endParaRPr lang="en-IN" b="1" dirty="0">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5505056" y="2220685"/>
            <a:ext cx="5591472" cy="3383513"/>
          </a:xfrm>
          <a:prstGeom prst="rect">
            <a:avLst/>
          </a:prstGeom>
        </p:spPr>
      </p:pic>
    </p:spTree>
    <p:extLst>
      <p:ext uri="{BB962C8B-B14F-4D97-AF65-F5344CB8AC3E}">
        <p14:creationId xmlns:p14="http://schemas.microsoft.com/office/powerpoint/2010/main" val="15698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panose="020E0602020502020306" pitchFamily="34" charset="0"/>
              </a:rPr>
              <a:t>Which locations are the most frequently traveled?</a:t>
            </a:r>
            <a:endParaRPr lang="en-IN" dirty="0">
              <a:latin typeface="Berlin Sans FB" panose="020E0602020502020306" pitchFamily="34" charset="0"/>
            </a:endParaRPr>
          </a:p>
        </p:txBody>
      </p:sp>
      <p:sp>
        <p:nvSpPr>
          <p:cNvPr id="3" name="Content Placeholder 2"/>
          <p:cNvSpPr>
            <a:spLocks noGrp="1"/>
          </p:cNvSpPr>
          <p:nvPr>
            <p:ph idx="1"/>
          </p:nvPr>
        </p:nvSpPr>
        <p:spPr>
          <a:xfrm>
            <a:off x="1908078" y="3038670"/>
            <a:ext cx="2206723" cy="1551992"/>
          </a:xfrm>
        </p:spPr>
        <p:txBody>
          <a:bodyPr/>
          <a:lstStyle/>
          <a:p>
            <a:r>
              <a:rPr lang="en-US" dirty="0">
                <a:latin typeface="Berlin Sans FB" panose="020E0602020502020306" pitchFamily="34" charset="0"/>
                <a:cs typeface="Times New Roman" panose="02020603050405020304" pitchFamily="18" charset="0"/>
              </a:rPr>
              <a:t>In This Bar Chart I Have </a:t>
            </a:r>
            <a:r>
              <a:rPr lang="en-US" dirty="0" smtClean="0">
                <a:latin typeface="Berlin Sans FB" panose="020E0602020502020306" pitchFamily="34" charset="0"/>
                <a:cs typeface="Times New Roman" panose="02020603050405020304" pitchFamily="18" charset="0"/>
              </a:rPr>
              <a:t>Visualized </a:t>
            </a:r>
            <a:r>
              <a:rPr lang="en-US" dirty="0" smtClean="0">
                <a:latin typeface="Berlin Sans FB" panose="020E0602020502020306" pitchFamily="34" charset="0"/>
              </a:rPr>
              <a:t>locations </a:t>
            </a:r>
            <a:r>
              <a:rPr lang="en-US" dirty="0">
                <a:latin typeface="Berlin Sans FB" panose="020E0602020502020306" pitchFamily="34" charset="0"/>
              </a:rPr>
              <a:t>are the most frequently traveled</a:t>
            </a:r>
            <a:endParaRPr lang="en-IN" dirty="0">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4338735" y="2130478"/>
            <a:ext cx="7165877" cy="3780744"/>
          </a:xfrm>
          <a:prstGeom prst="rect">
            <a:avLst/>
          </a:prstGeom>
        </p:spPr>
      </p:pic>
    </p:spTree>
    <p:extLst>
      <p:ext uri="{BB962C8B-B14F-4D97-AF65-F5344CB8AC3E}">
        <p14:creationId xmlns:p14="http://schemas.microsoft.com/office/powerpoint/2010/main" val="297603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panose="020E0602020502020306" pitchFamily="34" charset="0"/>
              </a:rPr>
              <a:t>What is the distribution of passenger counts across trips?</a:t>
            </a:r>
            <a:endParaRPr lang="en-IN" dirty="0">
              <a:latin typeface="Berlin Sans FB" panose="020E0602020502020306" pitchFamily="34" charset="0"/>
            </a:endParaRPr>
          </a:p>
        </p:txBody>
      </p:sp>
      <p:sp>
        <p:nvSpPr>
          <p:cNvPr id="3" name="Content Placeholder 2"/>
          <p:cNvSpPr>
            <a:spLocks noGrp="1"/>
          </p:cNvSpPr>
          <p:nvPr>
            <p:ph idx="1"/>
          </p:nvPr>
        </p:nvSpPr>
        <p:spPr>
          <a:xfrm>
            <a:off x="2197326" y="2855009"/>
            <a:ext cx="2430657" cy="2438400"/>
          </a:xfrm>
        </p:spPr>
        <p:txBody>
          <a:bodyPr/>
          <a:lstStyle/>
          <a:p>
            <a:r>
              <a:rPr lang="en-US" dirty="0" smtClean="0">
                <a:latin typeface="Berlin Sans FB" panose="020E0602020502020306" pitchFamily="34" charset="0"/>
              </a:rPr>
              <a:t>The pie </a:t>
            </a:r>
            <a:r>
              <a:rPr lang="en-US" dirty="0" smtClean="0">
                <a:latin typeface="Berlin Sans FB" panose="020E0602020502020306" pitchFamily="34" charset="0"/>
              </a:rPr>
              <a:t>chat </a:t>
            </a:r>
            <a:r>
              <a:rPr lang="en-US" dirty="0" smtClean="0">
                <a:latin typeface="Berlin Sans FB" panose="020E0602020502020306" pitchFamily="34" charset="0"/>
              </a:rPr>
              <a:t>shows  about 70% of the overall rides have taken only one passenger per ride. </a:t>
            </a:r>
            <a:endParaRPr lang="en-US" dirty="0" smtClean="0">
              <a:latin typeface="Berlin Sans FB" panose="020E0602020502020306" pitchFamily="34" charset="0"/>
            </a:endParaRPr>
          </a:p>
        </p:txBody>
      </p:sp>
      <p:pic>
        <p:nvPicPr>
          <p:cNvPr id="5" name="Picture 4"/>
          <p:cNvPicPr>
            <a:picLocks noChangeAspect="1"/>
          </p:cNvPicPr>
          <p:nvPr/>
        </p:nvPicPr>
        <p:blipFill>
          <a:blip r:embed="rId2"/>
          <a:stretch>
            <a:fillRect/>
          </a:stretch>
        </p:blipFill>
        <p:spPr>
          <a:xfrm>
            <a:off x="5650830" y="2237197"/>
            <a:ext cx="5853782" cy="3674025"/>
          </a:xfrm>
          <a:prstGeom prst="rect">
            <a:avLst/>
          </a:prstGeom>
        </p:spPr>
      </p:pic>
    </p:spTree>
    <p:extLst>
      <p:ext uri="{BB962C8B-B14F-4D97-AF65-F5344CB8AC3E}">
        <p14:creationId xmlns:p14="http://schemas.microsoft.com/office/powerpoint/2010/main" val="329888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panose="020E0602020502020306" pitchFamily="34" charset="0"/>
              </a:rPr>
              <a:t>How do fare prices vary by travel mode?</a:t>
            </a:r>
            <a:endParaRPr lang="en-IN" dirty="0">
              <a:latin typeface="Berlin Sans FB" panose="020E0602020502020306" pitchFamily="34" charset="0"/>
            </a:endParaRPr>
          </a:p>
        </p:txBody>
      </p:sp>
      <p:sp>
        <p:nvSpPr>
          <p:cNvPr id="3" name="Content Placeholder 2"/>
          <p:cNvSpPr>
            <a:spLocks noGrp="1"/>
          </p:cNvSpPr>
          <p:nvPr>
            <p:ph idx="1"/>
          </p:nvPr>
        </p:nvSpPr>
        <p:spPr>
          <a:xfrm>
            <a:off x="2132012" y="3085323"/>
            <a:ext cx="2393335" cy="2065176"/>
          </a:xfrm>
        </p:spPr>
        <p:txBody>
          <a:bodyPr/>
          <a:lstStyle/>
          <a:p>
            <a:r>
              <a:rPr lang="en-US" dirty="0" smtClean="0">
                <a:latin typeface="Berlin Sans FB" panose="020E0602020502020306" pitchFamily="34" charset="0"/>
              </a:rPr>
              <a:t>In this visualization </a:t>
            </a:r>
            <a:r>
              <a:rPr lang="en-US" dirty="0">
                <a:latin typeface="Berlin Sans FB" panose="020E0602020502020306" pitchFamily="34" charset="0"/>
              </a:rPr>
              <a:t>to show fare prices vary by travel </a:t>
            </a:r>
            <a:r>
              <a:rPr lang="en-US" dirty="0" smtClean="0">
                <a:latin typeface="Berlin Sans FB" panose="020E0602020502020306" pitchFamily="34" charset="0"/>
              </a:rPr>
              <a:t>mode</a:t>
            </a:r>
          </a:p>
          <a:p>
            <a:r>
              <a:rPr lang="en-US" dirty="0" smtClean="0">
                <a:latin typeface="Berlin Sans FB" panose="020E0602020502020306" pitchFamily="34" charset="0"/>
              </a:rPr>
              <a:t>Uber premium is highest fare</a:t>
            </a:r>
            <a:endParaRPr lang="en-IN" dirty="0">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5258836" y="2133600"/>
            <a:ext cx="6245776" cy="3634168"/>
          </a:xfrm>
          <a:prstGeom prst="rect">
            <a:avLst/>
          </a:prstGeom>
        </p:spPr>
      </p:pic>
    </p:spTree>
    <p:extLst>
      <p:ext uri="{BB962C8B-B14F-4D97-AF65-F5344CB8AC3E}">
        <p14:creationId xmlns:p14="http://schemas.microsoft.com/office/powerpoint/2010/main" val="2002364362"/>
      </p:ext>
    </p:extLst>
  </p:cSld>
  <p:clrMapOvr>
    <a:masterClrMapping/>
  </p:clrMapOvr>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1218</TotalTime>
  <Words>573</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Berlin Sans FB</vt:lpstr>
      <vt:lpstr>Century Gothic</vt:lpstr>
      <vt:lpstr>Times New Roman</vt:lpstr>
      <vt:lpstr>Wingdings</vt:lpstr>
      <vt:lpstr>Wingdings 3</vt:lpstr>
      <vt:lpstr>Wisp</vt:lpstr>
      <vt:lpstr>PowerPoint Presentation</vt:lpstr>
      <vt:lpstr>About uber</vt:lpstr>
      <vt:lpstr>Data Analysis and Visualization Process</vt:lpstr>
      <vt:lpstr>What are the fare trends based on year, month, week, and day? </vt:lpstr>
      <vt:lpstr>Which travel mode (Uber Go, Uber XUV, Uber Premium) is most popular? </vt:lpstr>
      <vt:lpstr>What are the peak hours for Uber rides?</vt:lpstr>
      <vt:lpstr>Which locations are the most frequently traveled?</vt:lpstr>
      <vt:lpstr>What is the distribution of passenger counts across trips?</vt:lpstr>
      <vt:lpstr>How do fare prices vary by travel mode?</vt:lpstr>
      <vt:lpstr> What is the average trip distance per travel mode?  </vt:lpstr>
      <vt:lpstr>How does fare price vary by time of day?</vt:lpstr>
      <vt:lpstr>What are the busiest locations on weekends versus weekdays?</vt:lpstr>
      <vt:lpstr>What is the average fare for rides starting or ending at specific locations?</vt:lpstr>
      <vt:lpstr>PowerPoint Presentation</vt:lpstr>
      <vt:lpstr>CONCULUSION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29</cp:revision>
  <dcterms:created xsi:type="dcterms:W3CDTF">2025-01-03T05:17:03Z</dcterms:created>
  <dcterms:modified xsi:type="dcterms:W3CDTF">2025-01-08T05:24:51Z</dcterms:modified>
</cp:coreProperties>
</file>