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6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6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19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4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83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1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9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5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0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9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31C1A62-D232-4F91-8D44-A906FE69A508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823A35-D5E9-4BE0-A514-1EC601E91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28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liance_Industries" TargetMode="External"/><Relationship Id="rId13" Type="http://schemas.openxmlformats.org/officeDocument/2006/relationships/hyperlink" Target="https://en.wikipedia.org/wiki/India" TargetMode="External"/><Relationship Id="rId3" Type="http://schemas.openxmlformats.org/officeDocument/2006/relationships/hyperlink" Target="https://en.wikipedia.org/wiki/Over-the-top_media_service" TargetMode="External"/><Relationship Id="rId7" Type="http://schemas.openxmlformats.org/officeDocument/2006/relationships/hyperlink" Target="https://en.wikipedia.org/wiki/Network18_Group" TargetMode="External"/><Relationship Id="rId12" Type="http://schemas.openxmlformats.org/officeDocument/2006/relationships/hyperlink" Target="https://en.wikipedia.org/wiki/Sport_in_India" TargetMode="External"/><Relationship Id="rId2" Type="http://schemas.openxmlformats.org/officeDocument/2006/relationships/hyperlink" Target="https://en.wikipedia.org/wiki/Video_on_demand#Subscription_mod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ney_India" TargetMode="External"/><Relationship Id="rId11" Type="http://schemas.openxmlformats.org/officeDocument/2006/relationships/hyperlink" Target="https://en.wikipedia.org/wiki/Television_in_India" TargetMode="External"/><Relationship Id="rId5" Type="http://schemas.openxmlformats.org/officeDocument/2006/relationships/hyperlink" Target="https://en.wikipedia.org/wiki/Joint_venture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en.wikipedia.org/wiki/Cinema_of_India" TargetMode="External"/><Relationship Id="rId4" Type="http://schemas.openxmlformats.org/officeDocument/2006/relationships/hyperlink" Target="https://en.wikipedia.org/wiki/Streaming_media" TargetMode="External"/><Relationship Id="rId9" Type="http://schemas.openxmlformats.org/officeDocument/2006/relationships/hyperlink" Target="https://en.wikipedia.org/w/index.php?title=Bodhi_Tree_Systems&amp;action=edit&amp;redlink=1" TargetMode="External"/><Relationship Id="rId14" Type="http://schemas.openxmlformats.org/officeDocument/2006/relationships/hyperlink" Target="https://en.wikipedia.org/wiki/Indian_diaspo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" y="2094136"/>
            <a:ext cx="10779034" cy="3954501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effectLst/>
                <a:latin typeface="Century Schoolbook" panose="02040604050505020304" pitchFamily="18" charset="0"/>
              </a:rPr>
              <a:t>Disney+HotStar </a:t>
            </a:r>
            <a:br>
              <a:rPr lang="en-IN" sz="6600" dirty="0" smtClean="0">
                <a:effectLst/>
                <a:latin typeface="Century Schoolbook" panose="02040604050505020304" pitchFamily="18" charset="0"/>
              </a:rPr>
            </a:br>
            <a:r>
              <a:rPr lang="en-IN" sz="6600" dirty="0" smtClean="0">
                <a:effectLst/>
                <a:latin typeface="Century Schoolbook" panose="02040604050505020304" pitchFamily="18" charset="0"/>
              </a:rPr>
              <a:t>Data Analysis</a:t>
            </a:r>
            <a:endParaRPr lang="en-IN" sz="6600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20" y="45790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sz="5300" b="1" dirty="0">
                <a:latin typeface="Century Schoolbook" panose="02040604050505020304" pitchFamily="18" charset="0"/>
              </a:rPr>
              <a:t>Correlation Between Running Time and Year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3117669"/>
            <a:ext cx="3573920" cy="3059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a </a:t>
            </a:r>
            <a:r>
              <a:rPr lang="en-US" dirty="0"/>
              <a:t>scatter plot to explore the relationship between the running time of movies and their release year.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49" y="2043385"/>
            <a:ext cx="4334815" cy="48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Century Schoolbook" panose="02040604050505020304" pitchFamily="18" charset="0"/>
              </a:rPr>
              <a:t>Genre Popularity Over Time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368731"/>
            <a:ext cx="3809051" cy="37098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Schoolbook" panose="02040604050505020304" pitchFamily="18" charset="0"/>
              </a:rPr>
              <a:t>The A Line Chart To Show How The Popularity Of Different Genres Has Changed Over Time.</a:t>
            </a: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In This Data Explain Different Time Have Different Popularity Of Movies By Genre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737" y="2061577"/>
            <a:ext cx="6301604" cy="46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5300" b="1" dirty="0">
                <a:latin typeface="Century Schoolbook" panose="02040604050505020304" pitchFamily="18" charset="0"/>
              </a:rPr>
              <a:t>Movies by Genre and Age Rating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386149"/>
            <a:ext cx="2711771" cy="328313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Schoolbook" panose="02040604050505020304" pitchFamily="18" charset="0"/>
              </a:rPr>
              <a:t>In this analysis drama have most of the drama have 13+ age rating</a:t>
            </a: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But 1.59% of drama got A age rating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64" y="2246811"/>
            <a:ext cx="7106435" cy="45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 </a:t>
            </a:r>
            <a:r>
              <a:rPr lang="en-IN" b="1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Century Schoolbook" panose="02040604050505020304" pitchFamily="18" charset="0"/>
              </a:rPr>
              <a:t>Movies with Maximum Episodes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360023"/>
            <a:ext cx="3260411" cy="381694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entury Schoolbook" panose="02040604050505020304" pitchFamily="18" charset="0"/>
              </a:rPr>
              <a:t>In this bar chart was Identify </a:t>
            </a:r>
            <a:r>
              <a:rPr lang="en-US" sz="2400" dirty="0">
                <a:latin typeface="Century Schoolbook" panose="02040604050505020304" pitchFamily="18" charset="0"/>
              </a:rPr>
              <a:t>the movies with the maximum number of episodes 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In this visual </a:t>
            </a:r>
            <a:r>
              <a:rPr lang="en-US" sz="2400" dirty="0" err="1" smtClean="0">
                <a:latin typeface="Century Schoolbook" panose="02040604050505020304" pitchFamily="18" charset="0"/>
              </a:rPr>
              <a:t>amma</a:t>
            </a:r>
            <a:r>
              <a:rPr lang="en-US" sz="2400" dirty="0" smtClean="0">
                <a:latin typeface="Century Schoolbook" panose="02040604050505020304" pitchFamily="18" charset="0"/>
              </a:rPr>
              <a:t> drama have maximum number(1420) of episodes.</a:t>
            </a:r>
            <a:r>
              <a:rPr lang="en-US" sz="2400" dirty="0">
                <a:latin typeface="Century Schoolbook" panose="02040604050505020304" pitchFamily="18" charset="0"/>
              </a:rPr>
              <a:t/>
            </a:r>
            <a:br>
              <a:rPr lang="en-US" sz="2400" dirty="0">
                <a:latin typeface="Century Schoolbook" panose="02040604050505020304" pitchFamily="18" charset="0"/>
              </a:rPr>
            </a:br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5625"/>
            <a:ext cx="7429565" cy="469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entury Schoolbook" panose="02040604050505020304" pitchFamily="18" charset="0"/>
              </a:rPr>
              <a:t>Distribution of </a:t>
            </a:r>
            <a:r>
              <a:rPr lang="en-IN" b="1" dirty="0" smtClean="0">
                <a:latin typeface="Century Schoolbook" panose="02040604050505020304" pitchFamily="18" charset="0"/>
              </a:rPr>
              <a:t>Running </a:t>
            </a:r>
            <a:r>
              <a:rPr lang="en-IN" b="1" dirty="0">
                <a:latin typeface="Century Schoolbook" panose="02040604050505020304" pitchFamily="18" charset="0"/>
              </a:rPr>
              <a:t>Time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3152503"/>
            <a:ext cx="2824983" cy="21597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In this analysis show </a:t>
            </a:r>
            <a:r>
              <a:rPr lang="en-US" dirty="0">
                <a:latin typeface="Century Schoolbook" panose="02040604050505020304" pitchFamily="18" charset="0"/>
              </a:rPr>
              <a:t>the distribution of running times for all movies.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83" y="1690688"/>
            <a:ext cx="7619479" cy="4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5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 </a:t>
            </a:r>
            <a:r>
              <a:rPr lang="en-US" sz="4800" b="1" dirty="0">
                <a:latin typeface="Century Schoolbook" panose="02040604050505020304" pitchFamily="18" charset="0"/>
              </a:rPr>
              <a:t>Analysis of Specific Genres:</a:t>
            </a:r>
            <a:endParaRPr lang="en-US" sz="4800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3094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smtClean="0"/>
              <a:t> Choose comedy genre  (specific genre)  and I have analyze the genre various attributes like running time, year of release, age rating, count of movie by title.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03" y="2952206"/>
            <a:ext cx="6290783" cy="3796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2" y="2952206"/>
            <a:ext cx="3953011" cy="3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entury Schoolbook" panose="02040604050505020304" pitchFamily="18" charset="0"/>
              </a:rPr>
              <a:t>DASHBOARD</a:t>
            </a:r>
            <a:endParaRPr lang="en-IN" dirty="0">
              <a:latin typeface="Century Schoolbook" panose="020406040505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062" y="1088572"/>
            <a:ext cx="10659292" cy="57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06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Century Schoolbook" panose="02040604050505020304" pitchFamily="18" charset="0"/>
              </a:rPr>
              <a:t>Conculsion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001" y="1415973"/>
            <a:ext cx="102338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I have conclude to improve some actionable </a:t>
            </a:r>
            <a:r>
              <a:rPr lang="en-US" sz="2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recommendations: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Expand Regional Content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Focus on local language films and shows to cater to diverse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Improve Personalization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Use data-driven recommendations to offer tailored content for individual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Invest in Originals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Increase local and exclusive content to attract and retain subscribers.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Flexible Subscription Plans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Offer tiered pricing options to appeal to a broader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Enhance Streaming Quality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Improve buffering speeds and offline viewing for a better user experience. </a:t>
            </a:r>
          </a:p>
        </p:txBody>
      </p:sp>
    </p:spTree>
    <p:extLst>
      <p:ext uri="{BB962C8B-B14F-4D97-AF65-F5344CB8AC3E}">
        <p14:creationId xmlns:p14="http://schemas.microsoft.com/office/powerpoint/2010/main" val="389435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88227" y="3243941"/>
            <a:ext cx="3335383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Century Schoolbook" panose="02040604050505020304" pitchFamily="18" charset="0"/>
              </a:rPr>
              <a:t>THANK</a:t>
            </a:r>
          </a:p>
          <a:p>
            <a:pPr marL="0" indent="0" algn="ctr">
              <a:buNone/>
            </a:pPr>
            <a:r>
              <a:rPr lang="en-US" sz="4800" dirty="0" smtClean="0">
                <a:latin typeface="Century Schoolbook" panose="02040604050505020304" pitchFamily="18" charset="0"/>
              </a:rPr>
              <a:t>YOU !</a:t>
            </a:r>
            <a:endParaRPr lang="en-IN" sz="4800" dirty="0">
              <a:latin typeface="Century Schoolbook" panose="02040604050505020304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2107474" y="2046513"/>
            <a:ext cx="6923315" cy="3875315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 Diagonal Corner Rectangle 6"/>
          <p:cNvSpPr/>
          <p:nvPr/>
        </p:nvSpPr>
        <p:spPr>
          <a:xfrm>
            <a:off x="2307771" y="2203270"/>
            <a:ext cx="6531429" cy="3596640"/>
          </a:xfrm>
          <a:prstGeom prst="round2Diag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Schoolbook" panose="02040604050505020304" pitchFamily="18" charset="0"/>
              </a:rPr>
              <a:t>About Disney+ </a:t>
            </a:r>
            <a:r>
              <a:rPr lang="en-US" dirty="0" err="1" smtClean="0">
                <a:latin typeface="Century Schoolbook" panose="02040604050505020304" pitchFamily="18" charset="0"/>
              </a:rPr>
              <a:t>Hotstar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Disney+ </a:t>
            </a:r>
            <a:r>
              <a:rPr lang="en-US" sz="2400" dirty="0" err="1">
                <a:latin typeface="Century Schoolbook" panose="02040604050505020304" pitchFamily="18" charset="0"/>
              </a:rPr>
              <a:t>Hotstar</a:t>
            </a:r>
            <a:r>
              <a:rPr lang="en-US" sz="2400" dirty="0">
                <a:latin typeface="Century Schoolbook" panose="02040604050505020304" pitchFamily="18" charset="0"/>
              </a:rPr>
              <a:t> is an Indian </a:t>
            </a:r>
            <a:r>
              <a:rPr lang="en-US" sz="2400" dirty="0">
                <a:latin typeface="Century Schoolbook" panose="02040604050505020304" pitchFamily="18" charset="0"/>
                <a:hlinkClick r:id="rId2" tooltip="Video on demand"/>
              </a:rPr>
              <a:t>subscription video-on-demand</a:t>
            </a:r>
            <a:r>
              <a:rPr lang="en-US" sz="2400" dirty="0">
                <a:latin typeface="Century Schoolbook" panose="02040604050505020304" pitchFamily="18" charset="0"/>
              </a:rPr>
              <a:t> </a:t>
            </a:r>
            <a:r>
              <a:rPr lang="en-US" sz="2400" dirty="0">
                <a:latin typeface="Century Schoolbook" panose="02040604050505020304" pitchFamily="18" charset="0"/>
                <a:hlinkClick r:id="rId3" tooltip="Over-the-top media service"/>
              </a:rPr>
              <a:t>over-the-top</a:t>
            </a:r>
            <a:r>
              <a:rPr lang="en-US" sz="2400" dirty="0">
                <a:latin typeface="Century Schoolbook" panose="02040604050505020304" pitchFamily="18" charset="0"/>
              </a:rPr>
              <a:t> </a:t>
            </a:r>
            <a:r>
              <a:rPr lang="en-US" sz="2400" dirty="0">
                <a:latin typeface="Century Schoolbook" panose="02040604050505020304" pitchFamily="18" charset="0"/>
                <a:hlinkClick r:id="rId4" tooltip="Streaming media"/>
              </a:rPr>
              <a:t>streaming</a:t>
            </a:r>
            <a:r>
              <a:rPr lang="en-US" sz="2400" dirty="0">
                <a:latin typeface="Century Schoolbook" panose="02040604050505020304" pitchFamily="18" charset="0"/>
              </a:rPr>
              <a:t> service that is a </a:t>
            </a:r>
            <a:r>
              <a:rPr lang="en-US" sz="2400" dirty="0">
                <a:latin typeface="Century Schoolbook" panose="02040604050505020304" pitchFamily="18" charset="0"/>
                <a:hlinkClick r:id="rId5" tooltip="Joint venture"/>
              </a:rPr>
              <a:t>joint venture</a:t>
            </a:r>
            <a:r>
              <a:rPr lang="en-US" sz="2400" dirty="0">
                <a:latin typeface="Century Schoolbook" panose="02040604050505020304" pitchFamily="18" charset="0"/>
              </a:rPr>
              <a:t> between </a:t>
            </a:r>
            <a:r>
              <a:rPr lang="en-US" sz="2400" dirty="0">
                <a:latin typeface="Century Schoolbook" panose="02040604050505020304" pitchFamily="18" charset="0"/>
                <a:hlinkClick r:id="rId6" tooltip="Disney India"/>
              </a:rPr>
              <a:t>Disney India</a:t>
            </a:r>
            <a:r>
              <a:rPr lang="en-US" sz="2400" dirty="0">
                <a:latin typeface="Century Schoolbook" panose="02040604050505020304" pitchFamily="18" charset="0"/>
              </a:rPr>
              <a:t> and </a:t>
            </a:r>
            <a:r>
              <a:rPr lang="en-US" sz="2400" dirty="0">
                <a:latin typeface="Century Schoolbook" panose="02040604050505020304" pitchFamily="18" charset="0"/>
                <a:hlinkClick r:id="rId7" tooltip="Network18 Group"/>
              </a:rPr>
              <a:t>Network18</a:t>
            </a:r>
            <a:r>
              <a:rPr lang="en-US" sz="2400" dirty="0">
                <a:latin typeface="Century Schoolbook" panose="02040604050505020304" pitchFamily="18" charset="0"/>
              </a:rPr>
              <a:t>, a subsidiary of </a:t>
            </a:r>
            <a:r>
              <a:rPr lang="en-US" sz="2400" dirty="0">
                <a:latin typeface="Century Schoolbook" panose="02040604050505020304" pitchFamily="18" charset="0"/>
                <a:hlinkClick r:id="rId8" tooltip="Reliance Industries"/>
              </a:rPr>
              <a:t>Reliance Industries</a:t>
            </a:r>
            <a:r>
              <a:rPr lang="en-US" sz="2400" dirty="0">
                <a:latin typeface="Century Schoolbook" panose="02040604050505020304" pitchFamily="18" charset="0"/>
              </a:rPr>
              <a:t>. Network18 is the majority shareholder in the joint venture, while </a:t>
            </a:r>
            <a:r>
              <a:rPr lang="en-US" sz="2400" dirty="0">
                <a:latin typeface="Century Schoolbook" panose="02040604050505020304" pitchFamily="18" charset="0"/>
                <a:hlinkClick r:id="rId6" tooltip="Disney India"/>
              </a:rPr>
              <a:t>Disney India</a:t>
            </a:r>
            <a:r>
              <a:rPr lang="en-US" sz="2400" dirty="0">
                <a:latin typeface="Century Schoolbook" panose="02040604050505020304" pitchFamily="18" charset="0"/>
              </a:rPr>
              <a:t> and </a:t>
            </a:r>
            <a:r>
              <a:rPr lang="en-US" sz="2400" dirty="0">
                <a:latin typeface="Century Schoolbook" panose="02040604050505020304" pitchFamily="18" charset="0"/>
                <a:hlinkClick r:id="rId9" tooltip="Bodhi Tree Systems (page does not exist)"/>
              </a:rPr>
              <a:t>Bodhi Tree Systems</a:t>
            </a:r>
            <a:r>
              <a:rPr lang="en-US" sz="2400" dirty="0">
                <a:latin typeface="Century Schoolbook" panose="02040604050505020304" pitchFamily="18" charset="0"/>
              </a:rPr>
              <a:t> </a:t>
            </a:r>
            <a:r>
              <a:rPr lang="en-US" sz="2400" dirty="0" smtClean="0">
                <a:latin typeface="Century Schoolbook" panose="02040604050505020304" pitchFamily="18" charset="0"/>
              </a:rPr>
              <a:t>minority </a:t>
            </a:r>
            <a:r>
              <a:rPr lang="en-US" sz="2400" dirty="0">
                <a:latin typeface="Century Schoolbook" panose="02040604050505020304" pitchFamily="18" charset="0"/>
              </a:rPr>
              <a:t>shareholders. featuring domestic </a:t>
            </a:r>
            <a:r>
              <a:rPr lang="en-US" sz="2400" dirty="0">
                <a:latin typeface="Century Schoolbook" panose="02040604050505020304" pitchFamily="18" charset="0"/>
                <a:hlinkClick r:id="rId10" tooltip="Cinema of India"/>
              </a:rPr>
              <a:t>Indian film</a:t>
            </a:r>
            <a:r>
              <a:rPr lang="en-US" sz="2400" dirty="0">
                <a:latin typeface="Century Schoolbook" panose="02040604050505020304" pitchFamily="18" charset="0"/>
              </a:rPr>
              <a:t>, </a:t>
            </a:r>
            <a:r>
              <a:rPr lang="en-US" sz="2400" dirty="0">
                <a:latin typeface="Century Schoolbook" panose="02040604050505020304" pitchFamily="18" charset="0"/>
                <a:hlinkClick r:id="rId11" tooltip="Television in India"/>
              </a:rPr>
              <a:t>television</a:t>
            </a:r>
            <a:r>
              <a:rPr lang="en-US" sz="2400" dirty="0">
                <a:latin typeface="Century Schoolbook" panose="02040604050505020304" pitchFamily="18" charset="0"/>
              </a:rPr>
              <a:t> and </a:t>
            </a:r>
            <a:r>
              <a:rPr lang="en-US" sz="2400" dirty="0">
                <a:latin typeface="Century Schoolbook" panose="02040604050505020304" pitchFamily="18" charset="0"/>
                <a:hlinkClick r:id="rId12" tooltip="Sport in India"/>
              </a:rPr>
              <a:t>sports</a:t>
            </a:r>
            <a:r>
              <a:rPr lang="en-US" sz="2400" dirty="0">
                <a:latin typeface="Century Schoolbook" panose="02040604050505020304" pitchFamily="18" charset="0"/>
              </a:rPr>
              <a:t> content for </a:t>
            </a:r>
            <a:r>
              <a:rPr lang="en-US" sz="2400" dirty="0">
                <a:latin typeface="Century Schoolbook" panose="02040604050505020304" pitchFamily="18" charset="0"/>
                <a:hlinkClick r:id="rId13" tooltip="India"/>
              </a:rPr>
              <a:t>India</a:t>
            </a:r>
            <a:r>
              <a:rPr lang="en-US" sz="2400" dirty="0">
                <a:latin typeface="Century Schoolbook" panose="02040604050505020304" pitchFamily="18" charset="0"/>
              </a:rPr>
              <a:t> itself and its </a:t>
            </a:r>
            <a:r>
              <a:rPr lang="en-US" sz="2400" dirty="0">
                <a:latin typeface="Century Schoolbook" panose="02040604050505020304" pitchFamily="18" charset="0"/>
                <a:hlinkClick r:id="rId14" tooltip="Indian diaspora"/>
              </a:rPr>
              <a:t>worldwide diaspora</a:t>
            </a:r>
            <a:r>
              <a:rPr lang="en-US" sz="2400" dirty="0" smtClean="0">
                <a:latin typeface="Century Schoolbook" panose="02040604050505020304" pitchFamily="18" charset="0"/>
              </a:rPr>
              <a:t>.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334" y="45171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 </a:t>
            </a:r>
            <a:r>
              <a:rPr lang="en-US" sz="4800" b="1" dirty="0">
                <a:latin typeface="Century Schoolbook" panose="02040604050505020304" pitchFamily="18" charset="0"/>
              </a:rPr>
              <a:t>Distribution of Movies by </a:t>
            </a:r>
            <a:r>
              <a:rPr lang="en-US" sz="4800" b="1" dirty="0" smtClean="0">
                <a:latin typeface="Century Schoolbook" panose="02040604050505020304" pitchFamily="18" charset="0"/>
              </a:rPr>
              <a:t>Genre</a:t>
            </a:r>
            <a:endParaRPr lang="en-IN" sz="4800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2764023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In This Analysis Explain Distribution Of Movies By Genre </a:t>
            </a:r>
          </a:p>
          <a:p>
            <a:pPr lvl="0"/>
            <a:r>
              <a:rPr lang="en-US" sz="2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Drama Movies  Are Mostly Distribution</a:t>
            </a:r>
          </a:p>
          <a:p>
            <a:pPr lvl="0"/>
            <a:r>
              <a:rPr lang="en-US" sz="2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Distribution Of Total Drama Movies Are 2043</a:t>
            </a:r>
          </a:p>
          <a:p>
            <a:pPr lvl="0"/>
            <a:endParaRPr lang="en-US" sz="2400" dirty="0">
              <a:latin typeface="Century Schoolbook" panose="02040604050505020304" pitchFamily="18" charset="0"/>
            </a:endParaRPr>
          </a:p>
          <a:p>
            <a:endParaRPr lang="en-IN" sz="18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19" y="1670050"/>
            <a:ext cx="7590555" cy="46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5300" b="1" dirty="0">
                <a:latin typeface="Century Schoolbook" panose="02040604050505020304" pitchFamily="18" charset="0"/>
              </a:rPr>
              <a:t>Average Running Time by Genre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86123"/>
            <a:ext cx="3103657" cy="36576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In This Bar Chart I Have Visualized The </a:t>
            </a:r>
            <a:r>
              <a:rPr lang="en-US" sz="2400" dirty="0" smtClean="0">
                <a:latin typeface="Century Schoolbook" panose="02040604050505020304" pitchFamily="18" charset="0"/>
              </a:rPr>
              <a:t>Average Running Time For Movies In Each Genre</a:t>
            </a:r>
          </a:p>
          <a:p>
            <a:pPr lvl="0"/>
            <a:r>
              <a:rPr lang="en-US" sz="2400" dirty="0" smtClean="0">
                <a:latin typeface="Century Schoolbook" panose="02040604050505020304" pitchFamily="18" charset="0"/>
              </a:rPr>
              <a:t>Sports Genre Movie Are Highest Running Time</a:t>
            </a:r>
            <a:br>
              <a:rPr lang="en-US" sz="2400" dirty="0" smtClean="0">
                <a:latin typeface="Century Schoolbook" panose="02040604050505020304" pitchFamily="18" charset="0"/>
              </a:rPr>
            </a:br>
            <a:endParaRPr lang="en-US" sz="24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89" y="1825625"/>
            <a:ext cx="6680017" cy="43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0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286748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Century Schoolbook" panose="02040604050505020304" pitchFamily="18" charset="0"/>
              </a:rPr>
              <a:t> Movies Released Each </a:t>
            </a:r>
            <a:r>
              <a:rPr lang="en-IN" sz="4800" b="1" dirty="0" smtClean="0">
                <a:latin typeface="Century Schoolbook" panose="02040604050505020304" pitchFamily="18" charset="0"/>
              </a:rPr>
              <a:t>Year</a:t>
            </a:r>
            <a:endParaRPr lang="en-IN" sz="4800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040" y="2461351"/>
            <a:ext cx="3129783" cy="35823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Schoolbook" panose="02040604050505020304" pitchFamily="18" charset="0"/>
              </a:rPr>
              <a:t>In This Line Chart To Show The Number Of Movies Released Each Year.</a:t>
            </a: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In Year 2020 Had Lots Movie Released, Total 609 Movies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56" y="1976846"/>
            <a:ext cx="6831602" cy="43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Century Schoolbook" panose="02040604050505020304" pitchFamily="18" charset="0"/>
              </a:rPr>
              <a:t>Top 10 Longest Movies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3077531" cy="391332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entury Schoolbook" panose="02040604050505020304" pitchFamily="18" charset="0"/>
              </a:rPr>
              <a:t>In this analysis I have Identify </a:t>
            </a:r>
            <a:r>
              <a:rPr lang="en-US" sz="2400" dirty="0">
                <a:latin typeface="Century Schoolbook" panose="02040604050505020304" pitchFamily="18" charset="0"/>
              </a:rPr>
              <a:t>and visualize the top 10 longest movies based on running time.</a:t>
            </a: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The highest running time of the movie was </a:t>
            </a:r>
            <a:r>
              <a:rPr lang="en-US" sz="2400" dirty="0" err="1" smtClean="0">
                <a:latin typeface="Century Schoolbook" panose="02040604050505020304" pitchFamily="18" charset="0"/>
              </a:rPr>
              <a:t>rubaru</a:t>
            </a:r>
            <a:r>
              <a:rPr lang="en-US" sz="2400" dirty="0" smtClean="0">
                <a:latin typeface="Century Schoolbook" panose="02040604050505020304" pitchFamily="18" charset="0"/>
              </a:rPr>
              <a:t> </a:t>
            </a:r>
            <a:r>
              <a:rPr lang="en-US" sz="2400" dirty="0" err="1" smtClean="0">
                <a:latin typeface="Century Schoolbook" panose="02040604050505020304" pitchFamily="18" charset="0"/>
              </a:rPr>
              <a:t>roshini</a:t>
            </a:r>
            <a:r>
              <a:rPr lang="en-US" sz="2400" dirty="0" smtClean="0">
                <a:latin typeface="Century Schoolbook" panose="02040604050505020304" pitchFamily="18" charset="0"/>
              </a:rPr>
              <a:t>(2019)</a:t>
            </a:r>
            <a:r>
              <a:rPr lang="en-US" sz="2400" dirty="0">
                <a:latin typeface="Century Schoolbook" panose="02040604050505020304" pitchFamily="18" charset="0"/>
              </a:rPr>
              <a:t/>
            </a:r>
            <a:br>
              <a:rPr lang="en-US" sz="2400" dirty="0">
                <a:latin typeface="Century Schoolbook" panose="02040604050505020304" pitchFamily="18" charset="0"/>
              </a:rPr>
            </a:br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57" y="1690688"/>
            <a:ext cx="7324613" cy="45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 </a:t>
            </a:r>
            <a:r>
              <a:rPr lang="en-IN" b="1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Century Schoolbook" panose="02040604050505020304" pitchFamily="18" charset="0"/>
              </a:rPr>
              <a:t>Movies by Age Rating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462" y="2348139"/>
            <a:ext cx="10540777" cy="103949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entury Schoolbook" panose="02040604050505020304" pitchFamily="18" charset="0"/>
              </a:rPr>
              <a:t>In This Table I Have Explain  The Distribution Of Movies By Age Rating.</a:t>
            </a:r>
          </a:p>
          <a:p>
            <a:r>
              <a:rPr lang="en-US" sz="2000" dirty="0" smtClean="0">
                <a:latin typeface="Century Schoolbook" panose="02040604050505020304" pitchFamily="18" charset="0"/>
              </a:rPr>
              <a:t>In This Analysis Explain U/A 13+ Movies Are Mostly Distribution Based On This Data </a:t>
            </a:r>
          </a:p>
          <a:p>
            <a:r>
              <a:rPr lang="en-US" sz="2000" dirty="0" smtClean="0">
                <a:latin typeface="Century Schoolbook" panose="02040604050505020304" pitchFamily="18" charset="0"/>
              </a:rPr>
              <a:t>Total Number Of U/A 13+ Movies Are 2980</a:t>
            </a:r>
            <a:br>
              <a:rPr lang="en-US" sz="2000" dirty="0" smtClean="0">
                <a:latin typeface="Century Schoolbook" panose="02040604050505020304" pitchFamily="18" charset="0"/>
              </a:rPr>
            </a:br>
            <a:endParaRPr lang="en-IN" sz="20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3" y="3387634"/>
            <a:ext cx="3857897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5300" b="1" dirty="0">
                <a:latin typeface="Century Schoolbook" panose="02040604050505020304" pitchFamily="18" charset="0"/>
              </a:rPr>
              <a:t>Count of Movies by Year and Genre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0" y="2243862"/>
            <a:ext cx="3060114" cy="32686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entury Schoolbook" panose="02040604050505020304" pitchFamily="18" charset="0"/>
              </a:rPr>
              <a:t>In This Visualization  Showing The Count Of Movies For Each Genre Over The Years.</a:t>
            </a: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Drama Movie Are Highest Count</a:t>
            </a:r>
            <a:br>
              <a:rPr lang="en-US" sz="2400" dirty="0" smtClean="0">
                <a:latin typeface="Century Schoolbook" panose="02040604050505020304" pitchFamily="18" charset="0"/>
              </a:rPr>
            </a:br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59" y="1907177"/>
            <a:ext cx="7688813" cy="47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2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Autofit/>
          </a:bodyPr>
          <a:lstStyle/>
          <a:p>
            <a:pPr algn="ctr"/>
            <a:r>
              <a:rPr lang="en-IN" sz="4800" dirty="0"/>
              <a:t/>
            </a:r>
            <a:br>
              <a:rPr lang="en-IN" sz="4800" dirty="0"/>
            </a:br>
            <a:r>
              <a:rPr lang="en-IN" sz="4800" b="1" dirty="0"/>
              <a:t> </a:t>
            </a:r>
            <a:r>
              <a:rPr lang="en-IN" sz="4800" b="1" dirty="0">
                <a:latin typeface="Century Schoolbook" panose="02040604050505020304" pitchFamily="18" charset="0"/>
              </a:rPr>
              <a:t>Most Common Movie Types</a:t>
            </a:r>
            <a:r>
              <a:rPr lang="en-IN" sz="4800" dirty="0"/>
              <a:t/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34193"/>
            <a:ext cx="3469417" cy="36427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Schoolbook" panose="02040604050505020304" pitchFamily="18" charset="0"/>
              </a:rPr>
              <a:t>In This A Bar Chart Showing The Number Of Movies For Each Type.</a:t>
            </a: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The Data Have Two Type Available First Movie Type And Second Thing Was TV Type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5" y="2081349"/>
            <a:ext cx="7199220" cy="44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498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149</TotalTime>
  <Words>383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Corbel</vt:lpstr>
      <vt:lpstr>Times New Roman</vt:lpstr>
      <vt:lpstr>Depth</vt:lpstr>
      <vt:lpstr>Disney+HotStar  Data Analysis</vt:lpstr>
      <vt:lpstr>About Disney+ Hotstar</vt:lpstr>
      <vt:lpstr> Distribution of Movies by Genre</vt:lpstr>
      <vt:lpstr>: Average Running Time by Genre </vt:lpstr>
      <vt:lpstr> Movies Released Each Year</vt:lpstr>
      <vt:lpstr>: Top 10 Longest Movies </vt:lpstr>
      <vt:lpstr> : Movies by Age Rating </vt:lpstr>
      <vt:lpstr>: Count of Movies by Year and Genre </vt:lpstr>
      <vt:lpstr>  Most Common Movie Types </vt:lpstr>
      <vt:lpstr>  Correlation Between Running Time and Year </vt:lpstr>
      <vt:lpstr> Genre Popularity Over Time </vt:lpstr>
      <vt:lpstr>: Movies by Genre and Age Rating </vt:lpstr>
      <vt:lpstr> : Movies with Maximum Episodes </vt:lpstr>
      <vt:lpstr>Distribution of Running Time </vt:lpstr>
      <vt:lpstr> Analysis of Specific Genres:</vt:lpstr>
      <vt:lpstr>DASHBOARD</vt:lpstr>
      <vt:lpstr>Conculsion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Disney+HotStar  Data Analysis</dc:title>
  <dc:creator>LENOVO</dc:creator>
  <cp:lastModifiedBy>LENOVO</cp:lastModifiedBy>
  <cp:revision>18</cp:revision>
  <dcterms:created xsi:type="dcterms:W3CDTF">2024-11-10T08:46:11Z</dcterms:created>
  <dcterms:modified xsi:type="dcterms:W3CDTF">2024-11-10T11:21:49Z</dcterms:modified>
</cp:coreProperties>
</file>