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6"/>
  </p:notesMasterIdLst>
  <p:sldIdLst>
    <p:sldId id="256" r:id="rId2"/>
    <p:sldId id="258" r:id="rId3"/>
    <p:sldId id="257" r:id="rId4"/>
    <p:sldId id="265" r:id="rId5"/>
    <p:sldId id="266" r:id="rId6"/>
    <p:sldId id="267" r:id="rId7"/>
    <p:sldId id="270" r:id="rId8"/>
    <p:sldId id="271" r:id="rId9"/>
    <p:sldId id="262" r:id="rId10"/>
    <p:sldId id="263" r:id="rId11"/>
    <p:sldId id="264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178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8BF2C-0344-4D6A-BE7D-27987A8D5593}" type="doc">
      <dgm:prSet loTypeId="urn:microsoft.com/office/officeart/2005/8/layout/chevron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8A86514-9721-4DCE-BF9F-6728FDAD10EF}">
      <dgm:prSet phldrT="[Text]" custT="1"/>
      <dgm:spPr/>
      <dgm:t>
        <a:bodyPr/>
        <a:lstStyle/>
        <a:p>
          <a:r>
            <a: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Sustainable and Ethical Fashion</a:t>
          </a:r>
          <a:r>
            <a: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</a:t>
          </a:r>
          <a:endParaRPr lang="en-IN" sz="1000" dirty="0"/>
        </a:p>
      </dgm:t>
    </dgm:pt>
    <dgm:pt modelId="{916DD829-1FDA-4852-9E57-47BA47DD7263}" type="parTrans" cxnId="{41D57FFE-1723-4EC4-861D-C4D643437FE9}">
      <dgm:prSet/>
      <dgm:spPr/>
      <dgm:t>
        <a:bodyPr/>
        <a:lstStyle/>
        <a:p>
          <a:endParaRPr lang="en-IN"/>
        </a:p>
      </dgm:t>
    </dgm:pt>
    <dgm:pt modelId="{3BE2E134-47C2-4C3E-A286-D60837232ACF}" type="sibTrans" cxnId="{41D57FFE-1723-4EC4-861D-C4D643437FE9}">
      <dgm:prSet/>
      <dgm:spPr/>
      <dgm:t>
        <a:bodyPr/>
        <a:lstStyle/>
        <a:p>
          <a:endParaRPr lang="en-IN"/>
        </a:p>
      </dgm:t>
    </dgm:pt>
    <dgm:pt modelId="{1A44026D-F7E1-406E-A6B8-4C319CFECC19}">
      <dgm:prSet phldrT="[Text]" custT="1"/>
      <dgm:spPr/>
      <dgm:t>
        <a:bodyPr/>
        <a:lstStyle/>
        <a:p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Indian consumers are increasingly aware of environmental issues, leading to a rise in demand for sustainable and ethically produced clothing. Brands that use eco-friendly fabrics, promote fair trade practices, and minimize waste are gaining traction.</a:t>
          </a:r>
          <a:endParaRPr lang="en-IN" sz="1600" dirty="0"/>
        </a:p>
      </dgm:t>
    </dgm:pt>
    <dgm:pt modelId="{A61FE935-1599-47C3-90DA-EC38CECA1866}" type="parTrans" cxnId="{3EA21D6E-2789-4291-90AD-6ED3BE6D7976}">
      <dgm:prSet/>
      <dgm:spPr/>
      <dgm:t>
        <a:bodyPr/>
        <a:lstStyle/>
        <a:p>
          <a:endParaRPr lang="en-IN"/>
        </a:p>
      </dgm:t>
    </dgm:pt>
    <dgm:pt modelId="{C6755B44-B2E2-45E4-A047-66A919C4101B}" type="sibTrans" cxnId="{3EA21D6E-2789-4291-90AD-6ED3BE6D7976}">
      <dgm:prSet/>
      <dgm:spPr/>
      <dgm:t>
        <a:bodyPr/>
        <a:lstStyle/>
        <a:p>
          <a:endParaRPr lang="en-IN"/>
        </a:p>
      </dgm:t>
    </dgm:pt>
    <dgm:pt modelId="{60F742A6-96D2-4117-94F2-A41C2124FB96}">
      <dgm:prSet phldrT="[Text]"/>
      <dgm:spPr/>
      <dgm:t>
        <a:bodyPr/>
        <a:lstStyle/>
        <a:p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Fusion Wear</a:t>
          </a:r>
          <a:endParaRPr lang="en-IN" dirty="0"/>
        </a:p>
      </dgm:t>
    </dgm:pt>
    <dgm:pt modelId="{B1C7F9A0-E341-46ED-A769-71E5CFBEDD53}" type="parTrans" cxnId="{1014142B-692E-41E1-8CA4-0510A6A50D0C}">
      <dgm:prSet/>
      <dgm:spPr/>
      <dgm:t>
        <a:bodyPr/>
        <a:lstStyle/>
        <a:p>
          <a:endParaRPr lang="en-IN"/>
        </a:p>
      </dgm:t>
    </dgm:pt>
    <dgm:pt modelId="{06A3EB2F-3B5B-42A5-8450-36B4169A1B23}" type="sibTrans" cxnId="{1014142B-692E-41E1-8CA4-0510A6A50D0C}">
      <dgm:prSet/>
      <dgm:spPr/>
      <dgm:t>
        <a:bodyPr/>
        <a:lstStyle/>
        <a:p>
          <a:endParaRPr lang="en-IN"/>
        </a:p>
      </dgm:t>
    </dgm:pt>
    <dgm:pt modelId="{6BFEC178-A306-423C-BE8D-602D955F9C51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The blend of traditional Indian wear with contemporary styles is becoming popular. This includes mixing sarees or lehengas with modern accessories or incorporating traditional prints into casual wear.</a:t>
          </a:r>
          <a:endParaRPr lang="en-IN" dirty="0"/>
        </a:p>
      </dgm:t>
    </dgm:pt>
    <dgm:pt modelId="{136FB121-9596-44CF-9537-AF3DE4AB1E79}" type="parTrans" cxnId="{2EDE7876-9228-4749-BDA3-8D2384C03409}">
      <dgm:prSet/>
      <dgm:spPr/>
      <dgm:t>
        <a:bodyPr/>
        <a:lstStyle/>
        <a:p>
          <a:endParaRPr lang="en-IN"/>
        </a:p>
      </dgm:t>
    </dgm:pt>
    <dgm:pt modelId="{9E5A2878-5150-4D3D-A461-DAFDDAB2E98C}" type="sibTrans" cxnId="{2EDE7876-9228-4749-BDA3-8D2384C03409}">
      <dgm:prSet/>
      <dgm:spPr/>
      <dgm:t>
        <a:bodyPr/>
        <a:lstStyle/>
        <a:p>
          <a:endParaRPr lang="en-IN"/>
        </a:p>
      </dgm:t>
    </dgm:pt>
    <dgm:pt modelId="{64824C37-FF4F-4E3F-A6DC-169CE62B7E11}">
      <dgm:prSet phldrT="[Text]"/>
      <dgm:spPr/>
      <dgm:t>
        <a:bodyPr/>
        <a:lstStyle/>
        <a:p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Ethnic Wear Revival</a:t>
          </a:r>
          <a:endParaRPr lang="en-IN" dirty="0"/>
        </a:p>
      </dgm:t>
    </dgm:pt>
    <dgm:pt modelId="{7D3360E4-0D64-499A-ABB3-A290FE40A7CC}" type="parTrans" cxnId="{E64A93B4-C34B-43BC-992C-9436250235F9}">
      <dgm:prSet/>
      <dgm:spPr/>
      <dgm:t>
        <a:bodyPr/>
        <a:lstStyle/>
        <a:p>
          <a:endParaRPr lang="en-IN"/>
        </a:p>
      </dgm:t>
    </dgm:pt>
    <dgm:pt modelId="{3E205651-25DC-4CCF-BB0A-6F2BB545807A}" type="sibTrans" cxnId="{E64A93B4-C34B-43BC-992C-9436250235F9}">
      <dgm:prSet/>
      <dgm:spPr/>
      <dgm:t>
        <a:bodyPr/>
        <a:lstStyle/>
        <a:p>
          <a:endParaRPr lang="en-IN"/>
        </a:p>
      </dgm:t>
    </dgm:pt>
    <dgm:pt modelId="{7457601E-C02F-4E49-8025-BB2B81845910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There’s a renewed interest in ethnic and traditional garments, especially during festive seasons and weddings. This trend includes modernized versions of classic pieces like sarees, lehengas, and kurtas.</a:t>
          </a:r>
          <a:endParaRPr lang="en-IN" dirty="0"/>
        </a:p>
      </dgm:t>
    </dgm:pt>
    <dgm:pt modelId="{4638E3B7-EAFD-45B1-8EE4-D9F21FB8B534}" type="parTrans" cxnId="{0AD3F9D9-4FD9-4D40-9891-5DD7DF63C244}">
      <dgm:prSet/>
      <dgm:spPr/>
      <dgm:t>
        <a:bodyPr/>
        <a:lstStyle/>
        <a:p>
          <a:endParaRPr lang="en-IN"/>
        </a:p>
      </dgm:t>
    </dgm:pt>
    <dgm:pt modelId="{A3FF8770-3D86-4742-B5F8-6B3C146911EE}" type="sibTrans" cxnId="{0AD3F9D9-4FD9-4D40-9891-5DD7DF63C244}">
      <dgm:prSet/>
      <dgm:spPr/>
      <dgm:t>
        <a:bodyPr/>
        <a:lstStyle/>
        <a:p>
          <a:endParaRPr lang="en-IN"/>
        </a:p>
      </dgm:t>
    </dgm:pt>
    <dgm:pt modelId="{09B9A400-38C0-40DF-81C6-92FC3685B22E}">
      <dgm:prSet/>
      <dgm:spPr/>
      <dgm:t>
        <a:bodyPr/>
        <a:lstStyle/>
        <a:p>
          <a:r>
            <a:rPr lang="en-GB" dirty="0"/>
            <a:t>There is a growing market for high-end luxury and designer fashion in India. Consumers are increasingly interested in premium and international brands, often for special occasions and high-status social events.</a:t>
          </a:r>
          <a:endParaRPr lang="en-IN" dirty="0"/>
        </a:p>
      </dgm:t>
    </dgm:pt>
    <dgm:pt modelId="{872E2711-1999-4645-96BD-8164B5950FB5}" type="parTrans" cxnId="{B34F5E00-9D1A-4036-A4CE-FDEE275B0FFD}">
      <dgm:prSet/>
      <dgm:spPr/>
      <dgm:t>
        <a:bodyPr/>
        <a:lstStyle/>
        <a:p>
          <a:endParaRPr lang="en-IN"/>
        </a:p>
      </dgm:t>
    </dgm:pt>
    <dgm:pt modelId="{F8EE7415-75C0-47D8-BD58-847452A25AB3}" type="sibTrans" cxnId="{B34F5E00-9D1A-4036-A4CE-FDEE275B0FFD}">
      <dgm:prSet/>
      <dgm:spPr/>
      <dgm:t>
        <a:bodyPr/>
        <a:lstStyle/>
        <a:p>
          <a:endParaRPr lang="en-IN"/>
        </a:p>
      </dgm:t>
    </dgm:pt>
    <dgm:pt modelId="{97F2E1F5-FF17-43CB-B76E-5DB86DF45772}">
      <dgm:prSet/>
      <dgm:spPr/>
      <dgm:t>
        <a:bodyPr/>
        <a:lstStyle/>
        <a:p>
          <a:r>
            <a:rPr lang="en-GB"/>
            <a:t>Customization is becoming a significant trend, with consumers looking for unique, made-to-order pieces. This trend is particularly strong in the context of bridal wear and high-end fashion.</a:t>
          </a:r>
          <a:endParaRPr lang="en-IN"/>
        </a:p>
      </dgm:t>
    </dgm:pt>
    <dgm:pt modelId="{6D473BEE-9C0F-45AF-AD6A-EA7F873A2BE0}" type="parTrans" cxnId="{B7822D2E-71AE-442A-874E-D61213AD08EF}">
      <dgm:prSet/>
      <dgm:spPr/>
      <dgm:t>
        <a:bodyPr/>
        <a:lstStyle/>
        <a:p>
          <a:endParaRPr lang="en-IN"/>
        </a:p>
      </dgm:t>
    </dgm:pt>
    <dgm:pt modelId="{7821B250-59AA-4603-A32B-0A0BC6CE3E12}" type="sibTrans" cxnId="{B7822D2E-71AE-442A-874E-D61213AD08EF}">
      <dgm:prSet/>
      <dgm:spPr/>
      <dgm:t>
        <a:bodyPr/>
        <a:lstStyle/>
        <a:p>
          <a:endParaRPr lang="en-IN"/>
        </a:p>
      </dgm:t>
    </dgm:pt>
    <dgm:pt modelId="{7811E25D-ABBD-4BA0-97DE-58DF60471EF6}">
      <dgm:prSet/>
      <dgm:spPr/>
      <dgm:t>
        <a:bodyPr/>
        <a:lstStyle/>
        <a:p>
          <a:r>
            <a:rPr lang="en-GB" b="1" dirty="0"/>
            <a:t> Custom and Bespoke Fashions</a:t>
          </a:r>
          <a:endParaRPr lang="en-IN" dirty="0"/>
        </a:p>
      </dgm:t>
    </dgm:pt>
    <dgm:pt modelId="{E68452DD-8721-4E7A-B55A-1D063F35C3D9}" type="sibTrans" cxnId="{E056B65E-145F-4C45-93FF-5DA57435ACBE}">
      <dgm:prSet/>
      <dgm:spPr/>
      <dgm:t>
        <a:bodyPr/>
        <a:lstStyle/>
        <a:p>
          <a:endParaRPr lang="en-IN"/>
        </a:p>
      </dgm:t>
    </dgm:pt>
    <dgm:pt modelId="{B7A902E2-E477-4067-8CD5-1ED154C6175C}" type="parTrans" cxnId="{E056B65E-145F-4C45-93FF-5DA57435ACBE}">
      <dgm:prSet/>
      <dgm:spPr/>
      <dgm:t>
        <a:bodyPr/>
        <a:lstStyle/>
        <a:p>
          <a:endParaRPr lang="en-IN"/>
        </a:p>
      </dgm:t>
    </dgm:pt>
    <dgm:pt modelId="{85D8F3EF-6A41-4BEF-A979-BE4F02F32EF2}">
      <dgm:prSet/>
      <dgm:spPr/>
      <dgm:t>
        <a:bodyPr/>
        <a:lstStyle/>
        <a:p>
          <a:r>
            <a:rPr lang="en-GB" b="1" dirty="0"/>
            <a:t>Luxury and Designer Brands</a:t>
          </a:r>
          <a:endParaRPr lang="en-IN" dirty="0"/>
        </a:p>
      </dgm:t>
    </dgm:pt>
    <dgm:pt modelId="{A4E6800E-DA8A-476E-B115-650322A7AAA9}" type="sibTrans" cxnId="{770E134E-A9BB-45D3-A948-659112B4D5C1}">
      <dgm:prSet/>
      <dgm:spPr/>
      <dgm:t>
        <a:bodyPr/>
        <a:lstStyle/>
        <a:p>
          <a:endParaRPr lang="en-IN"/>
        </a:p>
      </dgm:t>
    </dgm:pt>
    <dgm:pt modelId="{E58C00DC-8BD7-41B5-8247-E988E29E2205}" type="parTrans" cxnId="{770E134E-A9BB-45D3-A948-659112B4D5C1}">
      <dgm:prSet/>
      <dgm:spPr/>
      <dgm:t>
        <a:bodyPr/>
        <a:lstStyle/>
        <a:p>
          <a:endParaRPr lang="en-IN"/>
        </a:p>
      </dgm:t>
    </dgm:pt>
    <dgm:pt modelId="{B0BBBD7E-AADA-4B4F-A9A9-55B9E2564278}" type="pres">
      <dgm:prSet presAssocID="{4628BF2C-0344-4D6A-BE7D-27987A8D5593}" presName="linearFlow" presStyleCnt="0">
        <dgm:presLayoutVars>
          <dgm:dir/>
          <dgm:animLvl val="lvl"/>
          <dgm:resizeHandles val="exact"/>
        </dgm:presLayoutVars>
      </dgm:prSet>
      <dgm:spPr/>
    </dgm:pt>
    <dgm:pt modelId="{6CD9FED1-2968-4560-9E3C-515D861631E7}" type="pres">
      <dgm:prSet presAssocID="{78A86514-9721-4DCE-BF9F-6728FDAD10EF}" presName="composite" presStyleCnt="0"/>
      <dgm:spPr/>
    </dgm:pt>
    <dgm:pt modelId="{C6BDBB17-7BDE-4D4F-8829-20DD2ED08A1F}" type="pres">
      <dgm:prSet presAssocID="{78A86514-9721-4DCE-BF9F-6728FDAD10EF}" presName="parentText" presStyleLbl="alignNode1" presStyleIdx="0" presStyleCnt="5" custLinFactNeighborX="-16467" custLinFactNeighborY="-9217">
        <dgm:presLayoutVars>
          <dgm:chMax val="1"/>
          <dgm:bulletEnabled val="1"/>
        </dgm:presLayoutVars>
      </dgm:prSet>
      <dgm:spPr/>
    </dgm:pt>
    <dgm:pt modelId="{14DB8768-D336-4338-8FE5-8E953EFCD325}" type="pres">
      <dgm:prSet presAssocID="{78A86514-9721-4DCE-BF9F-6728FDAD10EF}" presName="descendantText" presStyleLbl="alignAcc1" presStyleIdx="0" presStyleCnt="5" custScaleX="99200" custScaleY="98604" custLinFactNeighborX="1642" custLinFactNeighborY="634">
        <dgm:presLayoutVars>
          <dgm:bulletEnabled val="1"/>
        </dgm:presLayoutVars>
      </dgm:prSet>
      <dgm:spPr/>
    </dgm:pt>
    <dgm:pt modelId="{22083797-A04E-4AE6-8C39-48027B752DAC}" type="pres">
      <dgm:prSet presAssocID="{3BE2E134-47C2-4C3E-A286-D60837232ACF}" presName="sp" presStyleCnt="0"/>
      <dgm:spPr/>
    </dgm:pt>
    <dgm:pt modelId="{614FB432-F7C6-4DF1-845A-BFCC0016C295}" type="pres">
      <dgm:prSet presAssocID="{60F742A6-96D2-4117-94F2-A41C2124FB96}" presName="composite" presStyleCnt="0"/>
      <dgm:spPr/>
    </dgm:pt>
    <dgm:pt modelId="{9B5A4ABE-0386-41EF-9AC3-69DB40B6D6EF}" type="pres">
      <dgm:prSet presAssocID="{60F742A6-96D2-4117-94F2-A41C2124FB96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EDF5D0CD-4E82-4597-B7E4-AF543F790B03}" type="pres">
      <dgm:prSet presAssocID="{60F742A6-96D2-4117-94F2-A41C2124FB96}" presName="descendantText" presStyleLbl="alignAcc1" presStyleIdx="1" presStyleCnt="5">
        <dgm:presLayoutVars>
          <dgm:bulletEnabled val="1"/>
        </dgm:presLayoutVars>
      </dgm:prSet>
      <dgm:spPr/>
    </dgm:pt>
    <dgm:pt modelId="{71170889-3379-44F2-8232-136697876C89}" type="pres">
      <dgm:prSet presAssocID="{06A3EB2F-3B5B-42A5-8450-36B4169A1B23}" presName="sp" presStyleCnt="0"/>
      <dgm:spPr/>
    </dgm:pt>
    <dgm:pt modelId="{DB205F3A-2C0C-4449-B0A1-7393A16024ED}" type="pres">
      <dgm:prSet presAssocID="{64824C37-FF4F-4E3F-A6DC-169CE62B7E11}" presName="composite" presStyleCnt="0"/>
      <dgm:spPr/>
    </dgm:pt>
    <dgm:pt modelId="{2FEB530D-1230-4572-B515-E8B9B65ED7A9}" type="pres">
      <dgm:prSet presAssocID="{64824C37-FF4F-4E3F-A6DC-169CE62B7E11}" presName="parentText" presStyleLbl="alignNode1" presStyleIdx="2" presStyleCnt="5" custLinFactNeighborX="0" custLinFactNeighborY="160">
        <dgm:presLayoutVars>
          <dgm:chMax val="1"/>
          <dgm:bulletEnabled val="1"/>
        </dgm:presLayoutVars>
      </dgm:prSet>
      <dgm:spPr/>
    </dgm:pt>
    <dgm:pt modelId="{A3ED631A-3226-43D8-879F-5574CBFA8E46}" type="pres">
      <dgm:prSet presAssocID="{64824C37-FF4F-4E3F-A6DC-169CE62B7E11}" presName="descendantText" presStyleLbl="alignAcc1" presStyleIdx="2" presStyleCnt="5">
        <dgm:presLayoutVars>
          <dgm:bulletEnabled val="1"/>
        </dgm:presLayoutVars>
      </dgm:prSet>
      <dgm:spPr/>
    </dgm:pt>
    <dgm:pt modelId="{FBD6EEFE-7B01-43E7-83F4-0219B5006596}" type="pres">
      <dgm:prSet presAssocID="{3E205651-25DC-4CCF-BB0A-6F2BB545807A}" presName="sp" presStyleCnt="0"/>
      <dgm:spPr/>
    </dgm:pt>
    <dgm:pt modelId="{336D0828-4C1E-4713-A02A-F57B0613FABA}" type="pres">
      <dgm:prSet presAssocID="{85D8F3EF-6A41-4BEF-A979-BE4F02F32EF2}" presName="composite" presStyleCnt="0"/>
      <dgm:spPr/>
    </dgm:pt>
    <dgm:pt modelId="{D7AB25E7-3485-4A9A-B5A8-CA751DDFE2DD}" type="pres">
      <dgm:prSet presAssocID="{85D8F3EF-6A41-4BEF-A979-BE4F02F32EF2}" presName="parentText" presStyleLbl="alignNode1" presStyleIdx="3" presStyleCnt="5" custScaleY="100710" custLinFactNeighborY="0">
        <dgm:presLayoutVars>
          <dgm:chMax val="1"/>
          <dgm:bulletEnabled val="1"/>
        </dgm:presLayoutVars>
      </dgm:prSet>
      <dgm:spPr/>
    </dgm:pt>
    <dgm:pt modelId="{02123AB7-4158-47DE-8127-084DF603E0E9}" type="pres">
      <dgm:prSet presAssocID="{85D8F3EF-6A41-4BEF-A979-BE4F02F32EF2}" presName="descendantText" presStyleLbl="alignAcc1" presStyleIdx="3" presStyleCnt="5">
        <dgm:presLayoutVars>
          <dgm:bulletEnabled val="1"/>
        </dgm:presLayoutVars>
      </dgm:prSet>
      <dgm:spPr/>
    </dgm:pt>
    <dgm:pt modelId="{43E407A1-12BE-4246-AA10-F41348096E39}" type="pres">
      <dgm:prSet presAssocID="{A4E6800E-DA8A-476E-B115-650322A7AAA9}" presName="sp" presStyleCnt="0"/>
      <dgm:spPr/>
    </dgm:pt>
    <dgm:pt modelId="{EE714221-2B1F-4999-A5BA-28A11467053E}" type="pres">
      <dgm:prSet presAssocID="{7811E25D-ABBD-4BA0-97DE-58DF60471EF6}" presName="composite" presStyleCnt="0"/>
      <dgm:spPr/>
    </dgm:pt>
    <dgm:pt modelId="{559A7612-A6F3-4511-B87D-05BE98AC6407}" type="pres">
      <dgm:prSet presAssocID="{7811E25D-ABBD-4BA0-97DE-58DF60471EF6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884F685B-8754-4816-96EE-7EA6117C2803}" type="pres">
      <dgm:prSet presAssocID="{7811E25D-ABBD-4BA0-97DE-58DF60471EF6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34F5E00-9D1A-4036-A4CE-FDEE275B0FFD}" srcId="{85D8F3EF-6A41-4BEF-A979-BE4F02F32EF2}" destId="{09B9A400-38C0-40DF-81C6-92FC3685B22E}" srcOrd="0" destOrd="0" parTransId="{872E2711-1999-4645-96BD-8164B5950FB5}" sibTransId="{F8EE7415-75C0-47D8-BD58-847452A25AB3}"/>
    <dgm:cxn modelId="{1014142B-692E-41E1-8CA4-0510A6A50D0C}" srcId="{4628BF2C-0344-4D6A-BE7D-27987A8D5593}" destId="{60F742A6-96D2-4117-94F2-A41C2124FB96}" srcOrd="1" destOrd="0" parTransId="{B1C7F9A0-E341-46ED-A769-71E5CFBEDD53}" sibTransId="{06A3EB2F-3B5B-42A5-8450-36B4169A1B23}"/>
    <dgm:cxn modelId="{B7822D2E-71AE-442A-874E-D61213AD08EF}" srcId="{7811E25D-ABBD-4BA0-97DE-58DF60471EF6}" destId="{97F2E1F5-FF17-43CB-B76E-5DB86DF45772}" srcOrd="0" destOrd="0" parTransId="{6D473BEE-9C0F-45AF-AD6A-EA7F873A2BE0}" sibTransId="{7821B250-59AA-4603-A32B-0A0BC6CE3E12}"/>
    <dgm:cxn modelId="{B4F1602E-46CD-4000-9139-453C4523C215}" type="presOf" srcId="{78A86514-9721-4DCE-BF9F-6728FDAD10EF}" destId="{C6BDBB17-7BDE-4D4F-8829-20DD2ED08A1F}" srcOrd="0" destOrd="0" presId="urn:microsoft.com/office/officeart/2005/8/layout/chevron2"/>
    <dgm:cxn modelId="{33D40631-84A2-4173-903B-329E62F1F524}" type="presOf" srcId="{97F2E1F5-FF17-43CB-B76E-5DB86DF45772}" destId="{884F685B-8754-4816-96EE-7EA6117C2803}" srcOrd="0" destOrd="0" presId="urn:microsoft.com/office/officeart/2005/8/layout/chevron2"/>
    <dgm:cxn modelId="{E056B65E-145F-4C45-93FF-5DA57435ACBE}" srcId="{4628BF2C-0344-4D6A-BE7D-27987A8D5593}" destId="{7811E25D-ABBD-4BA0-97DE-58DF60471EF6}" srcOrd="4" destOrd="0" parTransId="{B7A902E2-E477-4067-8CD5-1ED154C6175C}" sibTransId="{E68452DD-8721-4E7A-B55A-1D063F35C3D9}"/>
    <dgm:cxn modelId="{6E520A42-B744-43D8-918C-619DDA16808C}" type="presOf" srcId="{60F742A6-96D2-4117-94F2-A41C2124FB96}" destId="{9B5A4ABE-0386-41EF-9AC3-69DB40B6D6EF}" srcOrd="0" destOrd="0" presId="urn:microsoft.com/office/officeart/2005/8/layout/chevron2"/>
    <dgm:cxn modelId="{9E29DA69-9852-46D6-B8C8-97CA8C1C3E06}" type="presOf" srcId="{85D8F3EF-6A41-4BEF-A979-BE4F02F32EF2}" destId="{D7AB25E7-3485-4A9A-B5A8-CA751DDFE2DD}" srcOrd="0" destOrd="0" presId="urn:microsoft.com/office/officeart/2005/8/layout/chevron2"/>
    <dgm:cxn modelId="{2080A26D-E93B-4D5D-BF6F-10507B42E2EB}" type="presOf" srcId="{1A44026D-F7E1-406E-A6B8-4C319CFECC19}" destId="{14DB8768-D336-4338-8FE5-8E953EFCD325}" srcOrd="0" destOrd="0" presId="urn:microsoft.com/office/officeart/2005/8/layout/chevron2"/>
    <dgm:cxn modelId="{770E134E-A9BB-45D3-A948-659112B4D5C1}" srcId="{4628BF2C-0344-4D6A-BE7D-27987A8D5593}" destId="{85D8F3EF-6A41-4BEF-A979-BE4F02F32EF2}" srcOrd="3" destOrd="0" parTransId="{E58C00DC-8BD7-41B5-8247-E988E29E2205}" sibTransId="{A4E6800E-DA8A-476E-B115-650322A7AAA9}"/>
    <dgm:cxn modelId="{3EA21D6E-2789-4291-90AD-6ED3BE6D7976}" srcId="{78A86514-9721-4DCE-BF9F-6728FDAD10EF}" destId="{1A44026D-F7E1-406E-A6B8-4C319CFECC19}" srcOrd="0" destOrd="0" parTransId="{A61FE935-1599-47C3-90DA-EC38CECA1866}" sibTransId="{C6755B44-B2E2-45E4-A047-66A919C4101B}"/>
    <dgm:cxn modelId="{2EDE7876-9228-4749-BDA3-8D2384C03409}" srcId="{60F742A6-96D2-4117-94F2-A41C2124FB96}" destId="{6BFEC178-A306-423C-BE8D-602D955F9C51}" srcOrd="0" destOrd="0" parTransId="{136FB121-9596-44CF-9537-AF3DE4AB1E79}" sibTransId="{9E5A2878-5150-4D3D-A461-DAFDDAB2E98C}"/>
    <dgm:cxn modelId="{2A5A577E-87B1-4472-9924-37726804AA19}" type="presOf" srcId="{09B9A400-38C0-40DF-81C6-92FC3685B22E}" destId="{02123AB7-4158-47DE-8127-084DF603E0E9}" srcOrd="0" destOrd="0" presId="urn:microsoft.com/office/officeart/2005/8/layout/chevron2"/>
    <dgm:cxn modelId="{32BD248B-644B-4F76-A313-5A480CEDF052}" type="presOf" srcId="{4628BF2C-0344-4D6A-BE7D-27987A8D5593}" destId="{B0BBBD7E-AADA-4B4F-A9A9-55B9E2564278}" srcOrd="0" destOrd="0" presId="urn:microsoft.com/office/officeart/2005/8/layout/chevron2"/>
    <dgm:cxn modelId="{CE933998-6C28-4800-BFA6-251A99891B03}" type="presOf" srcId="{7811E25D-ABBD-4BA0-97DE-58DF60471EF6}" destId="{559A7612-A6F3-4511-B87D-05BE98AC6407}" srcOrd="0" destOrd="0" presId="urn:microsoft.com/office/officeart/2005/8/layout/chevron2"/>
    <dgm:cxn modelId="{B01A42AB-2FFE-4640-81D3-4A10266746D1}" type="presOf" srcId="{7457601E-C02F-4E49-8025-BB2B81845910}" destId="{A3ED631A-3226-43D8-879F-5574CBFA8E46}" srcOrd="0" destOrd="0" presId="urn:microsoft.com/office/officeart/2005/8/layout/chevron2"/>
    <dgm:cxn modelId="{E64A93B4-C34B-43BC-992C-9436250235F9}" srcId="{4628BF2C-0344-4D6A-BE7D-27987A8D5593}" destId="{64824C37-FF4F-4E3F-A6DC-169CE62B7E11}" srcOrd="2" destOrd="0" parTransId="{7D3360E4-0D64-499A-ABB3-A290FE40A7CC}" sibTransId="{3E205651-25DC-4CCF-BB0A-6F2BB545807A}"/>
    <dgm:cxn modelId="{77DC95C2-77C8-477B-A87E-C0024295EC3E}" type="presOf" srcId="{64824C37-FF4F-4E3F-A6DC-169CE62B7E11}" destId="{2FEB530D-1230-4572-B515-E8B9B65ED7A9}" srcOrd="0" destOrd="0" presId="urn:microsoft.com/office/officeart/2005/8/layout/chevron2"/>
    <dgm:cxn modelId="{0AD3F9D9-4FD9-4D40-9891-5DD7DF63C244}" srcId="{64824C37-FF4F-4E3F-A6DC-169CE62B7E11}" destId="{7457601E-C02F-4E49-8025-BB2B81845910}" srcOrd="0" destOrd="0" parTransId="{4638E3B7-EAFD-45B1-8EE4-D9F21FB8B534}" sibTransId="{A3FF8770-3D86-4742-B5F8-6B3C146911EE}"/>
    <dgm:cxn modelId="{13F011E0-105C-4A1C-B0ED-240B41F73E47}" type="presOf" srcId="{6BFEC178-A306-423C-BE8D-602D955F9C51}" destId="{EDF5D0CD-4E82-4597-B7E4-AF543F790B03}" srcOrd="0" destOrd="0" presId="urn:microsoft.com/office/officeart/2005/8/layout/chevron2"/>
    <dgm:cxn modelId="{41D57FFE-1723-4EC4-861D-C4D643437FE9}" srcId="{4628BF2C-0344-4D6A-BE7D-27987A8D5593}" destId="{78A86514-9721-4DCE-BF9F-6728FDAD10EF}" srcOrd="0" destOrd="0" parTransId="{916DD829-1FDA-4852-9E57-47BA47DD7263}" sibTransId="{3BE2E134-47C2-4C3E-A286-D60837232ACF}"/>
    <dgm:cxn modelId="{5FA6F4AF-2E21-440B-8268-E3D58F711AC2}" type="presParOf" srcId="{B0BBBD7E-AADA-4B4F-A9A9-55B9E2564278}" destId="{6CD9FED1-2968-4560-9E3C-515D861631E7}" srcOrd="0" destOrd="0" presId="urn:microsoft.com/office/officeart/2005/8/layout/chevron2"/>
    <dgm:cxn modelId="{06C4A0ED-5FEF-4108-A1CF-BB374C49A9F6}" type="presParOf" srcId="{6CD9FED1-2968-4560-9E3C-515D861631E7}" destId="{C6BDBB17-7BDE-4D4F-8829-20DD2ED08A1F}" srcOrd="0" destOrd="0" presId="urn:microsoft.com/office/officeart/2005/8/layout/chevron2"/>
    <dgm:cxn modelId="{4FAEB19D-6E4A-4986-913C-B5C64DA6A35A}" type="presParOf" srcId="{6CD9FED1-2968-4560-9E3C-515D861631E7}" destId="{14DB8768-D336-4338-8FE5-8E953EFCD325}" srcOrd="1" destOrd="0" presId="urn:microsoft.com/office/officeart/2005/8/layout/chevron2"/>
    <dgm:cxn modelId="{0CDB2D44-68A9-4A13-8938-657B83B07FC6}" type="presParOf" srcId="{B0BBBD7E-AADA-4B4F-A9A9-55B9E2564278}" destId="{22083797-A04E-4AE6-8C39-48027B752DAC}" srcOrd="1" destOrd="0" presId="urn:microsoft.com/office/officeart/2005/8/layout/chevron2"/>
    <dgm:cxn modelId="{637827F6-8DE9-4BD7-9ADC-18E97F11704B}" type="presParOf" srcId="{B0BBBD7E-AADA-4B4F-A9A9-55B9E2564278}" destId="{614FB432-F7C6-4DF1-845A-BFCC0016C295}" srcOrd="2" destOrd="0" presId="urn:microsoft.com/office/officeart/2005/8/layout/chevron2"/>
    <dgm:cxn modelId="{783EEF17-EFD4-48BF-BADE-55E418BA2B5A}" type="presParOf" srcId="{614FB432-F7C6-4DF1-845A-BFCC0016C295}" destId="{9B5A4ABE-0386-41EF-9AC3-69DB40B6D6EF}" srcOrd="0" destOrd="0" presId="urn:microsoft.com/office/officeart/2005/8/layout/chevron2"/>
    <dgm:cxn modelId="{57D118A9-35FA-472C-8558-C1CB48C08413}" type="presParOf" srcId="{614FB432-F7C6-4DF1-845A-BFCC0016C295}" destId="{EDF5D0CD-4E82-4597-B7E4-AF543F790B03}" srcOrd="1" destOrd="0" presId="urn:microsoft.com/office/officeart/2005/8/layout/chevron2"/>
    <dgm:cxn modelId="{81F57DE0-AC79-41B4-A93B-0C585DC186DC}" type="presParOf" srcId="{B0BBBD7E-AADA-4B4F-A9A9-55B9E2564278}" destId="{71170889-3379-44F2-8232-136697876C89}" srcOrd="3" destOrd="0" presId="urn:microsoft.com/office/officeart/2005/8/layout/chevron2"/>
    <dgm:cxn modelId="{EE9E46D0-A300-485D-93B1-5D0F7B549CDA}" type="presParOf" srcId="{B0BBBD7E-AADA-4B4F-A9A9-55B9E2564278}" destId="{DB205F3A-2C0C-4449-B0A1-7393A16024ED}" srcOrd="4" destOrd="0" presId="urn:microsoft.com/office/officeart/2005/8/layout/chevron2"/>
    <dgm:cxn modelId="{12CE1B2C-9EFE-4CF7-BCA9-86B0205A45B5}" type="presParOf" srcId="{DB205F3A-2C0C-4449-B0A1-7393A16024ED}" destId="{2FEB530D-1230-4572-B515-E8B9B65ED7A9}" srcOrd="0" destOrd="0" presId="urn:microsoft.com/office/officeart/2005/8/layout/chevron2"/>
    <dgm:cxn modelId="{5D676131-DB95-4D13-B6C5-E8EB1C1D0D2F}" type="presParOf" srcId="{DB205F3A-2C0C-4449-B0A1-7393A16024ED}" destId="{A3ED631A-3226-43D8-879F-5574CBFA8E46}" srcOrd="1" destOrd="0" presId="urn:microsoft.com/office/officeart/2005/8/layout/chevron2"/>
    <dgm:cxn modelId="{672A7E64-01A1-434C-AA7D-89F3AF6F90FE}" type="presParOf" srcId="{B0BBBD7E-AADA-4B4F-A9A9-55B9E2564278}" destId="{FBD6EEFE-7B01-43E7-83F4-0219B5006596}" srcOrd="5" destOrd="0" presId="urn:microsoft.com/office/officeart/2005/8/layout/chevron2"/>
    <dgm:cxn modelId="{D5C6165F-C5B2-4C21-BDDC-81C19DDF0D1C}" type="presParOf" srcId="{B0BBBD7E-AADA-4B4F-A9A9-55B9E2564278}" destId="{336D0828-4C1E-4713-A02A-F57B0613FABA}" srcOrd="6" destOrd="0" presId="urn:microsoft.com/office/officeart/2005/8/layout/chevron2"/>
    <dgm:cxn modelId="{6A4D53DD-D100-47C8-B250-50DF2D90CA1D}" type="presParOf" srcId="{336D0828-4C1E-4713-A02A-F57B0613FABA}" destId="{D7AB25E7-3485-4A9A-B5A8-CA751DDFE2DD}" srcOrd="0" destOrd="0" presId="urn:microsoft.com/office/officeart/2005/8/layout/chevron2"/>
    <dgm:cxn modelId="{E3C8DA4A-80C4-40A6-9AC2-F06A54E0FF50}" type="presParOf" srcId="{336D0828-4C1E-4713-A02A-F57B0613FABA}" destId="{02123AB7-4158-47DE-8127-084DF603E0E9}" srcOrd="1" destOrd="0" presId="urn:microsoft.com/office/officeart/2005/8/layout/chevron2"/>
    <dgm:cxn modelId="{7B7D70E2-CB98-4A92-85C2-861889A99027}" type="presParOf" srcId="{B0BBBD7E-AADA-4B4F-A9A9-55B9E2564278}" destId="{43E407A1-12BE-4246-AA10-F41348096E39}" srcOrd="7" destOrd="0" presId="urn:microsoft.com/office/officeart/2005/8/layout/chevron2"/>
    <dgm:cxn modelId="{99776E9B-9E61-4606-97CE-DBBF657E0604}" type="presParOf" srcId="{B0BBBD7E-AADA-4B4F-A9A9-55B9E2564278}" destId="{EE714221-2B1F-4999-A5BA-28A11467053E}" srcOrd="8" destOrd="0" presId="urn:microsoft.com/office/officeart/2005/8/layout/chevron2"/>
    <dgm:cxn modelId="{31217FAC-315A-4E33-823B-DA2BCEF830FA}" type="presParOf" srcId="{EE714221-2B1F-4999-A5BA-28A11467053E}" destId="{559A7612-A6F3-4511-B87D-05BE98AC6407}" srcOrd="0" destOrd="0" presId="urn:microsoft.com/office/officeart/2005/8/layout/chevron2"/>
    <dgm:cxn modelId="{EB3C8B15-3D76-4389-8736-D06D88BE0977}" type="presParOf" srcId="{EE714221-2B1F-4999-A5BA-28A11467053E}" destId="{884F685B-8754-4816-96EE-7EA6117C280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79C8EC-6D1E-49BF-BD15-79E039BF7F8D}" type="doc">
      <dgm:prSet loTypeId="urn:microsoft.com/office/officeart/2005/8/layout/vList6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7E584C6-C4DD-4D21-BE31-951D9534FFFE}">
      <dgm:prSet phldrT="[Text]" custT="1"/>
      <dgm:spPr/>
      <dgm:t>
        <a:bodyPr/>
        <a:lstStyle/>
        <a:p>
          <a:r>
            <a:rPr lang="en-GB" sz="2800" b="1" dirty="0">
              <a:latin typeface="Baskerville Old Face" panose="02020602080505020303" pitchFamily="18" charset="0"/>
            </a:rPr>
            <a:t>Market Analysis</a:t>
          </a:r>
          <a:endParaRPr lang="en-IN" sz="2800" dirty="0">
            <a:latin typeface="Baskerville Old Face" panose="02020602080505020303" pitchFamily="18" charset="0"/>
          </a:endParaRPr>
        </a:p>
      </dgm:t>
    </dgm:pt>
    <dgm:pt modelId="{BC29A0FC-DA59-430F-9F62-83B9FBB762A3}" type="parTrans" cxnId="{232F7450-3BAA-4298-B46D-904D13DEF5E5}">
      <dgm:prSet/>
      <dgm:spPr/>
      <dgm:t>
        <a:bodyPr/>
        <a:lstStyle/>
        <a:p>
          <a:endParaRPr lang="en-IN"/>
        </a:p>
      </dgm:t>
    </dgm:pt>
    <dgm:pt modelId="{8B9C7C2C-4182-4210-8949-AD41CBF943EE}" type="sibTrans" cxnId="{232F7450-3BAA-4298-B46D-904D13DEF5E5}">
      <dgm:prSet/>
      <dgm:spPr/>
      <dgm:t>
        <a:bodyPr/>
        <a:lstStyle/>
        <a:p>
          <a:endParaRPr lang="en-IN"/>
        </a:p>
      </dgm:t>
    </dgm:pt>
    <dgm:pt modelId="{B76A7FA4-C192-4893-B9A5-B17E9BB87BE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dirty="0">
              <a:latin typeface="Baskerville Old Face" panose="02020602080505020303" pitchFamily="18" charset="0"/>
            </a:rPr>
            <a:t>Competitor Review:</a:t>
          </a:r>
          <a:r>
            <a:rPr lang="en-GB" dirty="0">
              <a:latin typeface="Baskerville Old Face" panose="02020602080505020303" pitchFamily="18" charset="0"/>
            </a:rPr>
            <a:t> Study key competitors’ offerings, pricing, and marketing.</a:t>
          </a:r>
          <a:endParaRPr lang="en-IN" dirty="0">
            <a:latin typeface="Baskerville Old Face" panose="02020602080505020303" pitchFamily="18" charset="0"/>
          </a:endParaRPr>
        </a:p>
      </dgm:t>
    </dgm:pt>
    <dgm:pt modelId="{F515E15C-DC38-4D7A-AB60-DFE6FC414D3D}" type="parTrans" cxnId="{441944CA-C9A4-42DB-8481-179BE3391E11}">
      <dgm:prSet/>
      <dgm:spPr/>
      <dgm:t>
        <a:bodyPr/>
        <a:lstStyle/>
        <a:p>
          <a:endParaRPr lang="en-IN"/>
        </a:p>
      </dgm:t>
    </dgm:pt>
    <dgm:pt modelId="{6B6C5A57-AF82-41C6-9713-979C52C26C84}" type="sibTrans" cxnId="{441944CA-C9A4-42DB-8481-179BE3391E11}">
      <dgm:prSet/>
      <dgm:spPr/>
      <dgm:t>
        <a:bodyPr/>
        <a:lstStyle/>
        <a:p>
          <a:endParaRPr lang="en-IN"/>
        </a:p>
      </dgm:t>
    </dgm:pt>
    <dgm:pt modelId="{0A86FDB1-225F-4DB6-8B86-FAB97B175661}">
      <dgm:prSet phldrT="[Text]" custT="1"/>
      <dgm:spPr/>
      <dgm:t>
        <a:bodyPr/>
        <a:lstStyle/>
        <a:p>
          <a:r>
            <a:rPr lang="en-GB" sz="2800" b="1" dirty="0">
              <a:latin typeface="Baskerville Old Face" panose="02020602080505020303" pitchFamily="18" charset="0"/>
            </a:rPr>
            <a:t>Strategic Planning</a:t>
          </a:r>
          <a:endParaRPr lang="en-IN" sz="2800" dirty="0">
            <a:latin typeface="Baskerville Old Face" panose="02020602080505020303" pitchFamily="18" charset="0"/>
          </a:endParaRPr>
        </a:p>
      </dgm:t>
    </dgm:pt>
    <dgm:pt modelId="{F973516E-3426-46D9-B8AE-8F5BE2C2DFAA}" type="parTrans" cxnId="{9DABB3AD-45B8-4864-AA65-124C38CF7072}">
      <dgm:prSet/>
      <dgm:spPr/>
      <dgm:t>
        <a:bodyPr/>
        <a:lstStyle/>
        <a:p>
          <a:endParaRPr lang="en-IN"/>
        </a:p>
      </dgm:t>
    </dgm:pt>
    <dgm:pt modelId="{3E97BC3E-DC60-489B-8969-B68ABA64CE26}" type="sibTrans" cxnId="{9DABB3AD-45B8-4864-AA65-124C38CF7072}">
      <dgm:prSet/>
      <dgm:spPr/>
      <dgm:t>
        <a:bodyPr/>
        <a:lstStyle/>
        <a:p>
          <a:endParaRPr lang="en-IN"/>
        </a:p>
      </dgm:t>
    </dgm:pt>
    <dgm:pt modelId="{6DFA39A8-B7BD-471C-AF37-104CCC8D995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200" b="1" dirty="0">
              <a:latin typeface="Baskerville Old Face" panose="02020602080505020303" pitchFamily="18" charset="0"/>
            </a:rPr>
            <a:t>Pricing Tactics:</a:t>
          </a:r>
          <a:r>
            <a:rPr lang="en-GB" sz="1200" dirty="0">
              <a:latin typeface="Baskerville Old Face" panose="02020602080505020303" pitchFamily="18" charset="0"/>
            </a:rPr>
            <a:t> Adjust pricing competitively and offer promotions.</a:t>
          </a:r>
          <a:endParaRPr lang="en-IN" sz="1200" dirty="0">
            <a:latin typeface="Baskerville Old Face" panose="02020602080505020303" pitchFamily="18" charset="0"/>
          </a:endParaRPr>
        </a:p>
      </dgm:t>
    </dgm:pt>
    <dgm:pt modelId="{F95E63FA-F367-4EF9-8233-D3E2C07D1CA2}" type="parTrans" cxnId="{80C36D1E-A280-40A8-A201-BF6A1F47D28E}">
      <dgm:prSet/>
      <dgm:spPr/>
      <dgm:t>
        <a:bodyPr/>
        <a:lstStyle/>
        <a:p>
          <a:endParaRPr lang="en-IN"/>
        </a:p>
      </dgm:t>
    </dgm:pt>
    <dgm:pt modelId="{24515C0F-1FDC-47B5-8DFA-63A5D789609F}" type="sibTrans" cxnId="{80C36D1E-A280-40A8-A201-BF6A1F47D28E}">
      <dgm:prSet/>
      <dgm:spPr/>
      <dgm:t>
        <a:bodyPr/>
        <a:lstStyle/>
        <a:p>
          <a:endParaRPr lang="en-IN"/>
        </a:p>
      </dgm:t>
    </dgm:pt>
    <dgm:pt modelId="{8C37238B-1B0A-4E21-822E-AE414D2ED60A}">
      <dgm:prSet/>
      <dgm:spPr/>
      <dgm:t>
        <a:bodyPr/>
        <a:lstStyle/>
        <a:p>
          <a:r>
            <a:rPr lang="en-GB" b="1" dirty="0">
              <a:latin typeface="Baskerville Old Face" panose="02020602080505020303" pitchFamily="18" charset="0"/>
            </a:rPr>
            <a:t>Customer Insights:</a:t>
          </a:r>
          <a:r>
            <a:rPr lang="en-GB" dirty="0">
              <a:latin typeface="Baskerville Old Face" panose="02020602080505020303" pitchFamily="18" charset="0"/>
            </a:rPr>
            <a:t> </a:t>
          </a:r>
          <a:r>
            <a:rPr lang="en-GB" dirty="0" err="1">
              <a:latin typeface="Baskerville Old Face" panose="02020602080505020303" pitchFamily="18" charset="0"/>
            </a:rPr>
            <a:t>Analyze</a:t>
          </a:r>
          <a:r>
            <a:rPr lang="en-GB" dirty="0">
              <a:latin typeface="Baskerville Old Face" panose="02020602080505020303" pitchFamily="18" charset="0"/>
            </a:rPr>
            <a:t> customer demographics, </a:t>
          </a:r>
          <a:r>
            <a:rPr lang="en-GB" dirty="0" err="1">
              <a:latin typeface="Baskerville Old Face" panose="02020602080505020303" pitchFamily="18" charset="0"/>
            </a:rPr>
            <a:t>behavior</a:t>
          </a:r>
          <a:r>
            <a:rPr lang="en-GB" dirty="0">
              <a:latin typeface="Baskerville Old Face" panose="02020602080505020303" pitchFamily="18" charset="0"/>
            </a:rPr>
            <a:t>, and feedback.</a:t>
          </a:r>
        </a:p>
      </dgm:t>
    </dgm:pt>
    <dgm:pt modelId="{D76D8F12-4465-475D-B581-FC811D157275}" type="parTrans" cxnId="{459DF52A-41C7-42C3-BBFC-B24AE2A93246}">
      <dgm:prSet/>
      <dgm:spPr/>
      <dgm:t>
        <a:bodyPr/>
        <a:lstStyle/>
        <a:p>
          <a:endParaRPr lang="en-IN"/>
        </a:p>
      </dgm:t>
    </dgm:pt>
    <dgm:pt modelId="{9E968FAA-8124-47FF-8E7E-AFBA3AAD4709}" type="sibTrans" cxnId="{459DF52A-41C7-42C3-BBFC-B24AE2A93246}">
      <dgm:prSet/>
      <dgm:spPr/>
      <dgm:t>
        <a:bodyPr/>
        <a:lstStyle/>
        <a:p>
          <a:endParaRPr lang="en-IN"/>
        </a:p>
      </dgm:t>
    </dgm:pt>
    <dgm:pt modelId="{79D03A26-33E8-467A-B969-B678968E4826}">
      <dgm:prSet/>
      <dgm:spPr/>
      <dgm:t>
        <a:bodyPr/>
        <a:lstStyle/>
        <a:p>
          <a:r>
            <a:rPr lang="en-GB" b="1" dirty="0">
              <a:latin typeface="Baskerville Old Face" panose="02020602080505020303" pitchFamily="18" charset="0"/>
            </a:rPr>
            <a:t>Trends Tracking:</a:t>
          </a:r>
          <a:r>
            <a:rPr lang="en-GB" dirty="0">
              <a:latin typeface="Baskerville Old Face" panose="02020602080505020303" pitchFamily="18" charset="0"/>
            </a:rPr>
            <a:t> Keep up with fashion, tech, and economic trends</a:t>
          </a:r>
          <a:r>
            <a:rPr lang="en-GB" dirty="0"/>
            <a:t>.</a:t>
          </a:r>
        </a:p>
      </dgm:t>
    </dgm:pt>
    <dgm:pt modelId="{0623A308-57CA-4DC7-BA43-70B0FFA289B8}" type="parTrans" cxnId="{94FE90A7-57B4-4319-923D-EA9FAC1F47FC}">
      <dgm:prSet/>
      <dgm:spPr/>
      <dgm:t>
        <a:bodyPr/>
        <a:lstStyle/>
        <a:p>
          <a:endParaRPr lang="en-IN"/>
        </a:p>
      </dgm:t>
    </dgm:pt>
    <dgm:pt modelId="{AD5A7384-371D-4F17-B6F2-C5D1E4280692}" type="sibTrans" cxnId="{94FE90A7-57B4-4319-923D-EA9FAC1F47FC}">
      <dgm:prSet/>
      <dgm:spPr/>
      <dgm:t>
        <a:bodyPr/>
        <a:lstStyle/>
        <a:p>
          <a:endParaRPr lang="en-IN"/>
        </a:p>
      </dgm:t>
    </dgm:pt>
    <dgm:pt modelId="{EA363AA9-6D4A-4954-B626-79FE0739FBAC}">
      <dgm:prSet custT="1"/>
      <dgm:spPr/>
      <dgm:t>
        <a:bodyPr/>
        <a:lstStyle/>
        <a:p>
          <a:r>
            <a:rPr lang="en-GB" sz="1200" b="1" dirty="0">
              <a:latin typeface="Baskerville Old Face" panose="02020602080505020303" pitchFamily="18" charset="0"/>
            </a:rPr>
            <a:t>Marketing Focus:</a:t>
          </a:r>
          <a:r>
            <a:rPr lang="en-GB" sz="1200" dirty="0">
              <a:latin typeface="Baskerville Old Face" panose="02020602080505020303" pitchFamily="18" charset="0"/>
            </a:rPr>
            <a:t> Boost digital marketing, content creation, and brand positioning.</a:t>
          </a:r>
        </a:p>
      </dgm:t>
    </dgm:pt>
    <dgm:pt modelId="{54912B3E-9961-4EC3-B270-DD85A1676C23}" type="parTrans" cxnId="{41F49BD6-7FD3-4E64-BC4C-304F78263B59}">
      <dgm:prSet/>
      <dgm:spPr/>
      <dgm:t>
        <a:bodyPr/>
        <a:lstStyle/>
        <a:p>
          <a:endParaRPr lang="en-IN"/>
        </a:p>
      </dgm:t>
    </dgm:pt>
    <dgm:pt modelId="{C2CD4530-BF84-4AC8-9049-6EA524CC0075}" type="sibTrans" cxnId="{41F49BD6-7FD3-4E64-BC4C-304F78263B59}">
      <dgm:prSet/>
      <dgm:spPr/>
      <dgm:t>
        <a:bodyPr/>
        <a:lstStyle/>
        <a:p>
          <a:endParaRPr lang="en-IN"/>
        </a:p>
      </dgm:t>
    </dgm:pt>
    <dgm:pt modelId="{95FF7897-C35C-4F28-8D83-3A6A0B05B4D0}">
      <dgm:prSet custT="1"/>
      <dgm:spPr/>
      <dgm:t>
        <a:bodyPr/>
        <a:lstStyle/>
        <a:p>
          <a:r>
            <a:rPr lang="en-GB" sz="1200" b="1" dirty="0">
              <a:latin typeface="Baskerville Old Face" panose="02020602080505020303" pitchFamily="18" charset="0"/>
            </a:rPr>
            <a:t>Customer Experience:</a:t>
          </a:r>
          <a:r>
            <a:rPr lang="en-GB" sz="1200" dirty="0">
              <a:latin typeface="Baskerville Old Face" panose="02020602080505020303" pitchFamily="18" charset="0"/>
            </a:rPr>
            <a:t> Improve website/app design, support, and personalized recommendations</a:t>
          </a:r>
          <a:endParaRPr lang="en-IN" sz="1200" dirty="0">
            <a:latin typeface="Baskerville Old Face" panose="02020602080505020303" pitchFamily="18" charset="0"/>
          </a:endParaRPr>
        </a:p>
      </dgm:t>
    </dgm:pt>
    <dgm:pt modelId="{7B66D0DA-B521-4C86-A592-2B891C54994E}" type="parTrans" cxnId="{6B950AF3-512A-429D-80A0-003DA67C7FD6}">
      <dgm:prSet/>
      <dgm:spPr/>
      <dgm:t>
        <a:bodyPr/>
        <a:lstStyle/>
        <a:p>
          <a:endParaRPr lang="en-IN"/>
        </a:p>
      </dgm:t>
    </dgm:pt>
    <dgm:pt modelId="{76388C0D-86ED-4031-9996-2A1946E56903}" type="sibTrans" cxnId="{6B950AF3-512A-429D-80A0-003DA67C7FD6}">
      <dgm:prSet/>
      <dgm:spPr/>
      <dgm:t>
        <a:bodyPr/>
        <a:lstStyle/>
        <a:p>
          <a:endParaRPr lang="en-IN"/>
        </a:p>
      </dgm:t>
    </dgm:pt>
    <dgm:pt modelId="{87919118-8D76-40C2-B230-E47878CEC218}">
      <dgm:prSet custT="1"/>
      <dgm:spPr/>
      <dgm:t>
        <a:bodyPr/>
        <a:lstStyle/>
        <a:p>
          <a:r>
            <a:rPr lang="en-GB" sz="2800" b="1" dirty="0">
              <a:latin typeface="Baskerville Old Face" panose="02020602080505020303" pitchFamily="18" charset="0"/>
            </a:rPr>
            <a:t>Operational Improvements</a:t>
          </a:r>
          <a:endParaRPr lang="en-IN" sz="2800" dirty="0">
            <a:latin typeface="Baskerville Old Face" panose="02020602080505020303" pitchFamily="18" charset="0"/>
          </a:endParaRPr>
        </a:p>
      </dgm:t>
    </dgm:pt>
    <dgm:pt modelId="{B61156AF-A8C1-4B29-99F3-995333FD3FC1}" type="parTrans" cxnId="{739ED221-375E-464F-BB14-ADCE266329B5}">
      <dgm:prSet/>
      <dgm:spPr/>
      <dgm:t>
        <a:bodyPr/>
        <a:lstStyle/>
        <a:p>
          <a:endParaRPr lang="en-IN"/>
        </a:p>
      </dgm:t>
    </dgm:pt>
    <dgm:pt modelId="{3BB04D62-7C0A-4B2D-9463-66812397F34B}" type="sibTrans" cxnId="{739ED221-375E-464F-BB14-ADCE266329B5}">
      <dgm:prSet/>
      <dgm:spPr/>
      <dgm:t>
        <a:bodyPr/>
        <a:lstStyle/>
        <a:p>
          <a:endParaRPr lang="en-IN"/>
        </a:p>
      </dgm:t>
    </dgm:pt>
    <dgm:pt modelId="{7BE83C12-E956-4E34-B4CF-531771C1476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400" b="1" dirty="0">
              <a:latin typeface="Baskerville Old Face" panose="02020602080505020303" pitchFamily="18" charset="0"/>
            </a:rPr>
            <a:t>Supply Chain:</a:t>
          </a:r>
          <a:r>
            <a:rPr lang="en-GB" sz="1400" dirty="0">
              <a:latin typeface="Baskerville Old Face" panose="02020602080505020303" pitchFamily="18" charset="0"/>
            </a:rPr>
            <a:t> Optimize inventory management and supplier relations.</a:t>
          </a:r>
          <a:endParaRPr lang="en-IN" sz="1400" dirty="0">
            <a:latin typeface="Baskerville Old Face" panose="02020602080505020303" pitchFamily="18" charset="0"/>
          </a:endParaRPr>
        </a:p>
      </dgm:t>
    </dgm:pt>
    <dgm:pt modelId="{292985A9-0B6F-47E4-A81C-44DA9844C11F}" type="parTrans" cxnId="{5AA50321-CB90-4288-BA55-746950B790EC}">
      <dgm:prSet/>
      <dgm:spPr/>
      <dgm:t>
        <a:bodyPr/>
        <a:lstStyle/>
        <a:p>
          <a:endParaRPr lang="en-IN"/>
        </a:p>
      </dgm:t>
    </dgm:pt>
    <dgm:pt modelId="{6E9FBBDB-7D77-4BD7-9B8C-C5B9D8180848}" type="sibTrans" cxnId="{5AA50321-CB90-4288-BA55-746950B790EC}">
      <dgm:prSet/>
      <dgm:spPr/>
      <dgm:t>
        <a:bodyPr/>
        <a:lstStyle/>
        <a:p>
          <a:endParaRPr lang="en-IN"/>
        </a:p>
      </dgm:t>
    </dgm:pt>
    <dgm:pt modelId="{FE586DE3-6A11-42FA-9E13-E2D9CDF08345}">
      <dgm:prSet custT="1"/>
      <dgm:spPr/>
      <dgm:t>
        <a:bodyPr/>
        <a:lstStyle/>
        <a:p>
          <a:r>
            <a:rPr lang="en-GB" sz="1400" b="1" dirty="0">
              <a:latin typeface="Baskerville Old Face" panose="02020602080505020303" pitchFamily="18" charset="0"/>
            </a:rPr>
            <a:t>Technology:</a:t>
          </a:r>
          <a:r>
            <a:rPr lang="en-GB" sz="1400" dirty="0">
              <a:latin typeface="Baskerville Old Face" panose="02020602080505020303" pitchFamily="18" charset="0"/>
            </a:rPr>
            <a:t> Upgrade e-commerce platforms and utilize data analytics.</a:t>
          </a:r>
        </a:p>
      </dgm:t>
    </dgm:pt>
    <dgm:pt modelId="{535E2EC1-9F12-4269-BB0E-EC2CE3889006}" type="parTrans" cxnId="{6EC63F82-1DC4-4F5A-B8C3-1B049F99D939}">
      <dgm:prSet/>
      <dgm:spPr/>
      <dgm:t>
        <a:bodyPr/>
        <a:lstStyle/>
        <a:p>
          <a:endParaRPr lang="en-IN"/>
        </a:p>
      </dgm:t>
    </dgm:pt>
    <dgm:pt modelId="{EAE3EAA7-F2CD-4979-9592-BC15EC9A5AB3}" type="sibTrans" cxnId="{6EC63F82-1DC4-4F5A-B8C3-1B049F99D939}">
      <dgm:prSet/>
      <dgm:spPr/>
      <dgm:t>
        <a:bodyPr/>
        <a:lstStyle/>
        <a:p>
          <a:endParaRPr lang="en-IN"/>
        </a:p>
      </dgm:t>
    </dgm:pt>
    <dgm:pt modelId="{ADE8EB05-1A62-4CB6-9EB3-429BE874AFFD}">
      <dgm:prSet custT="1"/>
      <dgm:spPr/>
      <dgm:t>
        <a:bodyPr/>
        <a:lstStyle/>
        <a:p>
          <a:r>
            <a:rPr lang="en-GB" sz="1400" b="1" dirty="0">
              <a:latin typeface="Baskerville Old Face" panose="02020602080505020303" pitchFamily="18" charset="0"/>
            </a:rPr>
            <a:t>Sustainability:</a:t>
          </a:r>
          <a:r>
            <a:rPr lang="en-GB" sz="1400" dirty="0">
              <a:latin typeface="Baskerville Old Face" panose="02020602080505020303" pitchFamily="18" charset="0"/>
            </a:rPr>
            <a:t> Promote eco-friendly products and practices.</a:t>
          </a:r>
        </a:p>
      </dgm:t>
    </dgm:pt>
    <dgm:pt modelId="{D67EF208-A472-4BEC-B3A5-62349CA05B67}" type="parTrans" cxnId="{4F4B9BB2-E7A1-491B-877A-4C1AD9B15F95}">
      <dgm:prSet/>
      <dgm:spPr/>
      <dgm:t>
        <a:bodyPr/>
        <a:lstStyle/>
        <a:p>
          <a:endParaRPr lang="en-IN"/>
        </a:p>
      </dgm:t>
    </dgm:pt>
    <dgm:pt modelId="{15D982C4-E1A7-4A72-A78C-8641E36C1E82}" type="sibTrans" cxnId="{4F4B9BB2-E7A1-491B-877A-4C1AD9B15F95}">
      <dgm:prSet/>
      <dgm:spPr/>
      <dgm:t>
        <a:bodyPr/>
        <a:lstStyle/>
        <a:p>
          <a:endParaRPr lang="en-IN"/>
        </a:p>
      </dgm:t>
    </dgm:pt>
    <dgm:pt modelId="{ED340EFA-9123-4B8A-820B-911410474AFE}">
      <dgm:prSet custT="1"/>
      <dgm:spPr/>
      <dgm:t>
        <a:bodyPr/>
        <a:lstStyle/>
        <a:p>
          <a:r>
            <a:rPr lang="en-GB" sz="2800" b="1" dirty="0">
              <a:latin typeface="Baskerville Old Face" panose="02020602080505020303" pitchFamily="18" charset="0"/>
            </a:rPr>
            <a:t>Implementation and Monitoring </a:t>
          </a:r>
          <a:endParaRPr lang="en-IN" sz="2800" dirty="0">
            <a:latin typeface="Baskerville Old Face" panose="02020602080505020303" pitchFamily="18" charset="0"/>
          </a:endParaRPr>
        </a:p>
      </dgm:t>
    </dgm:pt>
    <dgm:pt modelId="{6543F892-06E7-4E57-A91C-3D4BA7673770}" type="parTrans" cxnId="{34724DF0-E4A4-439B-85B4-56E1BE77254B}">
      <dgm:prSet/>
      <dgm:spPr/>
      <dgm:t>
        <a:bodyPr/>
        <a:lstStyle/>
        <a:p>
          <a:endParaRPr lang="en-IN"/>
        </a:p>
      </dgm:t>
    </dgm:pt>
    <dgm:pt modelId="{E7E1A485-4D4A-477F-A9BF-AAB3794CF9B2}" type="sibTrans" cxnId="{34724DF0-E4A4-439B-85B4-56E1BE77254B}">
      <dgm:prSet/>
      <dgm:spPr/>
      <dgm:t>
        <a:bodyPr/>
        <a:lstStyle/>
        <a:p>
          <a:endParaRPr lang="en-IN"/>
        </a:p>
      </dgm:t>
    </dgm:pt>
    <dgm:pt modelId="{3F73A811-8CEB-4BF2-8E97-6D8C5071220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100" b="1" dirty="0">
              <a:latin typeface="Baskerville Old Face" panose="02020602080505020303" pitchFamily="18" charset="0"/>
            </a:rPr>
            <a:t>Action Plan:</a:t>
          </a:r>
          <a:r>
            <a:rPr lang="en-GB" sz="1100" dirty="0">
              <a:latin typeface="Baskerville Old Face" panose="02020602080505020303" pitchFamily="18" charset="0"/>
            </a:rPr>
            <a:t> Develop a detailed plan with timelines and budgets.</a:t>
          </a:r>
          <a:endParaRPr lang="en-IN" sz="1100" dirty="0">
            <a:latin typeface="Baskerville Old Face" panose="02020602080505020303" pitchFamily="18" charset="0"/>
          </a:endParaRPr>
        </a:p>
      </dgm:t>
    </dgm:pt>
    <dgm:pt modelId="{C006F95F-3C5D-4961-821F-6E4F5D38BE46}" type="parTrans" cxnId="{A2E7867C-B741-4978-A2FE-ABE3E44FEF17}">
      <dgm:prSet/>
      <dgm:spPr/>
      <dgm:t>
        <a:bodyPr/>
        <a:lstStyle/>
        <a:p>
          <a:endParaRPr lang="en-IN"/>
        </a:p>
      </dgm:t>
    </dgm:pt>
    <dgm:pt modelId="{44310098-DB46-4742-AD4F-52C19543438A}" type="sibTrans" cxnId="{A2E7867C-B741-4978-A2FE-ABE3E44FEF17}">
      <dgm:prSet/>
      <dgm:spPr/>
      <dgm:t>
        <a:bodyPr/>
        <a:lstStyle/>
        <a:p>
          <a:endParaRPr lang="en-IN"/>
        </a:p>
      </dgm:t>
    </dgm:pt>
    <dgm:pt modelId="{15C4B2BB-1274-4922-9B3C-99C40769C7CB}">
      <dgm:prSet custT="1"/>
      <dgm:spPr/>
      <dgm:t>
        <a:bodyPr/>
        <a:lstStyle/>
        <a:p>
          <a:r>
            <a:rPr lang="en-GB" sz="1100" b="1" dirty="0">
              <a:latin typeface="Baskerville Old Face" panose="02020602080505020303" pitchFamily="18" charset="0"/>
            </a:rPr>
            <a:t>KPIs:</a:t>
          </a:r>
          <a:r>
            <a:rPr lang="en-GB" sz="1100" dirty="0">
              <a:latin typeface="Baskerville Old Face" panose="02020602080505020303" pitchFamily="18" charset="0"/>
            </a:rPr>
            <a:t> Track performance with key metrics like sales and customer satisfaction.</a:t>
          </a:r>
        </a:p>
      </dgm:t>
    </dgm:pt>
    <dgm:pt modelId="{9E50DF7F-DE9E-459B-8911-723C5E108774}" type="parTrans" cxnId="{FD35D9A5-35EB-49A5-885F-CDBDDDC3F501}">
      <dgm:prSet/>
      <dgm:spPr/>
      <dgm:t>
        <a:bodyPr/>
        <a:lstStyle/>
        <a:p>
          <a:endParaRPr lang="en-IN"/>
        </a:p>
      </dgm:t>
    </dgm:pt>
    <dgm:pt modelId="{40023C35-FAD5-48D1-815B-9ED5D6C2AA6E}" type="sibTrans" cxnId="{FD35D9A5-35EB-49A5-885F-CDBDDDC3F501}">
      <dgm:prSet/>
      <dgm:spPr/>
      <dgm:t>
        <a:bodyPr/>
        <a:lstStyle/>
        <a:p>
          <a:endParaRPr lang="en-IN"/>
        </a:p>
      </dgm:t>
    </dgm:pt>
    <dgm:pt modelId="{3008D7D8-8BBC-4B70-9955-89800CADD01C}">
      <dgm:prSet custT="1"/>
      <dgm:spPr/>
      <dgm:t>
        <a:bodyPr/>
        <a:lstStyle/>
        <a:p>
          <a:r>
            <a:rPr lang="en-GB" sz="1100" b="1" dirty="0">
              <a:latin typeface="Baskerville Old Face" panose="02020602080505020303" pitchFamily="18" charset="0"/>
            </a:rPr>
            <a:t>Feedback Loop:</a:t>
          </a:r>
          <a:r>
            <a:rPr lang="en-GB" sz="1100" dirty="0">
              <a:latin typeface="Baskerville Old Face" panose="02020602080505020303" pitchFamily="18" charset="0"/>
            </a:rPr>
            <a:t> Regularly review strategies and adapt based on feedback.</a:t>
          </a:r>
        </a:p>
      </dgm:t>
    </dgm:pt>
    <dgm:pt modelId="{EDFE6CE2-1113-4781-B5DB-7E17B9BE7AA7}" type="parTrans" cxnId="{FB92397B-6592-4795-AD3D-FBDD1408BE1B}">
      <dgm:prSet/>
      <dgm:spPr/>
      <dgm:t>
        <a:bodyPr/>
        <a:lstStyle/>
        <a:p>
          <a:endParaRPr lang="en-IN"/>
        </a:p>
      </dgm:t>
    </dgm:pt>
    <dgm:pt modelId="{7EF1C585-39DC-4920-8EC5-83A7751BA506}" type="sibTrans" cxnId="{FB92397B-6592-4795-AD3D-FBDD1408BE1B}">
      <dgm:prSet/>
      <dgm:spPr/>
      <dgm:t>
        <a:bodyPr/>
        <a:lstStyle/>
        <a:p>
          <a:endParaRPr lang="en-IN"/>
        </a:p>
      </dgm:t>
    </dgm:pt>
    <dgm:pt modelId="{FD5DFAB4-5950-44C8-BAEF-4780CACCFE14}">
      <dgm:prSet custT="1"/>
      <dgm:spPr/>
      <dgm:t>
        <a:bodyPr/>
        <a:lstStyle/>
        <a:p>
          <a:r>
            <a:rPr lang="en-GB" sz="1100" dirty="0">
              <a:latin typeface="Baskerville Old Face" panose="02020602080505020303" pitchFamily="18" charset="0"/>
            </a:rPr>
            <a:t>These steps will help Myntra enhance its market position efficiently and effectively</a:t>
          </a:r>
          <a:endParaRPr lang="en-IN" sz="1100" dirty="0">
            <a:latin typeface="Baskerville Old Face" panose="02020602080505020303" pitchFamily="18" charset="0"/>
          </a:endParaRPr>
        </a:p>
      </dgm:t>
    </dgm:pt>
    <dgm:pt modelId="{C920C8D7-9103-4194-8F9F-F5C26F52A703}" type="parTrans" cxnId="{7A3B31C8-F611-48F9-A498-86C3B37F171B}">
      <dgm:prSet/>
      <dgm:spPr/>
      <dgm:t>
        <a:bodyPr/>
        <a:lstStyle/>
        <a:p>
          <a:endParaRPr lang="en-IN"/>
        </a:p>
      </dgm:t>
    </dgm:pt>
    <dgm:pt modelId="{EF6D7425-3C57-465D-A35D-07683009E34A}" type="sibTrans" cxnId="{7A3B31C8-F611-48F9-A498-86C3B37F171B}">
      <dgm:prSet/>
      <dgm:spPr/>
      <dgm:t>
        <a:bodyPr/>
        <a:lstStyle/>
        <a:p>
          <a:endParaRPr lang="en-IN"/>
        </a:p>
      </dgm:t>
    </dgm:pt>
    <dgm:pt modelId="{3DD4EA08-1D59-4953-8528-59C3CF912CBC}" type="pres">
      <dgm:prSet presAssocID="{D279C8EC-6D1E-49BF-BD15-79E039BF7F8D}" presName="Name0" presStyleCnt="0">
        <dgm:presLayoutVars>
          <dgm:dir/>
          <dgm:animLvl val="lvl"/>
          <dgm:resizeHandles/>
        </dgm:presLayoutVars>
      </dgm:prSet>
      <dgm:spPr/>
    </dgm:pt>
    <dgm:pt modelId="{2B26D870-8115-4FEC-98C8-754CB1516EBF}" type="pres">
      <dgm:prSet presAssocID="{57E584C6-C4DD-4D21-BE31-951D9534FFFE}" presName="linNode" presStyleCnt="0"/>
      <dgm:spPr/>
    </dgm:pt>
    <dgm:pt modelId="{8F6B83E1-A59C-4216-A5B2-F98E7701CFC6}" type="pres">
      <dgm:prSet presAssocID="{57E584C6-C4DD-4D21-BE31-951D9534FFFE}" presName="parentShp" presStyleLbl="node1" presStyleIdx="0" presStyleCnt="4">
        <dgm:presLayoutVars>
          <dgm:bulletEnabled val="1"/>
        </dgm:presLayoutVars>
      </dgm:prSet>
      <dgm:spPr/>
    </dgm:pt>
    <dgm:pt modelId="{BA78A1C1-217D-41BE-A73E-A06D284239E9}" type="pres">
      <dgm:prSet presAssocID="{57E584C6-C4DD-4D21-BE31-951D9534FFFE}" presName="childShp" presStyleLbl="bgAccFollowNode1" presStyleIdx="0" presStyleCnt="4">
        <dgm:presLayoutVars>
          <dgm:bulletEnabled val="1"/>
        </dgm:presLayoutVars>
      </dgm:prSet>
      <dgm:spPr/>
    </dgm:pt>
    <dgm:pt modelId="{3B615454-CEB0-47B0-9FA1-BB39209FE6D5}" type="pres">
      <dgm:prSet presAssocID="{8B9C7C2C-4182-4210-8949-AD41CBF943EE}" presName="spacing" presStyleCnt="0"/>
      <dgm:spPr/>
    </dgm:pt>
    <dgm:pt modelId="{597D8463-329F-447A-A4DE-59C9F3CD37E8}" type="pres">
      <dgm:prSet presAssocID="{0A86FDB1-225F-4DB6-8B86-FAB97B175661}" presName="linNode" presStyleCnt="0"/>
      <dgm:spPr/>
    </dgm:pt>
    <dgm:pt modelId="{E0DE0D66-1AE5-4039-9344-01DC078E2187}" type="pres">
      <dgm:prSet presAssocID="{0A86FDB1-225F-4DB6-8B86-FAB97B175661}" presName="parentShp" presStyleLbl="node1" presStyleIdx="1" presStyleCnt="4" custLinFactNeighborX="-4076" custLinFactNeighborY="-3287">
        <dgm:presLayoutVars>
          <dgm:bulletEnabled val="1"/>
        </dgm:presLayoutVars>
      </dgm:prSet>
      <dgm:spPr/>
    </dgm:pt>
    <dgm:pt modelId="{6D6C1BB4-AC1F-476E-85F5-A99A5E3FC49C}" type="pres">
      <dgm:prSet presAssocID="{0A86FDB1-225F-4DB6-8B86-FAB97B175661}" presName="childShp" presStyleLbl="bgAccFollowNode1" presStyleIdx="1" presStyleCnt="4">
        <dgm:presLayoutVars>
          <dgm:bulletEnabled val="1"/>
        </dgm:presLayoutVars>
      </dgm:prSet>
      <dgm:spPr/>
    </dgm:pt>
    <dgm:pt modelId="{B265B518-B523-428B-9872-A4FE5D804A90}" type="pres">
      <dgm:prSet presAssocID="{3E97BC3E-DC60-489B-8969-B68ABA64CE26}" presName="spacing" presStyleCnt="0"/>
      <dgm:spPr/>
    </dgm:pt>
    <dgm:pt modelId="{FDCD1A2B-CBAD-4EDD-87E0-864D7DAA4DE8}" type="pres">
      <dgm:prSet presAssocID="{87919118-8D76-40C2-B230-E47878CEC218}" presName="linNode" presStyleCnt="0"/>
      <dgm:spPr/>
    </dgm:pt>
    <dgm:pt modelId="{2F951A8C-65CE-4C6C-89AC-86A8061FF531}" type="pres">
      <dgm:prSet presAssocID="{87919118-8D76-40C2-B230-E47878CEC218}" presName="parentShp" presStyleLbl="node1" presStyleIdx="2" presStyleCnt="4">
        <dgm:presLayoutVars>
          <dgm:bulletEnabled val="1"/>
        </dgm:presLayoutVars>
      </dgm:prSet>
      <dgm:spPr/>
    </dgm:pt>
    <dgm:pt modelId="{C97C2B75-F3DB-4E64-8131-8D3200F3DA7B}" type="pres">
      <dgm:prSet presAssocID="{87919118-8D76-40C2-B230-E47878CEC218}" presName="childShp" presStyleLbl="bgAccFollowNode1" presStyleIdx="2" presStyleCnt="4">
        <dgm:presLayoutVars>
          <dgm:bulletEnabled val="1"/>
        </dgm:presLayoutVars>
      </dgm:prSet>
      <dgm:spPr/>
    </dgm:pt>
    <dgm:pt modelId="{97BD9CAA-1804-4DFB-ADAC-734AE7B5CD45}" type="pres">
      <dgm:prSet presAssocID="{3BB04D62-7C0A-4B2D-9463-66812397F34B}" presName="spacing" presStyleCnt="0"/>
      <dgm:spPr/>
    </dgm:pt>
    <dgm:pt modelId="{CEC38AF4-5AF0-4BDD-B9A0-6BD4D8C4A733}" type="pres">
      <dgm:prSet presAssocID="{ED340EFA-9123-4B8A-820B-911410474AFE}" presName="linNode" presStyleCnt="0"/>
      <dgm:spPr/>
    </dgm:pt>
    <dgm:pt modelId="{445B0DFD-1895-41B2-8E1A-68A2CED5766F}" type="pres">
      <dgm:prSet presAssocID="{ED340EFA-9123-4B8A-820B-911410474AFE}" presName="parentShp" presStyleLbl="node1" presStyleIdx="3" presStyleCnt="4">
        <dgm:presLayoutVars>
          <dgm:bulletEnabled val="1"/>
        </dgm:presLayoutVars>
      </dgm:prSet>
      <dgm:spPr/>
    </dgm:pt>
    <dgm:pt modelId="{14B8B7A5-8BB2-4347-9D3D-02ED82D6C3CF}" type="pres">
      <dgm:prSet presAssocID="{ED340EFA-9123-4B8A-820B-911410474AFE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68992B06-06D4-4043-90B5-FF5B9B465B9D}" type="presOf" srcId="{ED340EFA-9123-4B8A-820B-911410474AFE}" destId="{445B0DFD-1895-41B2-8E1A-68A2CED5766F}" srcOrd="0" destOrd="0" presId="urn:microsoft.com/office/officeart/2005/8/layout/vList6"/>
    <dgm:cxn modelId="{FDFE6A0B-A9C4-40B7-9C70-2C2B0E885238}" type="presOf" srcId="{7BE83C12-E956-4E34-B4CF-531771C14766}" destId="{C97C2B75-F3DB-4E64-8131-8D3200F3DA7B}" srcOrd="0" destOrd="0" presId="urn:microsoft.com/office/officeart/2005/8/layout/vList6"/>
    <dgm:cxn modelId="{9FD6FE0C-86DD-483E-8714-B17697F10F64}" type="presOf" srcId="{15C4B2BB-1274-4922-9B3C-99C40769C7CB}" destId="{14B8B7A5-8BB2-4347-9D3D-02ED82D6C3CF}" srcOrd="0" destOrd="1" presId="urn:microsoft.com/office/officeart/2005/8/layout/vList6"/>
    <dgm:cxn modelId="{80C36D1E-A280-40A8-A201-BF6A1F47D28E}" srcId="{0A86FDB1-225F-4DB6-8B86-FAB97B175661}" destId="{6DFA39A8-B7BD-471C-AF37-104CCC8D995E}" srcOrd="0" destOrd="0" parTransId="{F95E63FA-F367-4EF9-8233-D3E2C07D1CA2}" sibTransId="{24515C0F-1FDC-47B5-8DFA-63A5D789609F}"/>
    <dgm:cxn modelId="{5AA50321-CB90-4288-BA55-746950B790EC}" srcId="{87919118-8D76-40C2-B230-E47878CEC218}" destId="{7BE83C12-E956-4E34-B4CF-531771C14766}" srcOrd="0" destOrd="0" parTransId="{292985A9-0B6F-47E4-A81C-44DA9844C11F}" sibTransId="{6E9FBBDB-7D77-4BD7-9B8C-C5B9D8180848}"/>
    <dgm:cxn modelId="{739ED221-375E-464F-BB14-ADCE266329B5}" srcId="{D279C8EC-6D1E-49BF-BD15-79E039BF7F8D}" destId="{87919118-8D76-40C2-B230-E47878CEC218}" srcOrd="2" destOrd="0" parTransId="{B61156AF-A8C1-4B29-99F3-995333FD3FC1}" sibTransId="{3BB04D62-7C0A-4B2D-9463-66812397F34B}"/>
    <dgm:cxn modelId="{459DF52A-41C7-42C3-BBFC-B24AE2A93246}" srcId="{57E584C6-C4DD-4D21-BE31-951D9534FFFE}" destId="{8C37238B-1B0A-4E21-822E-AE414D2ED60A}" srcOrd="1" destOrd="0" parTransId="{D76D8F12-4465-475D-B581-FC811D157275}" sibTransId="{9E968FAA-8124-47FF-8E7E-AFBA3AAD4709}"/>
    <dgm:cxn modelId="{EFDC2232-99FB-4DE8-913A-C1B2B1D41DA2}" type="presOf" srcId="{EA363AA9-6D4A-4954-B626-79FE0739FBAC}" destId="{6D6C1BB4-AC1F-476E-85F5-A99A5E3FC49C}" srcOrd="0" destOrd="1" presId="urn:microsoft.com/office/officeart/2005/8/layout/vList6"/>
    <dgm:cxn modelId="{049E783B-F93F-4A8D-A63C-A09E384C604D}" type="presOf" srcId="{95FF7897-C35C-4F28-8D83-3A6A0B05B4D0}" destId="{6D6C1BB4-AC1F-476E-85F5-A99A5E3FC49C}" srcOrd="0" destOrd="2" presId="urn:microsoft.com/office/officeart/2005/8/layout/vList6"/>
    <dgm:cxn modelId="{7A330941-2B2F-4DE7-A5DA-E441D6A8F834}" type="presOf" srcId="{B76A7FA4-C192-4893-B9A5-B17E9BB87BEA}" destId="{BA78A1C1-217D-41BE-A73E-A06D284239E9}" srcOrd="0" destOrd="0" presId="urn:microsoft.com/office/officeart/2005/8/layout/vList6"/>
    <dgm:cxn modelId="{DBC8A465-1D58-42E3-AFEE-FA3CC043A0B3}" type="presOf" srcId="{87919118-8D76-40C2-B230-E47878CEC218}" destId="{2F951A8C-65CE-4C6C-89AC-86A8061FF531}" srcOrd="0" destOrd="0" presId="urn:microsoft.com/office/officeart/2005/8/layout/vList6"/>
    <dgm:cxn modelId="{A9F5DC66-51D3-4184-AE80-AEF3ED2BAB36}" type="presOf" srcId="{D279C8EC-6D1E-49BF-BD15-79E039BF7F8D}" destId="{3DD4EA08-1D59-4953-8528-59C3CF912CBC}" srcOrd="0" destOrd="0" presId="urn:microsoft.com/office/officeart/2005/8/layout/vList6"/>
    <dgm:cxn modelId="{38F7344F-4A8B-4F1C-9354-F36885E55F4E}" type="presOf" srcId="{FE586DE3-6A11-42FA-9E13-E2D9CDF08345}" destId="{C97C2B75-F3DB-4E64-8131-8D3200F3DA7B}" srcOrd="0" destOrd="1" presId="urn:microsoft.com/office/officeart/2005/8/layout/vList6"/>
    <dgm:cxn modelId="{232F7450-3BAA-4298-B46D-904D13DEF5E5}" srcId="{D279C8EC-6D1E-49BF-BD15-79E039BF7F8D}" destId="{57E584C6-C4DD-4D21-BE31-951D9534FFFE}" srcOrd="0" destOrd="0" parTransId="{BC29A0FC-DA59-430F-9F62-83B9FBB762A3}" sibTransId="{8B9C7C2C-4182-4210-8949-AD41CBF943EE}"/>
    <dgm:cxn modelId="{6007CE73-6CFF-4E88-ABA8-7784EADEA050}" type="presOf" srcId="{8C37238B-1B0A-4E21-822E-AE414D2ED60A}" destId="{BA78A1C1-217D-41BE-A73E-A06D284239E9}" srcOrd="0" destOrd="1" presId="urn:microsoft.com/office/officeart/2005/8/layout/vList6"/>
    <dgm:cxn modelId="{78146F57-F89F-42F9-A89E-703113C44E2F}" type="presOf" srcId="{3008D7D8-8BBC-4B70-9955-89800CADD01C}" destId="{14B8B7A5-8BB2-4347-9D3D-02ED82D6C3CF}" srcOrd="0" destOrd="2" presId="urn:microsoft.com/office/officeart/2005/8/layout/vList6"/>
    <dgm:cxn modelId="{FB92397B-6592-4795-AD3D-FBDD1408BE1B}" srcId="{ED340EFA-9123-4B8A-820B-911410474AFE}" destId="{3008D7D8-8BBC-4B70-9955-89800CADD01C}" srcOrd="2" destOrd="0" parTransId="{EDFE6CE2-1113-4781-B5DB-7E17B9BE7AA7}" sibTransId="{7EF1C585-39DC-4920-8EC5-83A7751BA506}"/>
    <dgm:cxn modelId="{A2E7867C-B741-4978-A2FE-ABE3E44FEF17}" srcId="{ED340EFA-9123-4B8A-820B-911410474AFE}" destId="{3F73A811-8CEB-4BF2-8E97-6D8C5071220C}" srcOrd="0" destOrd="0" parTransId="{C006F95F-3C5D-4961-821F-6E4F5D38BE46}" sibTransId="{44310098-DB46-4742-AD4F-52C19543438A}"/>
    <dgm:cxn modelId="{6EC63F82-1DC4-4F5A-B8C3-1B049F99D939}" srcId="{87919118-8D76-40C2-B230-E47878CEC218}" destId="{FE586DE3-6A11-42FA-9E13-E2D9CDF08345}" srcOrd="1" destOrd="0" parTransId="{535E2EC1-9F12-4269-BB0E-EC2CE3889006}" sibTransId="{EAE3EAA7-F2CD-4979-9592-BC15EC9A5AB3}"/>
    <dgm:cxn modelId="{931FAD83-18ED-4A01-BF1F-7C35BE2454CA}" type="presOf" srcId="{57E584C6-C4DD-4D21-BE31-951D9534FFFE}" destId="{8F6B83E1-A59C-4216-A5B2-F98E7701CFC6}" srcOrd="0" destOrd="0" presId="urn:microsoft.com/office/officeart/2005/8/layout/vList6"/>
    <dgm:cxn modelId="{B3D59A87-7E6B-4EE5-924E-A285A30D0C28}" type="presOf" srcId="{0A86FDB1-225F-4DB6-8B86-FAB97B175661}" destId="{E0DE0D66-1AE5-4039-9344-01DC078E2187}" srcOrd="0" destOrd="0" presId="urn:microsoft.com/office/officeart/2005/8/layout/vList6"/>
    <dgm:cxn modelId="{876D4997-5CDC-461E-9957-4BADA8D2FB01}" type="presOf" srcId="{ADE8EB05-1A62-4CB6-9EB3-429BE874AFFD}" destId="{C97C2B75-F3DB-4E64-8131-8D3200F3DA7B}" srcOrd="0" destOrd="2" presId="urn:microsoft.com/office/officeart/2005/8/layout/vList6"/>
    <dgm:cxn modelId="{A58E9FA5-DD25-4BA0-BC03-7A353CB8406F}" type="presOf" srcId="{3F73A811-8CEB-4BF2-8E97-6D8C5071220C}" destId="{14B8B7A5-8BB2-4347-9D3D-02ED82D6C3CF}" srcOrd="0" destOrd="0" presId="urn:microsoft.com/office/officeart/2005/8/layout/vList6"/>
    <dgm:cxn modelId="{FD35D9A5-35EB-49A5-885F-CDBDDDC3F501}" srcId="{ED340EFA-9123-4B8A-820B-911410474AFE}" destId="{15C4B2BB-1274-4922-9B3C-99C40769C7CB}" srcOrd="1" destOrd="0" parTransId="{9E50DF7F-DE9E-459B-8911-723C5E108774}" sibTransId="{40023C35-FAD5-48D1-815B-9ED5D6C2AA6E}"/>
    <dgm:cxn modelId="{94FE90A7-57B4-4319-923D-EA9FAC1F47FC}" srcId="{57E584C6-C4DD-4D21-BE31-951D9534FFFE}" destId="{79D03A26-33E8-467A-B969-B678968E4826}" srcOrd="2" destOrd="0" parTransId="{0623A308-57CA-4DC7-BA43-70B0FFA289B8}" sibTransId="{AD5A7384-371D-4F17-B6F2-C5D1E4280692}"/>
    <dgm:cxn modelId="{9DABB3AD-45B8-4864-AA65-124C38CF7072}" srcId="{D279C8EC-6D1E-49BF-BD15-79E039BF7F8D}" destId="{0A86FDB1-225F-4DB6-8B86-FAB97B175661}" srcOrd="1" destOrd="0" parTransId="{F973516E-3426-46D9-B8AE-8F5BE2C2DFAA}" sibTransId="{3E97BC3E-DC60-489B-8969-B68ABA64CE26}"/>
    <dgm:cxn modelId="{4F4B9BB2-E7A1-491B-877A-4C1AD9B15F95}" srcId="{87919118-8D76-40C2-B230-E47878CEC218}" destId="{ADE8EB05-1A62-4CB6-9EB3-429BE874AFFD}" srcOrd="2" destOrd="0" parTransId="{D67EF208-A472-4BEC-B3A5-62349CA05B67}" sibTransId="{15D982C4-E1A7-4A72-A78C-8641E36C1E82}"/>
    <dgm:cxn modelId="{7A3B31C8-F611-48F9-A498-86C3B37F171B}" srcId="{ED340EFA-9123-4B8A-820B-911410474AFE}" destId="{FD5DFAB4-5950-44C8-BAEF-4780CACCFE14}" srcOrd="3" destOrd="0" parTransId="{C920C8D7-9103-4194-8F9F-F5C26F52A703}" sibTransId="{EF6D7425-3C57-465D-A35D-07683009E34A}"/>
    <dgm:cxn modelId="{65A6AFC8-D2CD-4629-B6C0-189FD1C6A18B}" type="presOf" srcId="{79D03A26-33E8-467A-B969-B678968E4826}" destId="{BA78A1C1-217D-41BE-A73E-A06D284239E9}" srcOrd="0" destOrd="2" presId="urn:microsoft.com/office/officeart/2005/8/layout/vList6"/>
    <dgm:cxn modelId="{441944CA-C9A4-42DB-8481-179BE3391E11}" srcId="{57E584C6-C4DD-4D21-BE31-951D9534FFFE}" destId="{B76A7FA4-C192-4893-B9A5-B17E9BB87BEA}" srcOrd="0" destOrd="0" parTransId="{F515E15C-DC38-4D7A-AB60-DFE6FC414D3D}" sibTransId="{6B6C5A57-AF82-41C6-9713-979C52C26C84}"/>
    <dgm:cxn modelId="{3FC490CA-3EEA-456A-AD3B-DF145ECD5845}" type="presOf" srcId="{FD5DFAB4-5950-44C8-BAEF-4780CACCFE14}" destId="{14B8B7A5-8BB2-4347-9D3D-02ED82D6C3CF}" srcOrd="0" destOrd="3" presId="urn:microsoft.com/office/officeart/2005/8/layout/vList6"/>
    <dgm:cxn modelId="{4DC2F5CC-D37F-457D-8E40-2BACEB02FD3D}" type="presOf" srcId="{6DFA39A8-B7BD-471C-AF37-104CCC8D995E}" destId="{6D6C1BB4-AC1F-476E-85F5-A99A5E3FC49C}" srcOrd="0" destOrd="0" presId="urn:microsoft.com/office/officeart/2005/8/layout/vList6"/>
    <dgm:cxn modelId="{41F49BD6-7FD3-4E64-BC4C-304F78263B59}" srcId="{0A86FDB1-225F-4DB6-8B86-FAB97B175661}" destId="{EA363AA9-6D4A-4954-B626-79FE0739FBAC}" srcOrd="1" destOrd="0" parTransId="{54912B3E-9961-4EC3-B270-DD85A1676C23}" sibTransId="{C2CD4530-BF84-4AC8-9049-6EA524CC0075}"/>
    <dgm:cxn modelId="{34724DF0-E4A4-439B-85B4-56E1BE77254B}" srcId="{D279C8EC-6D1E-49BF-BD15-79E039BF7F8D}" destId="{ED340EFA-9123-4B8A-820B-911410474AFE}" srcOrd="3" destOrd="0" parTransId="{6543F892-06E7-4E57-A91C-3D4BA7673770}" sibTransId="{E7E1A485-4D4A-477F-A9BF-AAB3794CF9B2}"/>
    <dgm:cxn modelId="{6B950AF3-512A-429D-80A0-003DA67C7FD6}" srcId="{0A86FDB1-225F-4DB6-8B86-FAB97B175661}" destId="{95FF7897-C35C-4F28-8D83-3A6A0B05B4D0}" srcOrd="2" destOrd="0" parTransId="{7B66D0DA-B521-4C86-A592-2B891C54994E}" sibTransId="{76388C0D-86ED-4031-9996-2A1946E56903}"/>
    <dgm:cxn modelId="{C05ADF7B-AE23-4D08-B57D-92B5DFF1B5FA}" type="presParOf" srcId="{3DD4EA08-1D59-4953-8528-59C3CF912CBC}" destId="{2B26D870-8115-4FEC-98C8-754CB1516EBF}" srcOrd="0" destOrd="0" presId="urn:microsoft.com/office/officeart/2005/8/layout/vList6"/>
    <dgm:cxn modelId="{48C171BE-2857-4D40-BEED-A8380517323B}" type="presParOf" srcId="{2B26D870-8115-4FEC-98C8-754CB1516EBF}" destId="{8F6B83E1-A59C-4216-A5B2-F98E7701CFC6}" srcOrd="0" destOrd="0" presId="urn:microsoft.com/office/officeart/2005/8/layout/vList6"/>
    <dgm:cxn modelId="{64D1E35E-CA95-4BE3-8532-D59A9375DEE4}" type="presParOf" srcId="{2B26D870-8115-4FEC-98C8-754CB1516EBF}" destId="{BA78A1C1-217D-41BE-A73E-A06D284239E9}" srcOrd="1" destOrd="0" presId="urn:microsoft.com/office/officeart/2005/8/layout/vList6"/>
    <dgm:cxn modelId="{CD8DB81A-77D3-41A9-A664-DF215BDF4372}" type="presParOf" srcId="{3DD4EA08-1D59-4953-8528-59C3CF912CBC}" destId="{3B615454-CEB0-47B0-9FA1-BB39209FE6D5}" srcOrd="1" destOrd="0" presId="urn:microsoft.com/office/officeart/2005/8/layout/vList6"/>
    <dgm:cxn modelId="{F0C2E736-ACB1-4365-A080-73B1B78444C6}" type="presParOf" srcId="{3DD4EA08-1D59-4953-8528-59C3CF912CBC}" destId="{597D8463-329F-447A-A4DE-59C9F3CD37E8}" srcOrd="2" destOrd="0" presId="urn:microsoft.com/office/officeart/2005/8/layout/vList6"/>
    <dgm:cxn modelId="{8EA311E9-295C-4604-9713-B5D018907E8B}" type="presParOf" srcId="{597D8463-329F-447A-A4DE-59C9F3CD37E8}" destId="{E0DE0D66-1AE5-4039-9344-01DC078E2187}" srcOrd="0" destOrd="0" presId="urn:microsoft.com/office/officeart/2005/8/layout/vList6"/>
    <dgm:cxn modelId="{DB780D49-5D4B-4144-86FB-E15141C8C1DD}" type="presParOf" srcId="{597D8463-329F-447A-A4DE-59C9F3CD37E8}" destId="{6D6C1BB4-AC1F-476E-85F5-A99A5E3FC49C}" srcOrd="1" destOrd="0" presId="urn:microsoft.com/office/officeart/2005/8/layout/vList6"/>
    <dgm:cxn modelId="{03993605-B45F-4CF8-B103-27E66E5CE0B6}" type="presParOf" srcId="{3DD4EA08-1D59-4953-8528-59C3CF912CBC}" destId="{B265B518-B523-428B-9872-A4FE5D804A90}" srcOrd="3" destOrd="0" presId="urn:microsoft.com/office/officeart/2005/8/layout/vList6"/>
    <dgm:cxn modelId="{86284AC5-DD29-43AD-81F1-A0A264CD61AD}" type="presParOf" srcId="{3DD4EA08-1D59-4953-8528-59C3CF912CBC}" destId="{FDCD1A2B-CBAD-4EDD-87E0-864D7DAA4DE8}" srcOrd="4" destOrd="0" presId="urn:microsoft.com/office/officeart/2005/8/layout/vList6"/>
    <dgm:cxn modelId="{DAE54286-C7D8-4D69-9BA2-927F136E9D3B}" type="presParOf" srcId="{FDCD1A2B-CBAD-4EDD-87E0-864D7DAA4DE8}" destId="{2F951A8C-65CE-4C6C-89AC-86A8061FF531}" srcOrd="0" destOrd="0" presId="urn:microsoft.com/office/officeart/2005/8/layout/vList6"/>
    <dgm:cxn modelId="{435C0922-A3A3-463B-B2DF-402BF619C54B}" type="presParOf" srcId="{FDCD1A2B-CBAD-4EDD-87E0-864D7DAA4DE8}" destId="{C97C2B75-F3DB-4E64-8131-8D3200F3DA7B}" srcOrd="1" destOrd="0" presId="urn:microsoft.com/office/officeart/2005/8/layout/vList6"/>
    <dgm:cxn modelId="{2D57DAFB-F81E-489F-B75C-15D6A00DE230}" type="presParOf" srcId="{3DD4EA08-1D59-4953-8528-59C3CF912CBC}" destId="{97BD9CAA-1804-4DFB-ADAC-734AE7B5CD45}" srcOrd="5" destOrd="0" presId="urn:microsoft.com/office/officeart/2005/8/layout/vList6"/>
    <dgm:cxn modelId="{6D7DF972-1E08-47AE-8354-C369E02108E2}" type="presParOf" srcId="{3DD4EA08-1D59-4953-8528-59C3CF912CBC}" destId="{CEC38AF4-5AF0-4BDD-B9A0-6BD4D8C4A733}" srcOrd="6" destOrd="0" presId="urn:microsoft.com/office/officeart/2005/8/layout/vList6"/>
    <dgm:cxn modelId="{62889C96-F86E-46E8-BBF4-6C5B8756C86B}" type="presParOf" srcId="{CEC38AF4-5AF0-4BDD-B9A0-6BD4D8C4A733}" destId="{445B0DFD-1895-41B2-8E1A-68A2CED5766F}" srcOrd="0" destOrd="0" presId="urn:microsoft.com/office/officeart/2005/8/layout/vList6"/>
    <dgm:cxn modelId="{1201EF26-3E09-429D-8C4E-EEEB147FFABB}" type="presParOf" srcId="{CEC38AF4-5AF0-4BDD-B9A0-6BD4D8C4A733}" destId="{14B8B7A5-8BB2-4347-9D3D-02ED82D6C3C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DBB17-7BDE-4D4F-8829-20DD2ED08A1F}">
      <dsp:nvSpPr>
        <dsp:cNvPr id="0" name=""/>
        <dsp:cNvSpPr/>
      </dsp:nvSpPr>
      <dsp:spPr>
        <a:xfrm rot="5400000">
          <a:off x="-176040" y="176040"/>
          <a:ext cx="1173602" cy="82152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2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0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Sustainable and Ethical Fashion</a:t>
          </a:r>
          <a:r>
            <a:rPr kumimoji="0" lang="en-US" altLang="en-US" sz="1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</a:t>
          </a:r>
          <a:endParaRPr lang="en-IN" sz="1000" kern="1200" dirty="0"/>
        </a:p>
      </dsp:txBody>
      <dsp:txXfrm rot="-5400000">
        <a:off x="1" y="410761"/>
        <a:ext cx="821521" cy="352081"/>
      </dsp:txXfrm>
    </dsp:sp>
    <dsp:sp modelId="{14DB8768-D336-4338-8FE5-8E953EFCD325}">
      <dsp:nvSpPr>
        <dsp:cNvPr id="0" name=""/>
        <dsp:cNvSpPr/>
      </dsp:nvSpPr>
      <dsp:spPr>
        <a:xfrm rot="5400000">
          <a:off x="4093314" y="-3114524"/>
          <a:ext cx="742081" cy="6997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Indian consumers are increasingly aware of environmental issues, leading to a rise in demand for sustainable and ethically produced clothing. Brands that use eco-friendly fabrics, promote fair trade practices, and minimize waste are gaining traction.</a:t>
          </a:r>
          <a:endParaRPr lang="en-IN" sz="1600" kern="1200" dirty="0"/>
        </a:p>
      </dsp:txBody>
      <dsp:txXfrm rot="-5400000">
        <a:off x="965565" y="49450"/>
        <a:ext cx="6961356" cy="669631"/>
      </dsp:txXfrm>
    </dsp:sp>
    <dsp:sp modelId="{9B5A4ABE-0386-41EF-9AC3-69DB40B6D6EF}">
      <dsp:nvSpPr>
        <dsp:cNvPr id="0" name=""/>
        <dsp:cNvSpPr/>
      </dsp:nvSpPr>
      <dsp:spPr>
        <a:xfrm rot="5400000">
          <a:off x="-176040" y="1236823"/>
          <a:ext cx="1173602" cy="82152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3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8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Fusion Wear</a:t>
          </a:r>
          <a:endParaRPr lang="en-IN" sz="800" kern="1200" dirty="0"/>
        </a:p>
      </dsp:txBody>
      <dsp:txXfrm rot="-5400000">
        <a:off x="1" y="1471544"/>
        <a:ext cx="821521" cy="352081"/>
      </dsp:txXfrm>
    </dsp:sp>
    <dsp:sp modelId="{EDF5D0CD-4E82-4597-B7E4-AF543F790B03}">
      <dsp:nvSpPr>
        <dsp:cNvPr id="0" name=""/>
        <dsp:cNvSpPr/>
      </dsp:nvSpPr>
      <dsp:spPr>
        <a:xfrm rot="5400000">
          <a:off x="4409625" y="-2527319"/>
          <a:ext cx="762841" cy="79390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The blend of traditional Indian wear with contemporary styles is becoming popular. This includes mixing sarees or lehengas with modern accessories or incorporating traditional prints into casual wear.</a:t>
          </a:r>
          <a:endParaRPr lang="en-IN" sz="1600" kern="1200" dirty="0"/>
        </a:p>
      </dsp:txBody>
      <dsp:txXfrm rot="-5400000">
        <a:off x="821522" y="1098023"/>
        <a:ext cx="7901809" cy="688363"/>
      </dsp:txXfrm>
    </dsp:sp>
    <dsp:sp modelId="{2FEB530D-1230-4572-B515-E8B9B65ED7A9}">
      <dsp:nvSpPr>
        <dsp:cNvPr id="0" name=""/>
        <dsp:cNvSpPr/>
      </dsp:nvSpPr>
      <dsp:spPr>
        <a:xfrm rot="5400000">
          <a:off x="-176040" y="2296283"/>
          <a:ext cx="1173602" cy="82152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4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8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Ethnic Wear Revival</a:t>
          </a:r>
          <a:endParaRPr lang="en-IN" sz="800" kern="1200" dirty="0"/>
        </a:p>
      </dsp:txBody>
      <dsp:txXfrm rot="-5400000">
        <a:off x="1" y="2531004"/>
        <a:ext cx="821521" cy="352081"/>
      </dsp:txXfrm>
    </dsp:sp>
    <dsp:sp modelId="{A3ED631A-3226-43D8-879F-5574CBFA8E46}">
      <dsp:nvSpPr>
        <dsp:cNvPr id="0" name=""/>
        <dsp:cNvSpPr/>
      </dsp:nvSpPr>
      <dsp:spPr>
        <a:xfrm rot="5400000">
          <a:off x="4409625" y="-1469737"/>
          <a:ext cx="762841" cy="79390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There’s a renewed interest in ethnic and traditional garments, especially during festive seasons and weddings. This trend includes modernized versions of classic pieces like sarees, lehengas, and kurtas.</a:t>
          </a:r>
          <a:endParaRPr lang="en-IN" sz="1600" kern="1200" dirty="0"/>
        </a:p>
      </dsp:txBody>
      <dsp:txXfrm rot="-5400000">
        <a:off x="821522" y="2155605"/>
        <a:ext cx="7901809" cy="688363"/>
      </dsp:txXfrm>
    </dsp:sp>
    <dsp:sp modelId="{D7AB25E7-3485-4A9A-B5A8-CA751DDFE2DD}">
      <dsp:nvSpPr>
        <dsp:cNvPr id="0" name=""/>
        <dsp:cNvSpPr/>
      </dsp:nvSpPr>
      <dsp:spPr>
        <a:xfrm rot="5400000">
          <a:off x="-180206" y="3356155"/>
          <a:ext cx="1181935" cy="82152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1" kern="1200" dirty="0"/>
            <a:t>Luxury and Designer Brands</a:t>
          </a:r>
          <a:endParaRPr lang="en-IN" sz="800" kern="1200" dirty="0"/>
        </a:p>
      </dsp:txBody>
      <dsp:txXfrm rot="-5400000">
        <a:off x="2" y="3586709"/>
        <a:ext cx="821521" cy="360414"/>
      </dsp:txXfrm>
    </dsp:sp>
    <dsp:sp modelId="{02123AB7-4158-47DE-8127-084DF603E0E9}">
      <dsp:nvSpPr>
        <dsp:cNvPr id="0" name=""/>
        <dsp:cNvSpPr/>
      </dsp:nvSpPr>
      <dsp:spPr>
        <a:xfrm rot="5400000">
          <a:off x="4409625" y="-407988"/>
          <a:ext cx="762841" cy="79390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There is a growing market for high-end luxury and designer fashion in India. Consumers are increasingly interested in premium and international brands, often for special occasions and high-status social events.</a:t>
          </a:r>
          <a:endParaRPr lang="en-IN" sz="1600" kern="1200" dirty="0"/>
        </a:p>
      </dsp:txBody>
      <dsp:txXfrm rot="-5400000">
        <a:off x="821522" y="3217354"/>
        <a:ext cx="7901809" cy="688363"/>
      </dsp:txXfrm>
    </dsp:sp>
    <dsp:sp modelId="{559A7612-A6F3-4511-B87D-05BE98AC6407}">
      <dsp:nvSpPr>
        <dsp:cNvPr id="0" name=""/>
        <dsp:cNvSpPr/>
      </dsp:nvSpPr>
      <dsp:spPr>
        <a:xfrm rot="5400000">
          <a:off x="-176040" y="4417903"/>
          <a:ext cx="1173602" cy="82152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1" kern="1200" dirty="0"/>
            <a:t> Custom and Bespoke Fashions</a:t>
          </a:r>
          <a:endParaRPr lang="en-IN" sz="800" kern="1200" dirty="0"/>
        </a:p>
      </dsp:txBody>
      <dsp:txXfrm rot="-5400000">
        <a:off x="1" y="4652624"/>
        <a:ext cx="821521" cy="352081"/>
      </dsp:txXfrm>
    </dsp:sp>
    <dsp:sp modelId="{884F685B-8754-4816-96EE-7EA6117C2803}">
      <dsp:nvSpPr>
        <dsp:cNvPr id="0" name=""/>
        <dsp:cNvSpPr/>
      </dsp:nvSpPr>
      <dsp:spPr>
        <a:xfrm rot="5400000">
          <a:off x="4409625" y="653760"/>
          <a:ext cx="762841" cy="79390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Customization is becoming a significant trend, with consumers looking for unique, made-to-order pieces. This trend is particularly strong in the context of bridal wear and high-end fashion.</a:t>
          </a:r>
          <a:endParaRPr lang="en-IN" sz="1600" kern="1200"/>
        </a:p>
      </dsp:txBody>
      <dsp:txXfrm rot="-5400000">
        <a:off x="821522" y="4279103"/>
        <a:ext cx="7901809" cy="688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8A1C1-217D-41BE-A73E-A06D284239E9}">
      <dsp:nvSpPr>
        <dsp:cNvPr id="0" name=""/>
        <dsp:cNvSpPr/>
      </dsp:nvSpPr>
      <dsp:spPr>
        <a:xfrm>
          <a:off x="3251199" y="1587"/>
          <a:ext cx="4876800" cy="12594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200" b="1" kern="1200" dirty="0">
              <a:latin typeface="Baskerville Old Face" panose="02020602080505020303" pitchFamily="18" charset="0"/>
            </a:rPr>
            <a:t>Competitor Review:</a:t>
          </a:r>
          <a:r>
            <a:rPr lang="en-GB" sz="1200" kern="1200" dirty="0">
              <a:latin typeface="Baskerville Old Face" panose="02020602080505020303" pitchFamily="18" charset="0"/>
            </a:rPr>
            <a:t> Study key competitors’ offerings, pricing, and marketing.</a:t>
          </a:r>
          <a:endParaRPr lang="en-IN" sz="1200" kern="1200" dirty="0">
            <a:latin typeface="Baskerville Old Face" panose="02020602080505020303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 dirty="0">
              <a:latin typeface="Baskerville Old Face" panose="02020602080505020303" pitchFamily="18" charset="0"/>
            </a:rPr>
            <a:t>Customer Insights:</a:t>
          </a:r>
          <a:r>
            <a:rPr lang="en-GB" sz="1200" kern="1200" dirty="0">
              <a:latin typeface="Baskerville Old Face" panose="02020602080505020303" pitchFamily="18" charset="0"/>
            </a:rPr>
            <a:t> </a:t>
          </a:r>
          <a:r>
            <a:rPr lang="en-GB" sz="1200" kern="1200" dirty="0" err="1">
              <a:latin typeface="Baskerville Old Face" panose="02020602080505020303" pitchFamily="18" charset="0"/>
            </a:rPr>
            <a:t>Analyze</a:t>
          </a:r>
          <a:r>
            <a:rPr lang="en-GB" sz="1200" kern="1200" dirty="0">
              <a:latin typeface="Baskerville Old Face" panose="02020602080505020303" pitchFamily="18" charset="0"/>
            </a:rPr>
            <a:t> customer demographics, </a:t>
          </a:r>
          <a:r>
            <a:rPr lang="en-GB" sz="1200" kern="1200" dirty="0" err="1">
              <a:latin typeface="Baskerville Old Face" panose="02020602080505020303" pitchFamily="18" charset="0"/>
            </a:rPr>
            <a:t>behavior</a:t>
          </a:r>
          <a:r>
            <a:rPr lang="en-GB" sz="1200" kern="1200" dirty="0">
              <a:latin typeface="Baskerville Old Face" panose="02020602080505020303" pitchFamily="18" charset="0"/>
            </a:rPr>
            <a:t>, and feedback.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 dirty="0">
              <a:latin typeface="Baskerville Old Face" panose="02020602080505020303" pitchFamily="18" charset="0"/>
            </a:rPr>
            <a:t>Trends Tracking:</a:t>
          </a:r>
          <a:r>
            <a:rPr lang="en-GB" sz="1200" kern="1200" dirty="0">
              <a:latin typeface="Baskerville Old Face" panose="02020602080505020303" pitchFamily="18" charset="0"/>
            </a:rPr>
            <a:t> Keep up with fashion, tech, and economic trends</a:t>
          </a:r>
          <a:r>
            <a:rPr lang="en-GB" sz="1200" kern="1200" dirty="0"/>
            <a:t>.</a:t>
          </a:r>
        </a:p>
      </dsp:txBody>
      <dsp:txXfrm>
        <a:off x="3251199" y="159014"/>
        <a:ext cx="4404519" cy="944562"/>
      </dsp:txXfrm>
    </dsp:sp>
    <dsp:sp modelId="{8F6B83E1-A59C-4216-A5B2-F98E7701CFC6}">
      <dsp:nvSpPr>
        <dsp:cNvPr id="0" name=""/>
        <dsp:cNvSpPr/>
      </dsp:nvSpPr>
      <dsp:spPr>
        <a:xfrm>
          <a:off x="0" y="1587"/>
          <a:ext cx="3251200" cy="125941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>
          <a:bevelT w="101600" h="25400" prst="softRound"/>
          <a:contourClr>
            <a:schemeClr val="accent2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Baskerville Old Face" panose="02020602080505020303" pitchFamily="18" charset="0"/>
            </a:rPr>
            <a:t>Market Analysis</a:t>
          </a:r>
          <a:endParaRPr lang="en-IN" sz="2800" kern="1200" dirty="0">
            <a:latin typeface="Baskerville Old Face" panose="02020602080505020303" pitchFamily="18" charset="0"/>
          </a:endParaRPr>
        </a:p>
      </dsp:txBody>
      <dsp:txXfrm>
        <a:off x="61480" y="63067"/>
        <a:ext cx="3128240" cy="1136456"/>
      </dsp:txXfrm>
    </dsp:sp>
    <dsp:sp modelId="{6D6C1BB4-AC1F-476E-85F5-A99A5E3FC49C}">
      <dsp:nvSpPr>
        <dsp:cNvPr id="0" name=""/>
        <dsp:cNvSpPr/>
      </dsp:nvSpPr>
      <dsp:spPr>
        <a:xfrm>
          <a:off x="3251199" y="1386945"/>
          <a:ext cx="4876800" cy="12594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200" b="1" kern="1200" dirty="0">
              <a:latin typeface="Baskerville Old Face" panose="02020602080505020303" pitchFamily="18" charset="0"/>
            </a:rPr>
            <a:t>Pricing Tactics:</a:t>
          </a:r>
          <a:r>
            <a:rPr lang="en-GB" sz="1200" kern="1200" dirty="0">
              <a:latin typeface="Baskerville Old Face" panose="02020602080505020303" pitchFamily="18" charset="0"/>
            </a:rPr>
            <a:t> Adjust pricing competitively and offer promotions.</a:t>
          </a:r>
          <a:endParaRPr lang="en-IN" sz="1200" kern="1200" dirty="0">
            <a:latin typeface="Baskerville Old Face" panose="02020602080505020303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 dirty="0">
              <a:latin typeface="Baskerville Old Face" panose="02020602080505020303" pitchFamily="18" charset="0"/>
            </a:rPr>
            <a:t>Marketing Focus:</a:t>
          </a:r>
          <a:r>
            <a:rPr lang="en-GB" sz="1200" kern="1200" dirty="0">
              <a:latin typeface="Baskerville Old Face" panose="02020602080505020303" pitchFamily="18" charset="0"/>
            </a:rPr>
            <a:t> Boost digital marketing, content creation, and brand positioning.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 dirty="0">
              <a:latin typeface="Baskerville Old Face" panose="02020602080505020303" pitchFamily="18" charset="0"/>
            </a:rPr>
            <a:t>Customer Experience:</a:t>
          </a:r>
          <a:r>
            <a:rPr lang="en-GB" sz="1200" kern="1200" dirty="0">
              <a:latin typeface="Baskerville Old Face" panose="02020602080505020303" pitchFamily="18" charset="0"/>
            </a:rPr>
            <a:t> Improve website/app design, support, and personalized recommendations</a:t>
          </a:r>
          <a:endParaRPr lang="en-IN" sz="1200" kern="1200" dirty="0">
            <a:latin typeface="Baskerville Old Face" panose="02020602080505020303" pitchFamily="18" charset="0"/>
          </a:endParaRPr>
        </a:p>
      </dsp:txBody>
      <dsp:txXfrm>
        <a:off x="3251199" y="1544372"/>
        <a:ext cx="4404519" cy="944562"/>
      </dsp:txXfrm>
    </dsp:sp>
    <dsp:sp modelId="{E0DE0D66-1AE5-4039-9344-01DC078E2187}">
      <dsp:nvSpPr>
        <dsp:cNvPr id="0" name=""/>
        <dsp:cNvSpPr/>
      </dsp:nvSpPr>
      <dsp:spPr>
        <a:xfrm>
          <a:off x="0" y="1345548"/>
          <a:ext cx="3251200" cy="125941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>
          <a:bevelT w="101600" h="25400" prst="softRound"/>
          <a:contourClr>
            <a:schemeClr val="accent3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Baskerville Old Face" panose="02020602080505020303" pitchFamily="18" charset="0"/>
            </a:rPr>
            <a:t>Strategic Planning</a:t>
          </a:r>
          <a:endParaRPr lang="en-IN" sz="2800" kern="1200" dirty="0">
            <a:latin typeface="Baskerville Old Face" panose="02020602080505020303" pitchFamily="18" charset="0"/>
          </a:endParaRPr>
        </a:p>
      </dsp:txBody>
      <dsp:txXfrm>
        <a:off x="61480" y="1407028"/>
        <a:ext cx="3128240" cy="1136456"/>
      </dsp:txXfrm>
    </dsp:sp>
    <dsp:sp modelId="{C97C2B75-F3DB-4E64-8131-8D3200F3DA7B}">
      <dsp:nvSpPr>
        <dsp:cNvPr id="0" name=""/>
        <dsp:cNvSpPr/>
      </dsp:nvSpPr>
      <dsp:spPr>
        <a:xfrm>
          <a:off x="3251199" y="2772304"/>
          <a:ext cx="4876800" cy="12594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b="1" kern="1200" dirty="0">
              <a:latin typeface="Baskerville Old Face" panose="02020602080505020303" pitchFamily="18" charset="0"/>
            </a:rPr>
            <a:t>Supply Chain:</a:t>
          </a:r>
          <a:r>
            <a:rPr lang="en-GB" sz="1400" kern="1200" dirty="0">
              <a:latin typeface="Baskerville Old Face" panose="02020602080505020303" pitchFamily="18" charset="0"/>
            </a:rPr>
            <a:t> Optimize inventory management and supplier relations.</a:t>
          </a:r>
          <a:endParaRPr lang="en-IN" sz="1400" kern="1200" dirty="0">
            <a:latin typeface="Baskerville Old Face" panose="02020602080505020303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>
              <a:latin typeface="Baskerville Old Face" panose="02020602080505020303" pitchFamily="18" charset="0"/>
            </a:rPr>
            <a:t>Technology:</a:t>
          </a:r>
          <a:r>
            <a:rPr lang="en-GB" sz="1400" kern="1200" dirty="0">
              <a:latin typeface="Baskerville Old Face" panose="02020602080505020303" pitchFamily="18" charset="0"/>
            </a:rPr>
            <a:t> Upgrade e-commerce platforms and utilize data analytics.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>
              <a:latin typeface="Baskerville Old Face" panose="02020602080505020303" pitchFamily="18" charset="0"/>
            </a:rPr>
            <a:t>Sustainability:</a:t>
          </a:r>
          <a:r>
            <a:rPr lang="en-GB" sz="1400" kern="1200" dirty="0">
              <a:latin typeface="Baskerville Old Face" panose="02020602080505020303" pitchFamily="18" charset="0"/>
            </a:rPr>
            <a:t> Promote eco-friendly products and practices.</a:t>
          </a:r>
        </a:p>
      </dsp:txBody>
      <dsp:txXfrm>
        <a:off x="3251199" y="2929731"/>
        <a:ext cx="4404519" cy="944562"/>
      </dsp:txXfrm>
    </dsp:sp>
    <dsp:sp modelId="{2F951A8C-65CE-4C6C-89AC-86A8061FF531}">
      <dsp:nvSpPr>
        <dsp:cNvPr id="0" name=""/>
        <dsp:cNvSpPr/>
      </dsp:nvSpPr>
      <dsp:spPr>
        <a:xfrm>
          <a:off x="0" y="2772304"/>
          <a:ext cx="3251200" cy="125941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>
          <a:bevelT w="101600" h="25400" prst="softRound"/>
          <a:contourClr>
            <a:schemeClr val="accent4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Baskerville Old Face" panose="02020602080505020303" pitchFamily="18" charset="0"/>
            </a:rPr>
            <a:t>Operational Improvements</a:t>
          </a:r>
          <a:endParaRPr lang="en-IN" sz="2800" kern="1200" dirty="0">
            <a:latin typeface="Baskerville Old Face" panose="02020602080505020303" pitchFamily="18" charset="0"/>
          </a:endParaRPr>
        </a:p>
      </dsp:txBody>
      <dsp:txXfrm>
        <a:off x="61480" y="2833784"/>
        <a:ext cx="3128240" cy="1136456"/>
      </dsp:txXfrm>
    </dsp:sp>
    <dsp:sp modelId="{14B8B7A5-8BB2-4347-9D3D-02ED82D6C3CF}">
      <dsp:nvSpPr>
        <dsp:cNvPr id="0" name=""/>
        <dsp:cNvSpPr/>
      </dsp:nvSpPr>
      <dsp:spPr>
        <a:xfrm>
          <a:off x="3251199" y="4157662"/>
          <a:ext cx="4876800" cy="12594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100" b="1" kern="1200" dirty="0">
              <a:latin typeface="Baskerville Old Face" panose="02020602080505020303" pitchFamily="18" charset="0"/>
            </a:rPr>
            <a:t>Action Plan:</a:t>
          </a:r>
          <a:r>
            <a:rPr lang="en-GB" sz="1100" kern="1200" dirty="0">
              <a:latin typeface="Baskerville Old Face" panose="02020602080505020303" pitchFamily="18" charset="0"/>
            </a:rPr>
            <a:t> Develop a detailed plan with timelines and budgets.</a:t>
          </a:r>
          <a:endParaRPr lang="en-IN" sz="1100" kern="1200" dirty="0">
            <a:latin typeface="Baskerville Old Face" panose="02020602080505020303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b="1" kern="1200" dirty="0">
              <a:latin typeface="Baskerville Old Face" panose="02020602080505020303" pitchFamily="18" charset="0"/>
            </a:rPr>
            <a:t>KPIs:</a:t>
          </a:r>
          <a:r>
            <a:rPr lang="en-GB" sz="1100" kern="1200" dirty="0">
              <a:latin typeface="Baskerville Old Face" panose="02020602080505020303" pitchFamily="18" charset="0"/>
            </a:rPr>
            <a:t> Track performance with key metrics like sales and customer satisfaction.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b="1" kern="1200" dirty="0">
              <a:latin typeface="Baskerville Old Face" panose="02020602080505020303" pitchFamily="18" charset="0"/>
            </a:rPr>
            <a:t>Feedback Loop:</a:t>
          </a:r>
          <a:r>
            <a:rPr lang="en-GB" sz="1100" kern="1200" dirty="0">
              <a:latin typeface="Baskerville Old Face" panose="02020602080505020303" pitchFamily="18" charset="0"/>
            </a:rPr>
            <a:t> Regularly review strategies and adapt based on feedback.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Baskerville Old Face" panose="02020602080505020303" pitchFamily="18" charset="0"/>
            </a:rPr>
            <a:t>These steps will help Myntra enhance its market position efficiently and effectively</a:t>
          </a:r>
          <a:endParaRPr lang="en-IN" sz="1100" kern="1200" dirty="0">
            <a:latin typeface="Baskerville Old Face" panose="02020602080505020303" pitchFamily="18" charset="0"/>
          </a:endParaRPr>
        </a:p>
      </dsp:txBody>
      <dsp:txXfrm>
        <a:off x="3251199" y="4315089"/>
        <a:ext cx="4404519" cy="944562"/>
      </dsp:txXfrm>
    </dsp:sp>
    <dsp:sp modelId="{445B0DFD-1895-41B2-8E1A-68A2CED5766F}">
      <dsp:nvSpPr>
        <dsp:cNvPr id="0" name=""/>
        <dsp:cNvSpPr/>
      </dsp:nvSpPr>
      <dsp:spPr>
        <a:xfrm>
          <a:off x="0" y="4157662"/>
          <a:ext cx="3251200" cy="125941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>
          <a:bevelT w="101600" h="25400" prst="softRound"/>
          <a:contourClr>
            <a:schemeClr val="accent5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Baskerville Old Face" panose="02020602080505020303" pitchFamily="18" charset="0"/>
            </a:rPr>
            <a:t>Implementation and Monitoring </a:t>
          </a:r>
          <a:endParaRPr lang="en-IN" sz="2800" kern="1200" dirty="0">
            <a:latin typeface="Baskerville Old Face" panose="02020602080505020303" pitchFamily="18" charset="0"/>
          </a:endParaRPr>
        </a:p>
      </dsp:txBody>
      <dsp:txXfrm>
        <a:off x="61480" y="4219142"/>
        <a:ext cx="3128240" cy="1136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5D1EC-55B8-408F-87BF-144F9874D94C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5EC54-995D-41E0-8FF9-E7EFBA4B3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7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0407-98BE-4BF8-9749-D735A678048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FF4-2915-4D7A-B8BB-D56EF5985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68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0407-98BE-4BF8-9749-D735A678048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FF4-2915-4D7A-B8BB-D56EF5985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42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0407-98BE-4BF8-9749-D735A678048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FF4-2915-4D7A-B8BB-D56EF59859D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04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0407-98BE-4BF8-9749-D735A678048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FF4-2915-4D7A-B8BB-D56EF5985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92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0407-98BE-4BF8-9749-D735A678048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FF4-2915-4D7A-B8BB-D56EF59859D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634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0407-98BE-4BF8-9749-D735A678048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FF4-2915-4D7A-B8BB-D56EF5985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90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0407-98BE-4BF8-9749-D735A678048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FF4-2915-4D7A-B8BB-D56EF5985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837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0407-98BE-4BF8-9749-D735A678048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FF4-2915-4D7A-B8BB-D56EF5985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4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0407-98BE-4BF8-9749-D735A678048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FF4-2915-4D7A-B8BB-D56EF5985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0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0407-98BE-4BF8-9749-D735A678048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FF4-2915-4D7A-B8BB-D56EF5985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7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0407-98BE-4BF8-9749-D735A678048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FF4-2915-4D7A-B8BB-D56EF5985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33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0407-98BE-4BF8-9749-D735A678048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FF4-2915-4D7A-B8BB-D56EF5985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0407-98BE-4BF8-9749-D735A678048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FF4-2915-4D7A-B8BB-D56EF5985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7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0407-98BE-4BF8-9749-D735A678048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FF4-2915-4D7A-B8BB-D56EF5985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3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0407-98BE-4BF8-9749-D735A678048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FF4-2915-4D7A-B8BB-D56EF5985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9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0407-98BE-4BF8-9749-D735A678048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FF4-2915-4D7A-B8BB-D56EF5985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79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0407-98BE-4BF8-9749-D735A678048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3872FF4-2915-4D7A-B8BB-D56EF5985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55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oxifier.blogspot.com/2013/05/reviews-of-some-popular-online-shopping.html" TargetMode="External"/><Relationship Id="rId3" Type="http://schemas.openxmlformats.org/officeDocument/2006/relationships/hyperlink" Target="https://en.wikipedia.org/wiki/Mukesh_Bansal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en.wikipedia.org/wiki/Organizational_founder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Subsidiary" TargetMode="External"/><Relationship Id="rId11" Type="http://schemas.openxmlformats.org/officeDocument/2006/relationships/hyperlink" Target="https://en.wikipedia.org/wiki/Bengaluru,_Karnataka" TargetMode="External"/><Relationship Id="rId5" Type="http://schemas.openxmlformats.org/officeDocument/2006/relationships/hyperlink" Target="https://en.wikipedia.org/wiki/Flipkart" TargetMode="External"/><Relationship Id="rId10" Type="http://schemas.openxmlformats.org/officeDocument/2006/relationships/hyperlink" Target="https://en.wikipedia.org/wiki/E-commerce" TargetMode="External"/><Relationship Id="rId4" Type="http://schemas.openxmlformats.org/officeDocument/2006/relationships/hyperlink" Target="https://en.wikipedia.org/wiki/Holding_company" TargetMode="External"/><Relationship Id="rId9" Type="http://schemas.openxmlformats.org/officeDocument/2006/relationships/hyperlink" Target="https://en.wikipedia.org/wiki/Fash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8942-shopping-free-download-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5FBA-D006-4640-B102-AD3F9A6BD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82116-28FA-4817-BBC8-63C850746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>
            <a:normAutofit/>
          </a:bodyPr>
          <a:lstStyle/>
          <a:p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ANALYSIS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D31F5C-3928-4C93-B443-6EDF0965A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5" y="400996"/>
            <a:ext cx="7463625" cy="41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0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DC0C2C-C809-436D-98BB-F8132DE33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308771"/>
              </p:ext>
            </p:extLst>
          </p:nvPr>
        </p:nvGraphicFramePr>
        <p:xfrm>
          <a:off x="304799" y="249381"/>
          <a:ext cx="11153034" cy="6386322"/>
        </p:xfrm>
        <a:graphic>
          <a:graphicData uri="http://schemas.openxmlformats.org/drawingml/2006/table">
            <a:tbl>
              <a:tblPr/>
              <a:tblGrid>
                <a:gridCol w="1858839">
                  <a:extLst>
                    <a:ext uri="{9D8B030D-6E8A-4147-A177-3AD203B41FA5}">
                      <a16:colId xmlns:a16="http://schemas.microsoft.com/office/drawing/2014/main" val="49122071"/>
                    </a:ext>
                  </a:extLst>
                </a:gridCol>
                <a:gridCol w="1858839">
                  <a:extLst>
                    <a:ext uri="{9D8B030D-6E8A-4147-A177-3AD203B41FA5}">
                      <a16:colId xmlns:a16="http://schemas.microsoft.com/office/drawing/2014/main" val="1584877859"/>
                    </a:ext>
                  </a:extLst>
                </a:gridCol>
                <a:gridCol w="1858839">
                  <a:extLst>
                    <a:ext uri="{9D8B030D-6E8A-4147-A177-3AD203B41FA5}">
                      <a16:colId xmlns:a16="http://schemas.microsoft.com/office/drawing/2014/main" val="2554180342"/>
                    </a:ext>
                  </a:extLst>
                </a:gridCol>
                <a:gridCol w="1858839">
                  <a:extLst>
                    <a:ext uri="{9D8B030D-6E8A-4147-A177-3AD203B41FA5}">
                      <a16:colId xmlns:a16="http://schemas.microsoft.com/office/drawing/2014/main" val="2557918368"/>
                    </a:ext>
                  </a:extLst>
                </a:gridCol>
                <a:gridCol w="1858839">
                  <a:extLst>
                    <a:ext uri="{9D8B030D-6E8A-4147-A177-3AD203B41FA5}">
                      <a16:colId xmlns:a16="http://schemas.microsoft.com/office/drawing/2014/main" val="1678531491"/>
                    </a:ext>
                  </a:extLst>
                </a:gridCol>
                <a:gridCol w="1858839">
                  <a:extLst>
                    <a:ext uri="{9D8B030D-6E8A-4147-A177-3AD203B41FA5}">
                      <a16:colId xmlns:a16="http://schemas.microsoft.com/office/drawing/2014/main" val="3929090908"/>
                    </a:ext>
                  </a:extLst>
                </a:gridCol>
              </a:tblGrid>
              <a:tr h="459312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Baskerville Old Face" panose="02020602080505020303" pitchFamily="18" charset="0"/>
                        </a:rPr>
                        <a:t>Strengths</a:t>
                      </a:r>
                      <a:endParaRPr lang="en-IN" sz="2400" dirty="0">
                        <a:latin typeface="Baskerville Old Face" panose="02020602080505020303" pitchFamily="18" charset="0"/>
                      </a:endParaRP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Baskerville Old Face" panose="02020602080505020303" pitchFamily="18" charset="0"/>
                        </a:rPr>
                        <a:t>Myntra</a:t>
                      </a:r>
                      <a:endParaRPr lang="en-IN" sz="2800" dirty="0">
                        <a:latin typeface="Baskerville Old Face" panose="02020602080505020303" pitchFamily="18" charset="0"/>
                      </a:endParaRP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Baskerville Old Face" panose="02020602080505020303" pitchFamily="18" charset="0"/>
                        </a:rPr>
                        <a:t>AJIO</a:t>
                      </a:r>
                      <a:endParaRPr lang="en-IN" sz="2800" dirty="0">
                        <a:latin typeface="Baskerville Old Face" panose="02020602080505020303" pitchFamily="18" charset="0"/>
                      </a:endParaRP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 err="1">
                          <a:latin typeface="Baskerville Old Face" panose="02020602080505020303" pitchFamily="18" charset="0"/>
                        </a:rPr>
                        <a:t>Meesho</a:t>
                      </a:r>
                      <a:endParaRPr lang="en-IN" sz="2800" dirty="0">
                        <a:latin typeface="Baskerville Old Face" panose="02020602080505020303" pitchFamily="18" charset="0"/>
                      </a:endParaRP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Baskerville Old Face" panose="02020602080505020303" pitchFamily="18" charset="0"/>
                        </a:rPr>
                        <a:t>Amazon</a:t>
                      </a:r>
                      <a:endParaRPr lang="en-IN" sz="2800" dirty="0">
                        <a:latin typeface="Baskerville Old Face" panose="02020602080505020303" pitchFamily="18" charset="0"/>
                      </a:endParaRP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Baskerville Old Face" panose="02020602080505020303" pitchFamily="18" charset="0"/>
                        </a:rPr>
                        <a:t>Flipkart</a:t>
                      </a:r>
                      <a:endParaRPr lang="en-IN" sz="2800" dirty="0">
                        <a:latin typeface="Baskerville Old Face" panose="02020602080505020303" pitchFamily="18" charset="0"/>
                      </a:endParaRP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36091"/>
                  </a:ext>
                </a:extLst>
              </a:tr>
              <a:tr h="966189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Baskerville Old Face" panose="02020602080505020303" pitchFamily="18" charset="0"/>
                        </a:rPr>
                        <a:t>Financial Backing</a:t>
                      </a:r>
                      <a:endParaRPr lang="en-IN" sz="2400" dirty="0">
                        <a:latin typeface="Baskerville Old Face" panose="02020602080505020303" pitchFamily="18" charset="0"/>
                      </a:endParaRP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Baskerville Old Face" panose="02020602080505020303" pitchFamily="18" charset="0"/>
                        </a:rPr>
                        <a:t>Strong financial backing and established market presence.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Baskerville Old Face" panose="02020602080505020303" pitchFamily="18" charset="0"/>
                        </a:rPr>
                        <a:t>Reliance Industries provides substantial support.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Baskerville Old Face" panose="02020602080505020303" pitchFamily="18" charset="0"/>
                        </a:rPr>
                        <a:t>Supported by deep-pocketed investors.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Baskerville Old Face" panose="02020602080505020303" pitchFamily="18" charset="0"/>
                        </a:rPr>
                        <a:t>Massive global reach and resources.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Baskerville Old Face" panose="02020602080505020303" pitchFamily="18" charset="0"/>
                        </a:rPr>
                        <a:t>Strong financial backing from Walmart.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964958"/>
                  </a:ext>
                </a:extLst>
              </a:tr>
              <a:tr h="966189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Baskerville Old Face" panose="02020602080505020303" pitchFamily="18" charset="0"/>
                        </a:rPr>
                        <a:t>Market Presence</a:t>
                      </a:r>
                      <a:endParaRPr lang="en-IN" sz="2400" dirty="0">
                        <a:latin typeface="Baskerville Old Face" panose="02020602080505020303" pitchFamily="18" charset="0"/>
                      </a:endParaRP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Baskerville Old Face" panose="02020602080505020303" pitchFamily="18" charset="0"/>
                        </a:rPr>
                        <a:t>Well-established market leader with significant share.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Baskerville Old Face" panose="02020602080505020303" pitchFamily="18" charset="0"/>
                        </a:rPr>
                        <a:t>Newer player, less established.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Baskerville Old Face" panose="02020602080505020303" pitchFamily="18" charset="0"/>
                        </a:rPr>
                        <a:t>First mover in an unorganized market.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Baskerville Old Face" panose="02020602080505020303" pitchFamily="18" charset="0"/>
                        </a:rPr>
                        <a:t>Dominates global e-commerce with extensive reach.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Baskerville Old Face" panose="02020602080505020303" pitchFamily="18" charset="0"/>
                        </a:rPr>
                        <a:t>Major player in Indian e-commerce with large market share.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724407"/>
                  </a:ext>
                </a:extLst>
              </a:tr>
              <a:tr h="1112429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Baskerville Old Face" panose="02020602080505020303" pitchFamily="18" charset="0"/>
                        </a:rPr>
                        <a:t>Inventory and Supply Chain</a:t>
                      </a:r>
                      <a:endParaRPr lang="en-IN" sz="2400" dirty="0">
                        <a:latin typeface="Baskerville Old Face" panose="02020602080505020303" pitchFamily="18" charset="0"/>
                      </a:endParaRP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Baskerville Old Face" panose="02020602080505020303" pitchFamily="18" charset="0"/>
                        </a:rPr>
                        <a:t>Established processes for various inventory models.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Baskerville Old Face" panose="02020602080505020303" pitchFamily="18" charset="0"/>
                        </a:rPr>
                        <a:t>Not affected by FDI rules; can use diverse models.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Baskerville Old Face" panose="02020602080505020303" pitchFamily="18" charset="0"/>
                        </a:rPr>
                        <a:t>Government </a:t>
                      </a:r>
                      <a:r>
                        <a:rPr lang="en-GB" sz="1400" dirty="0" err="1">
                          <a:latin typeface="Baskerville Old Face" panose="02020602080505020303" pitchFamily="18" charset="0"/>
                        </a:rPr>
                        <a:t>favor</a:t>
                      </a:r>
                      <a:r>
                        <a:rPr lang="en-GB" sz="1400" dirty="0">
                          <a:latin typeface="Baskerville Old Face" panose="02020602080505020303" pitchFamily="18" charset="0"/>
                        </a:rPr>
                        <a:t> and low-cost high-quality products.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Baskerville Old Face" panose="02020602080505020303" pitchFamily="18" charset="0"/>
                        </a:rPr>
                        <a:t>Extensive global supply chain and inventory.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Baskerville Old Face" panose="02020602080505020303" pitchFamily="18" charset="0"/>
                        </a:rPr>
                        <a:t>Strong local supply chain and diverse inventory.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376986"/>
                  </a:ext>
                </a:extLst>
              </a:tr>
              <a:tr h="1147563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Baskerville Old Face" panose="02020602080505020303" pitchFamily="18" charset="0"/>
                        </a:rPr>
                        <a:t>Product Range</a:t>
                      </a:r>
                      <a:endParaRPr lang="en-IN" sz="2400" dirty="0">
                        <a:latin typeface="Baskerville Old Face" panose="02020602080505020303" pitchFamily="18" charset="0"/>
                      </a:endParaRP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Baskerville Old Face" panose="02020602080505020303" pitchFamily="18" charset="0"/>
                        </a:rPr>
                        <a:t>Broad range of high-quality fashion items.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Baskerville Old Face" panose="02020602080505020303" pitchFamily="18" charset="0"/>
                        </a:rPr>
                        <a:t>Master franchisee arrangements with global labels.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Baskerville Old Face" panose="02020602080505020303" pitchFamily="18" charset="0"/>
                        </a:rPr>
                        <a:t>Focus on low-cost products and social e-commerce.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Baskerville Old Face" panose="02020602080505020303" pitchFamily="18" charset="0"/>
                        </a:rPr>
                        <a:t>Extremely diverse range including fashion, electronics, and more.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Baskerville Old Face" panose="02020602080505020303" pitchFamily="18" charset="0"/>
                        </a:rPr>
                        <a:t>Wide range of products with significant fashion and electronics focus.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632959"/>
                  </a:ext>
                </a:extLst>
              </a:tr>
              <a:tr h="966189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Baskerville Old Face" panose="02020602080505020303" pitchFamily="18" charset="0"/>
                        </a:rPr>
                        <a:t>Technological Features</a:t>
                      </a:r>
                      <a:endParaRPr lang="en-IN" sz="2400" dirty="0">
                        <a:latin typeface="Baskerville Old Face" panose="02020602080505020303" pitchFamily="18" charset="0"/>
                      </a:endParaRP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Baskerville Old Face" panose="02020602080505020303" pitchFamily="18" charset="0"/>
                        </a:rPr>
                        <a:t>Advanced personalization and style recommendations.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Baskerville Old Face" panose="02020602080505020303" pitchFamily="18" charset="0"/>
                        </a:rPr>
                        <a:t>Basic search, trends, and store-led navigation.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Baskerville Old Face" panose="02020602080505020303" pitchFamily="18" charset="0"/>
                        </a:rPr>
                        <a:t>Social e-commerce integration (Facebook, WhatsApp).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Baskerville Old Face" panose="02020602080505020303" pitchFamily="18" charset="0"/>
                        </a:rPr>
                        <a:t>Advanced personalization, Prime benefits, and Alexa integration.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Baskerville Old Face" panose="02020602080505020303" pitchFamily="18" charset="0"/>
                        </a:rPr>
                        <a:t>Personalization, flash sales, and Big Billion Days events.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122820"/>
                  </a:ext>
                </a:extLst>
              </a:tr>
              <a:tr h="756183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Baskerville Old Face" panose="02020602080505020303" pitchFamily="18" charset="0"/>
                        </a:rPr>
                        <a:t>Return Policy</a:t>
                      </a:r>
                      <a:endParaRPr lang="en-IN" sz="2400" dirty="0">
                        <a:latin typeface="Baskerville Old Face" panose="02020602080505020303" pitchFamily="18" charset="0"/>
                      </a:endParaRP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Baskerville Old Face" panose="02020602080505020303" pitchFamily="18" charset="0"/>
                        </a:rPr>
                        <a:t>15 Days, reduced from 30 Days.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Baskerville Old Face" panose="02020602080505020303" pitchFamily="18" charset="0"/>
                        </a:rPr>
                        <a:t>30 Days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Baskerville Old Face" panose="02020602080505020303" pitchFamily="18" charset="0"/>
                        </a:rPr>
                        <a:t>7 Days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Baskerville Old Face" panose="02020602080505020303" pitchFamily="18" charset="0"/>
                        </a:rPr>
                        <a:t>30 Days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Baskerville Old Face" panose="02020602080505020303" pitchFamily="18" charset="0"/>
                        </a:rPr>
                        <a:t>10 Days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723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AD45FB5-4B14-46C3-9D16-5C8D99355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543" y="692954"/>
            <a:ext cx="1216437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6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367F8A-1DE1-491E-B92D-B748590FC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59469"/>
              </p:ext>
            </p:extLst>
          </p:nvPr>
        </p:nvGraphicFramePr>
        <p:xfrm>
          <a:off x="193923" y="988270"/>
          <a:ext cx="11772792" cy="4881459"/>
        </p:xfrm>
        <a:graphic>
          <a:graphicData uri="http://schemas.openxmlformats.org/drawingml/2006/table">
            <a:tbl>
              <a:tblPr/>
              <a:tblGrid>
                <a:gridCol w="1962132">
                  <a:extLst>
                    <a:ext uri="{9D8B030D-6E8A-4147-A177-3AD203B41FA5}">
                      <a16:colId xmlns:a16="http://schemas.microsoft.com/office/drawing/2014/main" val="3358508459"/>
                    </a:ext>
                  </a:extLst>
                </a:gridCol>
                <a:gridCol w="1962132">
                  <a:extLst>
                    <a:ext uri="{9D8B030D-6E8A-4147-A177-3AD203B41FA5}">
                      <a16:colId xmlns:a16="http://schemas.microsoft.com/office/drawing/2014/main" val="2098219151"/>
                    </a:ext>
                  </a:extLst>
                </a:gridCol>
                <a:gridCol w="1962132">
                  <a:extLst>
                    <a:ext uri="{9D8B030D-6E8A-4147-A177-3AD203B41FA5}">
                      <a16:colId xmlns:a16="http://schemas.microsoft.com/office/drawing/2014/main" val="3484569729"/>
                    </a:ext>
                  </a:extLst>
                </a:gridCol>
                <a:gridCol w="1962132">
                  <a:extLst>
                    <a:ext uri="{9D8B030D-6E8A-4147-A177-3AD203B41FA5}">
                      <a16:colId xmlns:a16="http://schemas.microsoft.com/office/drawing/2014/main" val="3091950221"/>
                    </a:ext>
                  </a:extLst>
                </a:gridCol>
                <a:gridCol w="1962132">
                  <a:extLst>
                    <a:ext uri="{9D8B030D-6E8A-4147-A177-3AD203B41FA5}">
                      <a16:colId xmlns:a16="http://schemas.microsoft.com/office/drawing/2014/main" val="2321817153"/>
                    </a:ext>
                  </a:extLst>
                </a:gridCol>
                <a:gridCol w="1962132">
                  <a:extLst>
                    <a:ext uri="{9D8B030D-6E8A-4147-A177-3AD203B41FA5}">
                      <a16:colId xmlns:a16="http://schemas.microsoft.com/office/drawing/2014/main" val="563768308"/>
                    </a:ext>
                  </a:extLst>
                </a:gridCol>
              </a:tblGrid>
              <a:tr h="763746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Baskerville Old Face" panose="02020602080505020303" pitchFamily="18" charset="0"/>
                        </a:rPr>
                        <a:t>Weaknesses</a:t>
                      </a:r>
                      <a:endParaRPr lang="en-IN" sz="2400" dirty="0">
                        <a:latin typeface="Baskerville Old Face" panose="02020602080505020303" pitchFamily="18" charset="0"/>
                      </a:endParaRP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Baskerville Old Face" panose="02020602080505020303" pitchFamily="18" charset="0"/>
                        </a:rPr>
                        <a:t>Myntra</a:t>
                      </a:r>
                      <a:endParaRPr lang="en-IN" sz="2800" dirty="0">
                        <a:latin typeface="Baskerville Old Face" panose="02020602080505020303" pitchFamily="18" charset="0"/>
                      </a:endParaRP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Baskerville Old Face" panose="02020602080505020303" pitchFamily="18" charset="0"/>
                        </a:rPr>
                        <a:t>AJIO</a:t>
                      </a:r>
                      <a:endParaRPr lang="en-IN" sz="2800" dirty="0">
                        <a:latin typeface="Baskerville Old Face" panose="02020602080505020303" pitchFamily="18" charset="0"/>
                      </a:endParaRP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 err="1">
                          <a:latin typeface="Baskerville Old Face" panose="02020602080505020303" pitchFamily="18" charset="0"/>
                        </a:rPr>
                        <a:t>Meesho</a:t>
                      </a:r>
                      <a:endParaRPr lang="en-IN" sz="2800" dirty="0">
                        <a:latin typeface="Baskerville Old Face" panose="02020602080505020303" pitchFamily="18" charset="0"/>
                      </a:endParaRP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Baskerville Old Face" panose="02020602080505020303" pitchFamily="18" charset="0"/>
                        </a:rPr>
                        <a:t>Amazon</a:t>
                      </a:r>
                      <a:endParaRPr lang="en-IN" sz="2800" dirty="0">
                        <a:latin typeface="Baskerville Old Face" panose="02020602080505020303" pitchFamily="18" charset="0"/>
                      </a:endParaRP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Baskerville Old Face" panose="02020602080505020303" pitchFamily="18" charset="0"/>
                        </a:rPr>
                        <a:t>Flipkart</a:t>
                      </a:r>
                      <a:endParaRPr lang="en-IN" sz="2800" dirty="0">
                        <a:latin typeface="Baskerville Old Face" panose="02020602080505020303" pitchFamily="18" charset="0"/>
                      </a:endParaRP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357933"/>
                  </a:ext>
                </a:extLst>
              </a:tr>
              <a:tr h="1189562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Baskerville Old Face" panose="02020602080505020303" pitchFamily="18" charset="0"/>
                        </a:rPr>
                        <a:t>Category Focus</a:t>
                      </a:r>
                      <a:endParaRPr lang="en-IN" sz="2400" dirty="0">
                        <a:latin typeface="Baskerville Old Face" panose="02020602080505020303" pitchFamily="18" charset="0"/>
                      </a:endParaRP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Established in key fashion categories.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Needs to identify profitable categories.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Highly price-sensitive target audience.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Overwhelming range can be challenging to navigate.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Competes with both local and international players.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582392"/>
                  </a:ext>
                </a:extLst>
              </a:tr>
              <a:tr h="1189562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Baskerville Old Face" panose="02020602080505020303" pitchFamily="18" charset="0"/>
                        </a:rPr>
                        <a:t>Fashion-first Approach</a:t>
                      </a:r>
                      <a:endParaRPr lang="en-IN" sz="2400" dirty="0">
                        <a:latin typeface="Baskerville Old Face" panose="02020602080505020303" pitchFamily="18" charset="0"/>
                      </a:endParaRP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Strong fashion-first approach.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Needs to build a fashion-first strategy.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Needs to constantly manage costs.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Focused on a broad range rather than fashion-specific.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Strong fashion segment but also diverse product range.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202393"/>
                  </a:ext>
                </a:extLst>
              </a:tr>
              <a:tr h="1738589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Baskerville Old Face" panose="02020602080505020303" pitchFamily="18" charset="0"/>
                        </a:rPr>
                        <a:t>Competition</a:t>
                      </a:r>
                      <a:endParaRPr lang="en-IN" sz="2400" dirty="0">
                        <a:latin typeface="Baskerville Old Face" panose="02020602080505020303" pitchFamily="18" charset="0"/>
                      </a:endParaRP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Competes with various local and international players.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Relatively new market entrant with competition.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Faces strong competition from horizontal and international players.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Intense competition globally and locally.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700" dirty="0"/>
                    </a:p>
                  </a:txBody>
                  <a:tcPr marL="88803" marR="88803" marT="44401" marB="44401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6292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64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9622759-7952-4A57-A89B-40E1994B9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0147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1DFF05-559F-46D2-BA24-5A847040C361}"/>
              </a:ext>
            </a:extLst>
          </p:cNvPr>
          <p:cNvSpPr/>
          <p:nvPr/>
        </p:nvSpPr>
        <p:spPr>
          <a:xfrm>
            <a:off x="0" y="0"/>
            <a:ext cx="1924216" cy="6520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Strategic Recommendations</a:t>
            </a:r>
            <a:endParaRPr lang="en-IN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6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F9078-1E0F-463B-9750-0F19407F9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904999"/>
            <a:ext cx="5136543" cy="42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4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C2930C-849C-48ED-9BEC-B2D66EC13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73" y="888420"/>
            <a:ext cx="9339291" cy="58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1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6B7E-84C9-4AF8-A87F-40001E6D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8CE53CA-FC91-460F-9C3B-9F6E5CE65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205620"/>
              </p:ext>
            </p:extLst>
          </p:nvPr>
        </p:nvGraphicFramePr>
        <p:xfrm>
          <a:off x="5183188" y="2760301"/>
          <a:ext cx="6169024" cy="2956920"/>
        </p:xfrm>
        <a:graphic>
          <a:graphicData uri="http://schemas.openxmlformats.org/drawingml/2006/table">
            <a:tbl>
              <a:tblPr/>
              <a:tblGrid>
                <a:gridCol w="3084512">
                  <a:extLst>
                    <a:ext uri="{9D8B030D-6E8A-4147-A177-3AD203B41FA5}">
                      <a16:colId xmlns:a16="http://schemas.microsoft.com/office/drawing/2014/main" val="2855492622"/>
                    </a:ext>
                  </a:extLst>
                </a:gridCol>
                <a:gridCol w="3084512">
                  <a:extLst>
                    <a:ext uri="{9D8B030D-6E8A-4147-A177-3AD203B41FA5}">
                      <a16:colId xmlns:a16="http://schemas.microsoft.com/office/drawing/2014/main" val="1520672933"/>
                    </a:ext>
                  </a:extLst>
                </a:gridCol>
              </a:tblGrid>
              <a:tr h="492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Founded</a:t>
                      </a:r>
                    </a:p>
                  </a:txBody>
                  <a:tcPr marL="53671" marR="53671" marT="26836" marB="2683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2007; </a:t>
                      </a:r>
                    </a:p>
                  </a:txBody>
                  <a:tcPr marL="53671" marR="53671" marT="26836" marB="2683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609594"/>
                  </a:ext>
                </a:extLst>
              </a:tr>
              <a:tr h="492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Area served</a:t>
                      </a:r>
                    </a:p>
                  </a:txBody>
                  <a:tcPr marL="53671" marR="53671" marT="26836" marB="2683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India</a:t>
                      </a:r>
                    </a:p>
                  </a:txBody>
                  <a:tcPr marL="53671" marR="53671" marT="26836" marB="2683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58260"/>
                  </a:ext>
                </a:extLst>
              </a:tr>
              <a:tr h="492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  <a:hlinkClick r:id="rId2" tooltip="Organizational founder"/>
                        </a:rPr>
                        <a:t>Founder(s)</a:t>
                      </a:r>
                      <a:endParaRPr lang="en-IN" sz="1100">
                        <a:effectLst/>
                      </a:endParaRPr>
                    </a:p>
                  </a:txBody>
                  <a:tcPr marL="53671" marR="53671" marT="26836" marB="2683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  <a:hlinkClick r:id="rId3" tooltip="Mukesh Bansal"/>
                        </a:rPr>
                        <a:t>Mukesh Bansal</a:t>
                      </a:r>
                      <a:r>
                        <a:rPr lang="en-IN" sz="1100">
                          <a:effectLst/>
                        </a:rPr>
                        <a:t>, Vineet Saxena, Ashutosh Lawania</a:t>
                      </a:r>
                    </a:p>
                  </a:txBody>
                  <a:tcPr marL="53671" marR="53671" marT="26836" marB="2683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75422"/>
                  </a:ext>
                </a:extLst>
              </a:tr>
              <a:tr h="492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CEO</a:t>
                      </a:r>
                    </a:p>
                  </a:txBody>
                  <a:tcPr marL="53671" marR="53671" marT="26836" marB="2683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Nandita Sinha</a:t>
                      </a:r>
                    </a:p>
                  </a:txBody>
                  <a:tcPr marL="53671" marR="53671" marT="26836" marB="2683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396440"/>
                  </a:ext>
                </a:extLst>
              </a:tr>
              <a:tr h="492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  <a:hlinkClick r:id="rId4" tooltip="Holding company"/>
                        </a:rPr>
                        <a:t>Parent</a:t>
                      </a:r>
                      <a:endParaRPr lang="en-IN" sz="1100">
                        <a:effectLst/>
                      </a:endParaRPr>
                    </a:p>
                  </a:txBody>
                  <a:tcPr marL="53671" marR="53671" marT="26836" marB="2683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  <a:hlinkClick r:id="rId5" tooltip="Flipkart"/>
                        </a:rPr>
                        <a:t>Flipkart</a:t>
                      </a:r>
                      <a:endParaRPr lang="en-IN" sz="1100">
                        <a:effectLst/>
                      </a:endParaRPr>
                    </a:p>
                  </a:txBody>
                  <a:tcPr marL="53671" marR="53671" marT="26836" marB="2683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20031"/>
                  </a:ext>
                </a:extLst>
              </a:tr>
              <a:tr h="492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  <a:hlinkClick r:id="rId6" tooltip="Subsidiary"/>
                        </a:rPr>
                        <a:t>Subsidiaries</a:t>
                      </a:r>
                      <a:endParaRPr lang="en-IN" sz="1100">
                        <a:effectLst/>
                      </a:endParaRPr>
                    </a:p>
                  </a:txBody>
                  <a:tcPr marL="53671" marR="53671" marT="26836" marB="2683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 err="1">
                          <a:effectLst/>
                        </a:rPr>
                        <a:t>Fitiquette</a:t>
                      </a:r>
                      <a:r>
                        <a:rPr lang="en-IN" sz="1100" dirty="0">
                          <a:effectLst/>
                        </a:rPr>
                        <a:t>, Roadster</a:t>
                      </a:r>
                    </a:p>
                  </a:txBody>
                  <a:tcPr marL="53671" marR="53671" marT="26836" marB="2683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49541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B9147-4C75-4D36-836F-659257CEF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89260C-D609-44FD-8E13-376E9C44A5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685678" y="909080"/>
            <a:ext cx="8022866" cy="150016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DCA40D-78D9-4BBF-B97D-FFAF7B419B89}"/>
              </a:ext>
            </a:extLst>
          </p:cNvPr>
          <p:cNvSpPr/>
          <p:nvPr/>
        </p:nvSpPr>
        <p:spPr>
          <a:xfrm>
            <a:off x="365760" y="2083242"/>
            <a:ext cx="4166102" cy="38656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Over view:</a:t>
            </a:r>
          </a:p>
          <a:p>
            <a:pPr algn="ctr"/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Myntra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Indian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9" tooltip="Fashion"/>
              </a:rPr>
              <a:t>fashion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10" tooltip="E-commerce"/>
              </a:rPr>
              <a:t>e-commerce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company headquartered in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11" tooltip="Bengaluru, Karnataka"/>
              </a:rPr>
              <a:t>Bengaluru, Karnataka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India. The company was founded in 2007-2008 to sell personalized gift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items.In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May 2014, Myntra.com was acquired by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5" tooltip="Flipkart"/>
              </a:rPr>
              <a:t>Flipkart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4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E2B1F-585F-4376-9EE8-7276F1773073}"/>
              </a:ext>
            </a:extLst>
          </p:cNvPr>
          <p:cNvSpPr txBox="1"/>
          <p:nvPr/>
        </p:nvSpPr>
        <p:spPr>
          <a:xfrm>
            <a:off x="493452" y="1225689"/>
            <a:ext cx="242360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Overall Sentiment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Product Variety:</a:t>
            </a:r>
            <a:r>
              <a:rPr lang="en-GB" dirty="0"/>
              <a:t> Extensive range of fashion 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User Experience:</a:t>
            </a:r>
            <a:r>
              <a:rPr lang="en-GB" dirty="0"/>
              <a:t> User-friendly interface, smooth shopping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Sales &amp; Discounts:</a:t>
            </a:r>
            <a:r>
              <a:rPr lang="en-GB" dirty="0"/>
              <a:t> Attractive offers and competitive pricing..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1653CD-CBAF-4CD8-9D3A-02B8A50F3F82}"/>
              </a:ext>
            </a:extLst>
          </p:cNvPr>
          <p:cNvSpPr txBox="1"/>
          <p:nvPr/>
        </p:nvSpPr>
        <p:spPr>
          <a:xfrm>
            <a:off x="8220721" y="1285276"/>
            <a:ext cx="347782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Evolving Expectations:</a:t>
            </a:r>
            <a:r>
              <a:rPr lang="en-GB" dirty="0"/>
              <a:t> Customers increasingly expect prompt delivery, high-quality products, and excellent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Sustainability:</a:t>
            </a:r>
            <a:r>
              <a:rPr lang="en-GB" dirty="0"/>
              <a:t> There is a rising interest in sustainable fashion and eco-friendly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Influence of Social Media:</a:t>
            </a:r>
            <a:r>
              <a:rPr lang="en-GB" dirty="0"/>
              <a:t> Instagram, Facebook, and YouTube influencers play a significant role in shaping customer opinions and driving purchases.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31F4E-9985-4A4F-AC76-BFC87E610F25}"/>
              </a:ext>
            </a:extLst>
          </p:cNvPr>
          <p:cNvSpPr txBox="1"/>
          <p:nvPr/>
        </p:nvSpPr>
        <p:spPr>
          <a:xfrm>
            <a:off x="3422342" y="1249765"/>
            <a:ext cx="347782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Influence of Social Media &amp; YouTube Blogs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Influencer Endorsements:</a:t>
            </a:r>
            <a:r>
              <a:rPr lang="en-GB" dirty="0"/>
              <a:t> Enhanced brand perception through fashion influencers.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User-Generated Content:</a:t>
            </a:r>
            <a:r>
              <a:rPr lang="en-GB" dirty="0"/>
              <a:t> Positive customer photos and reviews build trust.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YouTube Blogs:</a:t>
            </a:r>
            <a:r>
              <a:rPr lang="en-GB" dirty="0"/>
              <a:t> Detailed reviews and fashion hauls provide comprehensive product insights, often leading to increased brand visibility and credibility.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BFFB-1E02-458E-A126-FB07BFE0FB6C}"/>
              </a:ext>
            </a:extLst>
          </p:cNvPr>
          <p:cNvSpPr txBox="1"/>
          <p:nvPr/>
        </p:nvSpPr>
        <p:spPr>
          <a:xfrm>
            <a:off x="2010607" y="252923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61DFC9-E10C-483D-9F3E-68CB248F9DE4}"/>
              </a:ext>
            </a:extLst>
          </p:cNvPr>
          <p:cNvSpPr/>
          <p:nvPr/>
        </p:nvSpPr>
        <p:spPr>
          <a:xfrm>
            <a:off x="0" y="0"/>
            <a:ext cx="12192000" cy="10484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CUSTOMER PERCEPTION OF MYNTRA</a:t>
            </a:r>
          </a:p>
        </p:txBody>
      </p:sp>
      <p:pic>
        <p:nvPicPr>
          <p:cNvPr id="11" name="Graphic 10" descr="Research with solid fill">
            <a:extLst>
              <a:ext uri="{FF2B5EF4-FFF2-40B4-BE49-F238E27FC236}">
                <a16:creationId xmlns:a16="http://schemas.microsoft.com/office/drawing/2014/main" id="{CDBD4F69-8BB0-4759-BB0F-3C334AA4C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175146"/>
            <a:ext cx="615086" cy="703738"/>
          </a:xfrm>
          <a:prstGeom prst="rect">
            <a:avLst/>
          </a:prstGeom>
        </p:spPr>
      </p:pic>
      <p:pic>
        <p:nvPicPr>
          <p:cNvPr id="13" name="Graphic 12" descr="Connections with solid fill">
            <a:extLst>
              <a:ext uri="{FF2B5EF4-FFF2-40B4-BE49-F238E27FC236}">
                <a16:creationId xmlns:a16="http://schemas.microsoft.com/office/drawing/2014/main" id="{5AD25458-37E9-492F-A2B5-9D1EE586E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132" y="1878884"/>
            <a:ext cx="914400" cy="914400"/>
          </a:xfrm>
          <a:prstGeom prst="rect">
            <a:avLst/>
          </a:prstGeom>
        </p:spPr>
      </p:pic>
      <p:pic>
        <p:nvPicPr>
          <p:cNvPr id="15" name="Graphic 14" descr="Crown with solid fill">
            <a:extLst>
              <a:ext uri="{FF2B5EF4-FFF2-40B4-BE49-F238E27FC236}">
                <a16:creationId xmlns:a16="http://schemas.microsoft.com/office/drawing/2014/main" id="{D2329505-DEEC-4AB9-84F4-28F57500E0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3636" y="1249765"/>
            <a:ext cx="703738" cy="7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8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216BE2-B1CB-4E47-910F-462696657B53}"/>
              </a:ext>
            </a:extLst>
          </p:cNvPr>
          <p:cNvSpPr txBox="1"/>
          <p:nvPr/>
        </p:nvSpPr>
        <p:spPr>
          <a:xfrm>
            <a:off x="1152939" y="1169739"/>
            <a:ext cx="1039235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High Impact Positive Reviews: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b="1" dirty="0"/>
              <a:t>Product Quality:</a:t>
            </a:r>
            <a:br>
              <a:rPr lang="en-GB" dirty="0"/>
            </a:br>
            <a:r>
              <a:rPr lang="en-GB" dirty="0"/>
              <a:t>“High-quality products that always exceed expectations.”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b="1" dirty="0"/>
              <a:t>Customer Service:</a:t>
            </a:r>
            <a:br>
              <a:rPr lang="en-GB" dirty="0"/>
            </a:br>
            <a:r>
              <a:rPr lang="en-GB" dirty="0"/>
              <a:t>“Outstanding customer service with prompt and helpful support.”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b="1" dirty="0"/>
              <a:t>Delivery Timeliness:</a:t>
            </a:r>
            <a:br>
              <a:rPr lang="en-GB" dirty="0"/>
            </a:br>
            <a:r>
              <a:rPr lang="en-GB" dirty="0"/>
              <a:t>“Fast delivery that consistently beats expectations.”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b="1" dirty="0"/>
              <a:t>Return/Refund Process:</a:t>
            </a:r>
            <a:br>
              <a:rPr lang="en-GB" dirty="0"/>
            </a:br>
            <a:r>
              <a:rPr lang="en-GB" dirty="0"/>
              <a:t>“Easy and efficient return and refund process.”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b="1" dirty="0"/>
              <a:t>Website Usability:</a:t>
            </a:r>
            <a:br>
              <a:rPr lang="en-GB" dirty="0"/>
            </a:br>
            <a:r>
              <a:rPr lang="en-GB" dirty="0"/>
              <a:t>“User-friendly website with smooth navigation and checkout.”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b="1" dirty="0"/>
              <a:t>Variety of Products:</a:t>
            </a:r>
            <a:br>
              <a:rPr lang="en-GB" dirty="0"/>
            </a:br>
            <a:r>
              <a:rPr lang="en-GB" dirty="0"/>
              <a:t>“Wide variety of products catering to all needs.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  <a:p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5AF8-70BF-4AE7-A903-03ABC6FE90FD}"/>
              </a:ext>
            </a:extLst>
          </p:cNvPr>
          <p:cNvSpPr txBox="1"/>
          <p:nvPr/>
        </p:nvSpPr>
        <p:spPr>
          <a:xfrm>
            <a:off x="284776" y="580773"/>
            <a:ext cx="11622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17A757-8BAB-4FE0-B484-D45F4EE01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10732" y="-39531"/>
            <a:ext cx="1896492" cy="1877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4A905B-0A95-4A4F-A645-3E8ACE48436D}"/>
              </a:ext>
            </a:extLst>
          </p:cNvPr>
          <p:cNvSpPr txBox="1"/>
          <p:nvPr/>
        </p:nvSpPr>
        <p:spPr>
          <a:xfrm>
            <a:off x="5143500" y="4367999"/>
            <a:ext cx="1905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FA34F-9197-4471-89F2-EB0A731E132B}"/>
              </a:ext>
            </a:extLst>
          </p:cNvPr>
          <p:cNvSpPr/>
          <p:nvPr/>
        </p:nvSpPr>
        <p:spPr>
          <a:xfrm>
            <a:off x="0" y="0"/>
            <a:ext cx="12192000" cy="11697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CUSTOMER SENTIMENT ANALYSIS BASED  REVIEW WEB PAGE AND YOUTUBE</a:t>
            </a:r>
            <a:endParaRPr lang="en-IN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19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E3E3D1-09EA-46E3-A7CE-3E520E20BAE9}"/>
              </a:ext>
            </a:extLst>
          </p:cNvPr>
          <p:cNvSpPr txBox="1"/>
          <p:nvPr/>
        </p:nvSpPr>
        <p:spPr>
          <a:xfrm>
            <a:off x="774810" y="456316"/>
            <a:ext cx="10881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Low Impact Negative Reviews:</a:t>
            </a:r>
          </a:p>
          <a:p>
            <a:endParaRPr lang="en-GB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B5ACE1-CD20-4D61-A166-B79F0859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892" y="1046372"/>
            <a:ext cx="730520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Quality: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“Product quality didn’t meet my expectations and felt subpar.”</a:t>
            </a:r>
          </a:p>
          <a:p>
            <a:pPr marL="285750" marR="0" lvl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Service: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“Customer service was slow to respond and unhelpful.”</a:t>
            </a:r>
          </a:p>
          <a:p>
            <a:pPr marL="285750" marR="0" lvl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Delivery Timeliness: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“Delivery was delayed and arrived later than promised.”</a:t>
            </a:r>
          </a:p>
          <a:p>
            <a:pPr marL="285750" marR="0" lvl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Return/Refund Process: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“Return and refund process was confusing and cumbersome.”</a:t>
            </a:r>
          </a:p>
          <a:p>
            <a:pPr marL="285750" marR="0" lvl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 Usability: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“Website was difficult to navigate and prone to glitches.”</a:t>
            </a:r>
          </a:p>
          <a:p>
            <a:pPr marL="285750" marR="0" lvl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Variety of Products: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“Limited product selection with not enough variety to choose from.”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EA7265-C690-43AA-81AD-D4B5195716EC}"/>
              </a:ext>
            </a:extLst>
          </p:cNvPr>
          <p:cNvSpPr txBox="1"/>
          <p:nvPr/>
        </p:nvSpPr>
        <p:spPr>
          <a:xfrm>
            <a:off x="178021" y="1510747"/>
            <a:ext cx="9299934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u="sng" dirty="0"/>
              <a:t>Neutral Reviews: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b="1" dirty="0"/>
              <a:t>Customer Service:</a:t>
            </a:r>
            <a:br>
              <a:rPr lang="en-GB" dirty="0"/>
            </a:br>
            <a:r>
              <a:rPr lang="en-GB" dirty="0"/>
              <a:t>“Service was adequate but could use some improvement.”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b="1" dirty="0"/>
              <a:t>Delivery Timeliness:</a:t>
            </a:r>
            <a:br>
              <a:rPr lang="en-GB" dirty="0"/>
            </a:br>
            <a:r>
              <a:rPr lang="en-GB" dirty="0"/>
              <a:t>“Delivery was on time but not exceptional.”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b="1" dirty="0"/>
              <a:t>Return/Refund Process:</a:t>
            </a:r>
            <a:br>
              <a:rPr lang="en-GB" dirty="0"/>
            </a:br>
            <a:r>
              <a:rPr lang="en-GB" dirty="0"/>
              <a:t>“Return and refund process was straightforward but standard.”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b="1" dirty="0"/>
              <a:t>Website Usability:</a:t>
            </a:r>
            <a:br>
              <a:rPr lang="en-GB" dirty="0"/>
            </a:br>
            <a:r>
              <a:rPr lang="en-GB" dirty="0"/>
              <a:t>“Website is functional but lacks advanced features.”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717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DB98608-40A9-4B23-AEF0-38DCC9853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44153"/>
              </p:ext>
            </p:extLst>
          </p:nvPr>
        </p:nvGraphicFramePr>
        <p:xfrm>
          <a:off x="2528515" y="282344"/>
          <a:ext cx="876057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6A7686B-950E-4D77-9C8C-5A1E037D3E62}"/>
              </a:ext>
            </a:extLst>
          </p:cNvPr>
          <p:cNvSpPr/>
          <p:nvPr/>
        </p:nvSpPr>
        <p:spPr>
          <a:xfrm>
            <a:off x="0" y="0"/>
            <a:ext cx="2417197" cy="64723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Market Trends</a:t>
            </a:r>
            <a:endParaRPr lang="en-IN" sz="6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7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7867C9-7EF6-4601-AC51-35AAB632DC65}"/>
              </a:ext>
            </a:extLst>
          </p:cNvPr>
          <p:cNvSpPr txBox="1"/>
          <p:nvPr/>
        </p:nvSpPr>
        <p:spPr>
          <a:xfrm>
            <a:off x="1160890" y="1009817"/>
            <a:ext cx="935868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Comparative Analysis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(Myntra, AJIO,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Meesho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, Amazon, and Flipkart)</a:t>
            </a:r>
          </a:p>
        </p:txBody>
      </p:sp>
    </p:spTree>
    <p:extLst>
      <p:ext uri="{BB962C8B-B14F-4D97-AF65-F5344CB8AC3E}">
        <p14:creationId xmlns:p14="http://schemas.microsoft.com/office/powerpoint/2010/main" val="310960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4321C-E17E-450E-9F7B-41FA7C923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97762"/>
              </p:ext>
            </p:extLst>
          </p:nvPr>
        </p:nvGraphicFramePr>
        <p:xfrm>
          <a:off x="781235" y="1113467"/>
          <a:ext cx="9762210" cy="4559423"/>
        </p:xfrm>
        <a:graphic>
          <a:graphicData uri="http://schemas.openxmlformats.org/drawingml/2006/table">
            <a:tbl>
              <a:tblPr/>
              <a:tblGrid>
                <a:gridCol w="1589635">
                  <a:extLst>
                    <a:ext uri="{9D8B030D-6E8A-4147-A177-3AD203B41FA5}">
                      <a16:colId xmlns:a16="http://schemas.microsoft.com/office/drawing/2014/main" val="13536642"/>
                    </a:ext>
                  </a:extLst>
                </a:gridCol>
                <a:gridCol w="1634515">
                  <a:extLst>
                    <a:ext uri="{9D8B030D-6E8A-4147-A177-3AD203B41FA5}">
                      <a16:colId xmlns:a16="http://schemas.microsoft.com/office/drawing/2014/main" val="3961104512"/>
                    </a:ext>
                  </a:extLst>
                </a:gridCol>
                <a:gridCol w="1634515">
                  <a:extLst>
                    <a:ext uri="{9D8B030D-6E8A-4147-A177-3AD203B41FA5}">
                      <a16:colId xmlns:a16="http://schemas.microsoft.com/office/drawing/2014/main" val="2921993105"/>
                    </a:ext>
                  </a:extLst>
                </a:gridCol>
                <a:gridCol w="1634515">
                  <a:extLst>
                    <a:ext uri="{9D8B030D-6E8A-4147-A177-3AD203B41FA5}">
                      <a16:colId xmlns:a16="http://schemas.microsoft.com/office/drawing/2014/main" val="685993687"/>
                    </a:ext>
                  </a:extLst>
                </a:gridCol>
                <a:gridCol w="1634515">
                  <a:extLst>
                    <a:ext uri="{9D8B030D-6E8A-4147-A177-3AD203B41FA5}">
                      <a16:colId xmlns:a16="http://schemas.microsoft.com/office/drawing/2014/main" val="3207337329"/>
                    </a:ext>
                  </a:extLst>
                </a:gridCol>
                <a:gridCol w="1634515">
                  <a:extLst>
                    <a:ext uri="{9D8B030D-6E8A-4147-A177-3AD203B41FA5}">
                      <a16:colId xmlns:a16="http://schemas.microsoft.com/office/drawing/2014/main" val="4174764789"/>
                    </a:ext>
                  </a:extLst>
                </a:gridCol>
              </a:tblGrid>
              <a:tr h="325673">
                <a:tc>
                  <a:txBody>
                    <a:bodyPr/>
                    <a:lstStyle/>
                    <a:p>
                      <a:r>
                        <a:rPr lang="en-IN" sz="1500" b="1" dirty="0"/>
                        <a:t>Factors</a:t>
                      </a:r>
                      <a:endParaRPr lang="en-IN" sz="15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Myntra</a:t>
                      </a:r>
                      <a:endParaRPr lang="en-IN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AJIO</a:t>
                      </a:r>
                      <a:endParaRPr lang="en-IN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Meesho</a:t>
                      </a:r>
                      <a:endParaRPr lang="en-IN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Amazon</a:t>
                      </a:r>
                      <a:endParaRPr lang="en-IN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Flipkart</a:t>
                      </a:r>
                      <a:endParaRPr lang="en-IN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592050"/>
                  </a:ext>
                </a:extLst>
              </a:tr>
              <a:tr h="325673">
                <a:tc>
                  <a:txBody>
                    <a:bodyPr/>
                    <a:lstStyle/>
                    <a:p>
                      <a:r>
                        <a:rPr lang="en-IN" sz="1500" b="1" dirty="0"/>
                        <a:t>Products</a:t>
                      </a:r>
                      <a:endParaRPr lang="en-IN" sz="15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500,000+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200,000+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Not Applicable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500M+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200M+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677824"/>
                  </a:ext>
                </a:extLst>
              </a:tr>
              <a:tr h="325673">
                <a:tc>
                  <a:txBody>
                    <a:bodyPr/>
                    <a:lstStyle/>
                    <a:p>
                      <a:r>
                        <a:rPr lang="en-IN" sz="1500" b="1" dirty="0"/>
                        <a:t>Brands</a:t>
                      </a:r>
                      <a:endParaRPr lang="en-IN" sz="15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5,000+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2,000+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Not Applicable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1,000+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1,000+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59115"/>
                  </a:ext>
                </a:extLst>
              </a:tr>
              <a:tr h="325673">
                <a:tc>
                  <a:txBody>
                    <a:bodyPr/>
                    <a:lstStyle/>
                    <a:p>
                      <a:r>
                        <a:rPr lang="en-IN" sz="1500" b="1"/>
                        <a:t>Sellers</a:t>
                      </a:r>
                      <a:endParaRPr lang="en-IN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2,000+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Not Available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10,000,000+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2,000,000+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2,000,000+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177331"/>
                  </a:ext>
                </a:extLst>
              </a:tr>
              <a:tr h="814183">
                <a:tc>
                  <a:txBody>
                    <a:bodyPr/>
                    <a:lstStyle/>
                    <a:p>
                      <a:r>
                        <a:rPr lang="en-IN" sz="1500" b="1"/>
                        <a:t>Return Policy</a:t>
                      </a:r>
                      <a:endParaRPr lang="en-IN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15 Days (Reduced from 30 Days)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30 Days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7 Days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30 Days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10 Days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951858"/>
                  </a:ext>
                </a:extLst>
              </a:tr>
              <a:tr h="569928">
                <a:tc>
                  <a:txBody>
                    <a:bodyPr/>
                    <a:lstStyle/>
                    <a:p>
                      <a:r>
                        <a:rPr lang="en-IN" sz="1500" b="1"/>
                        <a:t>App Store Downloads</a:t>
                      </a:r>
                      <a:endParaRPr lang="en-IN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50M+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10M+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10M+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400M+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300M+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029126"/>
                  </a:ext>
                </a:extLst>
              </a:tr>
              <a:tr h="569928">
                <a:tc>
                  <a:txBody>
                    <a:bodyPr/>
                    <a:lstStyle/>
                    <a:p>
                      <a:r>
                        <a:rPr lang="en-IN" sz="1500" b="1"/>
                        <a:t>App Store Ratings</a:t>
                      </a:r>
                      <a:endParaRPr lang="en-IN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4.4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4.2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4.4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4.6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4.4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73015"/>
                  </a:ext>
                </a:extLst>
              </a:tr>
              <a:tr h="1302692">
                <a:tc>
                  <a:txBody>
                    <a:bodyPr/>
                    <a:lstStyle/>
                    <a:p>
                      <a:r>
                        <a:rPr lang="en-IN" sz="1500" b="1"/>
                        <a:t>App Features</a:t>
                      </a:r>
                      <a:endParaRPr lang="en-IN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Personalization, Style Recommendations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Trends, Basic Search, Store-led Navigation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Social E-commerce, Facebook and WhatsApp Integrations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Personalization, Prime Membership, Alexa Integration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Personalization, Flash Sales, Big Billion Days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3309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1D0F75-A7E0-4D6C-A7DC-B2BF38298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14343"/>
              </p:ext>
            </p:extLst>
          </p:nvPr>
        </p:nvGraphicFramePr>
        <p:xfrm>
          <a:off x="763325" y="1105231"/>
          <a:ext cx="9756251" cy="4572000"/>
        </p:xfrm>
        <a:graphic>
          <a:graphicData uri="http://schemas.openxmlformats.org/drawingml/2006/table">
            <a:tbl>
              <a:tblPr firstRow="1" firstCol="1" lastRow="1"/>
              <a:tblGrid>
                <a:gridCol w="9756251">
                  <a:extLst>
                    <a:ext uri="{9D8B030D-6E8A-4147-A177-3AD203B41FA5}">
                      <a16:colId xmlns:a16="http://schemas.microsoft.com/office/drawing/2014/main" val="1059711510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7291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9C3B06-F533-42E1-BC87-EA8371801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909314"/>
              </p:ext>
            </p:extLst>
          </p:nvPr>
        </p:nvGraphicFramePr>
        <p:xfrm>
          <a:off x="781236" y="993914"/>
          <a:ext cx="9953026" cy="4687212"/>
        </p:xfrm>
        <a:graphic>
          <a:graphicData uri="http://schemas.openxmlformats.org/drawingml/2006/table">
            <a:tbl>
              <a:tblPr firstRow="1" bandRow="1"/>
              <a:tblGrid>
                <a:gridCol w="9953026">
                  <a:extLst>
                    <a:ext uri="{9D8B030D-6E8A-4147-A177-3AD203B41FA5}">
                      <a16:colId xmlns:a16="http://schemas.microsoft.com/office/drawing/2014/main" val="4292331003"/>
                    </a:ext>
                  </a:extLst>
                </a:gridCol>
              </a:tblGrid>
              <a:tr h="46872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6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103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1291</Words>
  <Application>Microsoft Office PowerPoint</Application>
  <PresentationFormat>Widescreen</PresentationFormat>
  <Paragraphs>201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Baskerville Old Face</vt:lpstr>
      <vt:lpstr>Calibri</vt:lpstr>
      <vt:lpstr>Times New Roman</vt:lpstr>
      <vt:lpstr>Trebuchet MS</vt:lpstr>
      <vt:lpstr>Wingdings</vt:lpstr>
      <vt:lpstr>Wingdings 3</vt:lpstr>
      <vt:lpstr>Facet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tamilselvan natarajan</dc:creator>
  <cp:lastModifiedBy>tamilselvan natarajan</cp:lastModifiedBy>
  <cp:revision>32</cp:revision>
  <dcterms:created xsi:type="dcterms:W3CDTF">2024-09-08T06:23:06Z</dcterms:created>
  <dcterms:modified xsi:type="dcterms:W3CDTF">2024-09-08T14:54:49Z</dcterms:modified>
</cp:coreProperties>
</file>