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9FCE21-2922-4075-89AA-1F2C2C92FFA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CB75FA7-A450-49CD-B0E0-5F2D5ACABF98}">
      <dgm:prSet phldrT="[Text]"/>
      <dgm:spPr/>
      <dgm:t>
        <a:bodyPr/>
        <a:lstStyle/>
        <a:p>
          <a:r>
            <a:rPr lang="en-US" dirty="0" smtClean="0">
              <a:latin typeface="Lucida Bright" panose="02040602050505020304" pitchFamily="18" charset="0"/>
            </a:rPr>
            <a:t>Tech Mahindra offers a wide range of services across various domains. Here are some of its major service areas</a:t>
          </a:r>
          <a:r>
            <a:rPr lang="en-US" dirty="0" smtClean="0"/>
            <a:t>:</a:t>
          </a:r>
          <a:endParaRPr lang="en-US" dirty="0"/>
        </a:p>
      </dgm:t>
    </dgm:pt>
    <dgm:pt modelId="{8F257BA8-1336-4AB3-9D34-8D07BCE300A8}" type="parTrans" cxnId="{A1B11339-2F19-4F4B-BE3C-631A110CF6F7}">
      <dgm:prSet/>
      <dgm:spPr/>
      <dgm:t>
        <a:bodyPr/>
        <a:lstStyle/>
        <a:p>
          <a:endParaRPr lang="en-US"/>
        </a:p>
      </dgm:t>
    </dgm:pt>
    <dgm:pt modelId="{798C4E2D-8E19-430A-9D52-77FC58F4A820}" type="sibTrans" cxnId="{A1B11339-2F19-4F4B-BE3C-631A110CF6F7}">
      <dgm:prSet/>
      <dgm:spPr/>
      <dgm:t>
        <a:bodyPr/>
        <a:lstStyle/>
        <a:p>
          <a:endParaRPr lang="en-US"/>
        </a:p>
      </dgm:t>
    </dgm:pt>
    <dgm:pt modelId="{2853316D-AD21-49D3-A262-FD81DD8BD389}" type="pres">
      <dgm:prSet presAssocID="{359FCE21-2922-4075-89AA-1F2C2C92FFA3}" presName="diagram" presStyleCnt="0">
        <dgm:presLayoutVars>
          <dgm:dir/>
          <dgm:resizeHandles val="exact"/>
        </dgm:presLayoutVars>
      </dgm:prSet>
      <dgm:spPr/>
      <dgm:t>
        <a:bodyPr/>
        <a:lstStyle/>
        <a:p>
          <a:endParaRPr lang="en-US"/>
        </a:p>
      </dgm:t>
    </dgm:pt>
    <dgm:pt modelId="{F1681A14-9A0F-4C9F-9D68-952D69C54361}" type="pres">
      <dgm:prSet presAssocID="{ACB75FA7-A450-49CD-B0E0-5F2D5ACABF98}" presName="node" presStyleLbl="node1" presStyleIdx="0" presStyleCnt="1" custScaleY="272964" custLinFactNeighborX="0" custLinFactNeighborY="39292">
        <dgm:presLayoutVars>
          <dgm:bulletEnabled val="1"/>
        </dgm:presLayoutVars>
      </dgm:prSet>
      <dgm:spPr/>
      <dgm:t>
        <a:bodyPr/>
        <a:lstStyle/>
        <a:p>
          <a:endParaRPr lang="en-US"/>
        </a:p>
      </dgm:t>
    </dgm:pt>
  </dgm:ptLst>
  <dgm:cxnLst>
    <dgm:cxn modelId="{F541928E-B56E-484F-B077-6CC2E860E4F2}" type="presOf" srcId="{ACB75FA7-A450-49CD-B0E0-5F2D5ACABF98}" destId="{F1681A14-9A0F-4C9F-9D68-952D69C54361}" srcOrd="0" destOrd="0" presId="urn:microsoft.com/office/officeart/2005/8/layout/default"/>
    <dgm:cxn modelId="{A1B11339-2F19-4F4B-BE3C-631A110CF6F7}" srcId="{359FCE21-2922-4075-89AA-1F2C2C92FFA3}" destId="{ACB75FA7-A450-49CD-B0E0-5F2D5ACABF98}" srcOrd="0" destOrd="0" parTransId="{8F257BA8-1336-4AB3-9D34-8D07BCE300A8}" sibTransId="{798C4E2D-8E19-430A-9D52-77FC58F4A820}"/>
    <dgm:cxn modelId="{9EAEA613-335B-4A05-8D73-1D8500211B6C}" type="presOf" srcId="{359FCE21-2922-4075-89AA-1F2C2C92FFA3}" destId="{2853316D-AD21-49D3-A262-FD81DD8BD389}" srcOrd="0" destOrd="0" presId="urn:microsoft.com/office/officeart/2005/8/layout/default"/>
    <dgm:cxn modelId="{469C1AD6-3FD3-4C1D-9873-16D9AD0590ED}" type="presParOf" srcId="{2853316D-AD21-49D3-A262-FD81DD8BD389}" destId="{F1681A14-9A0F-4C9F-9D68-952D69C54361}"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681A14-9A0F-4C9F-9D68-952D69C54361}">
      <dsp:nvSpPr>
        <dsp:cNvPr id="0" name=""/>
        <dsp:cNvSpPr/>
      </dsp:nvSpPr>
      <dsp:spPr>
        <a:xfrm>
          <a:off x="0" y="650958"/>
          <a:ext cx="1920875" cy="314597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latin typeface="Lucida Bright" panose="02040602050505020304" pitchFamily="18" charset="0"/>
            </a:rPr>
            <a:t>Tech Mahindra offers a wide range of services across various domains. Here are some of its major service areas</a:t>
          </a:r>
          <a:r>
            <a:rPr lang="en-US" sz="1900" kern="1200" dirty="0" smtClean="0"/>
            <a:t>:</a:t>
          </a:r>
          <a:endParaRPr lang="en-US" sz="1900" kern="1200" dirty="0"/>
        </a:p>
      </dsp:txBody>
      <dsp:txXfrm>
        <a:off x="0" y="650958"/>
        <a:ext cx="1920875" cy="314597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56178F-F20D-4C39-BE42-9E665A4113A9}" type="datetimeFigureOut">
              <a:rPr lang="en-IN" smtClean="0"/>
              <a:t>07-10-2024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CF862518-1139-45D5-BA63-454ADACBE459}" type="slidenum">
              <a:rPr lang="en-IN" smtClean="0"/>
              <a:t>‹#›</a:t>
            </a:fld>
            <a:endParaRPr lang="en-IN"/>
          </a:p>
        </p:txBody>
      </p:sp>
    </p:spTree>
    <p:extLst>
      <p:ext uri="{BB962C8B-B14F-4D97-AF65-F5344CB8AC3E}">
        <p14:creationId xmlns:p14="http://schemas.microsoft.com/office/powerpoint/2010/main" val="419692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A56178F-F20D-4C39-BE42-9E665A4113A9}"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862518-1139-45D5-BA63-454ADACBE459}" type="slidenum">
              <a:rPr lang="en-IN" smtClean="0"/>
              <a:t>‹#›</a:t>
            </a:fld>
            <a:endParaRPr lang="en-IN"/>
          </a:p>
        </p:txBody>
      </p:sp>
    </p:spTree>
    <p:extLst>
      <p:ext uri="{BB962C8B-B14F-4D97-AF65-F5344CB8AC3E}">
        <p14:creationId xmlns:p14="http://schemas.microsoft.com/office/powerpoint/2010/main" val="2496585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56178F-F20D-4C39-BE42-9E665A4113A9}"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62518-1139-45D5-BA63-454ADACBE459}" type="slidenum">
              <a:rPr lang="en-IN" smtClean="0"/>
              <a:t>‹#›</a:t>
            </a:fld>
            <a:endParaRPr lang="en-IN"/>
          </a:p>
        </p:txBody>
      </p:sp>
    </p:spTree>
    <p:extLst>
      <p:ext uri="{BB962C8B-B14F-4D97-AF65-F5344CB8AC3E}">
        <p14:creationId xmlns:p14="http://schemas.microsoft.com/office/powerpoint/2010/main" val="3844104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56178F-F20D-4C39-BE42-9E665A4113A9}"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62518-1139-45D5-BA63-454ADACBE459}" type="slidenum">
              <a:rPr lang="en-IN" smtClean="0"/>
              <a:t>‹#›</a:t>
            </a:fld>
            <a:endParaRPr lang="en-IN"/>
          </a:p>
        </p:txBody>
      </p:sp>
    </p:spTree>
    <p:extLst>
      <p:ext uri="{BB962C8B-B14F-4D97-AF65-F5344CB8AC3E}">
        <p14:creationId xmlns:p14="http://schemas.microsoft.com/office/powerpoint/2010/main" val="1376454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56178F-F20D-4C39-BE42-9E665A4113A9}"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62518-1139-45D5-BA63-454ADACBE459}" type="slidenum">
              <a:rPr lang="en-IN" smtClean="0"/>
              <a:t>‹#›</a:t>
            </a:fld>
            <a:endParaRPr lang="en-IN"/>
          </a:p>
        </p:txBody>
      </p:sp>
    </p:spTree>
    <p:extLst>
      <p:ext uri="{BB962C8B-B14F-4D97-AF65-F5344CB8AC3E}">
        <p14:creationId xmlns:p14="http://schemas.microsoft.com/office/powerpoint/2010/main" val="3322617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56178F-F20D-4C39-BE42-9E665A4113A9}"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62518-1139-45D5-BA63-454ADACBE459}" type="slidenum">
              <a:rPr lang="en-IN" smtClean="0"/>
              <a:t>‹#›</a:t>
            </a:fld>
            <a:endParaRPr lang="en-IN"/>
          </a:p>
        </p:txBody>
      </p:sp>
    </p:spTree>
    <p:extLst>
      <p:ext uri="{BB962C8B-B14F-4D97-AF65-F5344CB8AC3E}">
        <p14:creationId xmlns:p14="http://schemas.microsoft.com/office/powerpoint/2010/main" val="25720783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56178F-F20D-4C39-BE42-9E665A4113A9}"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62518-1139-45D5-BA63-454ADACBE459}" type="slidenum">
              <a:rPr lang="en-IN" smtClean="0"/>
              <a:t>‹#›</a:t>
            </a:fld>
            <a:endParaRPr lang="en-IN"/>
          </a:p>
        </p:txBody>
      </p:sp>
    </p:spTree>
    <p:extLst>
      <p:ext uri="{BB962C8B-B14F-4D97-AF65-F5344CB8AC3E}">
        <p14:creationId xmlns:p14="http://schemas.microsoft.com/office/powerpoint/2010/main" val="3768476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56178F-F20D-4C39-BE42-9E665A4113A9}"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62518-1139-45D5-BA63-454ADACBE459}" type="slidenum">
              <a:rPr lang="en-IN" smtClean="0"/>
              <a:t>‹#›</a:t>
            </a:fld>
            <a:endParaRPr lang="en-IN"/>
          </a:p>
        </p:txBody>
      </p:sp>
    </p:spTree>
    <p:extLst>
      <p:ext uri="{BB962C8B-B14F-4D97-AF65-F5344CB8AC3E}">
        <p14:creationId xmlns:p14="http://schemas.microsoft.com/office/powerpoint/2010/main" val="3598352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56178F-F20D-4C39-BE42-9E665A4113A9}"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62518-1139-45D5-BA63-454ADACBE459}" type="slidenum">
              <a:rPr lang="en-IN" smtClean="0"/>
              <a:t>‹#›</a:t>
            </a:fld>
            <a:endParaRPr lang="en-IN"/>
          </a:p>
        </p:txBody>
      </p:sp>
    </p:spTree>
    <p:extLst>
      <p:ext uri="{BB962C8B-B14F-4D97-AF65-F5344CB8AC3E}">
        <p14:creationId xmlns:p14="http://schemas.microsoft.com/office/powerpoint/2010/main" val="3247309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56178F-F20D-4C39-BE42-9E665A4113A9}"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CF862518-1139-45D5-BA63-454ADACBE459}" type="slidenum">
              <a:rPr lang="en-IN" smtClean="0"/>
              <a:t>‹#›</a:t>
            </a:fld>
            <a:endParaRPr lang="en-IN"/>
          </a:p>
        </p:txBody>
      </p:sp>
    </p:spTree>
    <p:extLst>
      <p:ext uri="{BB962C8B-B14F-4D97-AF65-F5344CB8AC3E}">
        <p14:creationId xmlns:p14="http://schemas.microsoft.com/office/powerpoint/2010/main" val="22033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56178F-F20D-4C39-BE42-9E665A4113A9}"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62518-1139-45D5-BA63-454ADACBE459}" type="slidenum">
              <a:rPr lang="en-IN" smtClean="0"/>
              <a:t>‹#›</a:t>
            </a:fld>
            <a:endParaRPr lang="en-IN"/>
          </a:p>
        </p:txBody>
      </p:sp>
    </p:spTree>
    <p:extLst>
      <p:ext uri="{BB962C8B-B14F-4D97-AF65-F5344CB8AC3E}">
        <p14:creationId xmlns:p14="http://schemas.microsoft.com/office/powerpoint/2010/main" val="1211083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56178F-F20D-4C39-BE42-9E665A4113A9}"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862518-1139-45D5-BA63-454ADACBE459}" type="slidenum">
              <a:rPr lang="en-IN" smtClean="0"/>
              <a:t>‹#›</a:t>
            </a:fld>
            <a:endParaRPr lang="en-IN"/>
          </a:p>
        </p:txBody>
      </p:sp>
    </p:spTree>
    <p:extLst>
      <p:ext uri="{BB962C8B-B14F-4D97-AF65-F5344CB8AC3E}">
        <p14:creationId xmlns:p14="http://schemas.microsoft.com/office/powerpoint/2010/main" val="1316897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56178F-F20D-4C39-BE42-9E665A4113A9}" type="datetimeFigureOut">
              <a:rPr lang="en-IN" smtClean="0"/>
              <a:t>07-10-2024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862518-1139-45D5-BA63-454ADACBE459}" type="slidenum">
              <a:rPr lang="en-IN" smtClean="0"/>
              <a:t>‹#›</a:t>
            </a:fld>
            <a:endParaRPr lang="en-IN"/>
          </a:p>
        </p:txBody>
      </p:sp>
    </p:spTree>
    <p:extLst>
      <p:ext uri="{BB962C8B-B14F-4D97-AF65-F5344CB8AC3E}">
        <p14:creationId xmlns:p14="http://schemas.microsoft.com/office/powerpoint/2010/main" val="2988661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A56178F-F20D-4C39-BE42-9E665A4113A9}" type="datetimeFigureOut">
              <a:rPr lang="en-IN" smtClean="0"/>
              <a:t>07-10-2024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862518-1139-45D5-BA63-454ADACBE459}" type="slidenum">
              <a:rPr lang="en-IN" smtClean="0"/>
              <a:t>‹#›</a:t>
            </a:fld>
            <a:endParaRPr lang="en-IN"/>
          </a:p>
        </p:txBody>
      </p:sp>
    </p:spTree>
    <p:extLst>
      <p:ext uri="{BB962C8B-B14F-4D97-AF65-F5344CB8AC3E}">
        <p14:creationId xmlns:p14="http://schemas.microsoft.com/office/powerpoint/2010/main" val="495763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56178F-F20D-4C39-BE42-9E665A4113A9}" type="datetimeFigureOut">
              <a:rPr lang="en-IN" smtClean="0"/>
              <a:t>07-10-2024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862518-1139-45D5-BA63-454ADACBE459}" type="slidenum">
              <a:rPr lang="en-IN" smtClean="0"/>
              <a:t>‹#›</a:t>
            </a:fld>
            <a:endParaRPr lang="en-IN"/>
          </a:p>
        </p:txBody>
      </p:sp>
    </p:spTree>
    <p:extLst>
      <p:ext uri="{BB962C8B-B14F-4D97-AF65-F5344CB8AC3E}">
        <p14:creationId xmlns:p14="http://schemas.microsoft.com/office/powerpoint/2010/main" val="2966923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A56178F-F20D-4C39-BE42-9E665A4113A9}"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862518-1139-45D5-BA63-454ADACBE459}" type="slidenum">
              <a:rPr lang="en-IN" smtClean="0"/>
              <a:t>‹#›</a:t>
            </a:fld>
            <a:endParaRPr lang="en-IN"/>
          </a:p>
        </p:txBody>
      </p:sp>
    </p:spTree>
    <p:extLst>
      <p:ext uri="{BB962C8B-B14F-4D97-AF65-F5344CB8AC3E}">
        <p14:creationId xmlns:p14="http://schemas.microsoft.com/office/powerpoint/2010/main" val="1558447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A56178F-F20D-4C39-BE42-9E665A4113A9}"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862518-1139-45D5-BA63-454ADACBE459}" type="slidenum">
              <a:rPr lang="en-IN" smtClean="0"/>
              <a:t>‹#›</a:t>
            </a:fld>
            <a:endParaRPr lang="en-IN"/>
          </a:p>
        </p:txBody>
      </p:sp>
    </p:spTree>
    <p:extLst>
      <p:ext uri="{BB962C8B-B14F-4D97-AF65-F5344CB8AC3E}">
        <p14:creationId xmlns:p14="http://schemas.microsoft.com/office/powerpoint/2010/main" val="3741868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56178F-F20D-4C39-BE42-9E665A4113A9}" type="datetimeFigureOut">
              <a:rPr lang="en-IN" smtClean="0"/>
              <a:t>07-10-2024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862518-1139-45D5-BA63-454ADACBE459}" type="slidenum">
              <a:rPr lang="en-IN" smtClean="0"/>
              <a:t>‹#›</a:t>
            </a:fld>
            <a:endParaRPr lang="en-IN"/>
          </a:p>
        </p:txBody>
      </p:sp>
    </p:spTree>
    <p:extLst>
      <p:ext uri="{BB962C8B-B14F-4D97-AF65-F5344CB8AC3E}">
        <p14:creationId xmlns:p14="http://schemas.microsoft.com/office/powerpoint/2010/main" val="138667364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semrush.com/analytics/keywordoverview/?q=business%20process%20outsourcing%20services&amp;db=us&amp;utm_source=backlinko.com&amp;utm_medium=referral&amp;utm_campaign=free-keyword-too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echmahindra.com/services/cloud-consulting-servic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echmahindra.com/services/digital-enterprise-application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echmahindra.com/services/business-process-servic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59030" y="775063"/>
            <a:ext cx="8574622" cy="4823581"/>
          </a:xfrm>
        </p:spPr>
        <p:txBody>
          <a:bodyPr>
            <a:normAutofit/>
          </a:bodyPr>
          <a:lstStyle/>
          <a:p>
            <a:pPr algn="ctr"/>
            <a:r>
              <a:rPr lang="en-US" sz="4000" dirty="0" smtClean="0">
                <a:latin typeface="Lucida Bright" panose="02040602050505020304" pitchFamily="18" charset="0"/>
              </a:rPr>
              <a:t>SEO PROJECT</a:t>
            </a:r>
            <a:br>
              <a:rPr lang="en-US" sz="4000" dirty="0" smtClean="0">
                <a:latin typeface="Lucida Bright" panose="02040602050505020304" pitchFamily="18" charset="0"/>
              </a:rPr>
            </a:br>
            <a:r>
              <a:rPr lang="en-US" sz="4000" b="1" dirty="0" smtClean="0">
                <a:latin typeface="Lucida Bright" panose="02040602050505020304" pitchFamily="18" charset="0"/>
              </a:rPr>
              <a:t>COMPREHENSIVE SEO AUDIT &amp; OPTIMIZATION FOR ORGANIC TRAFFIC GROWTH</a:t>
            </a:r>
            <a:r>
              <a:rPr lang="en-US" sz="4000" dirty="0" smtClean="0">
                <a:latin typeface="Lucida Bright" panose="02040602050505020304" pitchFamily="18" charset="0"/>
              </a:rPr>
              <a:t/>
            </a:r>
            <a:br>
              <a:rPr lang="en-US" sz="4000" dirty="0" smtClean="0">
                <a:latin typeface="Lucida Bright" panose="02040602050505020304" pitchFamily="18" charset="0"/>
              </a:rPr>
            </a:br>
            <a:r>
              <a:rPr lang="en-US" sz="4000" dirty="0"/>
              <a:t/>
            </a:r>
            <a:br>
              <a:rPr lang="en-US" sz="4000" dirty="0"/>
            </a:br>
            <a:endParaRPr lang="en-IN" sz="4000" dirty="0"/>
          </a:p>
        </p:txBody>
      </p:sp>
      <p:sp>
        <p:nvSpPr>
          <p:cNvPr id="3" name="Subtitle 2"/>
          <p:cNvSpPr>
            <a:spLocks noGrp="1"/>
          </p:cNvSpPr>
          <p:nvPr>
            <p:ph type="subTitle" idx="1"/>
          </p:nvPr>
        </p:nvSpPr>
        <p:spPr>
          <a:xfrm>
            <a:off x="4524085" y="4692952"/>
            <a:ext cx="6987645" cy="1388534"/>
          </a:xfrm>
        </p:spPr>
        <p:txBody>
          <a:bodyPr>
            <a:normAutofit/>
          </a:bodyPr>
          <a:lstStyle/>
          <a:p>
            <a:endParaRPr lang="en-IN"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94420" y="-339634"/>
            <a:ext cx="3592286" cy="2394857"/>
          </a:xfrm>
          <a:prstGeom prst="rect">
            <a:avLst/>
          </a:prstGeom>
        </p:spPr>
      </p:pic>
    </p:spTree>
    <p:extLst>
      <p:ext uri="{BB962C8B-B14F-4D97-AF65-F5344CB8AC3E}">
        <p14:creationId xmlns:p14="http://schemas.microsoft.com/office/powerpoint/2010/main" val="28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498566"/>
          </a:xfrm>
        </p:spPr>
        <p:txBody>
          <a:bodyPr>
            <a:normAutofit fontScale="90000"/>
          </a:bodyPr>
          <a:lstStyle/>
          <a:p>
            <a:r>
              <a:rPr lang="en-IN" b="1" dirty="0" smtClean="0">
                <a:latin typeface="Lucida Bright" panose="02040602050505020304" pitchFamily="18" charset="0"/>
              </a:rPr>
              <a:t>CONTENT STRATEGY</a:t>
            </a:r>
            <a:r>
              <a:rPr lang="en-IN" b="1" dirty="0" smtClean="0"/>
              <a:t/>
            </a:r>
            <a:br>
              <a:rPr lang="en-IN" b="1" dirty="0" smtClean="0"/>
            </a:br>
            <a:r>
              <a:rPr lang="en-IN" b="1" dirty="0" smtClean="0"/>
              <a:t/>
            </a:r>
            <a:br>
              <a:rPr lang="en-IN" b="1" dirty="0" smtClean="0"/>
            </a:br>
            <a:endParaRPr lang="en-IN" b="1" dirty="0"/>
          </a:p>
        </p:txBody>
      </p:sp>
      <p:sp>
        <p:nvSpPr>
          <p:cNvPr id="3" name="Content Placeholder 2"/>
          <p:cNvSpPr>
            <a:spLocks noGrp="1"/>
          </p:cNvSpPr>
          <p:nvPr>
            <p:ph idx="1"/>
          </p:nvPr>
        </p:nvSpPr>
        <p:spPr>
          <a:xfrm>
            <a:off x="1484310" y="957943"/>
            <a:ext cx="10018713" cy="4833257"/>
          </a:xfrm>
        </p:spPr>
        <p:txBody>
          <a:bodyPr>
            <a:normAutofit/>
          </a:bodyPr>
          <a:lstStyle/>
          <a:p>
            <a:pPr marL="0" indent="0">
              <a:buNone/>
            </a:pPr>
            <a:r>
              <a:rPr lang="en-US" sz="1600" b="1" dirty="0">
                <a:latin typeface="Lucida Bright" panose="02040602050505020304" pitchFamily="18" charset="0"/>
              </a:rPr>
              <a:t>Develop content based on identified target keywords and audience </a:t>
            </a:r>
            <a:r>
              <a:rPr lang="en-US" sz="1600" b="1" dirty="0" smtClean="0">
                <a:latin typeface="Lucida Bright" panose="02040602050505020304" pitchFamily="18" charset="0"/>
              </a:rPr>
              <a:t>needs:</a:t>
            </a:r>
            <a:endParaRPr lang="en-US" sz="1600" b="1" dirty="0">
              <a:latin typeface="Lucida Bright" panose="02040602050505020304" pitchFamily="18" charset="0"/>
            </a:endParaRPr>
          </a:p>
          <a:p>
            <a:pPr lvl="0"/>
            <a:r>
              <a:rPr lang="en-IN" sz="1600" b="1" dirty="0" smtClean="0">
                <a:latin typeface="Lucida Bright" panose="02040602050505020304" pitchFamily="18" charset="0"/>
              </a:rPr>
              <a:t>Informative </a:t>
            </a:r>
            <a:r>
              <a:rPr lang="en-IN" sz="1600" b="1" dirty="0">
                <a:latin typeface="Lucida Bright" panose="02040602050505020304" pitchFamily="18" charset="0"/>
              </a:rPr>
              <a:t>Blog Posts:</a:t>
            </a:r>
            <a:r>
              <a:rPr lang="en-IN" sz="1600" dirty="0">
                <a:latin typeface="Lucida Bright" panose="02040602050505020304" pitchFamily="18" charset="0"/>
              </a:rPr>
              <a:t> Develop engaging articles that explain emerging trends and technologies in </a:t>
            </a:r>
            <a:r>
              <a:rPr lang="en-IN" sz="1600" dirty="0" smtClean="0">
                <a:latin typeface="Lucida Bright" panose="02040602050505020304" pitchFamily="18" charset="0"/>
              </a:rPr>
              <a:t>business</a:t>
            </a:r>
            <a:r>
              <a:rPr lang="en-IN" sz="1600" dirty="0">
                <a:latin typeface="Lucida Bright" panose="02040602050505020304" pitchFamily="18" charset="0"/>
              </a:rPr>
              <a:t> </a:t>
            </a:r>
            <a:r>
              <a:rPr lang="en-IN" sz="1600" dirty="0" smtClean="0">
                <a:latin typeface="Lucida Bright" panose="02040602050505020304" pitchFamily="18" charset="0"/>
              </a:rPr>
              <a:t>Process and</a:t>
            </a:r>
            <a:r>
              <a:rPr lang="en-IN" sz="1600" dirty="0">
                <a:latin typeface="Lucida Bright" panose="02040602050505020304" pitchFamily="18" charset="0"/>
              </a:rPr>
              <a:t> digital-enterprise</a:t>
            </a:r>
            <a:r>
              <a:rPr lang="en-IN" sz="1600" dirty="0" smtClean="0">
                <a:latin typeface="Lucida Bright" panose="02040602050505020304" pitchFamily="18" charset="0"/>
              </a:rPr>
              <a:t>, </a:t>
            </a:r>
            <a:r>
              <a:rPr lang="en-IN" sz="1600" dirty="0">
                <a:latin typeface="Lucida Bright" panose="02040602050505020304" pitchFamily="18" charset="0"/>
              </a:rPr>
              <a:t>tailored to the Indian market.</a:t>
            </a:r>
          </a:p>
          <a:p>
            <a:pPr lvl="0"/>
            <a:r>
              <a:rPr lang="en-IN" sz="1600" b="1" dirty="0">
                <a:latin typeface="Lucida Bright" panose="02040602050505020304" pitchFamily="18" charset="0"/>
              </a:rPr>
              <a:t>Case Studies:</a:t>
            </a:r>
            <a:r>
              <a:rPr lang="en-IN" sz="1600" dirty="0">
                <a:latin typeface="Lucida Bright" panose="02040602050505020304" pitchFamily="18" charset="0"/>
              </a:rPr>
              <a:t> Showcase successful implementations of </a:t>
            </a:r>
            <a:r>
              <a:rPr lang="en-IN" sz="1600" dirty="0" smtClean="0">
                <a:latin typeface="Lucida Bright" panose="02040602050505020304" pitchFamily="18" charset="0"/>
              </a:rPr>
              <a:t> </a:t>
            </a:r>
            <a:r>
              <a:rPr lang="en-IN" sz="1600" dirty="0">
                <a:latin typeface="Lucida Bright" panose="02040602050505020304" pitchFamily="18" charset="0"/>
              </a:rPr>
              <a:t>Business Process </a:t>
            </a:r>
            <a:r>
              <a:rPr lang="en-IN" sz="1600" dirty="0" smtClean="0">
                <a:latin typeface="Lucida Bright" panose="02040602050505020304" pitchFamily="18" charset="0"/>
              </a:rPr>
              <a:t>by </a:t>
            </a:r>
            <a:r>
              <a:rPr lang="en-IN" sz="1600" dirty="0">
                <a:latin typeface="Lucida Bright" panose="02040602050505020304" pitchFamily="18" charset="0"/>
              </a:rPr>
              <a:t>Tech Mahindra, highlighting measurable outcomes and client testimonials.</a:t>
            </a:r>
          </a:p>
          <a:p>
            <a:pPr lvl="0"/>
            <a:r>
              <a:rPr lang="en-IN" sz="1600" dirty="0" smtClean="0">
                <a:latin typeface="Lucida Bright" panose="02040602050505020304" pitchFamily="18" charset="0"/>
              </a:rPr>
              <a:t>Create </a:t>
            </a:r>
            <a:r>
              <a:rPr lang="en-IN" sz="1600" dirty="0">
                <a:latin typeface="Lucida Bright" panose="02040602050505020304" pitchFamily="18" charset="0"/>
              </a:rPr>
              <a:t>in-depth resources that </a:t>
            </a:r>
            <a:r>
              <a:rPr lang="en-IN" sz="1600" dirty="0" err="1">
                <a:latin typeface="Lucida Bright" panose="02040602050505020304" pitchFamily="18" charset="0"/>
              </a:rPr>
              <a:t>analyze</a:t>
            </a:r>
            <a:r>
              <a:rPr lang="en-IN" sz="1600" dirty="0">
                <a:latin typeface="Lucida Bright" panose="02040602050505020304" pitchFamily="18" charset="0"/>
              </a:rPr>
              <a:t> the current state of business Process</a:t>
            </a:r>
            <a:r>
              <a:rPr lang="en-IN" sz="1600" dirty="0" smtClean="0">
                <a:latin typeface="Lucida Bright" panose="02040602050505020304" pitchFamily="18" charset="0"/>
              </a:rPr>
              <a:t> </a:t>
            </a:r>
            <a:r>
              <a:rPr lang="en-IN" sz="1600" dirty="0">
                <a:latin typeface="Lucida Bright" panose="02040602050505020304" pitchFamily="18" charset="0"/>
              </a:rPr>
              <a:t>in India, supported by data and expert insights.</a:t>
            </a:r>
          </a:p>
          <a:p>
            <a:pPr lvl="0"/>
            <a:r>
              <a:rPr lang="en-IN" sz="1600" b="1" dirty="0">
                <a:latin typeface="Lucida Bright" panose="02040602050505020304" pitchFamily="18" charset="0"/>
              </a:rPr>
              <a:t>Regular Updates:</a:t>
            </a:r>
            <a:r>
              <a:rPr lang="en-IN" sz="1600" dirty="0">
                <a:latin typeface="Lucida Bright" panose="02040602050505020304" pitchFamily="18" charset="0"/>
              </a:rPr>
              <a:t> Keep content fresh by incorporating the latest research findings, industry reports, and expert interviews.</a:t>
            </a:r>
          </a:p>
          <a:p>
            <a:pPr lvl="0"/>
            <a:r>
              <a:rPr lang="en-IN" sz="1600" b="1" dirty="0">
                <a:latin typeface="Lucida Bright" panose="02040602050505020304" pitchFamily="18" charset="0"/>
              </a:rPr>
              <a:t>Promotion:</a:t>
            </a:r>
            <a:r>
              <a:rPr lang="en-IN" sz="1600" dirty="0">
                <a:latin typeface="Lucida Bright" panose="02040602050505020304" pitchFamily="18" charset="0"/>
              </a:rPr>
              <a:t> Share content through social media channels and industry publications to reach a broader audience and establish Tech Mahindra as a thought leader in business analytics.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39151" y="-409303"/>
            <a:ext cx="2792186" cy="1861457"/>
          </a:xfrm>
          <a:prstGeom prst="rect">
            <a:avLst/>
          </a:prstGeom>
        </p:spPr>
      </p:pic>
    </p:spTree>
    <p:extLst>
      <p:ext uri="{BB962C8B-B14F-4D97-AF65-F5344CB8AC3E}">
        <p14:creationId xmlns:p14="http://schemas.microsoft.com/office/powerpoint/2010/main" val="24262692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46909"/>
          </a:xfrm>
        </p:spPr>
        <p:txBody>
          <a:bodyPr>
            <a:normAutofit fontScale="90000"/>
          </a:bodyPr>
          <a:lstStyle/>
          <a:p>
            <a:r>
              <a:rPr lang="en-IN" b="1" dirty="0" smtClean="0">
                <a:latin typeface="Lucida Bright" panose="02040602050505020304" pitchFamily="18" charset="0"/>
              </a:rPr>
              <a:t>OFF-PAGE SEO</a:t>
            </a:r>
            <a:r>
              <a:rPr lang="en-IN" b="1" dirty="0" smtClean="0"/>
              <a:t/>
            </a:r>
            <a:br>
              <a:rPr lang="en-IN" b="1" dirty="0" smtClean="0"/>
            </a:br>
            <a:r>
              <a:rPr lang="en-IN" b="1" dirty="0" smtClean="0"/>
              <a:t/>
            </a:r>
            <a:br>
              <a:rPr lang="en-IN" b="1" dirty="0" smtClean="0"/>
            </a:br>
            <a:endParaRPr lang="en-IN" b="1" dirty="0"/>
          </a:p>
        </p:txBody>
      </p:sp>
      <p:sp>
        <p:nvSpPr>
          <p:cNvPr id="3" name="Content Placeholder 2"/>
          <p:cNvSpPr>
            <a:spLocks noGrp="1"/>
          </p:cNvSpPr>
          <p:nvPr>
            <p:ph idx="1"/>
          </p:nvPr>
        </p:nvSpPr>
        <p:spPr>
          <a:xfrm>
            <a:off x="1484310" y="1619795"/>
            <a:ext cx="10018713" cy="4833256"/>
          </a:xfrm>
        </p:spPr>
        <p:txBody>
          <a:bodyPr>
            <a:noAutofit/>
          </a:bodyPr>
          <a:lstStyle/>
          <a:p>
            <a:pPr marL="0" indent="0" algn="just">
              <a:buNone/>
            </a:pPr>
            <a:r>
              <a:rPr lang="en-US" sz="1400" b="1" dirty="0">
                <a:latin typeface="Lucida Bright" panose="02040602050505020304" pitchFamily="18" charset="0"/>
              </a:rPr>
              <a:t>Off-Page SEO Plan and Strategy</a:t>
            </a:r>
            <a:r>
              <a:rPr lang="en-US" sz="1400" b="1" dirty="0" smtClean="0">
                <a:latin typeface="Lucida Bright" panose="02040602050505020304" pitchFamily="18" charset="0"/>
              </a:rPr>
              <a:t>:</a:t>
            </a:r>
            <a:endParaRPr lang="en-IN" sz="1400" b="1" dirty="0">
              <a:latin typeface="Lucida Bright" panose="02040602050505020304" pitchFamily="18" charset="0"/>
            </a:endParaRPr>
          </a:p>
          <a:p>
            <a:pPr marL="342900" lvl="0" indent="-342900" algn="just">
              <a:buFont typeface="+mj-lt"/>
              <a:buAutoNum type="arabicParenR"/>
            </a:pPr>
            <a:r>
              <a:rPr lang="en-IN" sz="1400" b="1" dirty="0">
                <a:latin typeface="Lucida Bright" panose="02040602050505020304" pitchFamily="18" charset="0"/>
              </a:rPr>
              <a:t>Quality Backlinks:</a:t>
            </a:r>
            <a:r>
              <a:rPr lang="en-IN" sz="1400" dirty="0">
                <a:latin typeface="Lucida Bright" panose="02040602050505020304" pitchFamily="18" charset="0"/>
              </a:rPr>
              <a:t> Acquire authoritative backlinks through guest blogging and partnerships in the tech and business sectors.</a:t>
            </a:r>
          </a:p>
          <a:p>
            <a:pPr marL="342900" lvl="0" indent="-342900" algn="just">
              <a:buFont typeface="+mj-lt"/>
              <a:buAutoNum type="arabicParenR"/>
            </a:pPr>
            <a:r>
              <a:rPr lang="en-IN" sz="1400" b="1" dirty="0">
                <a:latin typeface="Lucida Bright" panose="02040602050505020304" pitchFamily="18" charset="0"/>
              </a:rPr>
              <a:t>Directory Submissions:</a:t>
            </a:r>
            <a:r>
              <a:rPr lang="en-IN" sz="1400" dirty="0">
                <a:latin typeface="Lucida Bright" panose="02040602050505020304" pitchFamily="18" charset="0"/>
              </a:rPr>
              <a:t> List Tech Mahindra in relevant directories with consistent NAP information for improved visibility.</a:t>
            </a:r>
          </a:p>
          <a:p>
            <a:pPr marL="342900" lvl="0" indent="-342900" algn="just">
              <a:buFont typeface="+mj-lt"/>
              <a:buAutoNum type="arabicParenR"/>
            </a:pPr>
            <a:r>
              <a:rPr lang="en-IN" sz="1400" b="1" dirty="0">
                <a:latin typeface="Lucida Bright" panose="02040602050505020304" pitchFamily="18" charset="0"/>
              </a:rPr>
              <a:t>Industry-specific Forums:</a:t>
            </a:r>
            <a:r>
              <a:rPr lang="en-IN" sz="1400" dirty="0">
                <a:latin typeface="Lucida Bright" panose="02040602050505020304" pitchFamily="18" charset="0"/>
              </a:rPr>
              <a:t> Engage in discussions on platforms like </a:t>
            </a:r>
            <a:r>
              <a:rPr lang="en-IN" sz="1400" dirty="0" err="1">
                <a:latin typeface="Lucida Bright" panose="02040602050505020304" pitchFamily="18" charset="0"/>
              </a:rPr>
              <a:t>Quora</a:t>
            </a:r>
            <a:r>
              <a:rPr lang="en-IN" sz="1400" dirty="0">
                <a:latin typeface="Lucida Bright" panose="02040602050505020304" pitchFamily="18" charset="0"/>
              </a:rPr>
              <a:t> to share expertise and link back to Tech Mahindra content.</a:t>
            </a:r>
          </a:p>
          <a:p>
            <a:pPr marL="342900" lvl="0" indent="-342900" algn="just">
              <a:buFont typeface="+mj-lt"/>
              <a:buAutoNum type="arabicParenR"/>
            </a:pPr>
            <a:r>
              <a:rPr lang="en-IN" sz="1400" b="1" dirty="0">
                <a:latin typeface="Lucida Bright" panose="02040602050505020304" pitchFamily="18" charset="0"/>
              </a:rPr>
              <a:t>Guest Blogging:</a:t>
            </a:r>
            <a:r>
              <a:rPr lang="en-IN" sz="1400" dirty="0">
                <a:latin typeface="Lucida Bright" panose="02040602050505020304" pitchFamily="18" charset="0"/>
              </a:rPr>
              <a:t> Write articles for reputable industry blogs, linking back to Tech Mahindra’s website for enhanced authority.</a:t>
            </a:r>
          </a:p>
          <a:p>
            <a:pPr marL="342900" lvl="0" indent="-342900" algn="just">
              <a:buFont typeface="+mj-lt"/>
              <a:buAutoNum type="arabicParenR"/>
            </a:pPr>
            <a:r>
              <a:rPr lang="en-IN" sz="1400" b="1" dirty="0">
                <a:latin typeface="Lucida Bright" panose="02040602050505020304" pitchFamily="18" charset="0"/>
              </a:rPr>
              <a:t>Infographics and Visual Content:</a:t>
            </a:r>
            <a:r>
              <a:rPr lang="en-IN" sz="1400" dirty="0">
                <a:latin typeface="Lucida Bright" panose="02040602050505020304" pitchFamily="18" charset="0"/>
              </a:rPr>
              <a:t> Create shareable infographics related to business analytics to drive engagement and backlinks.</a:t>
            </a:r>
          </a:p>
          <a:p>
            <a:pPr marL="342900" lvl="0" indent="-342900" algn="just">
              <a:buFont typeface="+mj-lt"/>
              <a:buAutoNum type="arabicParenR"/>
            </a:pPr>
            <a:r>
              <a:rPr lang="en-IN" sz="1400" b="1" dirty="0">
                <a:latin typeface="Lucida Bright" panose="02040602050505020304" pitchFamily="18" charset="0"/>
              </a:rPr>
              <a:t>Active Social Media Presence:</a:t>
            </a:r>
            <a:r>
              <a:rPr lang="en-IN" sz="1400" dirty="0">
                <a:latin typeface="Lucida Bright" panose="02040602050505020304" pitchFamily="18" charset="0"/>
              </a:rPr>
              <a:t> Share insights and industry news on LinkedIn, Twitter, and Facebook to build brand authority.</a:t>
            </a:r>
          </a:p>
          <a:p>
            <a:pPr marL="342900" indent="-342900" algn="just">
              <a:buFont typeface="+mj-lt"/>
              <a:buAutoNum type="arabicParenR"/>
            </a:pPr>
            <a:r>
              <a:rPr lang="en-IN" sz="1400" b="1" dirty="0">
                <a:latin typeface="Lucida Bright" panose="02040602050505020304" pitchFamily="18" charset="0"/>
              </a:rPr>
              <a:t>Online Reviews:</a:t>
            </a:r>
            <a:r>
              <a:rPr lang="en-IN" sz="1400" dirty="0">
                <a:latin typeface="Lucida Bright" panose="02040602050505020304" pitchFamily="18" charset="0"/>
              </a:rPr>
              <a:t> Encourage positive reviews on platforms like Google and LinkedIn to boost credibility and monitor brand mentions.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08523" y="-224245"/>
            <a:ext cx="2635431" cy="1756954"/>
          </a:xfrm>
          <a:prstGeom prst="rect">
            <a:avLst/>
          </a:prstGeom>
        </p:spPr>
      </p:pic>
    </p:spTree>
    <p:extLst>
      <p:ext uri="{BB962C8B-B14F-4D97-AF65-F5344CB8AC3E}">
        <p14:creationId xmlns:p14="http://schemas.microsoft.com/office/powerpoint/2010/main" val="2338340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8185" y="154577"/>
            <a:ext cx="9061769" cy="1134292"/>
          </a:xfrm>
        </p:spPr>
        <p:txBody>
          <a:bodyPr>
            <a:normAutofit/>
          </a:bodyPr>
          <a:lstStyle/>
          <a:p>
            <a:r>
              <a:rPr lang="en-IN" sz="3600" b="1" dirty="0" smtClean="0">
                <a:latin typeface="Lucida Bright" panose="02040602050505020304" pitchFamily="18" charset="0"/>
              </a:rPr>
              <a:t>OUTCOME OF THE PROJECT</a:t>
            </a:r>
            <a:endParaRPr lang="en-IN" sz="3600" b="1" dirty="0">
              <a:latin typeface="Lucida Bright" panose="02040602050505020304" pitchFamily="18" charset="0"/>
            </a:endParaRPr>
          </a:p>
        </p:txBody>
      </p:sp>
      <p:sp>
        <p:nvSpPr>
          <p:cNvPr id="4" name="Rectangle 1"/>
          <p:cNvSpPr>
            <a:spLocks noGrp="1" noChangeArrowheads="1"/>
          </p:cNvSpPr>
          <p:nvPr>
            <p:ph idx="1"/>
          </p:nvPr>
        </p:nvSpPr>
        <p:spPr bwMode="auto">
          <a:xfrm>
            <a:off x="2031403" y="1554266"/>
            <a:ext cx="736514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ü"/>
              <a:tabLst/>
            </a:pPr>
            <a:r>
              <a:rPr lang="en-US" altLang="en-US" sz="1600" b="1" dirty="0">
                <a:latin typeface="Lucida Bright" panose="02040602050505020304" pitchFamily="18" charset="0"/>
              </a:rPr>
              <a:t>E</a:t>
            </a:r>
            <a:r>
              <a:rPr kumimoji="0" lang="en-US" altLang="en-US" sz="1600" b="1" i="0" u="none" strike="noStrike" cap="none" normalizeH="0" baseline="0" dirty="0" smtClean="0">
                <a:ln>
                  <a:noFill/>
                </a:ln>
                <a:solidFill>
                  <a:schemeClr val="tx1"/>
                </a:solidFill>
                <a:effectLst/>
                <a:latin typeface="Lucida Bright" panose="02040602050505020304" pitchFamily="18" charset="0"/>
              </a:rPr>
              <a:t>nhance On-Page SEO</a:t>
            </a:r>
            <a:r>
              <a:rPr kumimoji="0" lang="en-US" altLang="en-US" sz="1600" b="0" i="0" u="none" strike="noStrike" cap="none" normalizeH="0" baseline="0" dirty="0" smtClean="0">
                <a:ln>
                  <a:noFill/>
                </a:ln>
                <a:solidFill>
                  <a:schemeClr val="tx1"/>
                </a:solidFill>
                <a:effectLst/>
                <a:latin typeface="Lucida Bright" panose="02040602050505020304" pitchFamily="18" charset="0"/>
              </a:rPr>
              <a:t>: Identify and prioritize critical on-page optimizations based on site audit findings to improve search engine visibility.</a:t>
            </a:r>
          </a:p>
          <a:p>
            <a:pPr marR="0" lvl="0" algn="just"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ü"/>
              <a:tabLst/>
            </a:pPr>
            <a:r>
              <a:rPr kumimoji="0" lang="en-US" altLang="en-US" sz="1600" b="1" i="0" u="none" strike="noStrike" cap="none" normalizeH="0" baseline="0" dirty="0" smtClean="0">
                <a:ln>
                  <a:noFill/>
                </a:ln>
                <a:solidFill>
                  <a:schemeClr val="tx1"/>
                </a:solidFill>
                <a:effectLst/>
                <a:latin typeface="Lucida Bright" panose="02040602050505020304" pitchFamily="18" charset="0"/>
              </a:rPr>
              <a:t>Execute a Content Marketing Plan</a:t>
            </a:r>
            <a:r>
              <a:rPr kumimoji="0" lang="en-US" altLang="en-US" sz="1600" b="0" i="0" u="none" strike="noStrike" cap="none" normalizeH="0" baseline="0" dirty="0" smtClean="0">
                <a:ln>
                  <a:noFill/>
                </a:ln>
                <a:solidFill>
                  <a:schemeClr val="tx1"/>
                </a:solidFill>
                <a:effectLst/>
                <a:latin typeface="Lucida Bright" panose="02040602050505020304" pitchFamily="18" charset="0"/>
              </a:rPr>
              <a:t>: Create and implement a targeted content marketing strategy that focuses on high-value keywords to drive organic traffic.</a:t>
            </a:r>
          </a:p>
          <a:p>
            <a:pPr marR="0" lvl="0" algn="just"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ü"/>
              <a:tabLst/>
            </a:pPr>
            <a:r>
              <a:rPr kumimoji="0" lang="en-US" altLang="en-US" sz="1600" b="1" i="0" u="none" strike="noStrike" cap="none" normalizeH="0" baseline="0" dirty="0" smtClean="0">
                <a:ln>
                  <a:noFill/>
                </a:ln>
                <a:solidFill>
                  <a:schemeClr val="tx1"/>
                </a:solidFill>
                <a:effectLst/>
                <a:latin typeface="Lucida Bright" panose="02040602050505020304" pitchFamily="18" charset="0"/>
              </a:rPr>
              <a:t>Establish Off-Page SEO Tactics</a:t>
            </a:r>
            <a:r>
              <a:rPr kumimoji="0" lang="en-US" altLang="en-US" sz="1600" b="0" i="0" u="none" strike="noStrike" cap="none" normalizeH="0" baseline="0" dirty="0" smtClean="0">
                <a:ln>
                  <a:noFill/>
                </a:ln>
                <a:solidFill>
                  <a:schemeClr val="tx1"/>
                </a:solidFill>
                <a:effectLst/>
                <a:latin typeface="Lucida Bright" panose="02040602050505020304" pitchFamily="18" charset="0"/>
              </a:rPr>
              <a:t>: Develop a comprehensive off-page SEO strategy aimed at link building and increasing brand recognition across relevant platforms.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69186" y="-365759"/>
            <a:ext cx="3030584" cy="2020389"/>
          </a:xfrm>
          <a:prstGeom prst="rect">
            <a:avLst/>
          </a:prstGeom>
        </p:spPr>
      </p:pic>
    </p:spTree>
    <p:extLst>
      <p:ext uri="{BB962C8B-B14F-4D97-AF65-F5344CB8AC3E}">
        <p14:creationId xmlns:p14="http://schemas.microsoft.com/office/powerpoint/2010/main" val="10639476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77537"/>
          </a:xfrm>
        </p:spPr>
        <p:txBody>
          <a:bodyPr>
            <a:normAutofit fontScale="90000"/>
          </a:bodyPr>
          <a:lstStyle/>
          <a:p>
            <a:r>
              <a:rPr lang="en-IN" b="1" dirty="0" smtClean="0">
                <a:latin typeface="Lucida Bright" panose="02040602050505020304" pitchFamily="18" charset="0"/>
              </a:rPr>
              <a:t>CONCLUSION</a:t>
            </a:r>
            <a:br>
              <a:rPr lang="en-IN" b="1" dirty="0" smtClean="0">
                <a:latin typeface="Lucida Bright" panose="02040602050505020304" pitchFamily="18" charset="0"/>
              </a:rPr>
            </a:br>
            <a:r>
              <a:rPr lang="en-IN" dirty="0"/>
              <a:t/>
            </a:r>
            <a:br>
              <a:rPr lang="en-IN" dirty="0"/>
            </a:br>
            <a:endParaRPr lang="en-IN" dirty="0"/>
          </a:p>
        </p:txBody>
      </p:sp>
      <p:sp>
        <p:nvSpPr>
          <p:cNvPr id="3" name="Content Placeholder 2"/>
          <p:cNvSpPr>
            <a:spLocks noGrp="1"/>
          </p:cNvSpPr>
          <p:nvPr>
            <p:ph idx="1"/>
          </p:nvPr>
        </p:nvSpPr>
        <p:spPr>
          <a:xfrm>
            <a:off x="1284013" y="1090748"/>
            <a:ext cx="10018713" cy="3124201"/>
          </a:xfrm>
        </p:spPr>
        <p:txBody>
          <a:bodyPr>
            <a:normAutofit/>
          </a:bodyPr>
          <a:lstStyle/>
          <a:p>
            <a:pPr marL="0" indent="0">
              <a:buNone/>
            </a:pPr>
            <a:r>
              <a:rPr lang="en-IN" sz="1800" dirty="0">
                <a:latin typeface="Lucida Bright" panose="02040602050505020304" pitchFamily="18" charset="0"/>
              </a:rPr>
              <a:t>The SEO audit  REPORT for Tech Mahindra identifies key areas for improvement, such as page load speed and technical optimizations. Implementing these recommendations will enhance search visibility and overall user experience.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76705" y="-515983"/>
            <a:ext cx="3605349" cy="2403566"/>
          </a:xfrm>
          <a:prstGeom prst="rect">
            <a:avLst/>
          </a:prstGeom>
        </p:spPr>
      </p:pic>
    </p:spTree>
    <p:extLst>
      <p:ext uri="{BB962C8B-B14F-4D97-AF65-F5344CB8AC3E}">
        <p14:creationId xmlns:p14="http://schemas.microsoft.com/office/powerpoint/2010/main" val="21302260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08663" y="2781806"/>
            <a:ext cx="7315199" cy="1225272"/>
          </a:xfrm>
          <a:prstGeom prst="rect">
            <a:avLst/>
          </a:prstGeom>
        </p:spPr>
        <p:txBody>
          <a:bodyPr wrap="square">
            <a:spAutoFit/>
          </a:bodyPr>
          <a:lstStyle/>
          <a:p>
            <a:pPr algn="ctr">
              <a:lnSpc>
                <a:spcPct val="107000"/>
              </a:lnSpc>
              <a:spcBef>
                <a:spcPts val="1200"/>
              </a:spcBef>
              <a:spcAft>
                <a:spcPts val="0"/>
              </a:spcAft>
            </a:pPr>
            <a:r>
              <a:rPr lang="en-IN" sz="7200" b="1" kern="0" dirty="0">
                <a:solidFill>
                  <a:schemeClr val="tx1">
                    <a:lumMod val="65000"/>
                    <a:lumOff val="35000"/>
                  </a:schemeClr>
                </a:solidFill>
                <a:latin typeface="Calibri Light" panose="020F0302020204030204" pitchFamily="34" charset="0"/>
                <a:ea typeface="Times New Roman" panose="02020603050405020304" pitchFamily="18" charset="0"/>
                <a:cs typeface="Times New Roman" panose="02020603050405020304" pitchFamily="18" charset="0"/>
              </a:rPr>
              <a:t>THANK </a:t>
            </a:r>
            <a:r>
              <a:rPr lang="en-IN" sz="7200" b="1" kern="0" dirty="0">
                <a:solidFill>
                  <a:srgbClr val="FF0000"/>
                </a:solidFill>
                <a:latin typeface="Calibri Light" panose="020F0302020204030204" pitchFamily="34" charset="0"/>
                <a:ea typeface="Times New Roman" panose="02020603050405020304" pitchFamily="18" charset="0"/>
                <a:cs typeface="Times New Roman" panose="02020603050405020304" pitchFamily="18" charset="0"/>
              </a:rPr>
              <a:t>YOU</a:t>
            </a:r>
          </a:p>
        </p:txBody>
      </p:sp>
    </p:spTree>
    <p:extLst>
      <p:ext uri="{BB962C8B-B14F-4D97-AF65-F5344CB8AC3E}">
        <p14:creationId xmlns:p14="http://schemas.microsoft.com/office/powerpoint/2010/main" val="234855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4642" y="189413"/>
            <a:ext cx="10018713" cy="986246"/>
          </a:xfrm>
        </p:spPr>
        <p:txBody>
          <a:bodyPr/>
          <a:lstStyle/>
          <a:p>
            <a:r>
              <a:rPr lang="en-IN" b="1" dirty="0" smtClean="0">
                <a:latin typeface="Lucida Bright" panose="02040602050505020304" pitchFamily="18" charset="0"/>
              </a:rPr>
              <a:t>COMPANY SELECTION</a:t>
            </a:r>
            <a:endParaRPr lang="en-IN" b="1" dirty="0">
              <a:latin typeface="Lucida Bright" panose="02040602050505020304" pitchFamily="18" charset="0"/>
            </a:endParaRPr>
          </a:p>
        </p:txBody>
      </p:sp>
      <p:sp>
        <p:nvSpPr>
          <p:cNvPr id="3" name="Content Placeholder 2"/>
          <p:cNvSpPr>
            <a:spLocks noGrp="1"/>
          </p:cNvSpPr>
          <p:nvPr>
            <p:ph idx="1"/>
          </p:nvPr>
        </p:nvSpPr>
        <p:spPr>
          <a:xfrm>
            <a:off x="1219200" y="1776549"/>
            <a:ext cx="10694126" cy="4650377"/>
          </a:xfrm>
        </p:spPr>
        <p:txBody>
          <a:bodyPr>
            <a:normAutofit/>
          </a:bodyPr>
          <a:lstStyle/>
          <a:p>
            <a:pPr marL="0" indent="0" fontAlgn="base">
              <a:buNone/>
            </a:pPr>
            <a:r>
              <a:rPr lang="en-US" sz="2000">
                <a:latin typeface="Lucida Bright" panose="02040602050505020304" pitchFamily="18" charset="0"/>
              </a:rPr>
              <a:t>I </a:t>
            </a:r>
            <a:r>
              <a:rPr lang="en-US" sz="2000" smtClean="0">
                <a:latin typeface="Lucida Bright" panose="02040602050505020304" pitchFamily="18" charset="0"/>
              </a:rPr>
              <a:t>have selected </a:t>
            </a:r>
            <a:r>
              <a:rPr lang="en-US" sz="2000" dirty="0">
                <a:latin typeface="Lucida Bright" panose="02040602050505020304" pitchFamily="18" charset="0"/>
              </a:rPr>
              <a:t>the company </a:t>
            </a:r>
            <a:r>
              <a:rPr lang="en-US" sz="2000" dirty="0" smtClean="0">
                <a:latin typeface="Lucida Bright" panose="02040602050505020304" pitchFamily="18" charset="0"/>
              </a:rPr>
              <a:t>“</a:t>
            </a:r>
            <a:r>
              <a:rPr lang="en-US" sz="2000" b="1" dirty="0">
                <a:latin typeface="Lucida Bright" panose="02040602050505020304" pitchFamily="18" charset="0"/>
              </a:rPr>
              <a:t>Tech Mahindra</a:t>
            </a:r>
            <a:r>
              <a:rPr lang="en-US" sz="2000" b="1" dirty="0" smtClean="0">
                <a:latin typeface="Lucida Bright" panose="02040602050505020304" pitchFamily="18" charset="0"/>
              </a:rPr>
              <a:t> </a:t>
            </a:r>
            <a:r>
              <a:rPr lang="en-US" sz="2000" b="1" dirty="0">
                <a:latin typeface="Lucida Bright" panose="02040602050505020304" pitchFamily="18" charset="0"/>
              </a:rPr>
              <a:t>(https://www.techmahindra.com/ </a:t>
            </a:r>
            <a:r>
              <a:rPr lang="en-US" sz="2000" b="1" dirty="0" smtClean="0">
                <a:latin typeface="Lucida Bright" panose="02040602050505020304" pitchFamily="18" charset="0"/>
              </a:rPr>
              <a:t>)</a:t>
            </a:r>
            <a:r>
              <a:rPr lang="en-US" sz="2000" dirty="0" smtClean="0">
                <a:latin typeface="Lucida Bright" panose="02040602050505020304" pitchFamily="18" charset="0"/>
              </a:rPr>
              <a:t>” </a:t>
            </a:r>
            <a:r>
              <a:rPr lang="en-US" sz="2000" dirty="0">
                <a:latin typeface="Lucida Bright" panose="02040602050505020304" pitchFamily="18" charset="0"/>
              </a:rPr>
              <a:t>for this SEO project.</a:t>
            </a:r>
          </a:p>
          <a:p>
            <a:r>
              <a:rPr lang="en-US" sz="2000" b="1" dirty="0" smtClean="0">
                <a:latin typeface="Lucida Bright" panose="02040602050505020304" pitchFamily="18" charset="0"/>
              </a:rPr>
              <a:t>About </a:t>
            </a:r>
            <a:r>
              <a:rPr lang="en-US" sz="2000" dirty="0">
                <a:latin typeface="Lucida Bright" panose="02040602050505020304" pitchFamily="18" charset="0"/>
              </a:rPr>
              <a:t>“</a:t>
            </a:r>
            <a:r>
              <a:rPr lang="en-US" sz="2000" b="1" dirty="0">
                <a:latin typeface="Lucida Bright" panose="02040602050505020304" pitchFamily="18" charset="0"/>
              </a:rPr>
              <a:t>Tech </a:t>
            </a:r>
            <a:r>
              <a:rPr lang="en-US" sz="2000" b="1" dirty="0" smtClean="0">
                <a:latin typeface="Lucida Bright" panose="02040602050505020304" pitchFamily="18" charset="0"/>
              </a:rPr>
              <a:t>Mahindra” :</a:t>
            </a:r>
          </a:p>
          <a:p>
            <a:r>
              <a:rPr lang="en-US" sz="2000" dirty="0">
                <a:latin typeface="Lucida Bright" panose="02040602050505020304" pitchFamily="18" charset="0"/>
              </a:rPr>
              <a:t>Tech Mahindra is a leading global IT services and solutions provider based in India. It is part of the Mahindra Group, which has diverse interests across various sectors. Established in 1986, Tech Mahindra primarily focuses on telecommunications, IT services, and business process outsourcing (BPO).</a:t>
            </a:r>
          </a:p>
          <a:p>
            <a:pPr fontAlgn="base"/>
            <a:r>
              <a:rPr lang="en-US" sz="2000" b="1" dirty="0" smtClean="0">
                <a:latin typeface="Lucida Bright" panose="02040602050505020304" pitchFamily="18" charset="0"/>
              </a:rPr>
              <a:t>Global </a:t>
            </a:r>
            <a:r>
              <a:rPr lang="en-US" sz="2000" b="1" dirty="0">
                <a:latin typeface="Lucida Bright" panose="02040602050505020304" pitchFamily="18" charset="0"/>
              </a:rPr>
              <a:t>Presence</a:t>
            </a:r>
            <a:r>
              <a:rPr lang="en-US" sz="2000" b="1" dirty="0" smtClean="0">
                <a:latin typeface="Lucida Bright" panose="02040602050505020304" pitchFamily="18" charset="0"/>
              </a:rPr>
              <a:t>:</a:t>
            </a:r>
            <a:r>
              <a:rPr lang="en-US" sz="2000" dirty="0">
                <a:latin typeface="Lucida Bright" panose="02040602050505020304" pitchFamily="18" charset="0"/>
              </a:rPr>
              <a:t> Tech Mahindra operates in numerous countries, catering to a wide range of industries, including healthcare, banking, and retail. Its global delivery model allows it to serve clients efficiently across different regions.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99517" y="-235131"/>
            <a:ext cx="3135086" cy="2090057"/>
          </a:xfrm>
          <a:prstGeom prst="rect">
            <a:avLst/>
          </a:prstGeom>
        </p:spPr>
      </p:pic>
    </p:spTree>
    <p:extLst>
      <p:ext uri="{BB962C8B-B14F-4D97-AF65-F5344CB8AC3E}">
        <p14:creationId xmlns:p14="http://schemas.microsoft.com/office/powerpoint/2010/main" val="33191241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3211"/>
            <a:ext cx="10018713" cy="1105989"/>
          </a:xfrm>
        </p:spPr>
        <p:txBody>
          <a:bodyPr/>
          <a:lstStyle/>
          <a:p>
            <a:r>
              <a:rPr lang="en-IN" b="1" dirty="0">
                <a:latin typeface="Lucida Bright" panose="02040602050505020304" pitchFamily="18" charset="0"/>
              </a:rPr>
              <a:t>COMPANY SELECTION</a:t>
            </a:r>
            <a:endParaRPr lang="en-IN"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42111260"/>
              </p:ext>
            </p:extLst>
          </p:nvPr>
        </p:nvGraphicFramePr>
        <p:xfrm>
          <a:off x="1484313" y="1994263"/>
          <a:ext cx="1920875" cy="37969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1"/>
          <p:cNvSpPr>
            <a:spLocks noChangeArrowheads="1"/>
          </p:cNvSpPr>
          <p:nvPr/>
        </p:nvSpPr>
        <p:spPr bwMode="auto">
          <a:xfrm>
            <a:off x="6069874" y="1906576"/>
            <a:ext cx="590441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chemeClr val="tx1"/>
                </a:solidFill>
                <a:effectLst/>
                <a:latin typeface="Lucida Bright" panose="02040602050505020304" pitchFamily="18" charset="0"/>
              </a:rPr>
              <a:t>IT Services</a:t>
            </a:r>
            <a:r>
              <a:rPr kumimoji="0" lang="en-US" altLang="en-US" sz="1400" b="0" i="0" u="none" strike="noStrike" cap="none" normalizeH="0" baseline="0" dirty="0" smtClean="0">
                <a:ln>
                  <a:noFill/>
                </a:ln>
                <a:solidFill>
                  <a:schemeClr val="tx1"/>
                </a:solidFill>
                <a:effectLst/>
                <a:latin typeface="Lucida Bright" panose="02040602050505020304" pitchFamily="18" charset="0"/>
              </a:rPr>
              <a:t>: Custom software development and seamless system integration for enhanced operational efficiency.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chemeClr val="tx1"/>
                </a:solidFill>
                <a:effectLst/>
                <a:latin typeface="Lucida Bright" panose="02040602050505020304" pitchFamily="18" charset="0"/>
              </a:rPr>
              <a:t>Business Process Outsourcing (BPO)</a:t>
            </a:r>
            <a:r>
              <a:rPr kumimoji="0" lang="en-US" altLang="en-US" sz="1400" b="0" i="0" u="none" strike="noStrike" cap="none" normalizeH="0" baseline="0" dirty="0" smtClean="0">
                <a:ln>
                  <a:noFill/>
                </a:ln>
                <a:solidFill>
                  <a:schemeClr val="tx1"/>
                </a:solidFill>
                <a:effectLst/>
                <a:latin typeface="Lucida Bright" panose="02040602050505020304" pitchFamily="18" charset="0"/>
              </a:rPr>
              <a:t>: Multichannel customer support and financial process management to optimize business operations.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chemeClr val="tx1"/>
                </a:solidFill>
                <a:effectLst/>
                <a:latin typeface="Lucida Bright" panose="02040602050505020304" pitchFamily="18" charset="0"/>
              </a:rPr>
              <a:t>Digital Transformation</a:t>
            </a:r>
            <a:r>
              <a:rPr kumimoji="0" lang="en-US" altLang="en-US" sz="1400" b="0" i="0" u="none" strike="noStrike" cap="none" normalizeH="0" baseline="0" dirty="0" smtClean="0">
                <a:ln>
                  <a:noFill/>
                </a:ln>
                <a:solidFill>
                  <a:schemeClr val="tx1"/>
                </a:solidFill>
                <a:effectLst/>
                <a:latin typeface="Lucida Bright" panose="02040602050505020304" pitchFamily="18" charset="0"/>
              </a:rPr>
              <a:t>: Cloud migration, data analytics, and AI solutions that drive innovation and improve decision-making.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chemeClr val="tx1"/>
                </a:solidFill>
                <a:effectLst/>
                <a:latin typeface="Lucida Bright" panose="02040602050505020304" pitchFamily="18" charset="0"/>
              </a:rPr>
              <a:t>Telecommunications Solutions</a:t>
            </a:r>
            <a:r>
              <a:rPr kumimoji="0" lang="en-US" altLang="en-US" sz="1400" b="0" i="0" u="none" strike="noStrike" cap="none" normalizeH="0" baseline="0" dirty="0" smtClean="0">
                <a:ln>
                  <a:noFill/>
                </a:ln>
                <a:solidFill>
                  <a:schemeClr val="tx1"/>
                </a:solidFill>
                <a:effectLst/>
                <a:latin typeface="Lucida Bright" panose="02040602050505020304" pitchFamily="18" charset="0"/>
              </a:rPr>
              <a:t>: Network design and 5G implementation services for telecom providers to enhance connectivity.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chemeClr val="tx1"/>
                </a:solidFill>
                <a:effectLst/>
                <a:latin typeface="Lucida Bright" panose="02040602050505020304" pitchFamily="18" charset="0"/>
              </a:rPr>
              <a:t>Enterprise Solutions</a:t>
            </a:r>
            <a:r>
              <a:rPr kumimoji="0" lang="en-US" altLang="en-US" sz="1400" b="0" i="0" u="none" strike="noStrike" cap="none" normalizeH="0" baseline="0" dirty="0" smtClean="0">
                <a:ln>
                  <a:noFill/>
                </a:ln>
                <a:solidFill>
                  <a:schemeClr val="tx1"/>
                </a:solidFill>
                <a:effectLst/>
                <a:latin typeface="Lucida Bright" panose="02040602050505020304" pitchFamily="18" charset="0"/>
              </a:rPr>
              <a:t>: ERP and CRM implementation and support to streamline business processes and improve customer engagement.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chemeClr val="tx1"/>
                </a:solidFill>
                <a:effectLst/>
                <a:latin typeface="Lucida Bright" panose="02040602050505020304" pitchFamily="18" charset="0"/>
              </a:rPr>
              <a:t>Consulting Services</a:t>
            </a:r>
            <a:r>
              <a:rPr kumimoji="0" lang="en-US" altLang="en-US" sz="1400" b="0" i="0" u="none" strike="noStrike" cap="none" normalizeH="0" baseline="0" dirty="0" smtClean="0">
                <a:ln>
                  <a:noFill/>
                </a:ln>
                <a:solidFill>
                  <a:schemeClr val="tx1"/>
                </a:solidFill>
                <a:effectLst/>
                <a:latin typeface="Lucida Bright" panose="02040602050505020304" pitchFamily="18" charset="0"/>
              </a:rPr>
              <a:t>: Strategic and IT consulting to help organizations grow and optimize their technology investments.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chemeClr val="tx1"/>
                </a:solidFill>
                <a:effectLst/>
                <a:latin typeface="Lucida Bright" panose="02040602050505020304" pitchFamily="18" charset="0"/>
              </a:rPr>
              <a:t>Industry-Specific Solutions</a:t>
            </a:r>
            <a:r>
              <a:rPr kumimoji="0" lang="en-US" altLang="en-US" sz="1400" b="0" i="0" u="none" strike="noStrike" cap="none" normalizeH="0" baseline="0" dirty="0" smtClean="0">
                <a:ln>
                  <a:noFill/>
                </a:ln>
                <a:solidFill>
                  <a:schemeClr val="tx1"/>
                </a:solidFill>
                <a:effectLst/>
                <a:latin typeface="Lucida Bright" panose="02040602050505020304" pitchFamily="18" charset="0"/>
              </a:rPr>
              <a:t>: Tailored solutions for sectors like healthcare and banking to address unique challenges and compliance needs.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chemeClr val="tx1"/>
                </a:solidFill>
                <a:effectLst/>
                <a:latin typeface="Lucida Bright" panose="02040602050505020304" pitchFamily="18" charset="0"/>
              </a:rPr>
              <a:t>Cybersecurity Services</a:t>
            </a:r>
            <a:r>
              <a:rPr kumimoji="0" lang="en-US" altLang="en-US" sz="1400" b="0" i="0" u="none" strike="noStrike" cap="none" normalizeH="0" baseline="0" dirty="0" smtClean="0">
                <a:ln>
                  <a:noFill/>
                </a:ln>
                <a:solidFill>
                  <a:schemeClr val="tx1"/>
                </a:solidFill>
                <a:effectLst/>
                <a:latin typeface="Lucida Bright" panose="02040602050505020304" pitchFamily="18" charset="0"/>
              </a:rPr>
              <a:t>: Comprehensive protection against cyber threats through risk assessments and security monitoring.</a:t>
            </a:r>
          </a:p>
        </p:txBody>
      </p:sp>
      <p:sp>
        <p:nvSpPr>
          <p:cNvPr id="7" name="Right Arrow 6"/>
          <p:cNvSpPr/>
          <p:nvPr/>
        </p:nvSpPr>
        <p:spPr>
          <a:xfrm>
            <a:off x="3692434" y="3474720"/>
            <a:ext cx="2377440" cy="13846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190808" y="-557348"/>
            <a:ext cx="3370217" cy="2246811"/>
          </a:xfrm>
          <a:prstGeom prst="rect">
            <a:avLst/>
          </a:prstGeom>
        </p:spPr>
      </p:pic>
    </p:spTree>
    <p:extLst>
      <p:ext uri="{BB962C8B-B14F-4D97-AF65-F5344CB8AC3E}">
        <p14:creationId xmlns:p14="http://schemas.microsoft.com/office/powerpoint/2010/main" val="783238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776549"/>
            <a:ext cx="10368056" cy="4911634"/>
          </a:xfrm>
        </p:spPr>
        <p:txBody>
          <a:bodyPr>
            <a:normAutofit fontScale="70000" lnSpcReduction="20000"/>
          </a:bodyPr>
          <a:lstStyle/>
          <a:p>
            <a:pPr marL="0" indent="0" algn="just">
              <a:buNone/>
            </a:pPr>
            <a:r>
              <a:rPr lang="en-IN" sz="2000" b="1" dirty="0" smtClean="0">
                <a:latin typeface="Lucida Bright" panose="02040602050505020304" pitchFamily="18" charset="0"/>
              </a:rPr>
              <a:t>Current Performance:</a:t>
            </a:r>
            <a:endParaRPr lang="en-IN" sz="2000" b="1" dirty="0">
              <a:latin typeface="Lucida Bright" panose="02040602050505020304" pitchFamily="18" charset="0"/>
            </a:endParaRPr>
          </a:p>
          <a:p>
            <a:pPr lvl="0" algn="just">
              <a:buFont typeface="Wingdings" panose="05000000000000000000" pitchFamily="2" charset="2"/>
              <a:buChar char="Ø"/>
            </a:pPr>
            <a:r>
              <a:rPr lang="en-IN" sz="2000" dirty="0">
                <a:latin typeface="Lucida Bright" panose="02040602050505020304" pitchFamily="18" charset="0"/>
              </a:rPr>
              <a:t>The </a:t>
            </a:r>
            <a:r>
              <a:rPr lang="en-IN" sz="2000" dirty="0" smtClean="0">
                <a:latin typeface="Lucida Bright" panose="02040602050505020304" pitchFamily="18" charset="0"/>
              </a:rPr>
              <a:t>website </a:t>
            </a:r>
            <a:r>
              <a:rPr lang="en-IN" sz="2000" dirty="0">
                <a:latin typeface="Lucida Bright" panose="02040602050505020304" pitchFamily="18" charset="0"/>
              </a:rPr>
              <a:t>lacks comprehensive analytics tools to assess its current SEO standing.</a:t>
            </a:r>
          </a:p>
          <a:p>
            <a:pPr lvl="0" algn="just">
              <a:buFont typeface="Wingdings" panose="05000000000000000000" pitchFamily="2" charset="2"/>
              <a:buChar char="Ø"/>
            </a:pPr>
            <a:r>
              <a:rPr lang="en-IN" sz="2000" dirty="0">
                <a:latin typeface="Lucida Bright" panose="02040602050505020304" pitchFamily="18" charset="0"/>
              </a:rPr>
              <a:t>Initial analysis suggests potential for improvement in keyword targeting, on-page optimization, and technical SEO</a:t>
            </a:r>
            <a:r>
              <a:rPr lang="en-IN" sz="2000" dirty="0" smtClean="0">
                <a:latin typeface="Lucida Bright" panose="02040602050505020304" pitchFamily="18" charset="0"/>
              </a:rPr>
              <a:t>.</a:t>
            </a:r>
          </a:p>
          <a:p>
            <a:pPr marL="0" indent="0" algn="just">
              <a:buNone/>
            </a:pPr>
            <a:r>
              <a:rPr lang="en-IN" sz="2000" b="1" dirty="0">
                <a:latin typeface="Lucida Bright" panose="02040602050505020304" pitchFamily="18" charset="0"/>
              </a:rPr>
              <a:t>Strengths</a:t>
            </a:r>
            <a:r>
              <a:rPr lang="en-IN" sz="2000" b="1" dirty="0" smtClean="0">
                <a:latin typeface="Lucida Bright" panose="02040602050505020304" pitchFamily="18" charset="0"/>
              </a:rPr>
              <a:t>:</a:t>
            </a:r>
            <a:endParaRPr lang="en-IN" sz="2000" dirty="0" smtClean="0">
              <a:latin typeface="Lucida Bright" panose="02040602050505020304" pitchFamily="18" charset="0"/>
            </a:endParaRPr>
          </a:p>
          <a:p>
            <a:pPr lvl="0" algn="just">
              <a:buFont typeface="Wingdings" panose="05000000000000000000" pitchFamily="2" charset="2"/>
              <a:buChar char="Ø"/>
            </a:pPr>
            <a:r>
              <a:rPr lang="en-IN" sz="2000" dirty="0">
                <a:latin typeface="Lucida Bright" panose="02040602050505020304" pitchFamily="18" charset="0"/>
              </a:rPr>
              <a:t>Clean and user-friendly website design, enhancing user experience.</a:t>
            </a:r>
          </a:p>
          <a:p>
            <a:pPr lvl="0" algn="just">
              <a:buFont typeface="Wingdings" panose="05000000000000000000" pitchFamily="2" charset="2"/>
              <a:buChar char="Ø"/>
            </a:pPr>
            <a:r>
              <a:rPr lang="en-IN" sz="2000" dirty="0">
                <a:latin typeface="Lucida Bright" panose="02040602050505020304" pitchFamily="18" charset="0"/>
              </a:rPr>
              <a:t>Secure HTTPS connection, which boosts trust and security.</a:t>
            </a:r>
          </a:p>
          <a:p>
            <a:pPr algn="just">
              <a:buFont typeface="Wingdings" panose="05000000000000000000" pitchFamily="2" charset="2"/>
              <a:buChar char="Ø"/>
            </a:pPr>
            <a:r>
              <a:rPr lang="en-IN" sz="2000" dirty="0" smtClean="0">
                <a:latin typeface="Lucida Bright" panose="02040602050505020304" pitchFamily="18" charset="0"/>
              </a:rPr>
              <a:t>The </a:t>
            </a:r>
            <a:r>
              <a:rPr lang="en-IN" sz="2000" dirty="0">
                <a:latin typeface="Lucida Bright" panose="02040602050505020304" pitchFamily="18" charset="0"/>
              </a:rPr>
              <a:t>SEO title and meta description are concise and effectively incorporate relevant keywords.</a:t>
            </a:r>
          </a:p>
          <a:p>
            <a:pPr algn="just">
              <a:buFont typeface="Wingdings" panose="05000000000000000000" pitchFamily="2" charset="2"/>
              <a:buChar char="Ø"/>
            </a:pPr>
            <a:r>
              <a:rPr lang="en-IN" sz="2000" dirty="0" smtClean="0">
                <a:latin typeface="Lucida Bright" panose="02040602050505020304" pitchFamily="18" charset="0"/>
              </a:rPr>
              <a:t>Proper </a:t>
            </a:r>
            <a:r>
              <a:rPr lang="en-IN" sz="2000" dirty="0">
                <a:latin typeface="Lucida Bright" panose="02040602050505020304" pitchFamily="18" charset="0"/>
              </a:rPr>
              <a:t>use of H1 and H2 tags enhances content organization and clarity.</a:t>
            </a:r>
          </a:p>
          <a:p>
            <a:pPr algn="just">
              <a:buFont typeface="Wingdings" panose="05000000000000000000" pitchFamily="2" charset="2"/>
              <a:buChar char="Ø"/>
            </a:pPr>
            <a:r>
              <a:rPr lang="en-IN" sz="2000" dirty="0" smtClean="0">
                <a:latin typeface="Lucida Bright" panose="02040602050505020304" pitchFamily="18" charset="0"/>
              </a:rPr>
              <a:t>All </a:t>
            </a:r>
            <a:r>
              <a:rPr lang="en-IN" sz="2000" dirty="0">
                <a:latin typeface="Lucida Bright" panose="02040602050505020304" pitchFamily="18" charset="0"/>
              </a:rPr>
              <a:t>images have alt attributes, improving accessibility and SEO.</a:t>
            </a:r>
          </a:p>
          <a:p>
            <a:pPr algn="just">
              <a:buFont typeface="Wingdings" panose="05000000000000000000" pitchFamily="2" charset="2"/>
              <a:buChar char="Ø"/>
            </a:pPr>
            <a:r>
              <a:rPr lang="en-IN" sz="2000" dirty="0" smtClean="0">
                <a:latin typeface="Lucida Bright" panose="02040602050505020304" pitchFamily="18" charset="0"/>
              </a:rPr>
              <a:t>The </a:t>
            </a:r>
            <a:r>
              <a:rPr lang="en-IN" sz="2000" dirty="0">
                <a:latin typeface="Lucida Bright" panose="02040602050505020304" pitchFamily="18" charset="0"/>
              </a:rPr>
              <a:t>site features strong security measures, fast response times, and proper indexing setup</a:t>
            </a:r>
            <a:r>
              <a:rPr lang="en-IN" sz="2000" dirty="0" smtClean="0">
                <a:latin typeface="Lucida Bright" panose="02040602050505020304" pitchFamily="18" charset="0"/>
              </a:rPr>
              <a:t>.</a:t>
            </a:r>
          </a:p>
          <a:p>
            <a:pPr marL="0" indent="0" algn="just">
              <a:buNone/>
            </a:pPr>
            <a:r>
              <a:rPr lang="en-IN" sz="2000" b="1" dirty="0">
                <a:latin typeface="Lucida Bright" panose="02040602050505020304" pitchFamily="18" charset="0"/>
              </a:rPr>
              <a:t>Weaknesses</a:t>
            </a:r>
            <a:r>
              <a:rPr lang="en-IN" sz="2000" b="1" dirty="0" smtClean="0">
                <a:latin typeface="Lucida Bright" panose="02040602050505020304" pitchFamily="18" charset="0"/>
              </a:rPr>
              <a:t>:</a:t>
            </a:r>
            <a:endParaRPr lang="en-IN" sz="2000" dirty="0">
              <a:latin typeface="Lucida Bright" panose="02040602050505020304" pitchFamily="18" charset="0"/>
            </a:endParaRPr>
          </a:p>
          <a:p>
            <a:pPr lvl="0" algn="just">
              <a:buFont typeface="Wingdings" panose="05000000000000000000" pitchFamily="2" charset="2"/>
              <a:buChar char="Ø"/>
            </a:pPr>
            <a:r>
              <a:rPr lang="en-IN" sz="2000" dirty="0">
                <a:latin typeface="Lucida Bright" panose="02040602050505020304" pitchFamily="18" charset="0"/>
              </a:rPr>
              <a:t>Limited content and lack of targeted keyword strategies, which could hinder search visibility.</a:t>
            </a:r>
          </a:p>
          <a:p>
            <a:pPr lvl="0" algn="just">
              <a:buFont typeface="Wingdings" panose="05000000000000000000" pitchFamily="2" charset="2"/>
              <a:buChar char="Ø"/>
            </a:pPr>
            <a:r>
              <a:rPr lang="en-IN" sz="2000" dirty="0">
                <a:latin typeface="Lucida Bright" panose="02040602050505020304" pitchFamily="18" charset="0"/>
              </a:rPr>
              <a:t>Absence of clear meta descriptions and optimized title tags, affecting click-through rates.</a:t>
            </a:r>
          </a:p>
          <a:p>
            <a:pPr lvl="0" algn="just">
              <a:buFont typeface="Wingdings" panose="05000000000000000000" pitchFamily="2" charset="2"/>
              <a:buChar char="Ø"/>
            </a:pPr>
            <a:r>
              <a:rPr lang="en-IN" sz="2000" dirty="0">
                <a:latin typeface="Lucida Bright" panose="02040602050505020304" pitchFamily="18" charset="0"/>
              </a:rPr>
              <a:t>Potential technical SEO issues, including site speed and crawlability, that require further analysis.</a:t>
            </a:r>
          </a:p>
          <a:p>
            <a:pPr lvl="0" algn="just">
              <a:buFont typeface="Wingdings" panose="05000000000000000000" pitchFamily="2" charset="2"/>
              <a:buChar char="Ø"/>
            </a:pPr>
            <a:r>
              <a:rPr lang="en-IN" sz="2000" dirty="0">
                <a:latin typeface="Lucida Bright" panose="02040602050505020304" pitchFamily="18" charset="0"/>
              </a:rPr>
              <a:t>No Schema.org data is present, limiting potential search visibility and rich snippets.</a:t>
            </a:r>
          </a:p>
          <a:p>
            <a:pPr lvl="0">
              <a:buFont typeface="Wingdings" panose="05000000000000000000" pitchFamily="2" charset="2"/>
              <a:buChar char="Ø"/>
            </a:pPr>
            <a:endParaRPr lang="en-IN" sz="2000" dirty="0">
              <a:latin typeface="Lucida Bright" panose="02040602050505020304" pitchFamily="18" charset="0"/>
            </a:endParaRPr>
          </a:p>
          <a:p>
            <a:pPr marL="0" indent="0">
              <a:buNone/>
            </a:pPr>
            <a:endParaRPr lang="en-IN" dirty="0"/>
          </a:p>
        </p:txBody>
      </p:sp>
      <p:sp>
        <p:nvSpPr>
          <p:cNvPr id="4" name="Title 3"/>
          <p:cNvSpPr>
            <a:spLocks noGrp="1"/>
          </p:cNvSpPr>
          <p:nvPr>
            <p:ph type="title"/>
          </p:nvPr>
        </p:nvSpPr>
        <p:spPr>
          <a:xfrm>
            <a:off x="1484309" y="783771"/>
            <a:ext cx="10018713" cy="391886"/>
          </a:xfrm>
        </p:spPr>
        <p:txBody>
          <a:bodyPr>
            <a:normAutofit fontScale="90000"/>
          </a:bodyPr>
          <a:lstStyle/>
          <a:p>
            <a:r>
              <a:rPr lang="en-IN" dirty="0" smtClean="0">
                <a:latin typeface="Lucida Bright" panose="02040602050505020304" pitchFamily="18" charset="0"/>
              </a:rPr>
              <a:t> </a:t>
            </a:r>
            <a:r>
              <a:rPr lang="en-IN" b="1" dirty="0" smtClean="0">
                <a:latin typeface="Lucida Bright" panose="02040602050505020304" pitchFamily="18" charset="0"/>
              </a:rPr>
              <a:t>INITIAL AUDIT</a:t>
            </a:r>
            <a:br>
              <a:rPr lang="en-IN" b="1" dirty="0" smtClean="0">
                <a:latin typeface="Lucida Bright" panose="02040602050505020304" pitchFamily="18" charset="0"/>
              </a:rPr>
            </a:br>
            <a:endParaRPr lang="en-IN" b="1" dirty="0">
              <a:latin typeface="Lucida Bright" panose="020406020505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7197" y="-409303"/>
            <a:ext cx="2664824" cy="1776549"/>
          </a:xfrm>
          <a:prstGeom prst="rect">
            <a:avLst/>
          </a:prstGeom>
        </p:spPr>
      </p:pic>
    </p:spTree>
    <p:extLst>
      <p:ext uri="{BB962C8B-B14F-4D97-AF65-F5344CB8AC3E}">
        <p14:creationId xmlns:p14="http://schemas.microsoft.com/office/powerpoint/2010/main" val="3899128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603069"/>
          </a:xfrm>
        </p:spPr>
        <p:txBody>
          <a:bodyPr>
            <a:normAutofit fontScale="90000"/>
          </a:bodyPr>
          <a:lstStyle/>
          <a:p>
            <a:r>
              <a:rPr lang="en-IN" b="1" dirty="0" smtClean="0">
                <a:latin typeface="Lucida Bright" panose="02040602050505020304" pitchFamily="18" charset="0"/>
              </a:rPr>
              <a:t>KEYWORD RESEARCH </a:t>
            </a:r>
            <a:r>
              <a:rPr lang="en-IN" dirty="0">
                <a:latin typeface="Lucida Bright" panose="02040602050505020304" pitchFamily="18" charset="0"/>
              </a:rPr>
              <a:t/>
            </a:r>
            <a:br>
              <a:rPr lang="en-IN" dirty="0">
                <a:latin typeface="Lucida Bright" panose="02040602050505020304" pitchFamily="18" charset="0"/>
              </a:rPr>
            </a:br>
            <a:r>
              <a:rPr lang="en-IN" dirty="0"/>
              <a:t/>
            </a:r>
            <a:br>
              <a:rPr lang="en-IN" dirty="0"/>
            </a:br>
            <a:endParaRPr lang="en-IN" dirty="0"/>
          </a:p>
        </p:txBody>
      </p:sp>
      <p:sp>
        <p:nvSpPr>
          <p:cNvPr id="3" name="Content Placeholder 2"/>
          <p:cNvSpPr>
            <a:spLocks noGrp="1"/>
          </p:cNvSpPr>
          <p:nvPr>
            <p:ph idx="1"/>
          </p:nvPr>
        </p:nvSpPr>
        <p:spPr>
          <a:xfrm>
            <a:off x="1484310" y="1576250"/>
            <a:ext cx="10707690" cy="4981304"/>
          </a:xfrm>
        </p:spPr>
        <p:txBody>
          <a:bodyPr>
            <a:normAutofit/>
          </a:bodyPr>
          <a:lstStyle/>
          <a:p>
            <a:pPr marL="0" indent="0" algn="just">
              <a:buNone/>
            </a:pPr>
            <a:r>
              <a:rPr lang="en-IN" sz="1800" b="1" dirty="0">
                <a:latin typeface="Lucida Bright" panose="02040602050505020304" pitchFamily="18" charset="0"/>
              </a:rPr>
              <a:t>Targeted Keywords:</a:t>
            </a:r>
          </a:p>
          <a:p>
            <a:pPr algn="just">
              <a:buFont typeface="Wingdings" panose="05000000000000000000" pitchFamily="2" charset="2"/>
              <a:buChar char="Ø"/>
            </a:pPr>
            <a:r>
              <a:rPr lang="en-IN" sz="1800" b="1" dirty="0">
                <a:latin typeface="Lucida Bright" panose="02040602050505020304" pitchFamily="18" charset="0"/>
              </a:rPr>
              <a:t>Primary Keywords: </a:t>
            </a:r>
            <a:r>
              <a:rPr lang="en-IN" sz="1800" dirty="0">
                <a:latin typeface="Lucida Bright" panose="02040602050505020304" pitchFamily="18" charset="0"/>
                <a:hlinkClick r:id="rId2"/>
              </a:rPr>
              <a:t>business process outsourcing services</a:t>
            </a:r>
            <a:r>
              <a:rPr lang="en-IN" sz="1800" dirty="0">
                <a:solidFill>
                  <a:schemeClr val="tx2"/>
                </a:solidFill>
                <a:latin typeface="Lucida Bright" panose="02040602050505020304" pitchFamily="18" charset="0"/>
              </a:rPr>
              <a:t>, </a:t>
            </a:r>
            <a:r>
              <a:rPr lang="en-IN" sz="1800" dirty="0">
                <a:latin typeface="Lucida Bright" panose="02040602050505020304" pitchFamily="18" charset="0"/>
              </a:rPr>
              <a:t>Digital Enterprise Applications, Cloud Consulting Services</a:t>
            </a:r>
          </a:p>
          <a:p>
            <a:pPr algn="just">
              <a:buFont typeface="Wingdings" panose="05000000000000000000" pitchFamily="2" charset="2"/>
              <a:buChar char="Ø"/>
            </a:pPr>
            <a:r>
              <a:rPr lang="en-IN" sz="1800" b="1" dirty="0">
                <a:latin typeface="Lucida Bright" panose="02040602050505020304" pitchFamily="18" charset="0"/>
              </a:rPr>
              <a:t>Secondary Keywords: </a:t>
            </a:r>
            <a:r>
              <a:rPr lang="en-IN" sz="1800" dirty="0">
                <a:latin typeface="Lucida Bright" panose="02040602050505020304" pitchFamily="18" charset="0"/>
              </a:rPr>
              <a:t>Human Resources, AI and Machine Learning, IoT Solutions, Robotic Process Automation (RPA)</a:t>
            </a:r>
          </a:p>
          <a:p>
            <a:pPr algn="just" fontAlgn="base">
              <a:buFont typeface="Wingdings" panose="05000000000000000000" pitchFamily="2" charset="2"/>
              <a:buChar char="Ø"/>
            </a:pPr>
            <a:r>
              <a:rPr lang="en-IN" sz="1800" b="1" dirty="0">
                <a:latin typeface="Lucida Bright" panose="02040602050505020304" pitchFamily="18" charset="0"/>
              </a:rPr>
              <a:t>Long-Tail Keywords: </a:t>
            </a:r>
            <a:r>
              <a:rPr lang="en-IN" sz="1800" dirty="0" smtClean="0">
                <a:latin typeface="Lucida Bright" panose="02040602050505020304" pitchFamily="18" charset="0"/>
              </a:rPr>
              <a:t>Tech Mahindra </a:t>
            </a:r>
            <a:r>
              <a:rPr lang="en-IN" sz="1800" dirty="0">
                <a:latin typeface="Lucida Bright" panose="02040602050505020304" pitchFamily="18" charset="0"/>
              </a:rPr>
              <a:t>bpo process IN INDIA, digital business applications class, cloud consulting companies in </a:t>
            </a:r>
            <a:r>
              <a:rPr lang="en-IN" sz="1800" dirty="0" smtClean="0">
                <a:latin typeface="Lucida Bright" panose="02040602050505020304" pitchFamily="18" charset="0"/>
              </a:rPr>
              <a:t>India</a:t>
            </a:r>
          </a:p>
          <a:p>
            <a:pPr marL="0" indent="0" algn="just">
              <a:buNone/>
            </a:pPr>
            <a:r>
              <a:rPr lang="en-IN" sz="1800" b="1" dirty="0">
                <a:latin typeface="Lucida Bright" panose="02040602050505020304" pitchFamily="18" charset="0"/>
              </a:rPr>
              <a:t>Competitive Analysis:</a:t>
            </a:r>
          </a:p>
          <a:p>
            <a:pPr marL="0" indent="0" algn="just">
              <a:buNone/>
            </a:pPr>
            <a:r>
              <a:rPr lang="en-IN" sz="1800" dirty="0" smtClean="0">
                <a:latin typeface="Lucida Bright" panose="02040602050505020304" pitchFamily="18" charset="0"/>
              </a:rPr>
              <a:t>	The </a:t>
            </a:r>
            <a:r>
              <a:rPr lang="en-IN" sz="1800" dirty="0">
                <a:latin typeface="Lucida Bright" panose="02040602050505020304" pitchFamily="18" charset="0"/>
              </a:rPr>
              <a:t>SEO landscape for business process outsourcing services is quite competitive. Examining competitor websites can reveal useful keyword opportunities and insightful content strategies. Key players like Accenture and Infosys lead the market in India. Understanding their strengths and tactics will help enhance our approach.</a:t>
            </a:r>
          </a:p>
          <a:p>
            <a:pPr marL="0" indent="0" algn="just" fontAlgn="base">
              <a:buNone/>
            </a:pPr>
            <a:endParaRPr lang="en-IN" sz="1900" dirty="0">
              <a:latin typeface="Lucida Bright" panose="02040602050505020304" pitchFamily="18" charset="0"/>
            </a:endParaRPr>
          </a:p>
          <a:p>
            <a:endParaRPr lang="en-IN"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25345" y="-574766"/>
            <a:ext cx="3436620" cy="2291080"/>
          </a:xfrm>
          <a:prstGeom prst="rect">
            <a:avLst/>
          </a:prstGeom>
        </p:spPr>
      </p:pic>
    </p:spTree>
    <p:extLst>
      <p:ext uri="{BB962C8B-B14F-4D97-AF65-F5344CB8AC3E}">
        <p14:creationId xmlns:p14="http://schemas.microsoft.com/office/powerpoint/2010/main" val="1682148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349" y="685801"/>
            <a:ext cx="10945675" cy="446314"/>
          </a:xfrm>
        </p:spPr>
        <p:txBody>
          <a:bodyPr>
            <a:normAutofit fontScale="90000"/>
          </a:bodyPr>
          <a:lstStyle/>
          <a:p>
            <a:r>
              <a:rPr lang="en-IN" b="1" dirty="0" smtClean="0">
                <a:latin typeface="Lucida Bright" panose="02040602050505020304" pitchFamily="18" charset="0"/>
              </a:rPr>
              <a:t>ON-PAGE SEO OPTIMIZATION AUDIT</a:t>
            </a:r>
            <a:br>
              <a:rPr lang="en-IN" b="1" dirty="0" smtClean="0">
                <a:latin typeface="Lucida Bright" panose="02040602050505020304" pitchFamily="18" charset="0"/>
              </a:rPr>
            </a:br>
            <a:r>
              <a:rPr lang="en-IN" b="1" dirty="0" smtClean="0">
                <a:latin typeface="Lucida Bright" panose="02040602050505020304" pitchFamily="18" charset="0"/>
              </a:rPr>
              <a:t/>
            </a:r>
            <a:br>
              <a:rPr lang="en-IN" b="1" dirty="0" smtClean="0">
                <a:latin typeface="Lucida Bright" panose="02040602050505020304" pitchFamily="18" charset="0"/>
              </a:rPr>
            </a:br>
            <a:endParaRPr lang="en-IN" b="1" dirty="0">
              <a:latin typeface="Lucida Bright" panose="02040602050505020304" pitchFamily="18" charset="0"/>
            </a:endParaRPr>
          </a:p>
        </p:txBody>
      </p:sp>
      <p:sp>
        <p:nvSpPr>
          <p:cNvPr id="3" name="Content Placeholder 2"/>
          <p:cNvSpPr>
            <a:spLocks noGrp="1"/>
          </p:cNvSpPr>
          <p:nvPr>
            <p:ph idx="1"/>
          </p:nvPr>
        </p:nvSpPr>
        <p:spPr>
          <a:xfrm>
            <a:off x="1262743" y="908958"/>
            <a:ext cx="10850880" cy="5812971"/>
          </a:xfrm>
        </p:spPr>
        <p:txBody>
          <a:bodyPr>
            <a:normAutofit fontScale="25000" lnSpcReduction="20000"/>
          </a:bodyPr>
          <a:lstStyle/>
          <a:p>
            <a:pPr marL="0" indent="0" algn="just">
              <a:lnSpc>
                <a:spcPct val="120000"/>
              </a:lnSpc>
              <a:buNone/>
            </a:pPr>
            <a:r>
              <a:rPr lang="en-IN" sz="4800" b="1" dirty="0">
                <a:latin typeface="Lucida Bright" panose="02040602050505020304" pitchFamily="18" charset="0"/>
              </a:rPr>
              <a:t>Selected Pages: </a:t>
            </a:r>
            <a:endParaRPr lang="en-IN" sz="4800" b="1" dirty="0" smtClean="0">
              <a:latin typeface="Lucida Bright" panose="02040602050505020304" pitchFamily="18" charset="0"/>
            </a:endParaRPr>
          </a:p>
          <a:p>
            <a:pPr marL="0" indent="0" algn="just">
              <a:lnSpc>
                <a:spcPct val="120000"/>
              </a:lnSpc>
              <a:buNone/>
            </a:pPr>
            <a:r>
              <a:rPr lang="en-IN" sz="4800" u="sng" dirty="0">
                <a:latin typeface="Lucida Bright" panose="02040602050505020304" pitchFamily="18" charset="0"/>
                <a:hlinkClick r:id="rId2"/>
              </a:rPr>
              <a:t>https://www.techmahindra.com/services/cloud-consulting-services</a:t>
            </a:r>
            <a:r>
              <a:rPr lang="en-IN" sz="4800" u="sng" dirty="0" smtClean="0">
                <a:latin typeface="Lucida Bright" panose="02040602050505020304" pitchFamily="18" charset="0"/>
                <a:hlinkClick r:id="rId2"/>
              </a:rPr>
              <a:t>/</a:t>
            </a:r>
            <a:endParaRPr lang="en-IN" sz="4800" dirty="0">
              <a:latin typeface="Lucida Bright" panose="02040602050505020304" pitchFamily="18" charset="0"/>
            </a:endParaRPr>
          </a:p>
          <a:p>
            <a:pPr marL="0" indent="0" algn="just">
              <a:lnSpc>
                <a:spcPct val="120000"/>
              </a:lnSpc>
              <a:buNone/>
            </a:pPr>
            <a:r>
              <a:rPr lang="en-IN" sz="4800" b="1" dirty="0">
                <a:latin typeface="Lucida Bright" panose="02040602050505020304" pitchFamily="18" charset="0"/>
              </a:rPr>
              <a:t>Strengths:</a:t>
            </a:r>
          </a:p>
          <a:p>
            <a:pPr lvl="0" algn="just" fontAlgn="base">
              <a:lnSpc>
                <a:spcPct val="120000"/>
              </a:lnSpc>
              <a:buFont typeface="Wingdings" panose="05000000000000000000" pitchFamily="2" charset="2"/>
              <a:buChar char="Ø"/>
            </a:pPr>
            <a:r>
              <a:rPr lang="en-IN" sz="4800" dirty="0">
                <a:latin typeface="Lucida Bright" panose="02040602050505020304" pitchFamily="18" charset="0"/>
              </a:rPr>
              <a:t>Clean and user-friendly service page design.</a:t>
            </a:r>
          </a:p>
          <a:p>
            <a:pPr lvl="0" algn="just" fontAlgn="base">
              <a:lnSpc>
                <a:spcPct val="120000"/>
              </a:lnSpc>
              <a:buFont typeface="Wingdings" panose="05000000000000000000" pitchFamily="2" charset="2"/>
              <a:buChar char="Ø"/>
            </a:pPr>
            <a:r>
              <a:rPr lang="en-IN" sz="4800" dirty="0">
                <a:latin typeface="Lucida Bright" panose="02040602050505020304" pitchFamily="18" charset="0"/>
              </a:rPr>
              <a:t>Attractive infographics and images are used</a:t>
            </a:r>
          </a:p>
          <a:p>
            <a:pPr lvl="0" algn="just" fontAlgn="base">
              <a:lnSpc>
                <a:spcPct val="120000"/>
              </a:lnSpc>
              <a:buFont typeface="Wingdings" panose="05000000000000000000" pitchFamily="2" charset="2"/>
              <a:buChar char="Ø"/>
            </a:pPr>
            <a:r>
              <a:rPr lang="en-IN" sz="4800" dirty="0">
                <a:latin typeface="Lucida Bright" panose="02040602050505020304" pitchFamily="18" charset="0"/>
              </a:rPr>
              <a:t>The SEO title is well-optimized, improving visibility, and all images have alt attributes for better accessibility. </a:t>
            </a:r>
          </a:p>
          <a:p>
            <a:pPr lvl="0" algn="just" fontAlgn="base">
              <a:lnSpc>
                <a:spcPct val="120000"/>
              </a:lnSpc>
              <a:buFont typeface="Wingdings" panose="05000000000000000000" pitchFamily="2" charset="2"/>
              <a:buChar char="Ø"/>
            </a:pPr>
            <a:r>
              <a:rPr lang="en-IN" sz="4800" dirty="0">
                <a:latin typeface="Lucida Bright" panose="02040602050505020304" pitchFamily="18" charset="0"/>
              </a:rPr>
              <a:t>The page is </a:t>
            </a:r>
            <a:r>
              <a:rPr lang="en-IN" sz="4800" dirty="0" smtClean="0">
                <a:latin typeface="Lucida Bright" panose="02040602050505020304" pitchFamily="18" charset="0"/>
              </a:rPr>
              <a:t>fast, </a:t>
            </a:r>
            <a:r>
              <a:rPr lang="en-IN" sz="4800" dirty="0">
                <a:latin typeface="Lucida Bright" panose="02040602050505020304" pitchFamily="18" charset="0"/>
              </a:rPr>
              <a:t>while also being secure with HTTPS.</a:t>
            </a:r>
          </a:p>
          <a:p>
            <a:pPr marL="0" indent="0" algn="just">
              <a:lnSpc>
                <a:spcPct val="120000"/>
              </a:lnSpc>
              <a:buNone/>
            </a:pPr>
            <a:r>
              <a:rPr lang="en-IN" sz="4800" b="1" dirty="0">
                <a:latin typeface="Lucida Bright" panose="02040602050505020304" pitchFamily="18" charset="0"/>
              </a:rPr>
              <a:t>Weaknesses:</a:t>
            </a:r>
          </a:p>
          <a:p>
            <a:pPr lvl="0" algn="just">
              <a:lnSpc>
                <a:spcPct val="120000"/>
              </a:lnSpc>
              <a:buFont typeface="Wingdings" panose="05000000000000000000" pitchFamily="2" charset="2"/>
              <a:buChar char="Ø"/>
            </a:pPr>
            <a:r>
              <a:rPr lang="en-IN" sz="4800" b="1" dirty="0">
                <a:latin typeface="Lucida Bright" panose="02040602050505020304" pitchFamily="18" charset="0"/>
              </a:rPr>
              <a:t>Title Tag:</a:t>
            </a:r>
            <a:r>
              <a:rPr lang="en-IN" sz="4800" dirty="0">
                <a:latin typeface="Lucida Bright" panose="02040602050505020304" pitchFamily="18" charset="0"/>
              </a:rPr>
              <a:t> No meta description is present, which affects visibility.</a:t>
            </a:r>
          </a:p>
          <a:p>
            <a:pPr lvl="0" algn="just">
              <a:lnSpc>
                <a:spcPct val="120000"/>
              </a:lnSpc>
              <a:buFont typeface="Wingdings" panose="05000000000000000000" pitchFamily="2" charset="2"/>
              <a:buChar char="Ø"/>
            </a:pPr>
            <a:r>
              <a:rPr lang="en-IN" sz="4800" b="1" dirty="0">
                <a:latin typeface="Lucida Bright" panose="02040602050505020304" pitchFamily="18" charset="0"/>
              </a:rPr>
              <a:t>Meta Description:</a:t>
            </a:r>
            <a:r>
              <a:rPr lang="en-IN" sz="4800" dirty="0">
                <a:latin typeface="Lucida Bright" panose="02040602050505020304" pitchFamily="18" charset="0"/>
              </a:rPr>
              <a:t> No keywords are included in the meta description.</a:t>
            </a:r>
          </a:p>
          <a:p>
            <a:pPr lvl="0" algn="just">
              <a:lnSpc>
                <a:spcPct val="120000"/>
              </a:lnSpc>
              <a:buFont typeface="Wingdings" panose="05000000000000000000" pitchFamily="2" charset="2"/>
              <a:buChar char="Ø"/>
            </a:pPr>
            <a:r>
              <a:rPr lang="en-IN" sz="4800" b="1" dirty="0">
                <a:latin typeface="Lucida Bright" panose="02040602050505020304" pitchFamily="18" charset="0"/>
              </a:rPr>
              <a:t>Headings:</a:t>
            </a:r>
            <a:r>
              <a:rPr lang="en-IN" sz="4800" dirty="0">
                <a:latin typeface="Lucida Bright" panose="02040602050505020304" pitchFamily="18" charset="0"/>
              </a:rPr>
              <a:t> Some Open Graph meta tags are missing for social media.</a:t>
            </a:r>
          </a:p>
          <a:p>
            <a:pPr lvl="0" algn="just">
              <a:lnSpc>
                <a:spcPct val="120000"/>
              </a:lnSpc>
              <a:buFont typeface="Wingdings" panose="05000000000000000000" pitchFamily="2" charset="2"/>
              <a:buChar char="Ø"/>
            </a:pPr>
            <a:r>
              <a:rPr lang="en-IN" sz="4800" b="1" dirty="0">
                <a:latin typeface="Lucida Bright" panose="02040602050505020304" pitchFamily="18" charset="0"/>
              </a:rPr>
              <a:t>Content:</a:t>
            </a:r>
            <a:r>
              <a:rPr lang="en-IN" sz="4800" dirty="0">
                <a:latin typeface="Lucida Bright" panose="02040602050505020304" pitchFamily="18" charset="0"/>
              </a:rPr>
              <a:t> The server lacks "expires" headers for images, some CSS files are </a:t>
            </a:r>
            <a:r>
              <a:rPr lang="en-IN" sz="4800" dirty="0" err="1">
                <a:latin typeface="Lucida Bright" panose="02040602050505020304" pitchFamily="18" charset="0"/>
              </a:rPr>
              <a:t>unminified</a:t>
            </a:r>
            <a:r>
              <a:rPr lang="en-IN" sz="4800" dirty="0">
                <a:latin typeface="Lucida Bright" panose="02040602050505020304" pitchFamily="18" charset="0"/>
              </a:rPr>
              <a:t>, and the page makes 35 requests, which can slow loading</a:t>
            </a:r>
            <a:r>
              <a:rPr lang="en-IN" sz="4800" dirty="0" smtClean="0">
                <a:latin typeface="Lucida Bright" panose="02040602050505020304" pitchFamily="18" charset="0"/>
              </a:rPr>
              <a:t>.</a:t>
            </a:r>
            <a:endParaRPr lang="en-IN" sz="4800" dirty="0">
              <a:latin typeface="Lucida Bright" panose="02040602050505020304" pitchFamily="18" charset="0"/>
            </a:endParaRPr>
          </a:p>
          <a:p>
            <a:pPr marL="0" indent="0" algn="just">
              <a:lnSpc>
                <a:spcPct val="120000"/>
              </a:lnSpc>
              <a:buNone/>
            </a:pPr>
            <a:r>
              <a:rPr lang="en-IN" sz="4800" b="1" dirty="0">
                <a:latin typeface="Lucida Bright" panose="02040602050505020304" pitchFamily="18" charset="0"/>
              </a:rPr>
              <a:t>Actionable Items:</a:t>
            </a:r>
            <a:endParaRPr lang="en-IN" sz="4800" dirty="0">
              <a:latin typeface="Lucida Bright" panose="02040602050505020304" pitchFamily="18" charset="0"/>
            </a:endParaRPr>
          </a:p>
          <a:p>
            <a:pPr algn="just">
              <a:lnSpc>
                <a:spcPct val="120000"/>
              </a:lnSpc>
              <a:buFont typeface="Wingdings" panose="05000000000000000000" pitchFamily="2" charset="2"/>
              <a:buChar char="Ø"/>
            </a:pPr>
            <a:r>
              <a:rPr lang="en-IN" sz="4800" dirty="0" smtClean="0">
                <a:latin typeface="Lucida Bright" panose="02040602050505020304" pitchFamily="18" charset="0"/>
              </a:rPr>
              <a:t>Create </a:t>
            </a:r>
            <a:r>
              <a:rPr lang="en-IN" sz="4800" dirty="0">
                <a:latin typeface="Lucida Bright" panose="02040602050505020304" pitchFamily="18" charset="0"/>
              </a:rPr>
              <a:t>a meta description with relevant keywords to improve visibility.</a:t>
            </a:r>
          </a:p>
          <a:p>
            <a:pPr algn="just">
              <a:lnSpc>
                <a:spcPct val="120000"/>
              </a:lnSpc>
              <a:buFont typeface="Wingdings" panose="05000000000000000000" pitchFamily="2" charset="2"/>
              <a:buChar char="Ø"/>
            </a:pPr>
            <a:r>
              <a:rPr lang="en-IN" sz="4800" dirty="0" smtClean="0">
                <a:latin typeface="Lucida Bright" panose="02040602050505020304" pitchFamily="18" charset="0"/>
              </a:rPr>
              <a:t>Add </a:t>
            </a:r>
            <a:r>
              <a:rPr lang="en-IN" sz="4800" dirty="0">
                <a:latin typeface="Lucida Bright" panose="02040602050505020304" pitchFamily="18" charset="0"/>
              </a:rPr>
              <a:t>missing Open Graph tags for better social media sharing.</a:t>
            </a:r>
          </a:p>
          <a:p>
            <a:pPr algn="just">
              <a:lnSpc>
                <a:spcPct val="120000"/>
              </a:lnSpc>
              <a:buFont typeface="Wingdings" panose="05000000000000000000" pitchFamily="2" charset="2"/>
              <a:buChar char="Ø"/>
            </a:pPr>
            <a:r>
              <a:rPr lang="en-IN" sz="4800" dirty="0" smtClean="0">
                <a:latin typeface="Lucida Bright" panose="02040602050505020304" pitchFamily="18" charset="0"/>
              </a:rPr>
              <a:t>Minify </a:t>
            </a:r>
            <a:r>
              <a:rPr lang="en-IN" sz="4800" dirty="0" err="1">
                <a:latin typeface="Lucida Bright" panose="02040602050505020304" pitchFamily="18" charset="0"/>
              </a:rPr>
              <a:t>unoptimized</a:t>
            </a:r>
            <a:r>
              <a:rPr lang="en-IN" sz="4800" dirty="0">
                <a:latin typeface="Lucida Bright" panose="02040602050505020304" pitchFamily="18" charset="0"/>
              </a:rPr>
              <a:t> CSS files to enhance loading speed.</a:t>
            </a:r>
          </a:p>
          <a:p>
            <a:pPr algn="just">
              <a:lnSpc>
                <a:spcPct val="120000"/>
              </a:lnSpc>
              <a:buFont typeface="Wingdings" panose="05000000000000000000" pitchFamily="2" charset="2"/>
              <a:buChar char="Ø"/>
            </a:pPr>
            <a:r>
              <a:rPr lang="en-IN" sz="4800" dirty="0" smtClean="0">
                <a:latin typeface="Lucida Bright" panose="02040602050505020304" pitchFamily="18" charset="0"/>
              </a:rPr>
              <a:t>Set </a:t>
            </a:r>
            <a:r>
              <a:rPr lang="en-IN" sz="4800" dirty="0">
                <a:latin typeface="Lucida Bright" panose="02040602050505020304" pitchFamily="18" charset="0"/>
              </a:rPr>
              <a:t>up "expires" headers for images to improve caching and performance.</a:t>
            </a:r>
          </a:p>
          <a:p>
            <a:pPr>
              <a:lnSpc>
                <a:spcPct val="120000"/>
              </a:lnSpc>
            </a:pPr>
            <a:endParaRPr lang="en-IN"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79083" y="-192131"/>
            <a:ext cx="2299064" cy="1532709"/>
          </a:xfrm>
          <a:prstGeom prst="rect">
            <a:avLst/>
          </a:prstGeom>
        </p:spPr>
      </p:pic>
    </p:spTree>
    <p:extLst>
      <p:ext uri="{BB962C8B-B14F-4D97-AF65-F5344CB8AC3E}">
        <p14:creationId xmlns:p14="http://schemas.microsoft.com/office/powerpoint/2010/main" val="15349211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687" y="330926"/>
            <a:ext cx="10806338" cy="931817"/>
          </a:xfrm>
        </p:spPr>
        <p:txBody>
          <a:bodyPr>
            <a:normAutofit fontScale="90000"/>
          </a:bodyPr>
          <a:lstStyle/>
          <a:p>
            <a:r>
              <a:rPr lang="en-IN" b="1" dirty="0">
                <a:latin typeface="Lucida Bright" panose="02040602050505020304" pitchFamily="18" charset="0"/>
              </a:rPr>
              <a:t>ON-PAGE SEO OPTIMIZATION AUDIT</a:t>
            </a:r>
            <a:br>
              <a:rPr lang="en-IN" b="1" dirty="0">
                <a:latin typeface="Lucida Bright" panose="02040602050505020304" pitchFamily="18" charset="0"/>
              </a:rPr>
            </a:br>
            <a:r>
              <a:rPr lang="en-IN" b="1" dirty="0">
                <a:latin typeface="Lucida Bright" panose="02040602050505020304" pitchFamily="18" charset="0"/>
              </a:rPr>
              <a:t/>
            </a:r>
            <a:br>
              <a:rPr lang="en-IN" b="1" dirty="0">
                <a:latin typeface="Lucida Bright" panose="02040602050505020304" pitchFamily="18" charset="0"/>
              </a:rPr>
            </a:br>
            <a:endParaRPr lang="en-IN" dirty="0"/>
          </a:p>
        </p:txBody>
      </p:sp>
      <p:sp>
        <p:nvSpPr>
          <p:cNvPr id="3" name="Content Placeholder 2"/>
          <p:cNvSpPr>
            <a:spLocks noGrp="1"/>
          </p:cNvSpPr>
          <p:nvPr>
            <p:ph idx="1"/>
          </p:nvPr>
        </p:nvSpPr>
        <p:spPr>
          <a:xfrm>
            <a:off x="1484310" y="879566"/>
            <a:ext cx="10018713" cy="5978433"/>
          </a:xfrm>
        </p:spPr>
        <p:txBody>
          <a:bodyPr>
            <a:noAutofit/>
          </a:bodyPr>
          <a:lstStyle/>
          <a:p>
            <a:pPr marL="0" indent="0">
              <a:buNone/>
            </a:pPr>
            <a:r>
              <a:rPr lang="en-IN" sz="1400" b="1" dirty="0">
                <a:latin typeface="Lucida Bright" panose="02040602050505020304" pitchFamily="18" charset="0"/>
              </a:rPr>
              <a:t>Selected Pages: </a:t>
            </a:r>
          </a:p>
          <a:p>
            <a:pPr marL="0" indent="0">
              <a:buNone/>
            </a:pPr>
            <a:r>
              <a:rPr lang="en-IN" sz="1400" u="sng" dirty="0" smtClean="0">
                <a:latin typeface="Lucida Bright" panose="02040602050505020304" pitchFamily="18" charset="0"/>
                <a:hlinkClick r:id="rId2"/>
              </a:rPr>
              <a:t>https</a:t>
            </a:r>
            <a:r>
              <a:rPr lang="en-IN" sz="1400" u="sng" dirty="0">
                <a:latin typeface="Lucida Bright" panose="02040602050505020304" pitchFamily="18" charset="0"/>
                <a:hlinkClick r:id="rId2"/>
              </a:rPr>
              <a:t>://www.techmahindra.com/services/digital-enterprise-applications</a:t>
            </a:r>
            <a:endParaRPr lang="en-IN" sz="1400" dirty="0">
              <a:latin typeface="Lucida Bright" panose="02040602050505020304" pitchFamily="18" charset="0"/>
            </a:endParaRPr>
          </a:p>
          <a:p>
            <a:pPr marL="0" indent="0">
              <a:buNone/>
            </a:pPr>
            <a:r>
              <a:rPr lang="en-IN" sz="1400" b="1" dirty="0">
                <a:latin typeface="Lucida Bright" panose="02040602050505020304" pitchFamily="18" charset="0"/>
              </a:rPr>
              <a:t>Strengths:</a:t>
            </a:r>
          </a:p>
          <a:p>
            <a:pPr>
              <a:buFont typeface="Wingdings" panose="05000000000000000000" pitchFamily="2" charset="2"/>
              <a:buChar char="Ø"/>
            </a:pPr>
            <a:r>
              <a:rPr lang="en-IN" sz="1400" dirty="0" smtClean="0">
                <a:latin typeface="Lucida Bright" panose="02040602050505020304" pitchFamily="18" charset="0"/>
              </a:rPr>
              <a:t>The </a:t>
            </a:r>
            <a:r>
              <a:rPr lang="en-IN" sz="1400" dirty="0">
                <a:latin typeface="Lucida Bright" panose="02040602050505020304" pitchFamily="18" charset="0"/>
              </a:rPr>
              <a:t>SEO title is well-optimized </a:t>
            </a:r>
            <a:r>
              <a:rPr lang="en-IN" sz="1400" dirty="0" smtClean="0">
                <a:latin typeface="Lucida Bright" panose="02040602050505020304" pitchFamily="18" charset="0"/>
              </a:rPr>
              <a:t>, </a:t>
            </a:r>
            <a:r>
              <a:rPr lang="en-IN" sz="1400" dirty="0">
                <a:latin typeface="Lucida Bright" panose="02040602050505020304" pitchFamily="18" charset="0"/>
              </a:rPr>
              <a:t>improving visibility in search results.</a:t>
            </a:r>
          </a:p>
          <a:p>
            <a:pPr>
              <a:buFont typeface="Wingdings" panose="05000000000000000000" pitchFamily="2" charset="2"/>
              <a:buChar char="Ø"/>
            </a:pPr>
            <a:r>
              <a:rPr lang="en-IN" sz="1400" dirty="0" smtClean="0">
                <a:latin typeface="Lucida Bright" panose="02040602050505020304" pitchFamily="18" charset="0"/>
              </a:rPr>
              <a:t>All </a:t>
            </a:r>
            <a:r>
              <a:rPr lang="en-IN" sz="1400" dirty="0">
                <a:latin typeface="Lucida Bright" panose="02040602050505020304" pitchFamily="18" charset="0"/>
              </a:rPr>
              <a:t>images have alt attributes, enhancing accessibility and SEO.</a:t>
            </a:r>
          </a:p>
          <a:p>
            <a:pPr marL="0" indent="0">
              <a:buNone/>
            </a:pPr>
            <a:r>
              <a:rPr lang="en-IN" sz="1400" b="1" dirty="0">
                <a:latin typeface="Lucida Bright" panose="02040602050505020304" pitchFamily="18" charset="0"/>
              </a:rPr>
              <a:t>Weaknesses:</a:t>
            </a:r>
          </a:p>
          <a:p>
            <a:pPr lvl="0">
              <a:buFont typeface="Wingdings" panose="05000000000000000000" pitchFamily="2" charset="2"/>
              <a:buChar char="Ø"/>
            </a:pPr>
            <a:r>
              <a:rPr lang="en-IN" sz="1400" b="1" dirty="0">
                <a:latin typeface="Lucida Bright" panose="02040602050505020304" pitchFamily="18" charset="0"/>
              </a:rPr>
              <a:t>Title Tag:</a:t>
            </a:r>
            <a:r>
              <a:rPr lang="en-IN" sz="1400" dirty="0">
                <a:latin typeface="Lucida Bright" panose="02040602050505020304" pitchFamily="18" charset="0"/>
              </a:rPr>
              <a:t> The title is present but could be more focused on key target keywords.</a:t>
            </a:r>
          </a:p>
          <a:p>
            <a:pPr lvl="0">
              <a:buFont typeface="Wingdings" panose="05000000000000000000" pitchFamily="2" charset="2"/>
              <a:buChar char="Ø"/>
            </a:pPr>
            <a:r>
              <a:rPr lang="en-IN" sz="1400" b="1" dirty="0">
                <a:latin typeface="Lucida Bright" panose="02040602050505020304" pitchFamily="18" charset="0"/>
              </a:rPr>
              <a:t>Meta Description:</a:t>
            </a:r>
            <a:r>
              <a:rPr lang="en-IN" sz="1400" dirty="0">
                <a:latin typeface="Lucida Bright" panose="02040602050505020304" pitchFamily="18" charset="0"/>
              </a:rPr>
              <a:t> No meta description is found, affecting search visibility.</a:t>
            </a:r>
          </a:p>
          <a:p>
            <a:pPr lvl="0">
              <a:buFont typeface="Wingdings" panose="05000000000000000000" pitchFamily="2" charset="2"/>
              <a:buChar char="Ø"/>
            </a:pPr>
            <a:r>
              <a:rPr lang="en-IN" sz="1400" b="1" dirty="0">
                <a:latin typeface="Lucida Bright" panose="02040602050505020304" pitchFamily="18" charset="0"/>
              </a:rPr>
              <a:t>Headings:</a:t>
            </a:r>
            <a:r>
              <a:rPr lang="en-IN" sz="1400" dirty="0">
                <a:latin typeface="Lucida Bright" panose="02040602050505020304" pitchFamily="18" charset="0"/>
              </a:rPr>
              <a:t> Some Open Graph meta tags are missing, limiting social media effectiveness.</a:t>
            </a:r>
          </a:p>
          <a:p>
            <a:pPr lvl="0">
              <a:buFont typeface="Wingdings" panose="05000000000000000000" pitchFamily="2" charset="2"/>
              <a:buChar char="Ø"/>
            </a:pPr>
            <a:r>
              <a:rPr lang="en-IN" sz="1400" b="1" dirty="0">
                <a:latin typeface="Lucida Bright" panose="02040602050505020304" pitchFamily="18" charset="0"/>
              </a:rPr>
              <a:t>Content:</a:t>
            </a:r>
            <a:r>
              <a:rPr lang="en-IN" sz="1400" dirty="0">
                <a:latin typeface="Lucida Bright" panose="02040602050505020304" pitchFamily="18" charset="0"/>
              </a:rPr>
              <a:t> The server does not use "expires" headers for images, some CSS files are </a:t>
            </a:r>
            <a:r>
              <a:rPr lang="en-IN" sz="1400" dirty="0" err="1">
                <a:latin typeface="Lucida Bright" panose="02040602050505020304" pitchFamily="18" charset="0"/>
              </a:rPr>
              <a:t>unminified</a:t>
            </a:r>
            <a:r>
              <a:rPr lang="en-IN" sz="1400" dirty="0">
                <a:latin typeface="Lucida Bright" panose="02040602050505020304" pitchFamily="18" charset="0"/>
              </a:rPr>
              <a:t>, and the page makes 39 requests, which can slow loading times</a:t>
            </a:r>
          </a:p>
          <a:p>
            <a:pPr marL="0" indent="0">
              <a:buNone/>
            </a:pPr>
            <a:r>
              <a:rPr lang="en-IN" sz="1400" b="1" dirty="0">
                <a:latin typeface="Lucida Bright" panose="02040602050505020304" pitchFamily="18" charset="0"/>
              </a:rPr>
              <a:t>Actionable Items:</a:t>
            </a:r>
            <a:endParaRPr lang="en-IN" sz="1400" dirty="0">
              <a:latin typeface="Lucida Bright" panose="02040602050505020304" pitchFamily="18" charset="0"/>
            </a:endParaRPr>
          </a:p>
          <a:p>
            <a:pPr>
              <a:buFont typeface="Wingdings" panose="05000000000000000000" pitchFamily="2" charset="2"/>
              <a:buChar char="Ø"/>
            </a:pPr>
            <a:r>
              <a:rPr lang="en-IN" sz="1400" dirty="0" smtClean="0">
                <a:latin typeface="Lucida Bright" panose="02040602050505020304" pitchFamily="18" charset="0"/>
              </a:rPr>
              <a:t>Create </a:t>
            </a:r>
            <a:r>
              <a:rPr lang="en-IN" sz="1400" dirty="0">
                <a:latin typeface="Lucida Bright" panose="02040602050505020304" pitchFamily="18" charset="0"/>
              </a:rPr>
              <a:t>and add a meta description with relevant keywords to enhance visibility.</a:t>
            </a:r>
          </a:p>
          <a:p>
            <a:pPr>
              <a:buFont typeface="Wingdings" panose="05000000000000000000" pitchFamily="2" charset="2"/>
              <a:buChar char="Ø"/>
            </a:pPr>
            <a:r>
              <a:rPr lang="en-IN" sz="1400" dirty="0" smtClean="0">
                <a:latin typeface="Lucida Bright" panose="02040602050505020304" pitchFamily="18" charset="0"/>
              </a:rPr>
              <a:t>Implement </a:t>
            </a:r>
            <a:r>
              <a:rPr lang="en-IN" sz="1400" dirty="0">
                <a:latin typeface="Lucida Bright" panose="02040602050505020304" pitchFamily="18" charset="0"/>
              </a:rPr>
              <a:t>the missing Open Graph tags to improve social media sharing.</a:t>
            </a:r>
          </a:p>
          <a:p>
            <a:pPr>
              <a:buFont typeface="Wingdings" panose="05000000000000000000" pitchFamily="2" charset="2"/>
              <a:buChar char="Ø"/>
            </a:pPr>
            <a:r>
              <a:rPr lang="en-IN" sz="1400" dirty="0" smtClean="0">
                <a:latin typeface="Lucida Bright" panose="02040602050505020304" pitchFamily="18" charset="0"/>
              </a:rPr>
              <a:t>Set </a:t>
            </a:r>
            <a:r>
              <a:rPr lang="en-IN" sz="1400" dirty="0">
                <a:latin typeface="Lucida Bright" panose="02040602050505020304" pitchFamily="18" charset="0"/>
              </a:rPr>
              <a:t>up "expires" headers for images to enhance caching and performance.</a:t>
            </a:r>
          </a:p>
          <a:p>
            <a:pPr>
              <a:buFont typeface="Wingdings" panose="05000000000000000000" pitchFamily="2" charset="2"/>
              <a:buChar char="Ø"/>
            </a:pPr>
            <a:r>
              <a:rPr lang="en-IN" sz="1400" dirty="0" smtClean="0">
                <a:latin typeface="Lucida Bright" panose="02040602050505020304" pitchFamily="18" charset="0"/>
              </a:rPr>
              <a:t>Reduce </a:t>
            </a:r>
            <a:r>
              <a:rPr lang="en-IN" sz="1400" dirty="0">
                <a:latin typeface="Lucida Bright" panose="02040602050505020304" pitchFamily="18" charset="0"/>
              </a:rPr>
              <a:t>the number of requests made by the page to below 20 for optimal performance.</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79083" y="-304800"/>
            <a:ext cx="2351315" cy="1567543"/>
          </a:xfrm>
          <a:prstGeom prst="rect">
            <a:avLst/>
          </a:prstGeom>
        </p:spPr>
      </p:pic>
    </p:spTree>
    <p:extLst>
      <p:ext uri="{BB962C8B-B14F-4D97-AF65-F5344CB8AC3E}">
        <p14:creationId xmlns:p14="http://schemas.microsoft.com/office/powerpoint/2010/main" val="3079469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338" y="581298"/>
            <a:ext cx="10018715" cy="193765"/>
          </a:xfrm>
        </p:spPr>
        <p:txBody>
          <a:bodyPr>
            <a:normAutofit fontScale="90000"/>
          </a:bodyPr>
          <a:lstStyle/>
          <a:p>
            <a:r>
              <a:rPr lang="en-IN" b="1" dirty="0">
                <a:latin typeface="Lucida Bright" panose="02040602050505020304" pitchFamily="18" charset="0"/>
              </a:rPr>
              <a:t>ON-PAGE SEO OPTIMIZATION AUDIT</a:t>
            </a:r>
            <a:br>
              <a:rPr lang="en-IN" b="1" dirty="0">
                <a:latin typeface="Lucida Bright" panose="02040602050505020304" pitchFamily="18" charset="0"/>
              </a:rPr>
            </a:br>
            <a:endParaRPr lang="en-IN" dirty="0"/>
          </a:p>
        </p:txBody>
      </p:sp>
      <p:sp>
        <p:nvSpPr>
          <p:cNvPr id="3" name="Content Placeholder 2"/>
          <p:cNvSpPr>
            <a:spLocks noGrp="1"/>
          </p:cNvSpPr>
          <p:nvPr>
            <p:ph idx="1"/>
          </p:nvPr>
        </p:nvSpPr>
        <p:spPr>
          <a:xfrm>
            <a:off x="1484310" y="1332411"/>
            <a:ext cx="10018713" cy="5172892"/>
          </a:xfrm>
        </p:spPr>
        <p:txBody>
          <a:bodyPr>
            <a:noAutofit/>
          </a:bodyPr>
          <a:lstStyle/>
          <a:p>
            <a:pPr marL="0" indent="0">
              <a:buNone/>
            </a:pPr>
            <a:r>
              <a:rPr lang="en-IN" sz="1400" b="1" dirty="0">
                <a:latin typeface="Lucida Bright" panose="02040602050505020304" pitchFamily="18" charset="0"/>
              </a:rPr>
              <a:t>Selected Pages: </a:t>
            </a:r>
          </a:p>
          <a:p>
            <a:pPr marL="0" indent="0">
              <a:buNone/>
            </a:pPr>
            <a:r>
              <a:rPr lang="en-IN" sz="1400" u="sng" dirty="0" smtClean="0">
                <a:latin typeface="Lucida Bright" panose="02040602050505020304" pitchFamily="18" charset="0"/>
                <a:hlinkClick r:id="rId2"/>
              </a:rPr>
              <a:t>https</a:t>
            </a:r>
            <a:r>
              <a:rPr lang="en-IN" sz="1400" u="sng" dirty="0">
                <a:latin typeface="Lucida Bright" panose="02040602050505020304" pitchFamily="18" charset="0"/>
                <a:hlinkClick r:id="rId2"/>
              </a:rPr>
              <a:t>://</a:t>
            </a:r>
            <a:r>
              <a:rPr lang="en-IN" sz="1400" u="sng" dirty="0" smtClean="0">
                <a:latin typeface="Lucida Bright" panose="02040602050505020304" pitchFamily="18" charset="0"/>
                <a:hlinkClick r:id="rId2"/>
              </a:rPr>
              <a:t>www.techmahindra.com/services/business-process-services</a:t>
            </a:r>
            <a:endParaRPr lang="en-IN" sz="1400" dirty="0">
              <a:latin typeface="Lucida Bright" panose="02040602050505020304" pitchFamily="18" charset="0"/>
            </a:endParaRPr>
          </a:p>
          <a:p>
            <a:pPr marL="0" indent="0">
              <a:buNone/>
            </a:pPr>
            <a:r>
              <a:rPr lang="en-IN" sz="1400" b="1" dirty="0">
                <a:latin typeface="Lucida Bright" panose="02040602050505020304" pitchFamily="18" charset="0"/>
              </a:rPr>
              <a:t>Strengths:</a:t>
            </a:r>
          </a:p>
          <a:p>
            <a:pPr>
              <a:buFont typeface="Wingdings" panose="05000000000000000000" pitchFamily="2" charset="2"/>
              <a:buChar char="Ø"/>
            </a:pPr>
            <a:r>
              <a:rPr lang="en-US" sz="1400" dirty="0">
                <a:latin typeface="Lucida Bright" panose="02040602050505020304" pitchFamily="18" charset="0"/>
              </a:rPr>
              <a:t>Clean and user-friendly service page design</a:t>
            </a:r>
            <a:r>
              <a:rPr lang="en-US" sz="1400" dirty="0" smtClean="0">
                <a:latin typeface="Lucida Bright" panose="02040602050505020304" pitchFamily="18" charset="0"/>
              </a:rPr>
              <a:t>.</a:t>
            </a:r>
            <a:endParaRPr lang="en-IN" sz="1400" dirty="0">
              <a:latin typeface="Lucida Bright" panose="02040602050505020304" pitchFamily="18" charset="0"/>
            </a:endParaRPr>
          </a:p>
          <a:p>
            <a:pPr>
              <a:buFont typeface="Wingdings" panose="05000000000000000000" pitchFamily="2" charset="2"/>
              <a:buChar char="Ø"/>
            </a:pPr>
            <a:r>
              <a:rPr lang="en-IN" sz="1400" dirty="0">
                <a:latin typeface="Lucida Bright" panose="02040602050505020304" pitchFamily="18" charset="0"/>
              </a:rPr>
              <a:t>The HTML size is 30 Kb, and the response time is under 0.2 seconds, ensuring fast </a:t>
            </a:r>
            <a:r>
              <a:rPr lang="en-IN" sz="1400" dirty="0" smtClean="0">
                <a:latin typeface="Lucida Bright" panose="02040602050505020304" pitchFamily="18" charset="0"/>
              </a:rPr>
              <a:t>loading,</a:t>
            </a:r>
            <a:r>
              <a:rPr lang="en-IN" sz="1400" dirty="0">
                <a:latin typeface="Lucida Bright" panose="02040602050505020304" pitchFamily="18" charset="0"/>
              </a:rPr>
              <a:t> while also being secure with HTTPS</a:t>
            </a:r>
            <a:r>
              <a:rPr lang="en-IN" sz="1400" dirty="0" smtClean="0">
                <a:latin typeface="Lucida Bright" panose="02040602050505020304" pitchFamily="18" charset="0"/>
              </a:rPr>
              <a:t>.</a:t>
            </a:r>
            <a:endParaRPr lang="en-IN" sz="1400" dirty="0">
              <a:latin typeface="Lucida Bright" panose="02040602050505020304" pitchFamily="18" charset="0"/>
            </a:endParaRPr>
          </a:p>
          <a:p>
            <a:pPr marL="0" indent="0">
              <a:buNone/>
            </a:pPr>
            <a:r>
              <a:rPr lang="en-IN" sz="1400" b="1" dirty="0">
                <a:latin typeface="Lucida Bright" panose="02040602050505020304" pitchFamily="18" charset="0"/>
              </a:rPr>
              <a:t>Weaknesses:</a:t>
            </a:r>
          </a:p>
          <a:p>
            <a:pPr lvl="0">
              <a:buFont typeface="Wingdings" panose="05000000000000000000" pitchFamily="2" charset="2"/>
              <a:buChar char="Ø"/>
            </a:pPr>
            <a:r>
              <a:rPr lang="en-IN" sz="1400" b="1" dirty="0">
                <a:latin typeface="Lucida Bright" panose="02040602050505020304" pitchFamily="18" charset="0"/>
              </a:rPr>
              <a:t>Title Tag:</a:t>
            </a:r>
            <a:r>
              <a:rPr lang="en-IN" sz="1400" dirty="0">
                <a:latin typeface="Lucida Bright" panose="02040602050505020304" pitchFamily="18" charset="0"/>
              </a:rPr>
              <a:t> The title is present but could be better focused on key target keywords.</a:t>
            </a:r>
          </a:p>
          <a:p>
            <a:pPr lvl="0">
              <a:buFont typeface="Wingdings" panose="05000000000000000000" pitchFamily="2" charset="2"/>
              <a:buChar char="Ø"/>
            </a:pPr>
            <a:r>
              <a:rPr lang="en-IN" sz="1400" b="1" dirty="0">
                <a:latin typeface="Lucida Bright" panose="02040602050505020304" pitchFamily="18" charset="0"/>
              </a:rPr>
              <a:t>Meta Description:</a:t>
            </a:r>
            <a:r>
              <a:rPr lang="en-IN" sz="1400" dirty="0">
                <a:latin typeface="Lucida Bright" panose="02040602050505020304" pitchFamily="18" charset="0"/>
              </a:rPr>
              <a:t> No meta description is found, which affects search visibility.</a:t>
            </a:r>
          </a:p>
          <a:p>
            <a:pPr lvl="0">
              <a:buFont typeface="Wingdings" panose="05000000000000000000" pitchFamily="2" charset="2"/>
              <a:buChar char="Ø"/>
            </a:pPr>
            <a:r>
              <a:rPr lang="en-IN" sz="1400" b="1" dirty="0">
                <a:latin typeface="Lucida Bright" panose="02040602050505020304" pitchFamily="18" charset="0"/>
              </a:rPr>
              <a:t>Headings:</a:t>
            </a:r>
            <a:r>
              <a:rPr lang="en-IN" sz="1400" dirty="0">
                <a:latin typeface="Lucida Bright" panose="02040602050505020304" pitchFamily="18" charset="0"/>
              </a:rPr>
              <a:t> While there is an H1 tag, some Open Graph meta tags are missing, limiting social media effectiveness.</a:t>
            </a:r>
          </a:p>
          <a:p>
            <a:pPr lvl="0">
              <a:buFont typeface="Wingdings" panose="05000000000000000000" pitchFamily="2" charset="2"/>
              <a:buChar char="Ø"/>
            </a:pPr>
            <a:r>
              <a:rPr lang="en-IN" sz="1400" b="1" dirty="0">
                <a:latin typeface="Lucida Bright" panose="02040602050505020304" pitchFamily="18" charset="0"/>
              </a:rPr>
              <a:t>Content:</a:t>
            </a:r>
            <a:r>
              <a:rPr lang="en-IN" sz="1400" dirty="0">
                <a:latin typeface="Lucida Bright" panose="02040602050505020304" pitchFamily="18" charset="0"/>
              </a:rPr>
              <a:t> The server does not use "expires" headers for images, some CSS files are </a:t>
            </a:r>
            <a:r>
              <a:rPr lang="en-IN" sz="1400" dirty="0" err="1">
                <a:latin typeface="Lucida Bright" panose="02040602050505020304" pitchFamily="18" charset="0"/>
              </a:rPr>
              <a:t>unminified</a:t>
            </a:r>
            <a:r>
              <a:rPr lang="en-IN" sz="1400" dirty="0">
                <a:latin typeface="Lucida Bright" panose="02040602050505020304" pitchFamily="18" charset="0"/>
              </a:rPr>
              <a:t>, and the page makes 45 requests, which can slow loading times.</a:t>
            </a:r>
          </a:p>
          <a:p>
            <a:pPr marL="0" indent="0">
              <a:buNone/>
            </a:pPr>
            <a:r>
              <a:rPr lang="en-IN" sz="1400" b="1" dirty="0">
                <a:latin typeface="Lucida Bright" panose="02040602050505020304" pitchFamily="18" charset="0"/>
              </a:rPr>
              <a:t>Actionable Items:</a:t>
            </a:r>
          </a:p>
          <a:p>
            <a:pPr>
              <a:buFont typeface="Wingdings" panose="05000000000000000000" pitchFamily="2" charset="2"/>
              <a:buChar char="Ø"/>
            </a:pPr>
            <a:r>
              <a:rPr lang="en-IN" sz="1400" dirty="0">
                <a:latin typeface="Lucida Bright" panose="02040602050505020304" pitchFamily="18" charset="0"/>
              </a:rPr>
              <a:t>Add a meta description with relevant keywords and implement missing Open Graph tags.</a:t>
            </a:r>
          </a:p>
          <a:p>
            <a:pPr>
              <a:buFont typeface="Wingdings" panose="05000000000000000000" pitchFamily="2" charset="2"/>
              <a:buChar char="Ø"/>
            </a:pPr>
            <a:r>
              <a:rPr lang="en-IN" sz="1400" dirty="0">
                <a:latin typeface="Lucida Bright" panose="02040602050505020304" pitchFamily="18" charset="0"/>
              </a:rPr>
              <a:t>Minify CSS files, set "expires" headers for images, and reduce HTTP requests to improve performance.</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44249" y="-149134"/>
            <a:ext cx="2391591" cy="1594394"/>
          </a:xfrm>
          <a:prstGeom prst="rect">
            <a:avLst/>
          </a:prstGeom>
        </p:spPr>
      </p:pic>
    </p:spTree>
    <p:extLst>
      <p:ext uri="{BB962C8B-B14F-4D97-AF65-F5344CB8AC3E}">
        <p14:creationId xmlns:p14="http://schemas.microsoft.com/office/powerpoint/2010/main" val="2383745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966651"/>
          </a:xfrm>
        </p:spPr>
        <p:txBody>
          <a:bodyPr/>
          <a:lstStyle/>
          <a:p>
            <a:r>
              <a:rPr lang="en-IN" dirty="0">
                <a:latin typeface="Lucida Bright" panose="02040602050505020304" pitchFamily="18" charset="0"/>
              </a:rPr>
              <a:t> </a:t>
            </a:r>
            <a:r>
              <a:rPr lang="en-IN" b="1" dirty="0" smtClean="0">
                <a:latin typeface="Lucida Bright" panose="02040602050505020304" pitchFamily="18" charset="0"/>
              </a:rPr>
              <a:t>TECHNICAL SEO</a:t>
            </a:r>
            <a:endParaRPr lang="en-IN" b="1" dirty="0">
              <a:latin typeface="Lucida Bright" panose="02040602050505020304" pitchFamily="18" charset="0"/>
            </a:endParaRPr>
          </a:p>
        </p:txBody>
      </p:sp>
      <p:sp>
        <p:nvSpPr>
          <p:cNvPr id="3" name="Content Placeholder 2"/>
          <p:cNvSpPr>
            <a:spLocks noGrp="1"/>
          </p:cNvSpPr>
          <p:nvPr>
            <p:ph idx="1"/>
          </p:nvPr>
        </p:nvSpPr>
        <p:spPr>
          <a:xfrm>
            <a:off x="1388516" y="1140824"/>
            <a:ext cx="10664147" cy="5390606"/>
          </a:xfrm>
        </p:spPr>
        <p:txBody>
          <a:bodyPr>
            <a:noAutofit/>
          </a:bodyPr>
          <a:lstStyle/>
          <a:p>
            <a:pPr marL="0" indent="0" algn="just">
              <a:buNone/>
            </a:pPr>
            <a:r>
              <a:rPr lang="en-US" sz="1400" b="1" dirty="0" smtClean="0">
                <a:latin typeface="Lucida Bright" panose="02040602050505020304" pitchFamily="18" charset="0"/>
              </a:rPr>
              <a:t>Technical </a:t>
            </a:r>
            <a:r>
              <a:rPr lang="en-US" sz="1400" b="1" dirty="0">
                <a:latin typeface="Lucida Bright" panose="02040602050505020304" pitchFamily="18" charset="0"/>
              </a:rPr>
              <a:t>SEO Issues (Website Homepage</a:t>
            </a:r>
            <a:r>
              <a:rPr lang="en-US" sz="1400" b="1" dirty="0" smtClean="0">
                <a:latin typeface="Lucida Bright" panose="02040602050505020304" pitchFamily="18" charset="0"/>
              </a:rPr>
              <a:t>):</a:t>
            </a:r>
          </a:p>
          <a:p>
            <a:pPr marL="0" indent="0" algn="just">
              <a:buNone/>
            </a:pPr>
            <a:r>
              <a:rPr lang="en-IN" sz="1400" b="1" dirty="0" smtClean="0">
                <a:latin typeface="Lucida Bright" panose="02040602050505020304" pitchFamily="18" charset="0"/>
              </a:rPr>
              <a:t>Missing </a:t>
            </a:r>
            <a:r>
              <a:rPr lang="en-IN" sz="1400" b="1" dirty="0">
                <a:latin typeface="Lucida Bright" panose="02040602050505020304" pitchFamily="18" charset="0"/>
              </a:rPr>
              <a:t>Information:</a:t>
            </a:r>
            <a:endParaRPr lang="en-IN" sz="1400" dirty="0">
              <a:latin typeface="Lucida Bright" panose="02040602050505020304" pitchFamily="18" charset="0"/>
            </a:endParaRPr>
          </a:p>
          <a:p>
            <a:pPr lvl="0" algn="just">
              <a:buFont typeface="Wingdings" panose="05000000000000000000" pitchFamily="2" charset="2"/>
              <a:buChar char="Ø"/>
            </a:pPr>
            <a:r>
              <a:rPr lang="en-IN" sz="1400" dirty="0">
                <a:latin typeface="Lucida Bright" panose="02040602050505020304" pitchFamily="18" charset="0"/>
              </a:rPr>
              <a:t>No meta description or viewport tag can hurt visibility and mobile usability.</a:t>
            </a:r>
          </a:p>
          <a:p>
            <a:pPr lvl="0" algn="just">
              <a:buFont typeface="Wingdings" panose="05000000000000000000" pitchFamily="2" charset="2"/>
              <a:buChar char="Ø"/>
            </a:pPr>
            <a:r>
              <a:rPr lang="en-IN" sz="1400" dirty="0">
                <a:latin typeface="Lucida Bright" panose="02040602050505020304" pitchFamily="18" charset="0"/>
              </a:rPr>
              <a:t>Some links aren't </a:t>
            </a:r>
            <a:r>
              <a:rPr lang="en-IN" sz="1400" dirty="0" err="1">
                <a:latin typeface="Lucida Bright" panose="02040602050505020304" pitchFamily="18" charset="0"/>
              </a:rPr>
              <a:t>crawlable</a:t>
            </a:r>
            <a:r>
              <a:rPr lang="en-IN" sz="1400" dirty="0">
                <a:latin typeface="Lucida Bright" panose="02040602050505020304" pitchFamily="18" charset="0"/>
              </a:rPr>
              <a:t>, affecting search engine indexing.</a:t>
            </a:r>
          </a:p>
          <a:p>
            <a:pPr marL="0" indent="0" algn="just">
              <a:buNone/>
            </a:pPr>
            <a:r>
              <a:rPr lang="en-IN" sz="1400" b="1" dirty="0">
                <a:latin typeface="Lucida Bright" panose="02040602050505020304" pitchFamily="18" charset="0"/>
              </a:rPr>
              <a:t>Potential Issues:</a:t>
            </a:r>
            <a:endParaRPr lang="en-IN" sz="1400" dirty="0">
              <a:latin typeface="Lucida Bright" panose="02040602050505020304" pitchFamily="18" charset="0"/>
            </a:endParaRPr>
          </a:p>
          <a:p>
            <a:pPr lvl="0" algn="just">
              <a:buFont typeface="Wingdings" panose="05000000000000000000" pitchFamily="2" charset="2"/>
              <a:buChar char="Ø"/>
            </a:pPr>
            <a:r>
              <a:rPr lang="en-IN" sz="1400" dirty="0">
                <a:latin typeface="Lucida Bright" panose="02040602050505020304" pitchFamily="18" charset="0"/>
              </a:rPr>
              <a:t>The performance grade is D (69), indicating slow load times.</a:t>
            </a:r>
          </a:p>
          <a:p>
            <a:pPr lvl="0" algn="just">
              <a:buFont typeface="Wingdings" panose="05000000000000000000" pitchFamily="2" charset="2"/>
              <a:buChar char="Ø"/>
            </a:pPr>
            <a:r>
              <a:rPr lang="en-IN" sz="1400" dirty="0">
                <a:latin typeface="Lucida Bright" panose="02040602050505020304" pitchFamily="18" charset="0"/>
              </a:rPr>
              <a:t>A high page size (4.9 MB) and 83 HTTP requests can further slow down the site.</a:t>
            </a:r>
          </a:p>
          <a:p>
            <a:pPr marL="0" indent="0" algn="just">
              <a:buNone/>
            </a:pPr>
            <a:r>
              <a:rPr lang="en-IN" sz="1400" b="1" dirty="0">
                <a:latin typeface="Lucida Bright" panose="02040602050505020304" pitchFamily="18" charset="0"/>
              </a:rPr>
              <a:t>5 Best Practices to Improve Site and Web Page Speed</a:t>
            </a:r>
          </a:p>
          <a:p>
            <a:pPr lvl="0" algn="just">
              <a:buFont typeface="Wingdings" panose="05000000000000000000" pitchFamily="2" charset="2"/>
              <a:buChar char="ü"/>
            </a:pPr>
            <a:r>
              <a:rPr lang="en-IN" sz="1400" b="1" dirty="0">
                <a:latin typeface="Lucida Bright" panose="02040602050505020304" pitchFamily="18" charset="0"/>
              </a:rPr>
              <a:t>Optimize Images:</a:t>
            </a:r>
            <a:r>
              <a:rPr lang="en-IN" sz="1400" dirty="0">
                <a:latin typeface="Lucida Bright" panose="02040602050505020304" pitchFamily="18" charset="0"/>
              </a:rPr>
              <a:t> Use next-gen formats (like </a:t>
            </a:r>
            <a:r>
              <a:rPr lang="en-IN" sz="1400" dirty="0" smtClean="0">
                <a:latin typeface="Lucida Bright" panose="02040602050505020304" pitchFamily="18" charset="0"/>
              </a:rPr>
              <a:t>Web) </a:t>
            </a:r>
            <a:r>
              <a:rPr lang="en-IN" sz="1400" dirty="0">
                <a:latin typeface="Lucida Bright" panose="02040602050505020304" pitchFamily="18" charset="0"/>
              </a:rPr>
              <a:t>and ensure images are properly sized and compressed.</a:t>
            </a:r>
          </a:p>
          <a:p>
            <a:pPr lvl="0" algn="just">
              <a:buFont typeface="Wingdings" panose="05000000000000000000" pitchFamily="2" charset="2"/>
              <a:buChar char="ü"/>
            </a:pPr>
            <a:r>
              <a:rPr lang="en-IN" sz="1400" b="1" dirty="0">
                <a:latin typeface="Lucida Bright" panose="02040602050505020304" pitchFamily="18" charset="0"/>
              </a:rPr>
              <a:t>Minimize HTTP Requests:</a:t>
            </a:r>
            <a:r>
              <a:rPr lang="en-IN" sz="1400" dirty="0">
                <a:latin typeface="Lucida Bright" panose="02040602050505020304" pitchFamily="18" charset="0"/>
              </a:rPr>
              <a:t> Combine CSS and JavaScript files, and reduce the number of resources loaded on each page.</a:t>
            </a:r>
          </a:p>
          <a:p>
            <a:pPr lvl="0" algn="just">
              <a:buFont typeface="Wingdings" panose="05000000000000000000" pitchFamily="2" charset="2"/>
              <a:buChar char="ü"/>
            </a:pPr>
            <a:r>
              <a:rPr lang="en-IN" sz="1400" b="1" dirty="0">
                <a:latin typeface="Lucida Bright" panose="02040602050505020304" pitchFamily="18" charset="0"/>
              </a:rPr>
              <a:t>Enable Gzip Compression:</a:t>
            </a:r>
            <a:r>
              <a:rPr lang="en-IN" sz="1400" dirty="0">
                <a:latin typeface="Lucida Bright" panose="02040602050505020304" pitchFamily="18" charset="0"/>
              </a:rPr>
              <a:t> Compress text-based files (HTML, CSS, JavaScript) to reduce their size and speed up delivery.</a:t>
            </a:r>
          </a:p>
          <a:p>
            <a:pPr lvl="0" algn="just">
              <a:buFont typeface="Wingdings" panose="05000000000000000000" pitchFamily="2" charset="2"/>
              <a:buChar char="ü"/>
            </a:pPr>
            <a:r>
              <a:rPr lang="en-IN" sz="1400" b="1" dirty="0">
                <a:latin typeface="Lucida Bright" panose="02040602050505020304" pitchFamily="18" charset="0"/>
              </a:rPr>
              <a:t>Leverage Browser Caching:</a:t>
            </a:r>
            <a:r>
              <a:rPr lang="en-IN" sz="1400" dirty="0">
                <a:latin typeface="Lucida Bright" panose="02040602050505020304" pitchFamily="18" charset="0"/>
              </a:rPr>
              <a:t> Set up Expires headers or Cache-Control to store static resources in the user's browser for faster loading on repeat visits.</a:t>
            </a:r>
          </a:p>
          <a:p>
            <a:pPr lvl="0" algn="just">
              <a:buFont typeface="Wingdings" panose="05000000000000000000" pitchFamily="2" charset="2"/>
              <a:buChar char="ü"/>
            </a:pPr>
            <a:r>
              <a:rPr lang="en-IN" sz="1400" b="1" dirty="0">
                <a:latin typeface="Lucida Bright" panose="02040602050505020304" pitchFamily="18" charset="0"/>
              </a:rPr>
              <a:t>Reduce JavaScript Execution Time:</a:t>
            </a:r>
            <a:r>
              <a:rPr lang="en-IN" sz="1400" dirty="0">
                <a:latin typeface="Lucida Bright" panose="02040602050505020304" pitchFamily="18" charset="0"/>
              </a:rPr>
              <a:t> Limit the amount of JavaScript and defer non-essential scripts to improve loading speed</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3723" y="-258718"/>
            <a:ext cx="3088277" cy="2058851"/>
          </a:xfrm>
          <a:prstGeom prst="rect">
            <a:avLst/>
          </a:prstGeom>
        </p:spPr>
      </p:pic>
    </p:spTree>
    <p:extLst>
      <p:ext uri="{BB962C8B-B14F-4D97-AF65-F5344CB8AC3E}">
        <p14:creationId xmlns:p14="http://schemas.microsoft.com/office/powerpoint/2010/main" val="5059890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144</TotalTime>
  <Words>1596</Words>
  <Application>Microsoft Office PowerPoint</Application>
  <PresentationFormat>Widescreen</PresentationFormat>
  <Paragraphs>124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 Light</vt:lpstr>
      <vt:lpstr>Corbel</vt:lpstr>
      <vt:lpstr>Lucida Bright</vt:lpstr>
      <vt:lpstr>Times New Roman</vt:lpstr>
      <vt:lpstr>Wingdings</vt:lpstr>
      <vt:lpstr>Parallax</vt:lpstr>
      <vt:lpstr>SEO PROJECT COMPREHENSIVE SEO AUDIT &amp; OPTIMIZATION FOR ORGANIC TRAFFIC GROWTH  </vt:lpstr>
      <vt:lpstr>COMPANY SELECTION</vt:lpstr>
      <vt:lpstr>COMPANY SELECTION</vt:lpstr>
      <vt:lpstr> INITIAL AUDIT </vt:lpstr>
      <vt:lpstr>KEYWORD RESEARCH   </vt:lpstr>
      <vt:lpstr>ON-PAGE SEO OPTIMIZATION AUDIT  </vt:lpstr>
      <vt:lpstr>ON-PAGE SEO OPTIMIZATION AUDIT  </vt:lpstr>
      <vt:lpstr>ON-PAGE SEO OPTIMIZATION AUDIT </vt:lpstr>
      <vt:lpstr> TECHNICAL SEO</vt:lpstr>
      <vt:lpstr>CONTENT STRATEGY  </vt:lpstr>
      <vt:lpstr>OFF-PAGE SEO  </vt:lpstr>
      <vt:lpstr>OUTCOME OF THE PROJECT</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SEO Project Comprehensive SEO Audit &amp; Optimization for Organic Traffic Growth</dc:title>
  <dc:creator>LENOVO</dc:creator>
  <cp:lastModifiedBy>LENOVO</cp:lastModifiedBy>
  <cp:revision>17</cp:revision>
  <dcterms:created xsi:type="dcterms:W3CDTF">2024-10-06T13:10:39Z</dcterms:created>
  <dcterms:modified xsi:type="dcterms:W3CDTF">2024-10-07T04:37:41Z</dcterms:modified>
</cp:coreProperties>
</file>