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8" r:id="rId5"/>
    <p:sldId id="259" r:id="rId6"/>
    <p:sldId id="269" r:id="rId7"/>
    <p:sldId id="270" r:id="rId8"/>
    <p:sldId id="260" r:id="rId9"/>
    <p:sldId id="261" r:id="rId10"/>
    <p:sldId id="262" r:id="rId11"/>
    <p:sldId id="263" r:id="rId12"/>
    <p:sldId id="264" r:id="rId13"/>
    <p:sldId id="271" r:id="rId14"/>
    <p:sldId id="265" r:id="rId15"/>
    <p:sldId id="266" r:id="rId16"/>
    <p:sldId id="267"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AA9A8-9287-4706-9116-A35DA3B7E3D1}"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0BEB595-8DA9-462F-856C-28308C2E23F8}">
      <dgm:prSet phldrT="[Text]"/>
      <dgm:spPr/>
      <dgm:t>
        <a:bodyPr/>
        <a:lstStyle/>
        <a:p>
          <a:pPr rtl="0"/>
          <a:r>
            <a:rPr lang="en-US" b="0" i="0" u="none" dirty="0" smtClean="0">
              <a:latin typeface="Times New Roman" panose="02020603050405020304" pitchFamily="18" charset="0"/>
              <a:cs typeface="Times New Roman" panose="02020603050405020304" pitchFamily="18" charset="0"/>
            </a:rPr>
            <a:t>In This Analysis  Identify The Top 10 Areas With The Highest Number Of Restaurants.</a:t>
          </a:r>
          <a:endParaRPr lang="en-US" dirty="0">
            <a:latin typeface="Times New Roman" panose="02020603050405020304" pitchFamily="18" charset="0"/>
            <a:cs typeface="Times New Roman" panose="02020603050405020304" pitchFamily="18" charset="0"/>
          </a:endParaRPr>
        </a:p>
      </dgm:t>
    </dgm:pt>
    <dgm:pt modelId="{BF4DFD80-E70C-4AFD-ACA5-B45DC74F09D2}" type="parTrans" cxnId="{45632DC9-59D5-48D8-A383-1F6BB4808C49}">
      <dgm:prSet/>
      <dgm:spPr/>
      <dgm:t>
        <a:bodyPr/>
        <a:lstStyle/>
        <a:p>
          <a:endParaRPr lang="en-US"/>
        </a:p>
      </dgm:t>
    </dgm:pt>
    <dgm:pt modelId="{76A290BF-40A8-48C1-9505-E7BF3572F2E8}" type="sibTrans" cxnId="{45632DC9-59D5-48D8-A383-1F6BB4808C49}">
      <dgm:prSet/>
      <dgm:spPr/>
      <dgm:t>
        <a:bodyPr/>
        <a:lstStyle/>
        <a:p>
          <a:endParaRPr lang="en-US" dirty="0"/>
        </a:p>
      </dgm:t>
    </dgm:pt>
    <dgm:pt modelId="{CE0D55F4-02B5-4C6E-B560-D669BE6BED42}">
      <dgm:prSet phldrT="[Text]"/>
      <dgm:spPr/>
      <dgm:t>
        <a:bodyPr/>
        <a:lstStyle/>
        <a:p>
          <a:r>
            <a:rPr lang="en-US" dirty="0" smtClean="0">
              <a:latin typeface="Times New Roman" panose="02020603050405020304" pitchFamily="18" charset="0"/>
              <a:cs typeface="Times New Roman" panose="02020603050405020304" pitchFamily="18" charset="0"/>
            </a:rPr>
            <a:t>The Highest Number Of Restaurants Has The </a:t>
          </a:r>
          <a:r>
            <a:rPr lang="en-US" dirty="0" err="1" smtClean="0">
              <a:latin typeface="Times New Roman" panose="02020603050405020304" pitchFamily="18" charset="0"/>
              <a:cs typeface="Times New Roman" panose="02020603050405020304" pitchFamily="18" charset="0"/>
            </a:rPr>
            <a:t>Aera</a:t>
          </a:r>
          <a:r>
            <a:rPr lang="en-US" dirty="0" smtClean="0">
              <a:latin typeface="Times New Roman" panose="02020603050405020304" pitchFamily="18" charset="0"/>
              <a:cs typeface="Times New Roman" panose="02020603050405020304" pitchFamily="18" charset="0"/>
            </a:rPr>
            <a:t> Of </a:t>
          </a:r>
          <a:r>
            <a:rPr lang="en-US" dirty="0" err="1" smtClean="0">
              <a:latin typeface="Times New Roman" panose="02020603050405020304" pitchFamily="18" charset="0"/>
              <a:cs typeface="Times New Roman" panose="02020603050405020304" pitchFamily="18" charset="0"/>
            </a:rPr>
            <a:t>Rohini</a:t>
          </a:r>
          <a:r>
            <a:rPr lang="en-US" dirty="0" smtClean="0">
              <a:latin typeface="Times New Roman" panose="02020603050405020304" pitchFamily="18" charset="0"/>
              <a:cs typeface="Times New Roman" panose="02020603050405020304" pitchFamily="18" charset="0"/>
            </a:rPr>
            <a:t> In Delhi</a:t>
          </a:r>
          <a:endParaRPr lang="en-US" dirty="0">
            <a:latin typeface="Times New Roman" panose="02020603050405020304" pitchFamily="18" charset="0"/>
            <a:cs typeface="Times New Roman" panose="02020603050405020304" pitchFamily="18" charset="0"/>
          </a:endParaRPr>
        </a:p>
      </dgm:t>
    </dgm:pt>
    <dgm:pt modelId="{81D5F7A4-BBBB-49C5-9A6C-D4348997BE0D}" type="parTrans" cxnId="{3AD41C8C-AB5E-4DAC-9C64-409AFD791110}">
      <dgm:prSet/>
      <dgm:spPr/>
      <dgm:t>
        <a:bodyPr/>
        <a:lstStyle/>
        <a:p>
          <a:endParaRPr lang="en-US"/>
        </a:p>
      </dgm:t>
    </dgm:pt>
    <dgm:pt modelId="{263332B1-AD62-46EC-9305-B998C6EE46C6}" type="sibTrans" cxnId="{3AD41C8C-AB5E-4DAC-9C64-409AFD791110}">
      <dgm:prSet/>
      <dgm:spPr/>
      <dgm:t>
        <a:bodyPr/>
        <a:lstStyle/>
        <a:p>
          <a:endParaRPr lang="en-US"/>
        </a:p>
      </dgm:t>
    </dgm:pt>
    <dgm:pt modelId="{7E9248BA-7EAF-47F8-A895-7C09A6FCCD23}" type="pres">
      <dgm:prSet presAssocID="{FFAAA9A8-9287-4706-9116-A35DA3B7E3D1}" presName="Name0" presStyleCnt="0">
        <dgm:presLayoutVars>
          <dgm:chMax/>
          <dgm:chPref/>
          <dgm:dir/>
          <dgm:animLvl val="lvl"/>
        </dgm:presLayoutVars>
      </dgm:prSet>
      <dgm:spPr/>
      <dgm:t>
        <a:bodyPr/>
        <a:lstStyle/>
        <a:p>
          <a:endParaRPr lang="en-US"/>
        </a:p>
      </dgm:t>
    </dgm:pt>
    <dgm:pt modelId="{8B8F4070-5210-4241-AD59-501FA41E8EF0}" type="pres">
      <dgm:prSet presAssocID="{D0BEB595-8DA9-462F-856C-28308C2E23F8}" presName="composite" presStyleCnt="0"/>
      <dgm:spPr/>
    </dgm:pt>
    <dgm:pt modelId="{375BD890-3A5D-4FA6-B7F5-DBAA6B4A2814}" type="pres">
      <dgm:prSet presAssocID="{D0BEB595-8DA9-462F-856C-28308C2E23F8}" presName="Parent1" presStyleLbl="node1" presStyleIdx="0" presStyleCnt="4" custScaleY="72196" custLinFactX="-35269" custLinFactNeighborX="-100000" custLinFactNeighborY="17794">
        <dgm:presLayoutVars>
          <dgm:chMax val="1"/>
          <dgm:chPref val="1"/>
          <dgm:bulletEnabled val="1"/>
        </dgm:presLayoutVars>
      </dgm:prSet>
      <dgm:spPr/>
      <dgm:t>
        <a:bodyPr/>
        <a:lstStyle/>
        <a:p>
          <a:endParaRPr lang="en-US"/>
        </a:p>
      </dgm:t>
    </dgm:pt>
    <dgm:pt modelId="{1D0C6F0D-86E7-4A86-BEA2-E0266B517561}" type="pres">
      <dgm:prSet presAssocID="{D0BEB595-8DA9-462F-856C-28308C2E23F8}" presName="Childtext1" presStyleLbl="revTx" presStyleIdx="0" presStyleCnt="2">
        <dgm:presLayoutVars>
          <dgm:chMax val="0"/>
          <dgm:chPref val="0"/>
          <dgm:bulletEnabled val="1"/>
        </dgm:presLayoutVars>
      </dgm:prSet>
      <dgm:spPr/>
      <dgm:t>
        <a:bodyPr/>
        <a:lstStyle/>
        <a:p>
          <a:endParaRPr lang="en-US"/>
        </a:p>
      </dgm:t>
    </dgm:pt>
    <dgm:pt modelId="{4177445A-674F-4B69-BEDE-97396244F3F3}" type="pres">
      <dgm:prSet presAssocID="{D0BEB595-8DA9-462F-856C-28308C2E23F8}" presName="BalanceSpacing" presStyleCnt="0"/>
      <dgm:spPr/>
    </dgm:pt>
    <dgm:pt modelId="{C2A9EA93-E4F0-4F2D-8EF3-4A12770B4DA0}" type="pres">
      <dgm:prSet presAssocID="{D0BEB595-8DA9-462F-856C-28308C2E23F8}" presName="BalanceSpacing1" presStyleCnt="0"/>
      <dgm:spPr/>
    </dgm:pt>
    <dgm:pt modelId="{C9E486BD-319C-4045-9895-FD091FFD495C}" type="pres">
      <dgm:prSet presAssocID="{76A290BF-40A8-48C1-9505-E7BF3572F2E8}" presName="Accent1Text" presStyleLbl="node1" presStyleIdx="1" presStyleCnt="4" custScaleX="13699" custScaleY="10950" custLinFactNeighborX="-70086" custLinFactNeighborY="37547"/>
      <dgm:spPr/>
      <dgm:t>
        <a:bodyPr/>
        <a:lstStyle/>
        <a:p>
          <a:endParaRPr lang="en-US"/>
        </a:p>
      </dgm:t>
    </dgm:pt>
    <dgm:pt modelId="{BA90F330-90B9-44C9-B279-498627E695B4}" type="pres">
      <dgm:prSet presAssocID="{76A290BF-40A8-48C1-9505-E7BF3572F2E8}" presName="spaceBetweenRectangles" presStyleCnt="0"/>
      <dgm:spPr/>
    </dgm:pt>
    <dgm:pt modelId="{99DC07EB-5C78-4F7A-BC68-FF4714545935}" type="pres">
      <dgm:prSet presAssocID="{CE0D55F4-02B5-4C6E-B560-D669BE6BED42}" presName="composite" presStyleCnt="0"/>
      <dgm:spPr/>
    </dgm:pt>
    <dgm:pt modelId="{CA134F13-B587-4F25-A2EC-A78BCBBA006A}" type="pres">
      <dgm:prSet presAssocID="{CE0D55F4-02B5-4C6E-B560-D669BE6BED42}" presName="Parent1" presStyleLbl="node1" presStyleIdx="2" presStyleCnt="4" custScaleY="81329" custLinFactX="-27907" custLinFactNeighborX="-100000" custLinFactNeighborY="6103">
        <dgm:presLayoutVars>
          <dgm:chMax val="1"/>
          <dgm:chPref val="1"/>
          <dgm:bulletEnabled val="1"/>
        </dgm:presLayoutVars>
      </dgm:prSet>
      <dgm:spPr/>
      <dgm:t>
        <a:bodyPr/>
        <a:lstStyle/>
        <a:p>
          <a:endParaRPr lang="en-US"/>
        </a:p>
      </dgm:t>
    </dgm:pt>
    <dgm:pt modelId="{B6644B92-4704-43B9-A8FA-D6DAA16A9C70}" type="pres">
      <dgm:prSet presAssocID="{CE0D55F4-02B5-4C6E-B560-D669BE6BED42}" presName="Childtext1" presStyleLbl="revTx" presStyleIdx="1" presStyleCnt="2">
        <dgm:presLayoutVars>
          <dgm:chMax val="0"/>
          <dgm:chPref val="0"/>
          <dgm:bulletEnabled val="1"/>
        </dgm:presLayoutVars>
      </dgm:prSet>
      <dgm:spPr/>
    </dgm:pt>
    <dgm:pt modelId="{E2CE578D-BFD5-47CE-AEEE-F0699BC65E03}" type="pres">
      <dgm:prSet presAssocID="{CE0D55F4-02B5-4C6E-B560-D669BE6BED42}" presName="BalanceSpacing" presStyleCnt="0"/>
      <dgm:spPr/>
    </dgm:pt>
    <dgm:pt modelId="{60DEAB83-87BC-4D87-BF33-121C2EEBE1E2}" type="pres">
      <dgm:prSet presAssocID="{CE0D55F4-02B5-4C6E-B560-D669BE6BED42}" presName="BalanceSpacing1" presStyleCnt="0"/>
      <dgm:spPr/>
    </dgm:pt>
    <dgm:pt modelId="{7E5B23E0-238F-46AB-A2B9-5956DD28BAE1}" type="pres">
      <dgm:prSet presAssocID="{263332B1-AD62-46EC-9305-B998C6EE46C6}" presName="Accent1Text" presStyleLbl="node1" presStyleIdx="3" presStyleCnt="4" custFlipVert="1" custScaleX="34424" custScaleY="25794" custLinFactX="-82079" custLinFactNeighborX="-100000" custLinFactNeighborY="-16444"/>
      <dgm:spPr/>
      <dgm:t>
        <a:bodyPr/>
        <a:lstStyle/>
        <a:p>
          <a:endParaRPr lang="en-US"/>
        </a:p>
      </dgm:t>
    </dgm:pt>
  </dgm:ptLst>
  <dgm:cxnLst>
    <dgm:cxn modelId="{45632DC9-59D5-48D8-A383-1F6BB4808C49}" srcId="{FFAAA9A8-9287-4706-9116-A35DA3B7E3D1}" destId="{D0BEB595-8DA9-462F-856C-28308C2E23F8}" srcOrd="0" destOrd="0" parTransId="{BF4DFD80-E70C-4AFD-ACA5-B45DC74F09D2}" sibTransId="{76A290BF-40A8-48C1-9505-E7BF3572F2E8}"/>
    <dgm:cxn modelId="{3C66CDB9-B6D2-41B6-AAEB-A2711C89A1E3}" type="presOf" srcId="{76A290BF-40A8-48C1-9505-E7BF3572F2E8}" destId="{C9E486BD-319C-4045-9895-FD091FFD495C}" srcOrd="0" destOrd="0" presId="urn:microsoft.com/office/officeart/2008/layout/AlternatingHexagons"/>
    <dgm:cxn modelId="{C8497C8E-8275-406F-9B94-7C2045CE7A68}" type="presOf" srcId="{D0BEB595-8DA9-462F-856C-28308C2E23F8}" destId="{375BD890-3A5D-4FA6-B7F5-DBAA6B4A2814}" srcOrd="0" destOrd="0" presId="urn:microsoft.com/office/officeart/2008/layout/AlternatingHexagons"/>
    <dgm:cxn modelId="{1D0B79E5-B7F9-411D-9487-6ED3FC5F2248}" type="presOf" srcId="{CE0D55F4-02B5-4C6E-B560-D669BE6BED42}" destId="{CA134F13-B587-4F25-A2EC-A78BCBBA006A}" srcOrd="0" destOrd="0" presId="urn:microsoft.com/office/officeart/2008/layout/AlternatingHexagons"/>
    <dgm:cxn modelId="{B21F623A-EDCF-46C5-8166-13AE961E1520}" type="presOf" srcId="{FFAAA9A8-9287-4706-9116-A35DA3B7E3D1}" destId="{7E9248BA-7EAF-47F8-A895-7C09A6FCCD23}" srcOrd="0" destOrd="0" presId="urn:microsoft.com/office/officeart/2008/layout/AlternatingHexagons"/>
    <dgm:cxn modelId="{CC19F617-FC30-4796-A31B-5E5F804F7DDA}" type="presOf" srcId="{263332B1-AD62-46EC-9305-B998C6EE46C6}" destId="{7E5B23E0-238F-46AB-A2B9-5956DD28BAE1}" srcOrd="0" destOrd="0" presId="urn:microsoft.com/office/officeart/2008/layout/AlternatingHexagons"/>
    <dgm:cxn modelId="{3AD41C8C-AB5E-4DAC-9C64-409AFD791110}" srcId="{FFAAA9A8-9287-4706-9116-A35DA3B7E3D1}" destId="{CE0D55F4-02B5-4C6E-B560-D669BE6BED42}" srcOrd="1" destOrd="0" parTransId="{81D5F7A4-BBBB-49C5-9A6C-D4348997BE0D}" sibTransId="{263332B1-AD62-46EC-9305-B998C6EE46C6}"/>
    <dgm:cxn modelId="{664E17ED-FFF1-4FF4-A17E-FC05C95C74BE}" type="presParOf" srcId="{7E9248BA-7EAF-47F8-A895-7C09A6FCCD23}" destId="{8B8F4070-5210-4241-AD59-501FA41E8EF0}" srcOrd="0" destOrd="0" presId="urn:microsoft.com/office/officeart/2008/layout/AlternatingHexagons"/>
    <dgm:cxn modelId="{871E580B-73B3-4A23-B059-F5C8E4FFE41B}" type="presParOf" srcId="{8B8F4070-5210-4241-AD59-501FA41E8EF0}" destId="{375BD890-3A5D-4FA6-B7F5-DBAA6B4A2814}" srcOrd="0" destOrd="0" presId="urn:microsoft.com/office/officeart/2008/layout/AlternatingHexagons"/>
    <dgm:cxn modelId="{D3630436-C521-4E37-9EFE-043C7A6508BF}" type="presParOf" srcId="{8B8F4070-5210-4241-AD59-501FA41E8EF0}" destId="{1D0C6F0D-86E7-4A86-BEA2-E0266B517561}" srcOrd="1" destOrd="0" presId="urn:microsoft.com/office/officeart/2008/layout/AlternatingHexagons"/>
    <dgm:cxn modelId="{D670A4DA-115D-4167-AC6F-7D147411A113}" type="presParOf" srcId="{8B8F4070-5210-4241-AD59-501FA41E8EF0}" destId="{4177445A-674F-4B69-BEDE-97396244F3F3}" srcOrd="2" destOrd="0" presId="urn:microsoft.com/office/officeart/2008/layout/AlternatingHexagons"/>
    <dgm:cxn modelId="{FFFE0B7D-C16E-4F9F-B81E-B859246F6A69}" type="presParOf" srcId="{8B8F4070-5210-4241-AD59-501FA41E8EF0}" destId="{C2A9EA93-E4F0-4F2D-8EF3-4A12770B4DA0}" srcOrd="3" destOrd="0" presId="urn:microsoft.com/office/officeart/2008/layout/AlternatingHexagons"/>
    <dgm:cxn modelId="{ED2774DE-5048-49C2-80FF-A9999EDD37DB}" type="presParOf" srcId="{8B8F4070-5210-4241-AD59-501FA41E8EF0}" destId="{C9E486BD-319C-4045-9895-FD091FFD495C}" srcOrd="4" destOrd="0" presId="urn:microsoft.com/office/officeart/2008/layout/AlternatingHexagons"/>
    <dgm:cxn modelId="{96FAA28B-F14A-49C8-A36B-9756DB91F86F}" type="presParOf" srcId="{7E9248BA-7EAF-47F8-A895-7C09A6FCCD23}" destId="{BA90F330-90B9-44C9-B279-498627E695B4}" srcOrd="1" destOrd="0" presId="urn:microsoft.com/office/officeart/2008/layout/AlternatingHexagons"/>
    <dgm:cxn modelId="{AAF34BD5-444D-4A5F-B64F-F7E26D2C9789}" type="presParOf" srcId="{7E9248BA-7EAF-47F8-A895-7C09A6FCCD23}" destId="{99DC07EB-5C78-4F7A-BC68-FF4714545935}" srcOrd="2" destOrd="0" presId="urn:microsoft.com/office/officeart/2008/layout/AlternatingHexagons"/>
    <dgm:cxn modelId="{682FB0E9-D6DA-4B54-9957-244DEC8ABFD5}" type="presParOf" srcId="{99DC07EB-5C78-4F7A-BC68-FF4714545935}" destId="{CA134F13-B587-4F25-A2EC-A78BCBBA006A}" srcOrd="0" destOrd="0" presId="urn:microsoft.com/office/officeart/2008/layout/AlternatingHexagons"/>
    <dgm:cxn modelId="{B8FFE420-5AB1-40C4-AC65-1245F3C8CAD0}" type="presParOf" srcId="{99DC07EB-5C78-4F7A-BC68-FF4714545935}" destId="{B6644B92-4704-43B9-A8FA-D6DAA16A9C70}" srcOrd="1" destOrd="0" presId="urn:microsoft.com/office/officeart/2008/layout/AlternatingHexagons"/>
    <dgm:cxn modelId="{E16B69EE-9140-47C1-8BB8-4A93037BC9AF}" type="presParOf" srcId="{99DC07EB-5C78-4F7A-BC68-FF4714545935}" destId="{E2CE578D-BFD5-47CE-AEEE-F0699BC65E03}" srcOrd="2" destOrd="0" presId="urn:microsoft.com/office/officeart/2008/layout/AlternatingHexagons"/>
    <dgm:cxn modelId="{5D5B261B-0D59-4D5B-9E59-2BB0351B4F47}" type="presParOf" srcId="{99DC07EB-5C78-4F7A-BC68-FF4714545935}" destId="{60DEAB83-87BC-4D87-BF33-121C2EEBE1E2}" srcOrd="3" destOrd="0" presId="urn:microsoft.com/office/officeart/2008/layout/AlternatingHexagons"/>
    <dgm:cxn modelId="{5F9AD5E4-ECF2-4715-8F63-2120FBCCB5E3}" type="presParOf" srcId="{99DC07EB-5C78-4F7A-BC68-FF4714545935}" destId="{7E5B23E0-238F-46AB-A2B9-5956DD28BAE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33DDEF-CAA3-4CBA-85A9-1F19B5119781}" type="doc">
      <dgm:prSet loTypeId="urn:diagrams.loki3.com/VaryingWidthList" loCatId="list" qsTypeId="urn:microsoft.com/office/officeart/2005/8/quickstyle/3d9" qsCatId="3D" csTypeId="urn:microsoft.com/office/officeart/2005/8/colors/accent1_2" csCatId="accent1" phldr="1"/>
      <dgm:spPr/>
    </dgm:pt>
    <dgm:pt modelId="{97F47712-4326-476D-B5D5-3C97BD1307EC}">
      <dgm:prSet custT="1"/>
      <dgm:spPr/>
      <dgm:t>
        <a:bodyPr/>
        <a:lstStyle/>
        <a:p>
          <a:pPr rtl="0"/>
          <a:r>
            <a:rPr lang="en-US" sz="1800" b="0" i="0" u="none" dirty="0" smtClean="0">
              <a:latin typeface="Times New Roman" panose="02020603050405020304" pitchFamily="18" charset="0"/>
              <a:cs typeface="Times New Roman" panose="02020603050405020304" pitchFamily="18" charset="0"/>
            </a:rPr>
            <a:t>In this table </a:t>
          </a:r>
          <a:r>
            <a:rPr lang="en-US" sz="1800" b="0" i="0" u="none" dirty="0" smtClean="0">
              <a:latin typeface="Times New Roman" panose="02020603050405020304" pitchFamily="18" charset="0"/>
              <a:cs typeface="Times New Roman" panose="02020603050405020304" pitchFamily="18" charset="0"/>
            </a:rPr>
            <a:t>I have visualized the </a:t>
          </a:r>
          <a:r>
            <a:rPr lang="en-US" sz="1800" b="0" i="0" u="none" dirty="0" smtClean="0">
              <a:latin typeface="Times New Roman" panose="02020603050405020304" pitchFamily="18" charset="0"/>
              <a:cs typeface="Times New Roman" panose="02020603050405020304" pitchFamily="18" charset="0"/>
            </a:rPr>
            <a:t>most popular food types served in each city.</a:t>
          </a:r>
          <a:endParaRPr lang="en-US" sz="1800" b="0" i="0" u="none" dirty="0">
            <a:latin typeface="Times New Roman" panose="02020603050405020304" pitchFamily="18" charset="0"/>
            <a:cs typeface="Times New Roman" panose="02020603050405020304" pitchFamily="18" charset="0"/>
          </a:endParaRPr>
        </a:p>
      </dgm:t>
    </dgm:pt>
    <dgm:pt modelId="{84963142-83ED-476B-8E13-C1DE7B8060CC}" type="parTrans" cxnId="{DB616B0F-D2C2-4A48-8CE5-8CC412B74650}">
      <dgm:prSet/>
      <dgm:spPr/>
      <dgm:t>
        <a:bodyPr/>
        <a:lstStyle/>
        <a:p>
          <a:endParaRPr lang="en-US"/>
        </a:p>
      </dgm:t>
    </dgm:pt>
    <dgm:pt modelId="{F6986EF9-9DB2-451A-B0E3-8FA7B3D826A2}" type="sibTrans" cxnId="{DB616B0F-D2C2-4A48-8CE5-8CC412B74650}">
      <dgm:prSet/>
      <dgm:spPr/>
      <dgm:t>
        <a:bodyPr/>
        <a:lstStyle/>
        <a:p>
          <a:endParaRPr lang="en-US"/>
        </a:p>
      </dgm:t>
    </dgm:pt>
    <dgm:pt modelId="{AA2D4B8B-DBEF-404B-BB9D-21AF81A7A425}" type="pres">
      <dgm:prSet presAssocID="{6433DDEF-CAA3-4CBA-85A9-1F19B5119781}" presName="Name0" presStyleCnt="0">
        <dgm:presLayoutVars>
          <dgm:resizeHandles/>
        </dgm:presLayoutVars>
      </dgm:prSet>
      <dgm:spPr/>
    </dgm:pt>
    <dgm:pt modelId="{97C2B580-AE68-4C68-847A-602A0C8EC87D}" type="pres">
      <dgm:prSet presAssocID="{97F47712-4326-476D-B5D5-3C97BD1307EC}" presName="text" presStyleLbl="node1" presStyleIdx="0" presStyleCnt="1" custScaleX="331006" custScaleY="54881" custLinFactX="-22162" custLinFactNeighborX="-100000" custLinFactNeighborY="2386">
        <dgm:presLayoutVars>
          <dgm:bulletEnabled val="1"/>
        </dgm:presLayoutVars>
      </dgm:prSet>
      <dgm:spPr/>
      <dgm:t>
        <a:bodyPr/>
        <a:lstStyle/>
        <a:p>
          <a:endParaRPr lang="en-US"/>
        </a:p>
      </dgm:t>
    </dgm:pt>
  </dgm:ptLst>
  <dgm:cxnLst>
    <dgm:cxn modelId="{DB616B0F-D2C2-4A48-8CE5-8CC412B74650}" srcId="{6433DDEF-CAA3-4CBA-85A9-1F19B5119781}" destId="{97F47712-4326-476D-B5D5-3C97BD1307EC}" srcOrd="0" destOrd="0" parTransId="{84963142-83ED-476B-8E13-C1DE7B8060CC}" sibTransId="{F6986EF9-9DB2-451A-B0E3-8FA7B3D826A2}"/>
    <dgm:cxn modelId="{A4E9718C-6C42-4411-895C-13CB126176C7}" type="presOf" srcId="{97F47712-4326-476D-B5D5-3C97BD1307EC}" destId="{97C2B580-AE68-4C68-847A-602A0C8EC87D}" srcOrd="0" destOrd="0" presId="urn:diagrams.loki3.com/VaryingWidthList"/>
    <dgm:cxn modelId="{F2526577-DF1C-4E76-A1A4-C8F76B8BE616}" type="presOf" srcId="{6433DDEF-CAA3-4CBA-85A9-1F19B5119781}" destId="{AA2D4B8B-DBEF-404B-BB9D-21AF81A7A425}" srcOrd="0" destOrd="0" presId="urn:diagrams.loki3.com/VaryingWidthList"/>
    <dgm:cxn modelId="{B0259610-41A6-460A-B9AC-4B6931AA0718}" type="presParOf" srcId="{AA2D4B8B-DBEF-404B-BB9D-21AF81A7A425}" destId="{97C2B580-AE68-4C68-847A-602A0C8EC87D}"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BD890-3A5D-4FA6-B7F5-DBAA6B4A2814}">
      <dsp:nvSpPr>
        <dsp:cNvPr id="0" name=""/>
        <dsp:cNvSpPr/>
      </dsp:nvSpPr>
      <dsp:spPr>
        <a:xfrm rot="5400000">
          <a:off x="1316557" y="1058899"/>
          <a:ext cx="1960687" cy="2362732"/>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u="none" kern="1200" dirty="0" smtClean="0">
              <a:latin typeface="Times New Roman" panose="02020603050405020304" pitchFamily="18" charset="0"/>
              <a:cs typeface="Times New Roman" panose="02020603050405020304" pitchFamily="18" charset="0"/>
            </a:rPr>
            <a:t>In This Analysis  Identify The Top 10 Areas With The Highest Number Of Restaurants.</a:t>
          </a:r>
          <a:endParaRPr lang="en-US" sz="1500" kern="1200" dirty="0">
            <a:latin typeface="Times New Roman" panose="02020603050405020304" pitchFamily="18" charset="0"/>
            <a:cs typeface="Times New Roman" panose="02020603050405020304" pitchFamily="18" charset="0"/>
          </a:endParaRPr>
        </a:p>
      </dsp:txBody>
      <dsp:txXfrm rot="-5400000">
        <a:off x="1509324" y="1586702"/>
        <a:ext cx="1575154" cy="1307125"/>
      </dsp:txXfrm>
    </dsp:sp>
    <dsp:sp modelId="{1D0C6F0D-86E7-4A86-BEA2-E0266B517561}">
      <dsp:nvSpPr>
        <dsp:cNvPr id="0" name=""/>
        <dsp:cNvSpPr/>
      </dsp:nvSpPr>
      <dsp:spPr>
        <a:xfrm>
          <a:off x="6746007" y="942283"/>
          <a:ext cx="3030815" cy="1629470"/>
        </a:xfrm>
        <a:prstGeom prst="rect">
          <a:avLst/>
        </a:prstGeom>
        <a:noFill/>
        <a:ln>
          <a:noFill/>
        </a:ln>
        <a:effectLst/>
      </dsp:spPr>
      <dsp:style>
        <a:lnRef idx="0">
          <a:scrgbClr r="0" g="0" b="0"/>
        </a:lnRef>
        <a:fillRef idx="0">
          <a:scrgbClr r="0" g="0" b="0"/>
        </a:fillRef>
        <a:effectRef idx="0">
          <a:scrgbClr r="0" g="0" b="0"/>
        </a:effectRef>
        <a:fontRef idx="minor"/>
      </dsp:style>
    </dsp:sp>
    <dsp:sp modelId="{C9E486BD-319C-4045-9895-FD091FFD495C}">
      <dsp:nvSpPr>
        <dsp:cNvPr id="0" name=""/>
        <dsp:cNvSpPr/>
      </dsp:nvSpPr>
      <dsp:spPr>
        <a:xfrm rot="5400000">
          <a:off x="1136560" y="2614878"/>
          <a:ext cx="297378" cy="32367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1177359" y="2677587"/>
        <a:ext cx="215780" cy="198252"/>
      </dsp:txXfrm>
    </dsp:sp>
    <dsp:sp modelId="{CA134F13-B587-4F25-A2EC-A78BCBBA006A}">
      <dsp:nvSpPr>
        <dsp:cNvPr id="0" name=""/>
        <dsp:cNvSpPr/>
      </dsp:nvSpPr>
      <dsp:spPr>
        <a:xfrm rot="5400000">
          <a:off x="85721" y="2669006"/>
          <a:ext cx="2208720" cy="2362732"/>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The Highest Number Of Restaurants Has The </a:t>
          </a:r>
          <a:r>
            <a:rPr lang="en-US" sz="1500" kern="1200" dirty="0" err="1" smtClean="0">
              <a:latin typeface="Times New Roman" panose="02020603050405020304" pitchFamily="18" charset="0"/>
              <a:cs typeface="Times New Roman" panose="02020603050405020304" pitchFamily="18" charset="0"/>
            </a:rPr>
            <a:t>Aera</a:t>
          </a:r>
          <a:r>
            <a:rPr lang="en-US" sz="1500" kern="1200" dirty="0" smtClean="0">
              <a:latin typeface="Times New Roman" panose="02020603050405020304" pitchFamily="18" charset="0"/>
              <a:cs typeface="Times New Roman" panose="02020603050405020304" pitchFamily="18" charset="0"/>
            </a:rPr>
            <a:t> Of </a:t>
          </a:r>
          <a:r>
            <a:rPr lang="en-US" sz="1500" kern="1200" dirty="0" err="1" smtClean="0">
              <a:latin typeface="Times New Roman" panose="02020603050405020304" pitchFamily="18" charset="0"/>
              <a:cs typeface="Times New Roman" panose="02020603050405020304" pitchFamily="18" charset="0"/>
            </a:rPr>
            <a:t>Rohini</a:t>
          </a:r>
          <a:r>
            <a:rPr lang="en-US" sz="1500" kern="1200" dirty="0" smtClean="0">
              <a:latin typeface="Times New Roman" panose="02020603050405020304" pitchFamily="18" charset="0"/>
              <a:cs typeface="Times New Roman" panose="02020603050405020304" pitchFamily="18" charset="0"/>
            </a:rPr>
            <a:t> In Delhi</a:t>
          </a:r>
          <a:endParaRPr lang="en-US" sz="1500" kern="1200" dirty="0">
            <a:latin typeface="Times New Roman" panose="02020603050405020304" pitchFamily="18" charset="0"/>
            <a:cs typeface="Times New Roman" panose="02020603050405020304" pitchFamily="18" charset="0"/>
          </a:endParaRPr>
        </a:p>
      </dsp:txBody>
      <dsp:txXfrm rot="-5400000">
        <a:off x="402504" y="3114132"/>
        <a:ext cx="1575154" cy="1472480"/>
      </dsp:txXfrm>
    </dsp:sp>
    <dsp:sp modelId="{B6644B92-4704-43B9-A8FA-D6DAA16A9C70}">
      <dsp:nvSpPr>
        <dsp:cNvPr id="0" name=""/>
        <dsp:cNvSpPr/>
      </dsp:nvSpPr>
      <dsp:spPr>
        <a:xfrm>
          <a:off x="0" y="2869892"/>
          <a:ext cx="2933046" cy="1629470"/>
        </a:xfrm>
        <a:prstGeom prst="rect">
          <a:avLst/>
        </a:prstGeom>
        <a:noFill/>
        <a:ln>
          <a:noFill/>
        </a:ln>
        <a:effectLst/>
      </dsp:spPr>
      <dsp:style>
        <a:lnRef idx="0">
          <a:scrgbClr r="0" g="0" b="0"/>
        </a:lnRef>
        <a:fillRef idx="0">
          <a:scrgbClr r="0" g="0" b="0"/>
        </a:fillRef>
        <a:effectRef idx="0">
          <a:scrgbClr r="0" g="0" b="0"/>
        </a:effectRef>
        <a:fontRef idx="minor"/>
      </dsp:style>
    </dsp:sp>
    <dsp:sp modelId="{7E5B23E0-238F-46AB-A2B9-5956DD28BAE1}">
      <dsp:nvSpPr>
        <dsp:cNvPr id="0" name=""/>
        <dsp:cNvSpPr/>
      </dsp:nvSpPr>
      <dsp:spPr>
        <a:xfrm rot="16200000" flipV="1">
          <a:off x="2111638" y="2831371"/>
          <a:ext cx="700509" cy="81334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rot="-5400000">
        <a:off x="2190778" y="3004541"/>
        <a:ext cx="542230" cy="467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2B580-AE68-4C68-847A-602A0C8EC87D}">
      <dsp:nvSpPr>
        <dsp:cNvPr id="0" name=""/>
        <dsp:cNvSpPr/>
      </dsp:nvSpPr>
      <dsp:spPr>
        <a:xfrm>
          <a:off x="0" y="1001475"/>
          <a:ext cx="3872770" cy="2203281"/>
        </a:xfrm>
        <a:prstGeom prst="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sp3d extrusionH="28000" prstMaterial="matte"/>
        </a:bodyPr>
        <a:lstStyle/>
        <a:p>
          <a:pPr lvl="0" algn="ctr" defTabSz="800100" rtl="0">
            <a:lnSpc>
              <a:spcPct val="90000"/>
            </a:lnSpc>
            <a:spcBef>
              <a:spcPct val="0"/>
            </a:spcBef>
            <a:spcAft>
              <a:spcPct val="35000"/>
            </a:spcAft>
          </a:pPr>
          <a:r>
            <a:rPr lang="en-US" sz="1800" b="0" i="0" u="none" kern="1200" dirty="0" smtClean="0">
              <a:latin typeface="Times New Roman" panose="02020603050405020304" pitchFamily="18" charset="0"/>
              <a:cs typeface="Times New Roman" panose="02020603050405020304" pitchFamily="18" charset="0"/>
            </a:rPr>
            <a:t>In this table </a:t>
          </a:r>
          <a:r>
            <a:rPr lang="en-US" sz="1800" b="0" i="0" u="none" kern="1200" dirty="0" smtClean="0">
              <a:latin typeface="Times New Roman" panose="02020603050405020304" pitchFamily="18" charset="0"/>
              <a:cs typeface="Times New Roman" panose="02020603050405020304" pitchFamily="18" charset="0"/>
            </a:rPr>
            <a:t>I have visualized the </a:t>
          </a:r>
          <a:r>
            <a:rPr lang="en-US" sz="1800" b="0" i="0" u="none" kern="1200" dirty="0" smtClean="0">
              <a:latin typeface="Times New Roman" panose="02020603050405020304" pitchFamily="18" charset="0"/>
              <a:cs typeface="Times New Roman" panose="02020603050405020304" pitchFamily="18" charset="0"/>
            </a:rPr>
            <a:t>most popular food types served in each city.</a:t>
          </a:r>
          <a:endParaRPr lang="en-US" sz="1800" b="0" i="0" u="none" kern="1200" dirty="0">
            <a:latin typeface="Times New Roman" panose="02020603050405020304" pitchFamily="18" charset="0"/>
            <a:cs typeface="Times New Roman" panose="02020603050405020304" pitchFamily="18" charset="0"/>
          </a:endParaRPr>
        </a:p>
      </dsp:txBody>
      <dsp:txXfrm>
        <a:off x="0" y="1001475"/>
        <a:ext cx="3872770" cy="220328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113D42-93FD-4C27-80CC-7CBADFCD41BD}"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3261B-238C-454E-89C7-3F6B437CF8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8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113D42-93FD-4C27-80CC-7CBADFCD41BD}"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383630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113D42-93FD-4C27-80CC-7CBADFCD41BD}"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171824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113D42-93FD-4C27-80CC-7CBADFCD41BD}"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389548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13D42-93FD-4C27-80CC-7CBADFCD41BD}"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3261B-238C-454E-89C7-3F6B437CF8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113D42-93FD-4C27-80CC-7CBADFCD41BD}"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65135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113D42-93FD-4C27-80CC-7CBADFCD41BD}"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21085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113D42-93FD-4C27-80CC-7CBADFCD41BD}"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138209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113D42-93FD-4C27-80CC-7CBADFCD41BD}" type="datetimeFigureOut">
              <a:rPr lang="en-IN" smtClean="0"/>
              <a:t>20-10-2024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276841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113D42-93FD-4C27-80CC-7CBADFCD41BD}" type="datetimeFigureOut">
              <a:rPr lang="en-IN" smtClean="0"/>
              <a:t>20-10-2024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73261B-238C-454E-89C7-3F6B437CF813}" type="slidenum">
              <a:rPr lang="en-IN" smtClean="0"/>
              <a:t>‹#›</a:t>
            </a:fld>
            <a:endParaRPr lang="en-IN"/>
          </a:p>
        </p:txBody>
      </p:sp>
    </p:spTree>
    <p:extLst>
      <p:ext uri="{BB962C8B-B14F-4D97-AF65-F5344CB8AC3E}">
        <p14:creationId xmlns:p14="http://schemas.microsoft.com/office/powerpoint/2010/main" val="72540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113D42-93FD-4C27-80CC-7CBADFCD41BD}"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3261B-238C-454E-89C7-3F6B437CF813}" type="slidenum">
              <a:rPr lang="en-IN" smtClean="0"/>
              <a:t>‹#›</a:t>
            </a:fld>
            <a:endParaRPr lang="en-IN"/>
          </a:p>
        </p:txBody>
      </p:sp>
    </p:spTree>
    <p:extLst>
      <p:ext uri="{BB962C8B-B14F-4D97-AF65-F5344CB8AC3E}">
        <p14:creationId xmlns:p14="http://schemas.microsoft.com/office/powerpoint/2010/main" val="383484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13D42-93FD-4C27-80CC-7CBADFCD41BD}" type="datetimeFigureOut">
              <a:rPr lang="en-IN" smtClean="0"/>
              <a:t>20-10-2024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73261B-238C-454E-89C7-3F6B437CF81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8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Online_grocery" TargetMode="External"/><Relationship Id="rId3" Type="http://schemas.openxmlformats.org/officeDocument/2006/relationships/hyperlink" Target="https://en.wikipedia.org/wiki/Q-commerce" TargetMode="External"/><Relationship Id="rId7" Type="http://schemas.openxmlformats.org/officeDocument/2006/relationships/hyperlink" Target="https://en.wikipedia.org/wiki/Food_delivery" TargetMode="External"/><Relationship Id="rId2" Type="http://schemas.openxmlformats.org/officeDocument/2006/relationships/hyperlink" Target="https://en.wikipedia.org/wiki/Online_food_ordering" TargetMode="External"/><Relationship Id="rId1" Type="http://schemas.openxmlformats.org/officeDocument/2006/relationships/slideLayout" Target="../slideLayouts/slideLayout2.xml"/><Relationship Id="rId6" Type="http://schemas.openxmlformats.org/officeDocument/2006/relationships/hyperlink" Target="https://en.wikipedia.org/wiki/Chief_executive_officer" TargetMode="External"/><Relationship Id="rId11" Type="http://schemas.openxmlformats.org/officeDocument/2006/relationships/hyperlink" Target="https://en.wikipedia.org/wiki/Package_delivery#Same-day_delivery" TargetMode="External"/><Relationship Id="rId5" Type="http://schemas.openxmlformats.org/officeDocument/2006/relationships/hyperlink" Target="https://en.wikipedia.org/wiki/Karnataka" TargetMode="External"/><Relationship Id="rId10" Type="http://schemas.openxmlformats.org/officeDocument/2006/relationships/hyperlink" Target="https://en.wikipedia.org/wiki/Web_platform" TargetMode="External"/><Relationship Id="rId4" Type="http://schemas.openxmlformats.org/officeDocument/2006/relationships/hyperlink" Target="https://en.wikipedia.org/wiki/Bangalore" TargetMode="External"/><Relationship Id="rId9" Type="http://schemas.openxmlformats.org/officeDocument/2006/relationships/hyperlink" Target="https://en.wikipedia.org/wiki/Courier"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SWIGGY ANALYSIS</a:t>
            </a:r>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6963" b="89926" l="9926" r="92741">
                        <a14:foregroundMark x1="12148" y1="83111" x2="12148" y2="83111"/>
                        <a14:foregroundMark x1="28444" y1="84889" x2="28444" y2="84889"/>
                        <a14:foregroundMark x1="44889" y1="84889" x2="44889" y2="84889"/>
                        <a14:foregroundMark x1="58815" y1="87407" x2="58815" y2="87407"/>
                        <a14:foregroundMark x1="74667" y1="88000" x2="74667" y2="88000"/>
                        <a14:foregroundMark x1="86074" y1="85037" x2="86074" y2="85037"/>
                      </a14:backgroundRemoval>
                    </a14:imgEffect>
                  </a14:imgLayer>
                </a14:imgProps>
              </a:ext>
              <a:ext uri="{28A0092B-C50C-407E-A947-70E740481C1C}">
                <a14:useLocalDpi xmlns:a14="http://schemas.microsoft.com/office/drawing/2010/main" val="0"/>
              </a:ext>
            </a:extLst>
          </a:blip>
          <a:stretch>
            <a:fillRect/>
          </a:stretch>
        </p:blipFill>
        <p:spPr>
          <a:xfrm>
            <a:off x="5023621" y="1108688"/>
            <a:ext cx="1751648" cy="1751648"/>
          </a:xfrm>
          <a:prstGeom prst="rect">
            <a:avLst/>
          </a:prstGeom>
        </p:spPr>
      </p:pic>
    </p:spTree>
    <p:extLst>
      <p:ext uri="{BB962C8B-B14F-4D97-AF65-F5344CB8AC3E}">
        <p14:creationId xmlns:p14="http://schemas.microsoft.com/office/powerpoint/2010/main" val="2752858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6803"/>
          </a:xfrm>
        </p:spPr>
        <p:txBody>
          <a:bodyPr/>
          <a:lstStyle/>
          <a:p>
            <a:pPr algn="ctr"/>
            <a:r>
              <a:rPr lang="en-IN" b="1" dirty="0">
                <a:latin typeface="Times New Roman" panose="02020603050405020304" pitchFamily="18" charset="0"/>
                <a:cs typeface="Times New Roman" panose="02020603050405020304" pitchFamily="18" charset="0"/>
              </a:rPr>
              <a:t> Delivery Time Analysis</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97280" y="1845734"/>
            <a:ext cx="3614057" cy="4023360"/>
          </a:xfrm>
        </p:spPr>
        <p:txBody>
          <a:bodyPr/>
          <a:lstStyle/>
          <a:p>
            <a:r>
              <a:rPr lang="en-US" dirty="0" smtClean="0"/>
              <a:t>.</a:t>
            </a:r>
            <a:endParaRPr lang="en-IN" dirty="0"/>
          </a:p>
        </p:txBody>
      </p:sp>
      <p:pic>
        <p:nvPicPr>
          <p:cNvPr id="8" name="Picture 7"/>
          <p:cNvPicPr>
            <a:picLocks noChangeAspect="1"/>
          </p:cNvPicPr>
          <p:nvPr/>
        </p:nvPicPr>
        <p:blipFill>
          <a:blip r:embed="rId2"/>
          <a:stretch>
            <a:fillRect/>
          </a:stretch>
        </p:blipFill>
        <p:spPr>
          <a:xfrm>
            <a:off x="5533481" y="1905061"/>
            <a:ext cx="6017967" cy="3904706"/>
          </a:xfrm>
          <a:prstGeom prst="rect">
            <a:avLst/>
          </a:prstGeom>
        </p:spPr>
      </p:pic>
      <p:sp>
        <p:nvSpPr>
          <p:cNvPr id="9" name="Oval 8"/>
          <p:cNvSpPr/>
          <p:nvPr/>
        </p:nvSpPr>
        <p:spPr>
          <a:xfrm>
            <a:off x="818605" y="2213126"/>
            <a:ext cx="3892732" cy="35966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 this delivery time analysis, the average delivery time is approximately 40 to 65 minutes. This indicates that customers can generally expect their orders to arrive within this timeframe, highlighting an area for potential improvement in service efficiency</a:t>
            </a:r>
            <a:endParaRPr lang="en-IN" dirty="0"/>
          </a:p>
        </p:txBody>
      </p:sp>
    </p:spTree>
    <p:extLst>
      <p:ext uri="{BB962C8B-B14F-4D97-AF65-F5344CB8AC3E}">
        <p14:creationId xmlns:p14="http://schemas.microsoft.com/office/powerpoint/2010/main" val="143823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pPr algn="ctr"/>
            <a:r>
              <a:rPr lang="en-IN" b="1" dirty="0"/>
              <a:t> </a:t>
            </a:r>
            <a:r>
              <a:rPr lang="en-IN" sz="4400" b="1" dirty="0" smtClean="0">
                <a:latin typeface="Times New Roman" panose="02020603050405020304" pitchFamily="18" charset="0"/>
                <a:cs typeface="Times New Roman" panose="02020603050405020304" pitchFamily="18" charset="0"/>
              </a:rPr>
              <a:t>CUISINE</a:t>
            </a:r>
            <a:r>
              <a:rPr lang="en-IN" b="1" dirty="0" smtClean="0">
                <a:latin typeface="Times New Roman" panose="02020603050405020304" pitchFamily="18" charset="0"/>
                <a:cs typeface="Times New Roman" panose="02020603050405020304" pitchFamily="18" charset="0"/>
              </a:rPr>
              <a:t> ANALYSIS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55023" y="1790791"/>
            <a:ext cx="6442543" cy="4351338"/>
          </a:xfrm>
          <a:prstGeom prst="rect">
            <a:avLst/>
          </a:prstGeom>
        </p:spPr>
      </p:pic>
      <p:sp>
        <p:nvSpPr>
          <p:cNvPr id="3" name="Rectangle 2"/>
          <p:cNvSpPr/>
          <p:nvPr/>
        </p:nvSpPr>
        <p:spPr>
          <a:xfrm>
            <a:off x="6714308" y="2490039"/>
            <a:ext cx="4110446" cy="2031325"/>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IN" dirty="0">
                <a:latin typeface="Times New Roman" panose="02020603050405020304" pitchFamily="18" charset="0"/>
                <a:cs typeface="Times New Roman" panose="02020603050405020304" pitchFamily="18" charset="0"/>
              </a:rPr>
              <a:t>In this cuisine analysis, Indian food is the most commonly served cuisine among restaurants. This suggests a strong preference for Indian </a:t>
            </a:r>
            <a:r>
              <a:rPr lang="en-IN" dirty="0" err="1">
                <a:latin typeface="Times New Roman" panose="02020603050405020304" pitchFamily="18" charset="0"/>
                <a:cs typeface="Times New Roman" panose="02020603050405020304" pitchFamily="18" charset="0"/>
              </a:rPr>
              <a:t>flavors</a:t>
            </a:r>
            <a:r>
              <a:rPr lang="en-IN" dirty="0">
                <a:latin typeface="Times New Roman" panose="02020603050405020304" pitchFamily="18" charset="0"/>
                <a:cs typeface="Times New Roman" panose="02020603050405020304" pitchFamily="18" charset="0"/>
              </a:rPr>
              <a:t>, indicating opportunities for regional specialties and potential diversification into other cuisines.</a:t>
            </a:r>
          </a:p>
        </p:txBody>
      </p:sp>
    </p:spTree>
    <p:extLst>
      <p:ext uri="{BB962C8B-B14F-4D97-AF65-F5344CB8AC3E}">
        <p14:creationId xmlns:p14="http://schemas.microsoft.com/office/powerpoint/2010/main" val="1585626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9351"/>
          </a:xfrm>
        </p:spPr>
        <p:txBody>
          <a:bodyPr/>
          <a:lstStyle/>
          <a:p>
            <a:pPr algn="ctr"/>
            <a:r>
              <a:rPr lang="en-IN" sz="4400" b="1" dirty="0" smtClean="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Area-wise Restaurant Analysis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3535680" cy="3057192"/>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In this analysis, Chennai has many areas with a low number of restaurants, indicating limited dining options. In contrast, lower-level areas in Delhi feature a high concentration of restaurants, while Kolkata's middle-level areas boast a substantial restaurant count, suggesting a diverse culinary landscape.</a:t>
            </a:r>
            <a:endParaRPr lang="en-I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33852" y="1845734"/>
            <a:ext cx="6043748" cy="4232849"/>
          </a:xfrm>
          <a:prstGeom prst="rect">
            <a:avLst/>
          </a:prstGeom>
        </p:spPr>
      </p:pic>
    </p:spTree>
    <p:extLst>
      <p:ext uri="{BB962C8B-B14F-4D97-AF65-F5344CB8AC3E}">
        <p14:creationId xmlns:p14="http://schemas.microsoft.com/office/powerpoint/2010/main" val="1301403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6271"/>
            <a:ext cx="10058400" cy="906471"/>
          </a:xfrm>
        </p:spPr>
        <p:txBody>
          <a:bodyPr>
            <a:normAutofit fontScale="90000"/>
          </a:bodyPr>
          <a:lstStyle/>
          <a:p>
            <a:pPr algn="ctr"/>
            <a:r>
              <a:rPr lang="en-IN" dirty="0"/>
              <a:t/>
            </a:r>
            <a:br>
              <a:rPr lang="en-IN" dirty="0"/>
            </a:br>
            <a:r>
              <a:rPr lang="en-IN" dirty="0"/>
              <a:t/>
            </a:r>
            <a:br>
              <a:rPr lang="en-IN" dirty="0"/>
            </a:br>
            <a:r>
              <a:rPr lang="en-IN" b="1" dirty="0" smtClean="0">
                <a:latin typeface="Times New Roman" panose="02020603050405020304" pitchFamily="18" charset="0"/>
                <a:cs typeface="Times New Roman" panose="02020603050405020304" pitchFamily="18" charset="0"/>
              </a:rPr>
              <a:t>CORRELATION ANALYSIS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49531" y="3135086"/>
            <a:ext cx="10077833" cy="3216048"/>
          </a:xfrm>
          <a:prstGeom prst="rect">
            <a:avLst/>
          </a:prstGeom>
        </p:spPr>
      </p:pic>
      <p:sp>
        <p:nvSpPr>
          <p:cNvPr id="8" name="Rectangle 7"/>
          <p:cNvSpPr/>
          <p:nvPr/>
        </p:nvSpPr>
        <p:spPr>
          <a:xfrm>
            <a:off x="1149531" y="1866764"/>
            <a:ext cx="10215155"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In this correlation analysis, higher restaurant prices tend to correlate with average ratings, indicating perceived value. Additionally, longer delivery times are associated with lower ratings, suggesting that increased wait times negatively impact customer satisfaction.</a:t>
            </a:r>
          </a:p>
        </p:txBody>
      </p:sp>
    </p:spTree>
    <p:extLst>
      <p:ext uri="{BB962C8B-B14F-4D97-AF65-F5344CB8AC3E}">
        <p14:creationId xmlns:p14="http://schemas.microsoft.com/office/powerpoint/2010/main" val="1256433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58723"/>
          </a:xfrm>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 CUSTOMER FEEDBACK ANALYSIS</a:t>
            </a:r>
            <a:endParaRPr lang="en-IN" sz="4400" dirty="0">
              <a:latin typeface="Times New Roman" panose="02020603050405020304" pitchFamily="18" charset="0"/>
              <a:cs typeface="Times New Roman" panose="02020603050405020304" pitchFamily="18" charset="0"/>
            </a:endParaRPr>
          </a:p>
        </p:txBody>
      </p:sp>
      <p:sp>
        <p:nvSpPr>
          <p:cNvPr id="3" name="Wave 2"/>
          <p:cNvSpPr/>
          <p:nvPr/>
        </p:nvSpPr>
        <p:spPr>
          <a:xfrm>
            <a:off x="1210491" y="2281161"/>
            <a:ext cx="4232731" cy="3587932"/>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 this analysis of customer feedback, most restaurants receive ratings </a:t>
            </a:r>
            <a:r>
              <a:rPr lang="en-US" dirty="0" smtClean="0">
                <a:latin typeface="Times New Roman" panose="02020603050405020304" pitchFamily="18" charset="0"/>
                <a:cs typeface="Times New Roman" panose="02020603050405020304" pitchFamily="18" charset="0"/>
              </a:rPr>
              <a:t>below average to average  </a:t>
            </a:r>
            <a:r>
              <a:rPr lang="en-US" dirty="0">
                <a:latin typeface="Times New Roman" panose="02020603050405020304" pitchFamily="18" charset="0"/>
                <a:cs typeface="Times New Roman" panose="02020603050405020304" pitchFamily="18" charset="0"/>
              </a:rPr>
              <a:t>indicating general satisfaction but room for improvement. This concentration suggests that enhancing service and food quality could help elevate overall ratings further.</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5521599" y="2161358"/>
            <a:ext cx="5555704" cy="3707735"/>
          </a:xfrm>
          <a:prstGeom prst="rect">
            <a:avLst/>
          </a:prstGeom>
        </p:spPr>
      </p:pic>
    </p:spTree>
    <p:extLst>
      <p:ext uri="{BB962C8B-B14F-4D97-AF65-F5344CB8AC3E}">
        <p14:creationId xmlns:p14="http://schemas.microsoft.com/office/powerpoint/2010/main" val="1024367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5180"/>
          </a:xfrm>
        </p:spPr>
        <p:txBody>
          <a:bodyPr>
            <a:normAutofit fontScale="90000"/>
          </a:bodyPr>
          <a:lstStyle/>
          <a:p>
            <a:pPr algn="ctr"/>
            <a:r>
              <a:rPr lang="en-IN" b="1" dirty="0"/>
              <a:t> </a:t>
            </a:r>
            <a:r>
              <a:rPr lang="en-IN" dirty="0"/>
              <a:t/>
            </a:r>
            <a:br>
              <a:rPr lang="en-IN" dirty="0"/>
            </a:br>
            <a:r>
              <a:rPr lang="en-IN" dirty="0"/>
              <a:t/>
            </a:r>
            <a:br>
              <a:rPr lang="en-IN" dirty="0"/>
            </a:br>
            <a:r>
              <a:rPr lang="en-IN" b="1" dirty="0" smtClean="0">
                <a:latin typeface="Times New Roman" panose="02020603050405020304" pitchFamily="18" charset="0"/>
                <a:cs typeface="Times New Roman" panose="02020603050405020304" pitchFamily="18" charset="0"/>
              </a:rPr>
              <a:t>GEOGRAPHICAL MAPPING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763788" y="1877876"/>
            <a:ext cx="5645723" cy="4351338"/>
          </a:xfrm>
          <a:prstGeom prst="rect">
            <a:avLst/>
          </a:prstGeom>
        </p:spPr>
      </p:pic>
      <p:sp>
        <p:nvSpPr>
          <p:cNvPr id="3" name="Rectangle 2"/>
          <p:cNvSpPr/>
          <p:nvPr/>
        </p:nvSpPr>
        <p:spPr>
          <a:xfrm>
            <a:off x="973800" y="2808906"/>
            <a:ext cx="4496744" cy="369332"/>
          </a:xfrm>
          <a:prstGeom prst="rect">
            <a:avLst/>
          </a:prstGeom>
        </p:spPr>
        <p:txBody>
          <a:bodyPr wrap="none">
            <a:spAutoFit/>
          </a:bodyPr>
          <a:lstStyle/>
          <a:p>
            <a:pPr fontAlgn="base">
              <a:spcBef>
                <a:spcPts val="1200"/>
              </a:spcBef>
              <a:spcAft>
                <a:spcPts val="1200"/>
              </a:spcAft>
            </a:pPr>
            <a:r>
              <a:rPr lang="en-US" dirty="0" smtClean="0">
                <a:solidFill>
                  <a:srgbClr val="000000"/>
                </a:solidFill>
                <a:latin typeface="Arial" panose="020B0604020202020204" pitchFamily="34" charset="0"/>
              </a:rPr>
              <a:t>Geographical map of restaurant locations.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254852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92586"/>
          </a:xfrm>
        </p:spPr>
        <p:txBody>
          <a:bodyPr/>
          <a:lstStyle/>
          <a:p>
            <a:pPr algn="ctr"/>
            <a:r>
              <a:rPr lang="en-IN" b="1" dirty="0" smtClean="0">
                <a:latin typeface="Times New Roman" panose="02020603050405020304" pitchFamily="18" charset="0"/>
                <a:cs typeface="Times New Roman" panose="02020603050405020304" pitchFamily="18" charset="0"/>
              </a:rPr>
              <a:t>Business 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Based on your analysis of restaurant delivery times, customer feedback, cuisine variety, and geographical distribution, here are some actionable business recommendations</a:t>
            </a: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optimizing </a:t>
            </a:r>
            <a:r>
              <a:rPr lang="en-US" sz="1600" dirty="0">
                <a:latin typeface="Times New Roman" panose="02020603050405020304" pitchFamily="18" charset="0"/>
                <a:cs typeface="Times New Roman" panose="02020603050405020304" pitchFamily="18" charset="0"/>
              </a:rPr>
              <a:t>delivery times and promoting top-rated restaurants, along with expanding vegan options, can significantly enhance customer satisfaction. Collaborating with underperforming establishments and utilizing localized marketing strategies will further improve service quality and attract a broader audience.</a:t>
            </a:r>
            <a:endParaRPr lang="en-US" sz="16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70857" y="2810973"/>
            <a:ext cx="1228983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a:t>
            </a:r>
          </a:p>
        </p:txBody>
      </p:sp>
      <p:sp>
        <p:nvSpPr>
          <p:cNvPr id="5" name="Rectangle 2"/>
          <p:cNvSpPr>
            <a:spLocks noChangeArrowheads="1"/>
          </p:cNvSpPr>
          <p:nvPr/>
        </p:nvSpPr>
        <p:spPr bwMode="auto">
          <a:xfrm>
            <a:off x="1245326" y="2555041"/>
            <a:ext cx="763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2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732"/>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838200" y="296091"/>
            <a:ext cx="10683240" cy="5928990"/>
          </a:xfrm>
          <a:prstGeom prst="rect">
            <a:avLst/>
          </a:prstGeom>
        </p:spPr>
      </p:pic>
    </p:spTree>
    <p:extLst>
      <p:ext uri="{BB962C8B-B14F-4D97-AF65-F5344CB8AC3E}">
        <p14:creationId xmlns:p14="http://schemas.microsoft.com/office/powerpoint/2010/main" val="308370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45" b="89721" l="0" r="90000">
                        <a14:foregroundMark x1="11739" y1="20383" x2="11739" y2="20383"/>
                        <a14:foregroundMark x1="11739" y1="20383" x2="11739" y2="20383"/>
                        <a14:foregroundMark x1="32391" y1="31185" x2="32391" y2="31185"/>
                        <a14:foregroundMark x1="28370" y1="28397" x2="28370" y2="28397"/>
                        <a14:foregroundMark x1="41196" y1="28746" x2="41196" y2="28746"/>
                        <a14:foregroundMark x1="50109" y1="29443" x2="50109" y2="29443"/>
                        <a14:foregroundMark x1="66196" y1="29268" x2="66196" y2="29268"/>
                        <a14:foregroundMark x1="48152" y1="61498" x2="48152" y2="61498"/>
                        <a14:foregroundMark x1="63152" y1="62544" x2="63152" y2="62544"/>
                        <a14:foregroundMark x1="79674" y1="62718" x2="79674" y2="62718"/>
                        <a14:foregroundMark x1="85978" y1="48955" x2="85978" y2="48955"/>
                        <a14:foregroundMark x1="7500" y1="14983" x2="7500" y2="14983"/>
                        <a14:foregroundMark x1="56196" y1="60976" x2="56196" y2="60976"/>
                        <a14:foregroundMark x1="48804" y1="61324" x2="48804" y2="61324"/>
                        <a14:foregroundMark x1="71304" y1="59059" x2="71304" y2="59059"/>
                        <a14:foregroundMark x1="52826" y1="53659" x2="52826" y2="53659"/>
                        <a14:foregroundMark x1="35978" y1="33101" x2="35978" y2="33101"/>
                        <a14:foregroundMark x1="35978" y1="26481" x2="35978" y2="26481"/>
                        <a14:foregroundMark x1="59783" y1="30662" x2="59783" y2="30662"/>
                        <a14:foregroundMark x1="58587" y1="31010" x2="58587" y2="31010"/>
                        <a14:foregroundMark x1="71413" y1="28746" x2="71413" y2="28746"/>
                        <a14:foregroundMark x1="65217" y1="17770" x2="65217" y2="17770"/>
                        <a14:foregroundMark x1="21304" y1="28571" x2="21304" y2="28571"/>
                        <a14:foregroundMark x1="12391" y1="31185" x2="12391" y2="31185"/>
                        <a14:foregroundMark x1="86630" y1="68467" x2="86630" y2="68467"/>
                        <a14:foregroundMark x1="43152" y1="76829" x2="43152" y2="76829"/>
                        <a14:foregroundMark x1="71630" y1="65157" x2="71630" y2="65157"/>
                        <a14:foregroundMark x1="22500" y1="20557" x2="22500" y2="20557"/>
                        <a14:foregroundMark x1="19783" y1="18118" x2="19783" y2="18118"/>
                      </a14:backgroundRemoval>
                    </a14:imgEffect>
                  </a14:imgLayer>
                </a14:imgProps>
              </a:ext>
              <a:ext uri="{28A0092B-C50C-407E-A947-70E740481C1C}">
                <a14:useLocalDpi xmlns:a14="http://schemas.microsoft.com/office/drawing/2010/main" val="0"/>
              </a:ext>
            </a:extLst>
          </a:blip>
          <a:stretch>
            <a:fillRect/>
          </a:stretch>
        </p:blipFill>
        <p:spPr>
          <a:xfrm>
            <a:off x="4432663" y="2856457"/>
            <a:ext cx="5195960" cy="3004411"/>
          </a:xfrm>
        </p:spPr>
      </p:pic>
    </p:spTree>
    <p:extLst>
      <p:ext uri="{BB962C8B-B14F-4D97-AF65-F5344CB8AC3E}">
        <p14:creationId xmlns:p14="http://schemas.microsoft.com/office/powerpoint/2010/main" val="318836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6471"/>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ABOUT SWIGGY</a:t>
            </a:r>
            <a:endParaRPr lang="en-IN" sz="44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56288329"/>
              </p:ext>
            </p:extLst>
          </p:nvPr>
        </p:nvGraphicFramePr>
        <p:xfrm>
          <a:off x="7611291" y="1559204"/>
          <a:ext cx="4066903" cy="4771927"/>
        </p:xfrm>
        <a:graphic>
          <a:graphicData uri="http://schemas.openxmlformats.org/drawingml/2006/table">
            <a:tbl>
              <a:tblPr/>
              <a:tblGrid>
                <a:gridCol w="2124550">
                  <a:extLst>
                    <a:ext uri="{9D8B030D-6E8A-4147-A177-3AD203B41FA5}">
                      <a16:colId xmlns:a16="http://schemas.microsoft.com/office/drawing/2014/main" val="2473094485"/>
                    </a:ext>
                  </a:extLst>
                </a:gridCol>
                <a:gridCol w="1942353">
                  <a:extLst>
                    <a:ext uri="{9D8B030D-6E8A-4147-A177-3AD203B41FA5}">
                      <a16:colId xmlns:a16="http://schemas.microsoft.com/office/drawing/2014/main" val="3234195803"/>
                    </a:ext>
                  </a:extLst>
                </a:gridCol>
              </a:tblGrid>
              <a:tr h="613194">
                <a:tc>
                  <a:txBody>
                    <a:bodyPr/>
                    <a:lstStyle/>
                    <a:p>
                      <a:pPr algn="l" fontAlgn="t"/>
                      <a:r>
                        <a:rPr lang="en-IN" sz="1400" dirty="0">
                          <a:effectLst/>
                          <a:latin typeface="Times New Roman" panose="02020603050405020304" pitchFamily="18" charset="0"/>
                          <a:cs typeface="Times New Roman" panose="02020603050405020304" pitchFamily="18" charset="0"/>
                        </a:rPr>
                        <a:t>Industry</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IN" sz="1400" u="none" strike="noStrike">
                          <a:effectLst/>
                          <a:latin typeface="Times New Roman" panose="02020603050405020304" pitchFamily="18" charset="0"/>
                          <a:cs typeface="Times New Roman" panose="02020603050405020304" pitchFamily="18" charset="0"/>
                          <a:hlinkClick r:id="rId2" tooltip="Online food ordering"/>
                        </a:rPr>
                        <a:t>Online food ordering</a:t>
                      </a:r>
                      <a:endParaRPr lang="en-IN" sz="1400">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IN" sz="1400" u="none" strike="noStrike">
                          <a:effectLst/>
                          <a:latin typeface="Times New Roman" panose="02020603050405020304" pitchFamily="18" charset="0"/>
                          <a:cs typeface="Times New Roman" panose="02020603050405020304" pitchFamily="18" charset="0"/>
                          <a:hlinkClick r:id="rId3" tooltip="Q-commerce"/>
                        </a:rPr>
                        <a:t>Q-commerce</a:t>
                      </a:r>
                      <a:endParaRPr lang="en-IN" sz="1400">
                        <a:effectLst/>
                        <a:latin typeface="Times New Roman" panose="02020603050405020304" pitchFamily="18" charset="0"/>
                        <a:cs typeface="Times New Roman" panose="02020603050405020304" pitchFamily="18" charset="0"/>
                      </a:endParaRP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36032415"/>
                  </a:ext>
                </a:extLst>
              </a:tr>
              <a:tr h="349393">
                <a:tc>
                  <a:txBody>
                    <a:bodyPr/>
                    <a:lstStyle/>
                    <a:p>
                      <a:pPr algn="l" fontAlgn="t"/>
                      <a:r>
                        <a:rPr lang="en-IN" sz="1400">
                          <a:effectLst/>
                          <a:latin typeface="Times New Roman" panose="02020603050405020304" pitchFamily="18" charset="0"/>
                          <a:cs typeface="Times New Roman" panose="02020603050405020304" pitchFamily="18" charset="0"/>
                        </a:rPr>
                        <a:t>Founded</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a:effectLst/>
                          <a:latin typeface="Times New Roman" panose="02020603050405020304" pitchFamily="18" charset="0"/>
                          <a:cs typeface="Times New Roman" panose="02020603050405020304" pitchFamily="18" charset="0"/>
                        </a:rPr>
                        <a:t>August 2014; 10 years ago</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89400055"/>
                  </a:ext>
                </a:extLst>
              </a:tr>
              <a:tr h="624176">
                <a:tc>
                  <a:txBody>
                    <a:bodyPr/>
                    <a:lstStyle/>
                    <a:p>
                      <a:pPr algn="l" fontAlgn="t"/>
                      <a:r>
                        <a:rPr lang="en-IN" sz="1400">
                          <a:effectLst/>
                          <a:latin typeface="Times New Roman" panose="02020603050405020304" pitchFamily="18" charset="0"/>
                          <a:cs typeface="Times New Roman" panose="02020603050405020304" pitchFamily="18" charset="0"/>
                        </a:rPr>
                        <a:t>Founders</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sv-SE" sz="1400" dirty="0">
                          <a:effectLst/>
                          <a:latin typeface="Times New Roman" panose="02020603050405020304" pitchFamily="18" charset="0"/>
                          <a:cs typeface="Times New Roman" panose="02020603050405020304" pitchFamily="18" charset="0"/>
                        </a:rPr>
                        <a:t>Sriharsha Majety</a:t>
                      </a:r>
                    </a:p>
                    <a:p>
                      <a:pPr algn="l" fontAlgn="t">
                        <a:buFont typeface="Arial" panose="020B0604020202020204" pitchFamily="34" charset="0"/>
                        <a:buChar char="•"/>
                      </a:pPr>
                      <a:r>
                        <a:rPr lang="sv-SE" sz="1400" dirty="0">
                          <a:effectLst/>
                          <a:latin typeface="Times New Roman" panose="02020603050405020304" pitchFamily="18" charset="0"/>
                          <a:cs typeface="Times New Roman" panose="02020603050405020304" pitchFamily="18" charset="0"/>
                        </a:rPr>
                        <a:t>Nandan Reddy</a:t>
                      </a:r>
                    </a:p>
                    <a:p>
                      <a:pPr algn="l" fontAlgn="t">
                        <a:buFont typeface="Arial" panose="020B0604020202020204" pitchFamily="34" charset="0"/>
                        <a:buChar char="•"/>
                      </a:pPr>
                      <a:r>
                        <a:rPr lang="sv-SE" sz="1400" dirty="0">
                          <a:effectLst/>
                          <a:latin typeface="Times New Roman" panose="02020603050405020304" pitchFamily="18" charset="0"/>
                          <a:cs typeface="Times New Roman" panose="02020603050405020304" pitchFamily="18" charset="0"/>
                        </a:rPr>
                        <a:t>Rahul Jaimini</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04362701"/>
                  </a:ext>
                </a:extLst>
              </a:tr>
              <a:tr h="466804">
                <a:tc>
                  <a:txBody>
                    <a:bodyPr/>
                    <a:lstStyle/>
                    <a:p>
                      <a:pPr algn="l" fontAlgn="t"/>
                      <a:r>
                        <a:rPr lang="en-IN" sz="1400">
                          <a:effectLst/>
                          <a:latin typeface="Times New Roman" panose="02020603050405020304" pitchFamily="18" charset="0"/>
                          <a:cs typeface="Times New Roman" panose="02020603050405020304" pitchFamily="18" charset="0"/>
                        </a:rPr>
                        <a:t>Headquarters</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400" u="none" strike="noStrike">
                          <a:effectLst/>
                          <a:latin typeface="Times New Roman" panose="02020603050405020304" pitchFamily="18" charset="0"/>
                          <a:cs typeface="Times New Roman" panose="02020603050405020304" pitchFamily="18" charset="0"/>
                          <a:hlinkClick r:id="rId4" tooltip="Bangalore"/>
                        </a:rPr>
                        <a:t>Bangalore</a:t>
                      </a:r>
                      <a:r>
                        <a:rPr lang="en-IN" sz="1400">
                          <a:effectLst/>
                          <a:latin typeface="Times New Roman" panose="02020603050405020304" pitchFamily="18" charset="0"/>
                          <a:cs typeface="Times New Roman" panose="02020603050405020304" pitchFamily="18" charset="0"/>
                        </a:rPr>
                        <a:t>, </a:t>
                      </a:r>
                      <a:r>
                        <a:rPr lang="en-IN" sz="1400" u="none" strike="noStrike">
                          <a:effectLst/>
                          <a:latin typeface="Times New Roman" panose="02020603050405020304" pitchFamily="18" charset="0"/>
                          <a:cs typeface="Times New Roman" panose="02020603050405020304" pitchFamily="18" charset="0"/>
                          <a:hlinkClick r:id="rId5" tooltip="Karnataka"/>
                        </a:rPr>
                        <a:t>Karnataka</a:t>
                      </a:r>
                      <a:r>
                        <a:rPr lang="en-IN" sz="1400">
                          <a:effectLst/>
                          <a:latin typeface="Times New Roman" panose="02020603050405020304" pitchFamily="18" charset="0"/>
                          <a:cs typeface="Times New Roman" panose="02020603050405020304" pitchFamily="18" charset="0"/>
                        </a:rPr>
                        <a:t>, India</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74851804"/>
                  </a:ext>
                </a:extLst>
              </a:tr>
              <a:tr h="349393">
                <a:tc>
                  <a:txBody>
                    <a:bodyPr/>
                    <a:lstStyle/>
                    <a:p>
                      <a:pPr algn="l" fontAlgn="t"/>
                      <a:r>
                        <a:rPr lang="en-IN" sz="1400">
                          <a:effectLst/>
                          <a:latin typeface="Times New Roman" panose="02020603050405020304" pitchFamily="18" charset="0"/>
                          <a:cs typeface="Times New Roman" panose="02020603050405020304" pitchFamily="18" charset="0"/>
                        </a:rPr>
                        <a:t>Area served</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400">
                          <a:effectLst/>
                          <a:latin typeface="Times New Roman" panose="02020603050405020304" pitchFamily="18" charset="0"/>
                          <a:cs typeface="Times New Roman" panose="02020603050405020304" pitchFamily="18" charset="0"/>
                        </a:rPr>
                        <a:t>580+ cities across India</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53728822"/>
                  </a:ext>
                </a:extLst>
              </a:tr>
              <a:tr h="1211372">
                <a:tc>
                  <a:txBody>
                    <a:bodyPr/>
                    <a:lstStyle/>
                    <a:p>
                      <a:pPr algn="l" fontAlgn="t"/>
                      <a:r>
                        <a:rPr lang="en-IN" sz="1400" dirty="0" err="1" smtClean="0">
                          <a:effectLst/>
                          <a:latin typeface="Times New Roman" panose="02020603050405020304" pitchFamily="18" charset="0"/>
                          <a:cs typeface="Times New Roman" panose="02020603050405020304" pitchFamily="18" charset="0"/>
                        </a:rPr>
                        <a:t>Ceo</a:t>
                      </a:r>
                      <a:r>
                        <a:rPr lang="en-IN" sz="1400" baseline="0" dirty="0" smtClean="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people</a:t>
                      </a:r>
                      <a:endParaRPr lang="en-IN" sz="1400" dirty="0">
                        <a:effectLst/>
                        <a:latin typeface="Times New Roman" panose="02020603050405020304" pitchFamily="18" charset="0"/>
                        <a:cs typeface="Times New Roman" panose="02020603050405020304" pitchFamily="18" charset="0"/>
                      </a:endParaRP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IN" sz="1400" dirty="0" err="1">
                          <a:effectLst/>
                          <a:latin typeface="Times New Roman" panose="02020603050405020304" pitchFamily="18" charset="0"/>
                          <a:cs typeface="Times New Roman" panose="02020603050405020304" pitchFamily="18" charset="0"/>
                        </a:rPr>
                        <a:t>Sriharsha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Majety</a:t>
                      </a:r>
                      <a:r>
                        <a:rPr lang="en-IN" sz="1400" dirty="0">
                          <a:effectLst/>
                          <a:latin typeface="Times New Roman" panose="02020603050405020304" pitchFamily="18" charset="0"/>
                          <a:cs typeface="Times New Roman" panose="02020603050405020304" pitchFamily="18" charset="0"/>
                        </a:rPr>
                        <a:t> (</a:t>
                      </a:r>
                      <a:r>
                        <a:rPr lang="en-IN" sz="1400" u="none" strike="noStrike" dirty="0">
                          <a:effectLst/>
                          <a:latin typeface="Times New Roman" panose="02020603050405020304" pitchFamily="18" charset="0"/>
                          <a:cs typeface="Times New Roman" panose="02020603050405020304" pitchFamily="18" charset="0"/>
                          <a:hlinkClick r:id="rId6" tooltip="Chief executive officer"/>
                        </a:rPr>
                        <a:t>CEO</a:t>
                      </a:r>
                      <a:r>
                        <a:rPr lang="en-IN" sz="1400" dirty="0">
                          <a:effectLst/>
                          <a:latin typeface="Times New Roman" panose="02020603050405020304" pitchFamily="18" charset="0"/>
                          <a:cs typeface="Times New Roman" panose="02020603050405020304" pitchFamily="18" charset="0"/>
                        </a:rPr>
                        <a:t>)</a:t>
                      </a:r>
                    </a:p>
                    <a:p>
                      <a:pPr algn="l" fontAlgn="t">
                        <a:buFont typeface="Arial" panose="020B0604020202020204" pitchFamily="34" charset="0"/>
                        <a:buChar char="•"/>
                      </a:pPr>
                      <a:r>
                        <a:rPr lang="en-IN" sz="1400" dirty="0" err="1">
                          <a:effectLst/>
                          <a:latin typeface="Times New Roman" panose="02020603050405020304" pitchFamily="18" charset="0"/>
                          <a:cs typeface="Times New Roman" panose="02020603050405020304" pitchFamily="18" charset="0"/>
                        </a:rPr>
                        <a:t>Rohit</a:t>
                      </a:r>
                      <a:r>
                        <a:rPr lang="en-IN" sz="1400" dirty="0">
                          <a:effectLst/>
                          <a:latin typeface="Times New Roman" panose="02020603050405020304" pitchFamily="18" charset="0"/>
                          <a:cs typeface="Times New Roman" panose="02020603050405020304" pitchFamily="18" charset="0"/>
                        </a:rPr>
                        <a:t> Kapoor (</a:t>
                      </a:r>
                      <a:r>
                        <a:rPr lang="en-IN" sz="1400" u="none" strike="noStrike" dirty="0">
                          <a:effectLst/>
                          <a:latin typeface="Times New Roman" panose="02020603050405020304" pitchFamily="18" charset="0"/>
                          <a:cs typeface="Times New Roman" panose="02020603050405020304" pitchFamily="18" charset="0"/>
                          <a:hlinkClick r:id="rId6" tooltip="Chief executive officer"/>
                        </a:rPr>
                        <a:t>CEO - Food</a:t>
                      </a:r>
                      <a:r>
                        <a:rPr lang="en-IN" sz="1400" dirty="0">
                          <a:effectLst/>
                          <a:latin typeface="Times New Roman" panose="02020603050405020304" pitchFamily="18" charset="0"/>
                          <a:cs typeface="Times New Roman" panose="02020603050405020304" pitchFamily="18" charset="0"/>
                        </a:rPr>
                        <a:t>)</a:t>
                      </a:r>
                    </a:p>
                    <a:p>
                      <a:pPr algn="l" fontAlgn="t">
                        <a:buFont typeface="Arial" panose="020B0604020202020204" pitchFamily="34" charset="0"/>
                        <a:buChar char="•"/>
                      </a:pPr>
                      <a:r>
                        <a:rPr lang="en-IN" sz="1400" dirty="0" err="1">
                          <a:effectLst/>
                          <a:latin typeface="Times New Roman" panose="02020603050405020304" pitchFamily="18" charset="0"/>
                          <a:cs typeface="Times New Roman" panose="02020603050405020304" pitchFamily="18" charset="0"/>
                        </a:rPr>
                        <a:t>Phani</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Kishan</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Addepalli</a:t>
                      </a:r>
                      <a:r>
                        <a:rPr lang="en-IN" sz="1400" dirty="0">
                          <a:effectLst/>
                          <a:latin typeface="Times New Roman" panose="02020603050405020304" pitchFamily="18" charset="0"/>
                          <a:cs typeface="Times New Roman" panose="02020603050405020304" pitchFamily="18" charset="0"/>
                        </a:rPr>
                        <a:t> (</a:t>
                      </a:r>
                      <a:r>
                        <a:rPr lang="en-IN" sz="1400" u="none" strike="noStrike" dirty="0">
                          <a:effectLst/>
                          <a:latin typeface="Times New Roman" panose="02020603050405020304" pitchFamily="18" charset="0"/>
                          <a:cs typeface="Times New Roman" panose="02020603050405020304" pitchFamily="18" charset="0"/>
                          <a:hlinkClick r:id="rId6" tooltip="Chief executive officer"/>
                        </a:rPr>
                        <a:t>CEO </a:t>
                      </a:r>
                      <a:r>
                        <a:rPr lang="en-IN" sz="1400" u="none" strike="noStrike" dirty="0" smtClean="0">
                          <a:effectLst/>
                          <a:latin typeface="Times New Roman" panose="02020603050405020304" pitchFamily="18" charset="0"/>
                          <a:cs typeface="Times New Roman" panose="02020603050405020304" pitchFamily="18" charset="0"/>
                          <a:hlinkClick r:id="rId6" tooltip="Chief executive officer"/>
                        </a:rPr>
                        <a:t>– </a:t>
                      </a:r>
                      <a:r>
                        <a:rPr lang="en-IN" sz="1400" u="none" strike="noStrike" dirty="0" err="1" smtClean="0">
                          <a:effectLst/>
                          <a:latin typeface="Times New Roman" panose="02020603050405020304" pitchFamily="18" charset="0"/>
                          <a:cs typeface="Times New Roman" panose="02020603050405020304" pitchFamily="18" charset="0"/>
                          <a:hlinkClick r:id="rId6" tooltip="Chief executive officer"/>
                        </a:rPr>
                        <a:t>Instamart</a:t>
                      </a:r>
                      <a:r>
                        <a:rPr lang="en-IN" sz="1400" u="none" strike="noStrike" dirty="0" smtClean="0">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cs typeface="Times New Roman" panose="02020603050405020304" pitchFamily="18" charset="0"/>
                      </a:endParaRP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04093696"/>
                  </a:ext>
                </a:extLst>
              </a:tr>
              <a:tr h="670286">
                <a:tc>
                  <a:txBody>
                    <a:bodyPr/>
                    <a:lstStyle/>
                    <a:p>
                      <a:pPr algn="l" fontAlgn="t"/>
                      <a:r>
                        <a:rPr lang="en-IN" sz="1400" dirty="0">
                          <a:effectLst/>
                          <a:latin typeface="Times New Roman" panose="02020603050405020304" pitchFamily="18" charset="0"/>
                          <a:cs typeface="Times New Roman" panose="02020603050405020304" pitchFamily="18" charset="0"/>
                        </a:rPr>
                        <a:t>Services</a:t>
                      </a: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US" sz="1400" u="none" strike="noStrike" dirty="0">
                          <a:effectLst/>
                          <a:latin typeface="Times New Roman" panose="02020603050405020304" pitchFamily="18" charset="0"/>
                          <a:cs typeface="Times New Roman" panose="02020603050405020304" pitchFamily="18" charset="0"/>
                          <a:hlinkClick r:id="rId7" tooltip="Food delivery"/>
                        </a:rPr>
                        <a:t>Food delivery</a:t>
                      </a:r>
                      <a:endParaRPr lang="en-US" sz="1400" dirty="0">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US" sz="1400" u="none" strike="noStrike" dirty="0">
                          <a:effectLst/>
                          <a:latin typeface="Times New Roman" panose="02020603050405020304" pitchFamily="18" charset="0"/>
                          <a:cs typeface="Times New Roman" panose="02020603050405020304" pitchFamily="18" charset="0"/>
                          <a:hlinkClick r:id="rId8" tooltip="Online grocery"/>
                        </a:rPr>
                        <a:t>Online grocery</a:t>
                      </a:r>
                      <a:endParaRPr lang="en-US" sz="1400" dirty="0">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US" sz="1400" u="none" strike="noStrike" dirty="0">
                          <a:effectLst/>
                          <a:latin typeface="Times New Roman" panose="02020603050405020304" pitchFamily="18" charset="0"/>
                          <a:cs typeface="Times New Roman" panose="02020603050405020304" pitchFamily="18" charset="0"/>
                          <a:hlinkClick r:id="rId9" tooltip="Courier"/>
                        </a:rPr>
                        <a:t>Courier</a:t>
                      </a:r>
                      <a:endParaRPr lang="en-US" sz="1400" dirty="0">
                        <a:effectLst/>
                        <a:latin typeface="Times New Roman" panose="02020603050405020304" pitchFamily="18" charset="0"/>
                        <a:cs typeface="Times New Roman" panose="02020603050405020304" pitchFamily="18" charset="0"/>
                      </a:endParaRPr>
                    </a:p>
                  </a:txBody>
                  <a:tcPr marL="79115" marR="79115" marT="39558" marB="3955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15491690"/>
                  </a:ext>
                </a:extLst>
              </a:tr>
            </a:tbl>
          </a:graphicData>
        </a:graphic>
      </p:graphicFrame>
      <p:sp>
        <p:nvSpPr>
          <p:cNvPr id="3" name="Rectangle 2"/>
          <p:cNvSpPr/>
          <p:nvPr/>
        </p:nvSpPr>
        <p:spPr>
          <a:xfrm>
            <a:off x="957943" y="2404630"/>
            <a:ext cx="6096000" cy="1754326"/>
          </a:xfrm>
          <a:prstGeom prst="rect">
            <a:avLst/>
          </a:prstGeom>
        </p:spPr>
        <p:txBody>
          <a:bodyPr>
            <a:spAutoFit/>
          </a:bodyPr>
          <a:lstStyle/>
          <a:p>
            <a:r>
              <a:rPr lang="en-US" b="1" dirty="0" err="1">
                <a:solidFill>
                  <a:srgbClr val="202122"/>
                </a:solidFill>
                <a:latin typeface="Times New Roman" panose="02020603050405020304" pitchFamily="18" charset="0"/>
                <a:cs typeface="Times New Roman" panose="02020603050405020304" pitchFamily="18" charset="0"/>
              </a:rPr>
              <a:t>Swiggy</a:t>
            </a:r>
            <a:r>
              <a:rPr lang="en-US" dirty="0">
                <a:solidFill>
                  <a:srgbClr val="202122"/>
                </a:solidFill>
                <a:latin typeface="Times New Roman" panose="02020603050405020304" pitchFamily="18" charset="0"/>
                <a:cs typeface="Times New Roman" panose="02020603050405020304" pitchFamily="18" charset="0"/>
              </a:rPr>
              <a:t> is an Indian </a:t>
            </a:r>
            <a:r>
              <a:rPr lang="en-US" dirty="0">
                <a:latin typeface="Times New Roman" panose="02020603050405020304" pitchFamily="18" charset="0"/>
                <a:cs typeface="Times New Roman" panose="02020603050405020304" pitchFamily="18" charset="0"/>
                <a:hlinkClick r:id="rId2" tooltip="Online food ordering"/>
              </a:rPr>
              <a:t>online food ordering</a:t>
            </a:r>
            <a:r>
              <a:rPr lang="en-US" dirty="0">
                <a:solidFill>
                  <a:srgbClr val="202122"/>
                </a:solidFill>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7" tooltip="Food delivery"/>
              </a:rPr>
              <a:t>delivery</a:t>
            </a:r>
            <a:r>
              <a:rPr lang="en-US" dirty="0">
                <a:solidFill>
                  <a:srgbClr val="202122"/>
                </a:solidFill>
                <a:latin typeface="Times New Roman" panose="02020603050405020304" pitchFamily="18" charset="0"/>
                <a:cs typeface="Times New Roman" panose="02020603050405020304" pitchFamily="18" charset="0"/>
              </a:rPr>
              <a:t> company. Founded in 2014, </a:t>
            </a:r>
            <a:r>
              <a:rPr lang="en-US" dirty="0" err="1">
                <a:solidFill>
                  <a:srgbClr val="202122"/>
                </a:solidFill>
                <a:latin typeface="Times New Roman" panose="02020603050405020304" pitchFamily="18" charset="0"/>
                <a:cs typeface="Times New Roman" panose="02020603050405020304" pitchFamily="18" charset="0"/>
              </a:rPr>
              <a:t>Swiggy</a:t>
            </a:r>
            <a:r>
              <a:rPr lang="en-US" dirty="0">
                <a:solidFill>
                  <a:srgbClr val="202122"/>
                </a:solidFill>
                <a:latin typeface="Times New Roman" panose="02020603050405020304" pitchFamily="18" charset="0"/>
                <a:cs typeface="Times New Roman" panose="02020603050405020304" pitchFamily="18" charset="0"/>
              </a:rPr>
              <a:t> is headquartered in </a:t>
            </a:r>
            <a:r>
              <a:rPr lang="en-US" dirty="0">
                <a:latin typeface="Times New Roman" panose="02020603050405020304" pitchFamily="18" charset="0"/>
                <a:cs typeface="Times New Roman" panose="02020603050405020304" pitchFamily="18" charset="0"/>
                <a:hlinkClick r:id="rId4" tooltip="Bangalore"/>
              </a:rPr>
              <a:t>Bangalore</a:t>
            </a:r>
            <a:r>
              <a:rPr lang="en-US" dirty="0">
                <a:solidFill>
                  <a:srgbClr val="202122"/>
                </a:solidFill>
                <a:latin typeface="Times New Roman" panose="02020603050405020304" pitchFamily="18" charset="0"/>
                <a:cs typeface="Times New Roman" panose="02020603050405020304" pitchFamily="18" charset="0"/>
              </a:rPr>
              <a:t> and operates in more than 580 Indian cities, as of July </a:t>
            </a:r>
            <a:r>
              <a:rPr lang="en-US" dirty="0" smtClean="0">
                <a:solidFill>
                  <a:srgbClr val="202122"/>
                </a:solidFill>
                <a:latin typeface="Times New Roman" panose="02020603050405020304" pitchFamily="18" charset="0"/>
                <a:cs typeface="Times New Roman" panose="02020603050405020304" pitchFamily="18" charset="0"/>
              </a:rPr>
              <a:t>2023.Besides </a:t>
            </a:r>
            <a:r>
              <a:rPr lang="en-US" dirty="0">
                <a:solidFill>
                  <a:srgbClr val="202122"/>
                </a:solidFill>
                <a:latin typeface="Times New Roman" panose="02020603050405020304" pitchFamily="18" charset="0"/>
                <a:cs typeface="Times New Roman" panose="02020603050405020304" pitchFamily="18" charset="0"/>
              </a:rPr>
              <a:t>food delivery, the </a:t>
            </a:r>
            <a:r>
              <a:rPr lang="en-US" dirty="0">
                <a:latin typeface="Times New Roman" panose="02020603050405020304" pitchFamily="18" charset="0"/>
                <a:cs typeface="Times New Roman" panose="02020603050405020304" pitchFamily="18" charset="0"/>
                <a:hlinkClick r:id="rId10" tooltip="Web platform"/>
              </a:rPr>
              <a:t>platform</a:t>
            </a:r>
            <a:r>
              <a:rPr lang="en-US" dirty="0">
                <a:solidFill>
                  <a:srgbClr val="202122"/>
                </a:solidFill>
                <a:latin typeface="Times New Roman" panose="02020603050405020304" pitchFamily="18" charset="0"/>
                <a:cs typeface="Times New Roman" panose="02020603050405020304" pitchFamily="18" charset="0"/>
              </a:rPr>
              <a:t> also provides </a:t>
            </a:r>
            <a:r>
              <a:rPr lang="en-US" dirty="0">
                <a:latin typeface="Times New Roman" panose="02020603050405020304" pitchFamily="18" charset="0"/>
                <a:cs typeface="Times New Roman" panose="02020603050405020304" pitchFamily="18" charset="0"/>
                <a:hlinkClick r:id="rId3" tooltip="Q-commerce"/>
              </a:rPr>
              <a:t>quick commerce</a:t>
            </a:r>
            <a:r>
              <a:rPr lang="en-US" dirty="0">
                <a:solidFill>
                  <a:srgbClr val="202122"/>
                </a:solidFill>
                <a:latin typeface="Times New Roman" panose="02020603050405020304" pitchFamily="18" charset="0"/>
                <a:cs typeface="Times New Roman" panose="02020603050405020304" pitchFamily="18" charset="0"/>
              </a:rPr>
              <a:t> services under the name </a:t>
            </a:r>
            <a:r>
              <a:rPr lang="en-US" dirty="0" err="1">
                <a:solidFill>
                  <a:srgbClr val="202122"/>
                </a:solidFill>
                <a:latin typeface="Times New Roman" panose="02020603050405020304" pitchFamily="18" charset="0"/>
                <a:cs typeface="Times New Roman" panose="02020603050405020304" pitchFamily="18" charset="0"/>
              </a:rPr>
              <a:t>Swiggy</a:t>
            </a:r>
            <a:r>
              <a:rPr lang="en-US" dirty="0">
                <a:solidFill>
                  <a:srgbClr val="202122"/>
                </a:solidFill>
                <a:latin typeface="Times New Roman" panose="02020603050405020304" pitchFamily="18" charset="0"/>
                <a:cs typeface="Times New Roman" panose="02020603050405020304" pitchFamily="18" charset="0"/>
              </a:rPr>
              <a:t> </a:t>
            </a:r>
            <a:r>
              <a:rPr lang="en-US" dirty="0" err="1">
                <a:solidFill>
                  <a:srgbClr val="202122"/>
                </a:solidFill>
                <a:latin typeface="Times New Roman" panose="02020603050405020304" pitchFamily="18" charset="0"/>
                <a:cs typeface="Times New Roman" panose="02020603050405020304" pitchFamily="18" charset="0"/>
              </a:rPr>
              <a:t>Instamart</a:t>
            </a:r>
            <a:r>
              <a:rPr lang="en-US" dirty="0">
                <a:solidFill>
                  <a:srgbClr val="202122"/>
                </a:solidFill>
                <a:latin typeface="Times New Roman" panose="02020603050405020304" pitchFamily="18" charset="0"/>
                <a:cs typeface="Times New Roman" panose="02020603050405020304" pitchFamily="18" charset="0"/>
              </a:rPr>
              <a:t>, and same-day </a:t>
            </a:r>
            <a:r>
              <a:rPr lang="en-US" dirty="0">
                <a:latin typeface="Times New Roman" panose="02020603050405020304" pitchFamily="18" charset="0"/>
                <a:cs typeface="Times New Roman" panose="02020603050405020304" pitchFamily="18" charset="0"/>
                <a:hlinkClick r:id="rId11" tooltip="Package delivery"/>
              </a:rPr>
              <a:t>package deliveries</a:t>
            </a:r>
            <a:r>
              <a:rPr lang="en-US" dirty="0">
                <a:solidFill>
                  <a:srgbClr val="202122"/>
                </a:solidFill>
                <a:latin typeface="Times New Roman" panose="02020603050405020304" pitchFamily="18" charset="0"/>
                <a:cs typeface="Times New Roman" panose="02020603050405020304" pitchFamily="18" charset="0"/>
              </a:rPr>
              <a:t> with </a:t>
            </a:r>
            <a:r>
              <a:rPr lang="en-US" dirty="0" err="1">
                <a:solidFill>
                  <a:srgbClr val="202122"/>
                </a:solidFill>
                <a:latin typeface="Times New Roman" panose="02020603050405020304" pitchFamily="18" charset="0"/>
                <a:cs typeface="Times New Roman" panose="02020603050405020304" pitchFamily="18" charset="0"/>
              </a:rPr>
              <a:t>Swiggy</a:t>
            </a:r>
            <a:r>
              <a:rPr lang="en-US" dirty="0">
                <a:solidFill>
                  <a:srgbClr val="202122"/>
                </a:solidFill>
                <a:latin typeface="Times New Roman" panose="02020603050405020304" pitchFamily="18" charset="0"/>
                <a:cs typeface="Times New Roman" panose="02020603050405020304" pitchFamily="18" charset="0"/>
              </a:rPr>
              <a:t> Genie.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927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5" y="147267"/>
            <a:ext cx="10058400" cy="775842"/>
          </a:xfrm>
        </p:spPr>
        <p:txBody>
          <a:bodyPr>
            <a:normAutofit fontScale="90000"/>
          </a:bodyPr>
          <a:lstStyle/>
          <a:p>
            <a:pPr algn="ctr"/>
            <a:r>
              <a:rPr lang="en-US" b="1" dirty="0"/>
              <a:t> </a:t>
            </a:r>
            <a:r>
              <a:rPr lang="en-US" dirty="0"/>
              <a:t/>
            </a:r>
            <a:br>
              <a:rPr lang="en-US" dirty="0"/>
            </a:br>
            <a:r>
              <a:rPr lang="en-US" dirty="0"/>
              <a:t/>
            </a:r>
            <a:br>
              <a:rPr lang="en-US" dirty="0"/>
            </a:br>
            <a:r>
              <a:rPr lang="en-US" b="1" dirty="0">
                <a:latin typeface="Times New Roman" panose="02020603050405020304" pitchFamily="18" charset="0"/>
                <a:cs typeface="Times New Roman" panose="02020603050405020304" pitchFamily="18" charset="0"/>
              </a:rPr>
              <a:t>Top 10 Areas with Most Restaurants</a:t>
            </a:r>
            <a:endParaRPr lang="en-IN" dirty="0"/>
          </a:p>
        </p:txBody>
      </p:sp>
      <p:pic>
        <p:nvPicPr>
          <p:cNvPr id="4" name="Content Placeholder 3"/>
          <p:cNvPicPr>
            <a:picLocks noGrp="1" noChangeAspect="1"/>
          </p:cNvPicPr>
          <p:nvPr>
            <p:ph idx="1"/>
          </p:nvPr>
        </p:nvPicPr>
        <p:blipFill>
          <a:blip r:embed="rId2"/>
          <a:stretch>
            <a:fillRect/>
          </a:stretch>
        </p:blipFill>
        <p:spPr>
          <a:xfrm>
            <a:off x="4610681" y="1872342"/>
            <a:ext cx="6902050" cy="4432663"/>
          </a:xfrm>
          <a:prstGeom prst="rect">
            <a:avLst/>
          </a:prstGeom>
        </p:spPr>
      </p:pic>
      <p:graphicFrame>
        <p:nvGraphicFramePr>
          <p:cNvPr id="5" name="Diagram 4"/>
          <p:cNvGraphicFramePr/>
          <p:nvPr>
            <p:extLst>
              <p:ext uri="{D42A27DB-BD31-4B8C-83A1-F6EECF244321}">
                <p14:modId xmlns:p14="http://schemas.microsoft.com/office/powerpoint/2010/main" val="1472323126"/>
              </p:ext>
            </p:extLst>
          </p:nvPr>
        </p:nvGraphicFramePr>
        <p:xfrm>
          <a:off x="383177" y="696686"/>
          <a:ext cx="9776823" cy="5441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222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7397"/>
          </a:xfrm>
        </p:spPr>
        <p:txBody>
          <a:bodyPr>
            <a:normAutofit fontScale="90000"/>
          </a:bodyPr>
          <a:lstStyle/>
          <a:p>
            <a:r>
              <a:rPr lang="en-US" b="1" dirty="0"/>
              <a:t> </a:t>
            </a:r>
            <a:r>
              <a:rPr lang="en-US" dirty="0"/>
              <a:t/>
            </a:r>
            <a:br>
              <a:rPr lang="en-US" dirty="0"/>
            </a:br>
            <a:r>
              <a:rPr lang="en-US" dirty="0"/>
              <a:t/>
            </a:r>
            <a:br>
              <a:rPr lang="en-US" dirty="0"/>
            </a:br>
            <a:r>
              <a:rPr lang="en-US" b="1" dirty="0">
                <a:latin typeface="Times New Roman" panose="02020603050405020304" pitchFamily="18" charset="0"/>
                <a:cs typeface="Times New Roman" panose="02020603050405020304" pitchFamily="18" charset="0"/>
              </a:rPr>
              <a:t>Most Popular Food Types Served by </a:t>
            </a:r>
            <a:r>
              <a:rPr lang="en-US" b="1" dirty="0" err="1">
                <a:latin typeface="Times New Roman" panose="02020603050405020304" pitchFamily="18" charset="0"/>
                <a:cs typeface="Times New Roman" panose="02020603050405020304" pitchFamily="18" charset="0"/>
              </a:rPr>
              <a:t>Swiggy</a:t>
            </a:r>
            <a:r>
              <a:rPr lang="en-US" b="1" dirty="0">
                <a:latin typeface="Times New Roman" panose="02020603050405020304" pitchFamily="18" charset="0"/>
                <a:cs typeface="Times New Roman" panose="02020603050405020304" pitchFamily="18" charset="0"/>
              </a:rPr>
              <a:t> Restaurants in Each City</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126480" y="2327774"/>
            <a:ext cx="5681299" cy="3655014"/>
          </a:xfrm>
          <a:prstGeom prst="rect">
            <a:avLst/>
          </a:prstGeom>
        </p:spPr>
      </p:pic>
      <p:graphicFrame>
        <p:nvGraphicFramePr>
          <p:cNvPr id="3" name="Diagram 2"/>
          <p:cNvGraphicFramePr/>
          <p:nvPr>
            <p:extLst>
              <p:ext uri="{D42A27DB-BD31-4B8C-83A1-F6EECF244321}">
                <p14:modId xmlns:p14="http://schemas.microsoft.com/office/powerpoint/2010/main" val="3660577444"/>
              </p:ext>
            </p:extLst>
          </p:nvPr>
        </p:nvGraphicFramePr>
        <p:xfrm>
          <a:off x="1097280" y="1802674"/>
          <a:ext cx="4450080" cy="4014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2329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455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Top Rated </a:t>
            </a:r>
            <a:r>
              <a:rPr lang="en-US" b="1" dirty="0" err="1">
                <a:latin typeface="Times New Roman" panose="02020603050405020304" pitchFamily="18" charset="0"/>
                <a:cs typeface="Times New Roman" panose="02020603050405020304" pitchFamily="18" charset="0"/>
              </a:rPr>
              <a:t>Swiggy</a:t>
            </a:r>
            <a:r>
              <a:rPr lang="en-US" b="1" dirty="0">
                <a:latin typeface="Times New Roman" panose="02020603050405020304" pitchFamily="18" charset="0"/>
                <a:cs typeface="Times New Roman" panose="02020603050405020304" pitchFamily="18" charset="0"/>
              </a:rPr>
              <a:t> Restaurants</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endParaRPr lang="en-IN" dirty="0" smtClean="0"/>
          </a:p>
        </p:txBody>
      </p:sp>
      <p:pic>
        <p:nvPicPr>
          <p:cNvPr id="5" name="Picture 4"/>
          <p:cNvPicPr>
            <a:picLocks noChangeAspect="1"/>
          </p:cNvPicPr>
          <p:nvPr/>
        </p:nvPicPr>
        <p:blipFill>
          <a:blip r:embed="rId2"/>
          <a:stretch>
            <a:fillRect/>
          </a:stretch>
        </p:blipFill>
        <p:spPr>
          <a:xfrm>
            <a:off x="8055429" y="4693920"/>
            <a:ext cx="2302876" cy="1175174"/>
          </a:xfrm>
          <a:prstGeom prst="rect">
            <a:avLst/>
          </a:prstGeom>
        </p:spPr>
      </p:pic>
      <p:pic>
        <p:nvPicPr>
          <p:cNvPr id="7" name="Picture 6"/>
          <p:cNvPicPr>
            <a:picLocks noChangeAspect="1"/>
          </p:cNvPicPr>
          <p:nvPr/>
        </p:nvPicPr>
        <p:blipFill>
          <a:blip r:embed="rId3"/>
          <a:stretch>
            <a:fillRect/>
          </a:stretch>
        </p:blipFill>
        <p:spPr>
          <a:xfrm>
            <a:off x="6638468" y="1845734"/>
            <a:ext cx="4448824" cy="2943980"/>
          </a:xfrm>
          <a:prstGeom prst="rect">
            <a:avLst/>
          </a:prstGeom>
        </p:spPr>
      </p:pic>
      <p:sp>
        <p:nvSpPr>
          <p:cNvPr id="3" name="Rounded Rectangle 2"/>
          <p:cNvSpPr/>
          <p:nvPr/>
        </p:nvSpPr>
        <p:spPr>
          <a:xfrm>
            <a:off x="1515291" y="2499360"/>
            <a:ext cx="3352800" cy="27693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the percentage of top-rated restaurants </a:t>
            </a:r>
            <a:r>
              <a:rPr lang="en-US" dirty="0" smtClean="0"/>
              <a:t> only </a:t>
            </a:r>
            <a:r>
              <a:rPr lang="en-US" dirty="0" smtClean="0"/>
              <a:t>3.99%.(</a:t>
            </a:r>
            <a:r>
              <a:rPr lang="en-US" dirty="0" smtClean="0"/>
              <a:t>those </a:t>
            </a:r>
            <a:r>
              <a:rPr lang="en-US" dirty="0"/>
              <a:t>with an average rating above 4.5)</a:t>
            </a:r>
            <a:endParaRPr lang="en-IN" dirty="0"/>
          </a:p>
        </p:txBody>
      </p:sp>
    </p:spTree>
    <p:extLst>
      <p:ext uri="{BB962C8B-B14F-4D97-AF65-F5344CB8AC3E}">
        <p14:creationId xmlns:p14="http://schemas.microsoft.com/office/powerpoint/2010/main" val="946890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245" y="269330"/>
            <a:ext cx="10515600" cy="1325563"/>
          </a:xfrm>
        </p:spPr>
        <p:txBody>
          <a:bodyPr>
            <a:normAutofit fontScale="90000"/>
          </a:bodyPr>
          <a:lstStyle/>
          <a:p>
            <a:pPr algn="ctr"/>
            <a:r>
              <a:rPr lang="en-US" b="1" dirty="0"/>
              <a:t> </a:t>
            </a:r>
            <a:r>
              <a:rPr lang="en-US" b="1" dirty="0">
                <a:latin typeface="Times New Roman" panose="02020603050405020304" pitchFamily="18" charset="0"/>
                <a:cs typeface="Times New Roman" panose="02020603050405020304" pitchFamily="18" charset="0"/>
              </a:rPr>
              <a:t>Correlation of Factors Affecting Average Rating</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3596640" y="1846263"/>
            <a:ext cx="7654834" cy="4336823"/>
          </a:xfrm>
          <a:prstGeom prst="rect">
            <a:avLst/>
          </a:prstGeom>
        </p:spPr>
      </p:pic>
      <p:sp>
        <p:nvSpPr>
          <p:cNvPr id="8" name="Frame 7"/>
          <p:cNvSpPr/>
          <p:nvPr/>
        </p:nvSpPr>
        <p:spPr>
          <a:xfrm>
            <a:off x="1219200" y="2873829"/>
            <a:ext cx="2020389" cy="2830285"/>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tx1"/>
              </a:solidFill>
            </a:endParaRPr>
          </a:p>
        </p:txBody>
      </p:sp>
      <p:sp>
        <p:nvSpPr>
          <p:cNvPr id="9" name="Rectangle 8"/>
          <p:cNvSpPr/>
          <p:nvPr/>
        </p:nvSpPr>
        <p:spPr>
          <a:xfrm>
            <a:off x="986245" y="3253881"/>
            <a:ext cx="2096589" cy="2031325"/>
          </a:xfrm>
          <a:prstGeom prst="rect">
            <a:avLst/>
          </a:prstGeom>
        </p:spPr>
        <p:txBody>
          <a:bodyPr wrap="square">
            <a:spAutoFit/>
          </a:bodyPr>
          <a:lstStyle/>
          <a:p>
            <a:pPr marL="457200" fontAlgn="base">
              <a:spcBef>
                <a:spcPts val="1200"/>
              </a:spcBef>
              <a:spcAft>
                <a:spcPts val="1200"/>
              </a:spcAft>
            </a:pPr>
            <a:r>
              <a:rPr lang="en-US" sz="1400" dirty="0" smtClean="0">
                <a:solidFill>
                  <a:srgbClr val="000000"/>
                </a:solidFill>
                <a:latin typeface="Times New Roman" panose="02020603050405020304" pitchFamily="18" charset="0"/>
                <a:cs typeface="Times New Roman" panose="02020603050405020304" pitchFamily="18" charset="0"/>
              </a:rPr>
              <a:t>In This analysis correlations between different factors </a:t>
            </a:r>
            <a:r>
              <a:rPr lang="en-US" sz="1400" dirty="0">
                <a:solidFill>
                  <a:srgbClr val="000000"/>
                </a:solidFill>
                <a:latin typeface="Times New Roman" panose="02020603050405020304" pitchFamily="18" charset="0"/>
                <a:cs typeface="Times New Roman" panose="02020603050405020304" pitchFamily="18" charset="0"/>
              </a:rPr>
              <a:t>I have understood </a:t>
            </a:r>
            <a:r>
              <a:rPr lang="en-US" sz="1400" dirty="0" smtClean="0">
                <a:solidFill>
                  <a:srgbClr val="000000"/>
                </a:solidFill>
                <a:latin typeface="Times New Roman" panose="02020603050405020304" pitchFamily="18" charset="0"/>
                <a:cs typeface="Times New Roman" panose="02020603050405020304" pitchFamily="18" charset="0"/>
              </a:rPr>
              <a:t>compared other factors that delivery time is mostly affecting the rating</a:t>
            </a:r>
            <a:endParaRPr lang="en-US" sz="1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581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a:t/>
            </a:r>
            <a:br>
              <a:rPr lang="en-US" dirty="0"/>
            </a:br>
            <a:r>
              <a:rPr lang="en-US" b="1" dirty="0">
                <a:latin typeface="Times New Roman" panose="02020603050405020304" pitchFamily="18" charset="0"/>
                <a:cs typeface="Times New Roman" panose="02020603050405020304" pitchFamily="18" charset="0"/>
              </a:rPr>
              <a:t>Correlation Between Restaurant Price and Average Rating</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8080194" y="1864836"/>
            <a:ext cx="2840356" cy="1608481"/>
          </a:xfrm>
          <a:prstGeom prst="rect">
            <a:avLst/>
          </a:prstGeom>
        </p:spPr>
      </p:pic>
      <p:sp>
        <p:nvSpPr>
          <p:cNvPr id="6" name="Round Diagonal Corner Rectangle 5"/>
          <p:cNvSpPr/>
          <p:nvPr/>
        </p:nvSpPr>
        <p:spPr>
          <a:xfrm>
            <a:off x="1236617" y="2586446"/>
            <a:ext cx="4676503" cy="275190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ound Diagonal Corner Rectangle 6"/>
          <p:cNvSpPr/>
          <p:nvPr/>
        </p:nvSpPr>
        <p:spPr>
          <a:xfrm>
            <a:off x="1467396" y="2749731"/>
            <a:ext cx="4349932" cy="2425337"/>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In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analysis, I found that restaurants with average prices tend to receive higher ratings, while high-priced restaurants attract customers with medium-level ratings. This suggests that most customers are primarily drawn to budget-friendly options, indicating a preference for affordability over premium pricing</a:t>
            </a:r>
            <a:r>
              <a:rPr lang="en-US" sz="1600" dirty="0"/>
              <a:t>.</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792686" y="3473316"/>
            <a:ext cx="5033554" cy="2692353"/>
          </a:xfrm>
          <a:prstGeom prst="rect">
            <a:avLst/>
          </a:prstGeom>
        </p:spPr>
      </p:pic>
    </p:spTree>
    <p:extLst>
      <p:ext uri="{BB962C8B-B14F-4D97-AF65-F5344CB8AC3E}">
        <p14:creationId xmlns:p14="http://schemas.microsoft.com/office/powerpoint/2010/main" val="566624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41306"/>
          </a:xfrm>
        </p:spPr>
        <p:txBody>
          <a:bodyPr>
            <a:normAutofit fontScale="90000"/>
          </a:bodyPr>
          <a:lstStyle/>
          <a:p>
            <a:pPr algn="ctr"/>
            <a:r>
              <a:rPr lang="en-IN" dirty="0"/>
              <a:t/>
            </a:r>
            <a:br>
              <a:rPr lang="en-IN" dirty="0"/>
            </a:br>
            <a:r>
              <a:rPr lang="en-IN" dirty="0"/>
              <a:t/>
            </a:r>
            <a:br>
              <a:rPr lang="en-IN" dirty="0"/>
            </a:br>
            <a:r>
              <a:rPr lang="en-IN" b="1" dirty="0">
                <a:latin typeface="Times New Roman" panose="02020603050405020304" pitchFamily="18" charset="0"/>
                <a:cs typeface="Times New Roman" panose="02020603050405020304" pitchFamily="18" charset="0"/>
              </a:rPr>
              <a:t>City-wise Restaurant Count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320509" y="1976845"/>
            <a:ext cx="7444771" cy="4249782"/>
          </a:xfrm>
          <a:prstGeom prst="rect">
            <a:avLst/>
          </a:prstGeom>
        </p:spPr>
      </p:pic>
      <p:sp>
        <p:nvSpPr>
          <p:cNvPr id="5" name="Hexagon 4"/>
          <p:cNvSpPr/>
          <p:nvPr/>
        </p:nvSpPr>
        <p:spPr>
          <a:xfrm>
            <a:off x="679268" y="2307771"/>
            <a:ext cx="3004457" cy="28128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Total number of restaurant 8680. Kolkata is the city with the large number of restaurant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393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89054"/>
          </a:xfrm>
        </p:spPr>
        <p:txBody>
          <a:bodyPr>
            <a:normAutofit/>
          </a:bodyPr>
          <a:lstStyle/>
          <a:p>
            <a:pPr algn="ctr"/>
            <a:r>
              <a:rPr lang="en-US" dirty="0" smtClean="0">
                <a:latin typeface="Times New Roman" panose="02020603050405020304" pitchFamily="18" charset="0"/>
                <a:cs typeface="Times New Roman" panose="02020603050405020304" pitchFamily="18" charset="0"/>
              </a:rPr>
              <a:t>PRICE RANGE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272936"/>
            <a:ext cx="2730137" cy="3535197"/>
          </a:xfrm>
        </p:spPr>
        <p:txBody>
          <a:bodyPr/>
          <a:lstStyle/>
          <a:p>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this price </a:t>
            </a:r>
            <a:r>
              <a:rPr lang="en-US" dirty="0">
                <a:latin typeface="Times New Roman" panose="02020603050405020304" pitchFamily="18" charset="0"/>
                <a:cs typeface="Times New Roman" panose="02020603050405020304" pitchFamily="18" charset="0"/>
              </a:rPr>
              <a:t>analysis, a large number of restaurants are priced </a:t>
            </a:r>
            <a:r>
              <a:rPr lang="en-US" dirty="0" smtClean="0">
                <a:latin typeface="Times New Roman" panose="02020603050405020304" pitchFamily="18" charset="0"/>
                <a:cs typeface="Times New Roman" panose="02020603050405020304" pitchFamily="18" charset="0"/>
              </a:rPr>
              <a:t>affordable rupees</a:t>
            </a:r>
            <a:r>
              <a:rPr lang="en-US" dirty="0">
                <a:latin typeface="Times New Roman" panose="02020603050405020304" pitchFamily="18" charset="0"/>
                <a:cs typeface="Times New Roman" panose="02020603050405020304" pitchFamily="18" charset="0"/>
              </a:rPr>
              <a:t>, highlighting the abundance of budget-friendly options. In contrast, high-priced restaurants are relatively few, indicating a niche market catering to a smaller audience. </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26843" y="2080867"/>
            <a:ext cx="6522313" cy="4023359"/>
          </a:xfrm>
          <a:prstGeom prst="rect">
            <a:avLst/>
          </a:prstGeom>
        </p:spPr>
      </p:pic>
    </p:spTree>
    <p:extLst>
      <p:ext uri="{BB962C8B-B14F-4D97-AF65-F5344CB8AC3E}">
        <p14:creationId xmlns:p14="http://schemas.microsoft.com/office/powerpoint/2010/main" val="4284275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582</TotalTime>
  <Words>531</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SWIGGY ANALYSIS</vt:lpstr>
      <vt:lpstr>ABOUT SWIGGY</vt:lpstr>
      <vt:lpstr>   Top 10 Areas with Most Restaurants</vt:lpstr>
      <vt:lpstr>   Most Popular Food Types Served by Swiggy Restaurants in Each City</vt:lpstr>
      <vt:lpstr>  Top Rated Swiggy Restaurants</vt:lpstr>
      <vt:lpstr> Correlation of Factors Affecting Average Rating</vt:lpstr>
      <vt:lpstr>  Correlation Between Restaurant Price and Average Rating</vt:lpstr>
      <vt:lpstr>  City-wise Restaurant Count</vt:lpstr>
      <vt:lpstr>PRICE RANGE</vt:lpstr>
      <vt:lpstr> Delivery Time Analysis</vt:lpstr>
      <vt:lpstr> CUISINE ANALYSIS</vt:lpstr>
      <vt:lpstr> Area-wise Restaurant Analysis</vt:lpstr>
      <vt:lpstr>  CORRELATION ANALYSIS</vt:lpstr>
      <vt:lpstr> CUSTOMER FEEDBACK ANALYSIS</vt:lpstr>
      <vt:lpstr>   GEOGRAPHICAL MAPPING</vt:lpstr>
      <vt:lpstr>Business 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47</cp:revision>
  <dcterms:created xsi:type="dcterms:W3CDTF">2024-10-17T08:59:51Z</dcterms:created>
  <dcterms:modified xsi:type="dcterms:W3CDTF">2024-10-20T07:10:01Z</dcterms:modified>
</cp:coreProperties>
</file>