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Corbel"/>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hSyne99p5bXm11La64MYvnOr3t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orbel-italic.fntdata"/><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font" Target="fonts/Corbel-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Corbel-bold.fntdata"/><Relationship Id="rId6" Type="http://schemas.openxmlformats.org/officeDocument/2006/relationships/slide" Target="slides/slide2.xml"/><Relationship Id="rId18" Type="http://schemas.openxmlformats.org/officeDocument/2006/relationships/font" Target="fonts/Corbel-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15"/>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21" name="Google Shape;21;p1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5"/>
          <p:cNvSpPr txBox="1"/>
          <p:nvPr>
            <p:ph idx="12" type="sldNum"/>
          </p:nvPr>
        </p:nvSpPr>
        <p:spPr>
          <a:xfrm>
            <a:off x="10951856" y="5867131"/>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2" name="Shape 82"/>
        <p:cNvGrpSpPr/>
        <p:nvPr/>
      </p:nvGrpSpPr>
      <p:grpSpPr>
        <a:xfrm>
          <a:off x="0" y="0"/>
          <a:ext cx="0" cy="0"/>
          <a:chOff x="0" y="0"/>
          <a:chExt cx="0" cy="0"/>
        </a:xfrm>
      </p:grpSpPr>
      <p:sp>
        <p:nvSpPr>
          <p:cNvPr id="83" name="Google Shape;83;p24"/>
          <p:cNvSpPr txBox="1"/>
          <p:nvPr>
            <p:ph type="title"/>
          </p:nvPr>
        </p:nvSpPr>
        <p:spPr>
          <a:xfrm>
            <a:off x="1484311" y="4732865"/>
            <a:ext cx="10018711"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4"/>
          <p:cNvSpPr/>
          <p:nvPr>
            <p:ph idx="2" type="pic"/>
          </p:nvPr>
        </p:nvSpPr>
        <p:spPr>
          <a:xfrm>
            <a:off x="2386012" y="932112"/>
            <a:ext cx="8225944" cy="3164976"/>
          </a:xfrm>
          <a:prstGeom prst="roundRect">
            <a:avLst>
              <a:gd fmla="val 4380" name="adj"/>
            </a:avLst>
          </a:prstGeom>
          <a:noFill/>
          <a:ln cap="flat" cmpd="sng" w="38100">
            <a:solidFill>
              <a:schemeClr val="lt2"/>
            </a:solidFill>
            <a:prstDash val="solid"/>
            <a:round/>
            <a:headEnd len="sm" w="sm" type="none"/>
            <a:tailEnd len="sm" w="sm" type="none"/>
          </a:ln>
        </p:spPr>
      </p:sp>
      <p:sp>
        <p:nvSpPr>
          <p:cNvPr id="85" name="Google Shape;85;p24"/>
          <p:cNvSpPr txBox="1"/>
          <p:nvPr>
            <p:ph idx="1" type="body"/>
          </p:nvPr>
        </p:nvSpPr>
        <p:spPr>
          <a:xfrm>
            <a:off x="1484311" y="5299603"/>
            <a:ext cx="10018711" cy="493712"/>
          </a:xfrm>
          <a:prstGeom prst="rect">
            <a:avLst/>
          </a:prstGeom>
          <a:noFill/>
          <a:ln>
            <a:noFill/>
          </a:ln>
        </p:spPr>
        <p:txBody>
          <a:bodyPr anchorCtr="0" anchor="ctr" bIns="45700" lIns="91425" spcFirstLastPara="1" rIns="91425" wrap="square" tIns="45700">
            <a:normAutofit/>
          </a:bodyPr>
          <a:lstStyle>
            <a:lvl1pPr indent="-228600" lvl="0" marL="457200" algn="ctr">
              <a:spcBef>
                <a:spcPts val="280"/>
              </a:spcBef>
              <a:spcAft>
                <a:spcPts val="0"/>
              </a:spcAft>
              <a:buSzPts val="2030"/>
              <a:buNone/>
              <a:defRPr sz="14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86" name="Google Shape;86;p2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9" name="Shape 89"/>
        <p:cNvGrpSpPr/>
        <p:nvPr/>
      </p:nvGrpSpPr>
      <p:grpSpPr>
        <a:xfrm>
          <a:off x="0" y="0"/>
          <a:ext cx="0" cy="0"/>
          <a:chOff x="0" y="0"/>
          <a:chExt cx="0" cy="0"/>
        </a:xfrm>
      </p:grpSpPr>
      <p:sp>
        <p:nvSpPr>
          <p:cNvPr id="90" name="Google Shape;90;p25"/>
          <p:cNvSpPr txBox="1"/>
          <p:nvPr>
            <p:ph type="title"/>
          </p:nvPr>
        </p:nvSpPr>
        <p:spPr>
          <a:xfrm>
            <a:off x="1484312" y="685800"/>
            <a:ext cx="10018711" cy="3048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5"/>
          <p:cNvSpPr txBox="1"/>
          <p:nvPr>
            <p:ph idx="1" type="body"/>
          </p:nvPr>
        </p:nvSpPr>
        <p:spPr>
          <a:xfrm>
            <a:off x="1484312" y="4343400"/>
            <a:ext cx="10018713"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92" name="Google Shape;92;p2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5" name="Shape 95"/>
        <p:cNvGrpSpPr/>
        <p:nvPr/>
      </p:nvGrpSpPr>
      <p:grpSpPr>
        <a:xfrm>
          <a:off x="0" y="0"/>
          <a:ext cx="0" cy="0"/>
          <a:chOff x="0" y="0"/>
          <a:chExt cx="0" cy="0"/>
        </a:xfrm>
      </p:grpSpPr>
      <p:sp>
        <p:nvSpPr>
          <p:cNvPr id="96" name="Google Shape;96;p26"/>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a:p>
        </p:txBody>
      </p:sp>
      <p:sp>
        <p:nvSpPr>
          <p:cNvPr id="97" name="Google Shape;97;p26"/>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a:p>
        </p:txBody>
      </p:sp>
      <p:sp>
        <p:nvSpPr>
          <p:cNvPr id="98" name="Google Shape;98;p26"/>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6"/>
          <p:cNvSpPr txBox="1"/>
          <p:nvPr>
            <p:ph idx="1" type="body"/>
          </p:nvPr>
        </p:nvSpPr>
        <p:spPr>
          <a:xfrm>
            <a:off x="2436811" y="3428999"/>
            <a:ext cx="8532815"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360"/>
              </a:spcBef>
              <a:spcAft>
                <a:spcPts val="0"/>
              </a:spcAft>
              <a:buSzPts val="2610"/>
              <a:buFont typeface="Corbel"/>
              <a:buNone/>
              <a:defRPr sz="1800"/>
            </a:lvl1pPr>
            <a:lvl2pPr indent="-228600" lvl="1" marL="914400" algn="l">
              <a:spcBef>
                <a:spcPts val="600"/>
              </a:spcBef>
              <a:spcAft>
                <a:spcPts val="0"/>
              </a:spcAft>
              <a:buSzPts val="2900"/>
              <a:buFont typeface="Corbel"/>
              <a:buNone/>
              <a:defRPr/>
            </a:lvl2pPr>
            <a:lvl3pPr indent="-228600" lvl="2" marL="1371600" algn="l">
              <a:spcBef>
                <a:spcPts val="600"/>
              </a:spcBef>
              <a:spcAft>
                <a:spcPts val="0"/>
              </a:spcAft>
              <a:buSzPts val="2610"/>
              <a:buFont typeface="Corbel"/>
              <a:buNone/>
              <a:defRPr/>
            </a:lvl3pPr>
            <a:lvl4pPr indent="-228600" lvl="3" marL="1828800" algn="l">
              <a:spcBef>
                <a:spcPts val="600"/>
              </a:spcBef>
              <a:spcAft>
                <a:spcPts val="0"/>
              </a:spcAft>
              <a:buSzPts val="2320"/>
              <a:buFont typeface="Corbel"/>
              <a:buNone/>
              <a:defRPr/>
            </a:lvl4pPr>
            <a:lvl5pPr indent="-228600" lvl="4" marL="2286000" algn="l">
              <a:spcBef>
                <a:spcPts val="600"/>
              </a:spcBef>
              <a:spcAft>
                <a:spcPts val="0"/>
              </a:spcAft>
              <a:buSzPts val="2030"/>
              <a:buFont typeface="Corbel"/>
              <a:buNone/>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00" name="Google Shape;100;p26"/>
          <p:cNvSpPr txBox="1"/>
          <p:nvPr>
            <p:ph idx="2" type="body"/>
          </p:nvPr>
        </p:nvSpPr>
        <p:spPr>
          <a:xfrm>
            <a:off x="1484311" y="4343400"/>
            <a:ext cx="10018711"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01" name="Google Shape;101;p2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4" name="Shape 104"/>
        <p:cNvGrpSpPr/>
        <p:nvPr/>
      </p:nvGrpSpPr>
      <p:grpSpPr>
        <a:xfrm>
          <a:off x="0" y="0"/>
          <a:ext cx="0" cy="0"/>
          <a:chOff x="0" y="0"/>
          <a:chExt cx="0" cy="0"/>
        </a:xfrm>
      </p:grpSpPr>
      <p:sp>
        <p:nvSpPr>
          <p:cNvPr id="105" name="Google Shape;105;p27"/>
          <p:cNvSpPr txBox="1"/>
          <p:nvPr>
            <p:ph type="title"/>
          </p:nvPr>
        </p:nvSpPr>
        <p:spPr>
          <a:xfrm>
            <a:off x="1484313" y="3308581"/>
            <a:ext cx="10018709" cy="146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7"/>
          <p:cNvSpPr txBox="1"/>
          <p:nvPr>
            <p:ph idx="1" type="body"/>
          </p:nvPr>
        </p:nvSpPr>
        <p:spPr>
          <a:xfrm>
            <a:off x="1484312" y="4777381"/>
            <a:ext cx="10018710"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07" name="Google Shape;107;p2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0" name="Shape 110"/>
        <p:cNvGrpSpPr/>
        <p:nvPr/>
      </p:nvGrpSpPr>
      <p:grpSpPr>
        <a:xfrm>
          <a:off x="0" y="0"/>
          <a:ext cx="0" cy="0"/>
          <a:chOff x="0" y="0"/>
          <a:chExt cx="0" cy="0"/>
        </a:xfrm>
      </p:grpSpPr>
      <p:sp>
        <p:nvSpPr>
          <p:cNvPr id="111" name="Google Shape;111;p28"/>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a:p>
        </p:txBody>
      </p:sp>
      <p:sp>
        <p:nvSpPr>
          <p:cNvPr id="112" name="Google Shape;112;p28"/>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a:p>
        </p:txBody>
      </p:sp>
      <p:sp>
        <p:nvSpPr>
          <p:cNvPr id="113" name="Google Shape;113;p28"/>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8"/>
          <p:cNvSpPr txBox="1"/>
          <p:nvPr>
            <p:ph idx="1" type="body"/>
          </p:nvPr>
        </p:nvSpPr>
        <p:spPr>
          <a:xfrm>
            <a:off x="1484313" y="3886200"/>
            <a:ext cx="10018710" cy="889000"/>
          </a:xfrm>
          <a:prstGeom prst="rect">
            <a:avLst/>
          </a:prstGeom>
          <a:noFill/>
          <a:ln>
            <a:noFill/>
          </a:ln>
        </p:spPr>
        <p:txBody>
          <a:bodyPr anchorCtr="0" anchor="b" bIns="45700" lIns="91425" spcFirstLastPara="1" rIns="91425" wrap="square" tIns="45700">
            <a:normAutofit/>
          </a:bodyPr>
          <a:lstStyle>
            <a:lvl1pPr indent="-228600" lvl="0" marL="457200" algn="r">
              <a:spcBef>
                <a:spcPts val="480"/>
              </a:spcBef>
              <a:spcAft>
                <a:spcPts val="0"/>
              </a:spcAft>
              <a:buSzPts val="3480"/>
              <a:buNone/>
              <a:defRPr b="0" sz="24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15" name="Google Shape;115;p28"/>
          <p:cNvSpPr txBox="1"/>
          <p:nvPr>
            <p:ph idx="2" type="body"/>
          </p:nvPr>
        </p:nvSpPr>
        <p:spPr>
          <a:xfrm>
            <a:off x="1484312" y="4775200"/>
            <a:ext cx="10018710" cy="1016000"/>
          </a:xfrm>
          <a:prstGeom prst="rect">
            <a:avLst/>
          </a:prstGeom>
          <a:noFill/>
          <a:ln>
            <a:noFill/>
          </a:ln>
        </p:spPr>
        <p:txBody>
          <a:bodyPr anchorCtr="0" anchor="t" bIns="45700" lIns="91425" spcFirstLastPara="1" rIns="91425" wrap="square" tIns="45700">
            <a:normAutofit/>
          </a:bodyPr>
          <a:lstStyle>
            <a:lvl1pPr indent="-228600" lvl="0" marL="457200" algn="r">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16" name="Google Shape;116;p2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19" name="Shape 119"/>
        <p:cNvGrpSpPr/>
        <p:nvPr/>
      </p:nvGrpSpPr>
      <p:grpSpPr>
        <a:xfrm>
          <a:off x="0" y="0"/>
          <a:ext cx="0" cy="0"/>
          <a:chOff x="0" y="0"/>
          <a:chExt cx="0" cy="0"/>
        </a:xfrm>
      </p:grpSpPr>
      <p:sp>
        <p:nvSpPr>
          <p:cNvPr id="120" name="Google Shape;120;p29"/>
          <p:cNvSpPr txBox="1"/>
          <p:nvPr>
            <p:ph type="title"/>
          </p:nvPr>
        </p:nvSpPr>
        <p:spPr>
          <a:xfrm>
            <a:off x="1484313" y="685800"/>
            <a:ext cx="10018712" cy="27273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9"/>
          <p:cNvSpPr txBox="1"/>
          <p:nvPr>
            <p:ph idx="1" type="body"/>
          </p:nvPr>
        </p:nvSpPr>
        <p:spPr>
          <a:xfrm>
            <a:off x="1484312" y="3505200"/>
            <a:ext cx="10018713"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560"/>
              </a:spcBef>
              <a:spcAft>
                <a:spcPts val="0"/>
              </a:spcAft>
              <a:buSzPts val="4060"/>
              <a:buNone/>
              <a:defRPr b="0" sz="28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22" name="Google Shape;122;p29"/>
          <p:cNvSpPr txBox="1"/>
          <p:nvPr>
            <p:ph idx="2" type="body"/>
          </p:nvPr>
        </p:nvSpPr>
        <p:spPr>
          <a:xfrm>
            <a:off x="1484311" y="4343400"/>
            <a:ext cx="10018713"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23" name="Google Shape;123;p29"/>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9"/>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9"/>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6" name="Shape 126"/>
        <p:cNvGrpSpPr/>
        <p:nvPr/>
      </p:nvGrpSpPr>
      <p:grpSpPr>
        <a:xfrm>
          <a:off x="0" y="0"/>
          <a:ext cx="0" cy="0"/>
          <a:chOff x="0" y="0"/>
          <a:chExt cx="0" cy="0"/>
        </a:xfrm>
      </p:grpSpPr>
      <p:sp>
        <p:nvSpPr>
          <p:cNvPr id="127" name="Google Shape;127;p30"/>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30"/>
          <p:cNvSpPr txBox="1"/>
          <p:nvPr>
            <p:ph idx="1" type="body"/>
          </p:nvPr>
        </p:nvSpPr>
        <p:spPr>
          <a:xfrm rot="5400000">
            <a:off x="4931566" y="-780257"/>
            <a:ext cx="3124201" cy="10018713"/>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29" name="Google Shape;129;p30"/>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30"/>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0"/>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2" name="Shape 132"/>
        <p:cNvGrpSpPr/>
        <p:nvPr/>
      </p:nvGrpSpPr>
      <p:grpSpPr>
        <a:xfrm>
          <a:off x="0" y="0"/>
          <a:ext cx="0" cy="0"/>
          <a:chOff x="0" y="0"/>
          <a:chExt cx="0" cy="0"/>
        </a:xfrm>
      </p:grpSpPr>
      <p:sp>
        <p:nvSpPr>
          <p:cNvPr id="133" name="Google Shape;133;p31"/>
          <p:cNvSpPr txBox="1"/>
          <p:nvPr>
            <p:ph type="title"/>
          </p:nvPr>
        </p:nvSpPr>
        <p:spPr>
          <a:xfrm rot="5400000">
            <a:off x="8065140" y="2353316"/>
            <a:ext cx="5105400" cy="177036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31"/>
          <p:cNvSpPr txBox="1"/>
          <p:nvPr>
            <p:ph idx="1" type="body"/>
          </p:nvPr>
        </p:nvSpPr>
        <p:spPr>
          <a:xfrm rot="5400000">
            <a:off x="2941483" y="-771371"/>
            <a:ext cx="5105400" cy="801974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35" name="Google Shape;135;p3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4" name="Shape 24"/>
        <p:cNvGrpSpPr/>
        <p:nvPr/>
      </p:nvGrpSpPr>
      <p:grpSpPr>
        <a:xfrm>
          <a:off x="0" y="0"/>
          <a:ext cx="0" cy="0"/>
          <a:chOff x="0" y="0"/>
          <a:chExt cx="0" cy="0"/>
        </a:xfrm>
      </p:grpSpPr>
      <p:grpSp>
        <p:nvGrpSpPr>
          <p:cNvPr id="25" name="Google Shape;25;p16"/>
          <p:cNvGrpSpPr/>
          <p:nvPr/>
        </p:nvGrpSpPr>
        <p:grpSpPr>
          <a:xfrm>
            <a:off x="546100" y="-4763"/>
            <a:ext cx="5014912" cy="6862763"/>
            <a:chOff x="2928938" y="-4763"/>
            <a:chExt cx="5014912" cy="6862763"/>
          </a:xfrm>
        </p:grpSpPr>
        <p:sp>
          <p:nvSpPr>
            <p:cNvPr id="26" name="Google Shape;26;p16"/>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27" name="Google Shape;27;p16"/>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8" name="Google Shape;28;p16"/>
            <p:cNvSpPr/>
            <p:nvPr/>
          </p:nvSpPr>
          <p:spPr>
            <a:xfrm>
              <a:off x="2928938" y="2582862"/>
              <a:ext cx="2693987"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29" name="Google Shape;29;p16"/>
            <p:cNvSpPr/>
            <p:nvPr/>
          </p:nvSpPr>
          <p:spPr>
            <a:xfrm>
              <a:off x="3371850" y="2692400"/>
              <a:ext cx="3332162"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30" name="Google Shape;30;p16"/>
            <p:cNvSpPr/>
            <p:nvPr/>
          </p:nvSpPr>
          <p:spPr>
            <a:xfrm>
              <a:off x="3367088" y="2687637"/>
              <a:ext cx="4576762"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31" name="Google Shape;31;p16"/>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32" name="Google Shape;32;p16"/>
          <p:cNvSpPr txBox="1"/>
          <p:nvPr>
            <p:ph type="ctrTitle"/>
          </p:nvPr>
        </p:nvSpPr>
        <p:spPr>
          <a:xfrm>
            <a:off x="2928401" y="1380068"/>
            <a:ext cx="8574622" cy="2616199"/>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6000"/>
              <a:buFont typeface="Corbel"/>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6"/>
          <p:cNvSpPr txBox="1"/>
          <p:nvPr>
            <p:ph idx="1" type="subTitle"/>
          </p:nvPr>
        </p:nvSpPr>
        <p:spPr>
          <a:xfrm>
            <a:off x="4515377" y="3996267"/>
            <a:ext cx="6987645" cy="1388534"/>
          </a:xfrm>
          <a:prstGeom prst="rect">
            <a:avLst/>
          </a:prstGeom>
          <a:noFill/>
          <a:ln>
            <a:noFill/>
          </a:ln>
        </p:spPr>
        <p:txBody>
          <a:bodyPr anchorCtr="0" anchor="t" bIns="45700" lIns="91425" spcFirstLastPara="1" rIns="91425" wrap="square" tIns="45700">
            <a:normAutofit/>
          </a:bodyPr>
          <a:lstStyle>
            <a:lvl1pPr lvl="0" algn="r">
              <a:spcBef>
                <a:spcPts val="420"/>
              </a:spcBef>
              <a:spcAft>
                <a:spcPts val="0"/>
              </a:spcAft>
              <a:buSzPts val="3045"/>
              <a:buNone/>
              <a:defRPr sz="21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p:txBody>
      </p:sp>
      <p:sp>
        <p:nvSpPr>
          <p:cNvPr id="34" name="Google Shape;34;p1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6"/>
          <p:cNvSpPr txBox="1"/>
          <p:nvPr>
            <p:ph idx="11" type="ftr"/>
          </p:nvPr>
        </p:nvSpPr>
        <p:spPr>
          <a:xfrm>
            <a:off x="5332412" y="5883275"/>
            <a:ext cx="432404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17"/>
          <p:cNvSpPr txBox="1"/>
          <p:nvPr>
            <p:ph type="title"/>
          </p:nvPr>
        </p:nvSpPr>
        <p:spPr>
          <a:xfrm>
            <a:off x="2572279" y="2666999"/>
            <a:ext cx="8930747" cy="2110382"/>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4000"/>
              <a:buFont typeface="Corbel"/>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7"/>
          <p:cNvSpPr txBox="1"/>
          <p:nvPr>
            <p:ph idx="1" type="body"/>
          </p:nvPr>
        </p:nvSpPr>
        <p:spPr>
          <a:xfrm>
            <a:off x="2572278" y="4777381"/>
            <a:ext cx="8930748"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40" name="Google Shape;40;p1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 name="Shape 43"/>
        <p:cNvGrpSpPr/>
        <p:nvPr/>
      </p:nvGrpSpPr>
      <p:grpSpPr>
        <a:xfrm>
          <a:off x="0" y="0"/>
          <a:ext cx="0" cy="0"/>
          <a:chOff x="0" y="0"/>
          <a:chExt cx="0" cy="0"/>
        </a:xfrm>
      </p:grpSpPr>
      <p:sp>
        <p:nvSpPr>
          <p:cNvPr id="44" name="Google Shape;44;p18"/>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8"/>
          <p:cNvSpPr txBox="1"/>
          <p:nvPr>
            <p:ph idx="1" type="body"/>
          </p:nvPr>
        </p:nvSpPr>
        <p:spPr>
          <a:xfrm>
            <a:off x="1484312" y="2666999"/>
            <a:ext cx="4895055" cy="3124201"/>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46" name="Google Shape;46;p18"/>
          <p:cNvSpPr txBox="1"/>
          <p:nvPr>
            <p:ph idx="2" type="body"/>
          </p:nvPr>
        </p:nvSpPr>
        <p:spPr>
          <a:xfrm>
            <a:off x="6607967" y="2667000"/>
            <a:ext cx="4895056" cy="3124200"/>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47" name="Google Shape;47;p1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19"/>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9"/>
          <p:cNvSpPr txBox="1"/>
          <p:nvPr>
            <p:ph idx="1" type="body"/>
          </p:nvPr>
        </p:nvSpPr>
        <p:spPr>
          <a:xfrm>
            <a:off x="1772179" y="2658533"/>
            <a:ext cx="4607188"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53" name="Google Shape;53;p19"/>
          <p:cNvSpPr txBox="1"/>
          <p:nvPr>
            <p:ph idx="2" type="body"/>
          </p:nvPr>
        </p:nvSpPr>
        <p:spPr>
          <a:xfrm>
            <a:off x="1484311"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4" name="Google Shape;54;p19"/>
          <p:cNvSpPr txBox="1"/>
          <p:nvPr>
            <p:ph idx="3" type="body"/>
          </p:nvPr>
        </p:nvSpPr>
        <p:spPr>
          <a:xfrm>
            <a:off x="6880487" y="2667000"/>
            <a:ext cx="4622537"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55" name="Google Shape;55;p19"/>
          <p:cNvSpPr txBox="1"/>
          <p:nvPr>
            <p:ph idx="4" type="body"/>
          </p:nvPr>
        </p:nvSpPr>
        <p:spPr>
          <a:xfrm>
            <a:off x="6607967"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6" name="Google Shape;56;p19"/>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9"/>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9"/>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sp>
        <p:nvSpPr>
          <p:cNvPr id="60" name="Google Shape;60;p20"/>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0"/>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0"/>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0"/>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4" name="Shape 64"/>
        <p:cNvGrpSpPr/>
        <p:nvPr/>
      </p:nvGrpSpPr>
      <p:grpSpPr>
        <a:xfrm>
          <a:off x="0" y="0"/>
          <a:ext cx="0" cy="0"/>
          <a:chOff x="0" y="0"/>
          <a:chExt cx="0" cy="0"/>
        </a:xfrm>
      </p:grpSpPr>
      <p:sp>
        <p:nvSpPr>
          <p:cNvPr id="65" name="Google Shape;65;p2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8" name="Shape 68"/>
        <p:cNvGrpSpPr/>
        <p:nvPr/>
      </p:nvGrpSpPr>
      <p:grpSpPr>
        <a:xfrm>
          <a:off x="0" y="0"/>
          <a:ext cx="0" cy="0"/>
          <a:chOff x="0" y="0"/>
          <a:chExt cx="0" cy="0"/>
        </a:xfrm>
      </p:grpSpPr>
      <p:sp>
        <p:nvSpPr>
          <p:cNvPr id="69" name="Google Shape;69;p22"/>
          <p:cNvSpPr txBox="1"/>
          <p:nvPr>
            <p:ph type="title"/>
          </p:nvPr>
        </p:nvSpPr>
        <p:spPr>
          <a:xfrm>
            <a:off x="1484312" y="1600200"/>
            <a:ext cx="3549121"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2"/>
          <p:cNvSpPr txBox="1"/>
          <p:nvPr>
            <p:ph idx="1" type="body"/>
          </p:nvPr>
        </p:nvSpPr>
        <p:spPr>
          <a:xfrm>
            <a:off x="5262033" y="685799"/>
            <a:ext cx="6240990" cy="5105401"/>
          </a:xfrm>
          <a:prstGeom prst="rect">
            <a:avLst/>
          </a:prstGeom>
          <a:noFill/>
          <a:ln>
            <a:noFill/>
          </a:ln>
        </p:spPr>
        <p:txBody>
          <a:bodyPr anchorCtr="0" anchor="ctr" bIns="45700" lIns="91425" spcFirstLastPara="1" rIns="91425" wrap="square" tIns="45700">
            <a:normAutofit/>
          </a:bodyPr>
          <a:lstStyle>
            <a:lvl1pPr indent="-412750" lvl="0" marL="457200" algn="l">
              <a:spcBef>
                <a:spcPts val="400"/>
              </a:spcBef>
              <a:spcAft>
                <a:spcPts val="0"/>
              </a:spcAft>
              <a:buSzPts val="2900"/>
              <a:buChar char="•"/>
              <a:defRPr sz="2000"/>
            </a:lvl1pPr>
            <a:lvl2pPr indent="-394335" lvl="1" marL="914400" algn="l">
              <a:spcBef>
                <a:spcPts val="600"/>
              </a:spcBef>
              <a:spcAft>
                <a:spcPts val="0"/>
              </a:spcAft>
              <a:buSzPts val="2610"/>
              <a:buChar char="•"/>
              <a:defRPr sz="1800"/>
            </a:lvl2pPr>
            <a:lvl3pPr indent="-375919" lvl="2" marL="1371600" algn="l">
              <a:spcBef>
                <a:spcPts val="600"/>
              </a:spcBef>
              <a:spcAft>
                <a:spcPts val="0"/>
              </a:spcAft>
              <a:buSzPts val="2320"/>
              <a:buChar char="•"/>
              <a:defRPr sz="1600"/>
            </a:lvl3pPr>
            <a:lvl4pPr indent="-357505" lvl="3" marL="1828800" algn="l">
              <a:spcBef>
                <a:spcPts val="600"/>
              </a:spcBef>
              <a:spcAft>
                <a:spcPts val="0"/>
              </a:spcAft>
              <a:buSzPts val="2030"/>
              <a:buChar char="•"/>
              <a:defRPr sz="1400"/>
            </a:lvl4pPr>
            <a:lvl5pPr indent="-357504" lvl="4" marL="2286000" algn="l">
              <a:spcBef>
                <a:spcPts val="600"/>
              </a:spcBef>
              <a:spcAft>
                <a:spcPts val="0"/>
              </a:spcAft>
              <a:buSzPts val="2030"/>
              <a:buChar char="•"/>
              <a:defRPr sz="1400"/>
            </a:lvl5pPr>
            <a:lvl6pPr indent="-357504" lvl="5" marL="2743200" algn="l">
              <a:spcBef>
                <a:spcPts val="600"/>
              </a:spcBef>
              <a:spcAft>
                <a:spcPts val="0"/>
              </a:spcAft>
              <a:buSzPts val="2030"/>
              <a:buChar char="•"/>
              <a:defRPr sz="1400"/>
            </a:lvl6pPr>
            <a:lvl7pPr indent="-357504" lvl="6" marL="3200400" algn="l">
              <a:spcBef>
                <a:spcPts val="600"/>
              </a:spcBef>
              <a:spcAft>
                <a:spcPts val="0"/>
              </a:spcAft>
              <a:buSzPts val="2030"/>
              <a:buChar char="•"/>
              <a:defRPr sz="1400"/>
            </a:lvl7pPr>
            <a:lvl8pPr indent="-357504" lvl="7" marL="3657600" algn="l">
              <a:spcBef>
                <a:spcPts val="600"/>
              </a:spcBef>
              <a:spcAft>
                <a:spcPts val="0"/>
              </a:spcAft>
              <a:buSzPts val="2030"/>
              <a:buChar char="•"/>
              <a:defRPr sz="1400"/>
            </a:lvl8pPr>
            <a:lvl9pPr indent="-357504" lvl="8" marL="4114800" algn="l">
              <a:spcBef>
                <a:spcPts val="600"/>
              </a:spcBef>
              <a:spcAft>
                <a:spcPts val="600"/>
              </a:spcAft>
              <a:buSzPts val="2030"/>
              <a:buChar char="•"/>
              <a:defRPr sz="1400"/>
            </a:lvl9pPr>
          </a:lstStyle>
          <a:p/>
        </p:txBody>
      </p:sp>
      <p:sp>
        <p:nvSpPr>
          <p:cNvPr id="71" name="Google Shape;71;p22"/>
          <p:cNvSpPr txBox="1"/>
          <p:nvPr>
            <p:ph idx="2" type="body"/>
          </p:nvPr>
        </p:nvSpPr>
        <p:spPr>
          <a:xfrm>
            <a:off x="1484312" y="2971800"/>
            <a:ext cx="3549121"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20"/>
              </a:spcBef>
              <a:spcAft>
                <a:spcPts val="0"/>
              </a:spcAft>
              <a:buSzPts val="2320"/>
              <a:buNone/>
              <a:defRPr sz="16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72" name="Google Shape;72;p2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2"/>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23"/>
          <p:cNvSpPr txBox="1"/>
          <p:nvPr>
            <p:ph type="title"/>
          </p:nvPr>
        </p:nvSpPr>
        <p:spPr>
          <a:xfrm>
            <a:off x="1482724" y="1752599"/>
            <a:ext cx="5426158"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800"/>
              <a:buFont typeface="Corbel"/>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3"/>
          <p:cNvSpPr/>
          <p:nvPr>
            <p:ph idx="2" type="pic"/>
          </p:nvPr>
        </p:nvSpPr>
        <p:spPr>
          <a:xfrm>
            <a:off x="7594682" y="914400"/>
            <a:ext cx="3280974" cy="4572000"/>
          </a:xfrm>
          <a:prstGeom prst="roundRect">
            <a:avLst>
              <a:gd fmla="val 4280" name="adj"/>
            </a:avLst>
          </a:prstGeom>
          <a:noFill/>
          <a:ln cap="flat" cmpd="sng" w="38100">
            <a:solidFill>
              <a:schemeClr val="lt2"/>
            </a:solidFill>
            <a:prstDash val="solid"/>
            <a:round/>
            <a:headEnd len="sm" w="sm" type="none"/>
            <a:tailEnd len="sm" w="sm" type="none"/>
          </a:ln>
        </p:spPr>
      </p:sp>
      <p:sp>
        <p:nvSpPr>
          <p:cNvPr id="78" name="Google Shape;78;p23"/>
          <p:cNvSpPr txBox="1"/>
          <p:nvPr>
            <p:ph idx="1" type="body"/>
          </p:nvPr>
        </p:nvSpPr>
        <p:spPr>
          <a:xfrm>
            <a:off x="1482724" y="3124199"/>
            <a:ext cx="5426158"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60"/>
              </a:spcBef>
              <a:spcAft>
                <a:spcPts val="0"/>
              </a:spcAft>
              <a:buSzPts val="2610"/>
              <a:buNone/>
              <a:defRPr sz="18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79" name="Google Shape;79;p2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3"/>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Google Shape;6;p14"/>
          <p:cNvGrpSpPr/>
          <p:nvPr/>
        </p:nvGrpSpPr>
        <p:grpSpPr>
          <a:xfrm>
            <a:off x="150812" y="0"/>
            <a:ext cx="2436813" cy="6858001"/>
            <a:chOff x="1320800" y="0"/>
            <a:chExt cx="2436813" cy="6858001"/>
          </a:xfrm>
        </p:grpSpPr>
        <p:sp>
          <p:nvSpPr>
            <p:cNvPr id="7" name="Google Shape;7;p14"/>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8" name="Google Shape;8;p14"/>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9" name="Google Shape;9;p14"/>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10" name="Google Shape;10;p14"/>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0B5982"/>
            </a:solidFill>
            <a:ln>
              <a:noFill/>
            </a:ln>
          </p:spPr>
        </p:sp>
        <p:sp>
          <p:nvSpPr>
            <p:cNvPr id="11" name="Google Shape;11;p14"/>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1186C3"/>
            </a:solidFill>
            <a:ln>
              <a:noFill/>
            </a:ln>
          </p:spPr>
        </p:sp>
        <p:sp>
          <p:nvSpPr>
            <p:cNvPr id="12" name="Google Shape;12;p14"/>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3" name="Google Shape;13;p14"/>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4" name="Google Shape;14;p14"/>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449580" lvl="0" marL="457200" marR="0" rtl="0" algn="l">
              <a:spcBef>
                <a:spcPts val="480"/>
              </a:spcBef>
              <a:spcAft>
                <a:spcPts val="0"/>
              </a:spcAft>
              <a:buClr>
                <a:srgbClr val="1186C3"/>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spcBef>
                <a:spcPts val="600"/>
              </a:spcBef>
              <a:spcAft>
                <a:spcPts val="0"/>
              </a:spcAft>
              <a:buClr>
                <a:srgbClr val="1186C3"/>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spcBef>
                <a:spcPts val="60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1186C3"/>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5" name="Google Shape;15;p1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6" name="Google Shape;16;p1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7" name="Google Shape;17;p1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Corbel"/>
                <a:ea typeface="Corbel"/>
                <a:cs typeface="Corbel"/>
                <a:sym typeface="Corbel"/>
              </a:defRPr>
            </a:lvl1pPr>
            <a:lvl2pPr indent="0" lvl="1" marL="0" marR="0" rtl="0" algn="r">
              <a:spcBef>
                <a:spcPts val="0"/>
              </a:spcBef>
              <a:buNone/>
              <a:defRPr b="0" i="0" sz="1000" u="none" cap="none" strike="noStrike">
                <a:solidFill>
                  <a:schemeClr val="dk1"/>
                </a:solidFill>
                <a:latin typeface="Corbel"/>
                <a:ea typeface="Corbel"/>
                <a:cs typeface="Corbel"/>
                <a:sym typeface="Corbel"/>
              </a:defRPr>
            </a:lvl2pPr>
            <a:lvl3pPr indent="0" lvl="2" marL="0" marR="0" rtl="0" algn="r">
              <a:spcBef>
                <a:spcPts val="0"/>
              </a:spcBef>
              <a:buNone/>
              <a:defRPr b="0" i="0" sz="1000" u="none" cap="none" strike="noStrike">
                <a:solidFill>
                  <a:schemeClr val="dk1"/>
                </a:solidFill>
                <a:latin typeface="Corbel"/>
                <a:ea typeface="Corbel"/>
                <a:cs typeface="Corbel"/>
                <a:sym typeface="Corbel"/>
              </a:defRPr>
            </a:lvl3pPr>
            <a:lvl4pPr indent="0" lvl="3" marL="0" marR="0" rtl="0" algn="r">
              <a:spcBef>
                <a:spcPts val="0"/>
              </a:spcBef>
              <a:buNone/>
              <a:defRPr b="0" i="0" sz="1000" u="none" cap="none" strike="noStrike">
                <a:solidFill>
                  <a:schemeClr val="dk1"/>
                </a:solidFill>
                <a:latin typeface="Corbel"/>
                <a:ea typeface="Corbel"/>
                <a:cs typeface="Corbel"/>
                <a:sym typeface="Corbel"/>
              </a:defRPr>
            </a:lvl4pPr>
            <a:lvl5pPr indent="0" lvl="4" marL="0" marR="0" rtl="0" algn="r">
              <a:spcBef>
                <a:spcPts val="0"/>
              </a:spcBef>
              <a:buNone/>
              <a:defRPr b="0" i="0" sz="1000" u="none" cap="none" strike="noStrike">
                <a:solidFill>
                  <a:schemeClr val="dk1"/>
                </a:solidFill>
                <a:latin typeface="Corbel"/>
                <a:ea typeface="Corbel"/>
                <a:cs typeface="Corbel"/>
                <a:sym typeface="Corbel"/>
              </a:defRPr>
            </a:lvl5pPr>
            <a:lvl6pPr indent="0" lvl="5" marL="0" marR="0" rtl="0" algn="r">
              <a:spcBef>
                <a:spcPts val="0"/>
              </a:spcBef>
              <a:buNone/>
              <a:defRPr b="0" i="0" sz="1000" u="none" cap="none" strike="noStrike">
                <a:solidFill>
                  <a:schemeClr val="dk1"/>
                </a:solidFill>
                <a:latin typeface="Corbel"/>
                <a:ea typeface="Corbel"/>
                <a:cs typeface="Corbel"/>
                <a:sym typeface="Corbel"/>
              </a:defRPr>
            </a:lvl6pPr>
            <a:lvl7pPr indent="0" lvl="6" marL="0" marR="0" rtl="0" algn="r">
              <a:spcBef>
                <a:spcPts val="0"/>
              </a:spcBef>
              <a:buNone/>
              <a:defRPr b="0" i="0" sz="1000" u="none" cap="none" strike="noStrike">
                <a:solidFill>
                  <a:schemeClr val="dk1"/>
                </a:solidFill>
                <a:latin typeface="Corbel"/>
                <a:ea typeface="Corbel"/>
                <a:cs typeface="Corbel"/>
                <a:sym typeface="Corbel"/>
              </a:defRPr>
            </a:lvl7pPr>
            <a:lvl8pPr indent="0" lvl="7" marL="0" marR="0" rtl="0" algn="r">
              <a:spcBef>
                <a:spcPts val="0"/>
              </a:spcBef>
              <a:buNone/>
              <a:defRPr b="0" i="0" sz="1000" u="none" cap="none" strike="noStrike">
                <a:solidFill>
                  <a:schemeClr val="dk1"/>
                </a:solidFill>
                <a:latin typeface="Corbel"/>
                <a:ea typeface="Corbel"/>
                <a:cs typeface="Corbel"/>
                <a:sym typeface="Corbel"/>
              </a:defRPr>
            </a:lvl8pPr>
            <a:lvl9pPr indent="0" lvl="8" marL="0" marR="0" rtl="0" algn="r">
              <a:spcBef>
                <a:spcPts val="0"/>
              </a:spcBef>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www.ijraset.com/research-paper/crowdfunding-using-ethereum-blockchain#introduction" TargetMode="External"/><Relationship Id="rId4" Type="http://schemas.openxmlformats.org/officeDocument/2006/relationships/hyperlink" Target="https://ijirt.org/master/publishedpaper/IJIRT155716_PAPER.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Times New Roman"/>
              <a:buNone/>
            </a:pPr>
            <a:r>
              <a:rPr lang="en-US">
                <a:latin typeface="Times New Roman"/>
                <a:ea typeface="Times New Roman"/>
                <a:cs typeface="Times New Roman"/>
                <a:sym typeface="Times New Roman"/>
              </a:rPr>
              <a:t>CROWDFUNDING PLATFORM USING META MASK WALLET(ETHEREUM)</a:t>
            </a:r>
            <a:endParaRPr>
              <a:latin typeface="Times New Roman"/>
              <a:ea typeface="Times New Roman"/>
              <a:cs typeface="Times New Roman"/>
              <a:sym typeface="Times New Roman"/>
            </a:endParaRPr>
          </a:p>
        </p:txBody>
      </p:sp>
      <p:sp>
        <p:nvSpPr>
          <p:cNvPr id="143" name="Google Shape;143;p1"/>
          <p:cNvSpPr txBox="1"/>
          <p:nvPr>
            <p:ph idx="1" type="body"/>
          </p:nvPr>
        </p:nvSpPr>
        <p:spPr>
          <a:xfrm>
            <a:off x="6266329" y="2976281"/>
            <a:ext cx="5236695" cy="3720354"/>
          </a:xfrm>
          <a:prstGeom prst="rect">
            <a:avLst/>
          </a:prstGeom>
          <a:noFill/>
          <a:ln>
            <a:noFill/>
          </a:ln>
        </p:spPr>
        <p:txBody>
          <a:bodyPr anchorCtr="0" anchor="ctr" bIns="45700" lIns="91425" spcFirstLastPara="1" rIns="91425" wrap="square" tIns="45700">
            <a:normAutofit fontScale="77500" lnSpcReduction="20000"/>
          </a:bodyPr>
          <a:lstStyle/>
          <a:p>
            <a:pPr indent="0" lvl="0" marL="0" rtl="0" algn="l">
              <a:spcBef>
                <a:spcPts val="0"/>
              </a:spcBef>
              <a:spcAft>
                <a:spcPts val="0"/>
              </a:spcAft>
              <a:buSzPct val="145000"/>
              <a:buNone/>
            </a:pPr>
            <a:r>
              <a:rPr lang="en-US">
                <a:latin typeface="Times New Roman"/>
                <a:ea typeface="Times New Roman"/>
                <a:cs typeface="Times New Roman"/>
                <a:sym typeface="Times New Roman"/>
              </a:rPr>
              <a:t>Team Members </a:t>
            </a:r>
            <a:endParaRPr/>
          </a:p>
          <a:p>
            <a:pPr indent="0" lvl="0" marL="0" rtl="0" algn="l">
              <a:spcBef>
                <a:spcPts val="972"/>
              </a:spcBef>
              <a:spcAft>
                <a:spcPts val="0"/>
              </a:spcAft>
              <a:buSzPct val="145000"/>
              <a:buNone/>
            </a:pPr>
            <a:r>
              <a:rPr lang="en-US">
                <a:latin typeface="Times New Roman"/>
                <a:ea typeface="Times New Roman"/>
                <a:cs typeface="Times New Roman"/>
                <a:sym typeface="Times New Roman"/>
              </a:rPr>
              <a:t>      R. Venkata Keerthi </a:t>
            </a:r>
            <a:r>
              <a:rPr lang="en-US" sz="2000">
                <a:latin typeface="Times New Roman"/>
                <a:ea typeface="Times New Roman"/>
                <a:cs typeface="Times New Roman"/>
                <a:sym typeface="Times New Roman"/>
              </a:rPr>
              <a:t>  </a:t>
            </a:r>
            <a:r>
              <a:rPr lang="en-US">
                <a:latin typeface="Times New Roman"/>
                <a:ea typeface="Times New Roman"/>
                <a:cs typeface="Times New Roman"/>
                <a:sym typeface="Times New Roman"/>
              </a:rPr>
              <a:t>(19KD1A05E6)</a:t>
            </a:r>
            <a:endParaRPr/>
          </a:p>
          <a:p>
            <a:pPr indent="0" lvl="0" marL="0" rtl="0" algn="l">
              <a:spcBef>
                <a:spcPts val="972"/>
              </a:spcBef>
              <a:spcAft>
                <a:spcPts val="0"/>
              </a:spcAft>
              <a:buSzPct val="145000"/>
              <a:buNone/>
            </a:pPr>
            <a:r>
              <a:rPr lang="en-US">
                <a:latin typeface="Times New Roman"/>
                <a:ea typeface="Times New Roman"/>
                <a:cs typeface="Times New Roman"/>
                <a:sym typeface="Times New Roman"/>
              </a:rPr>
              <a:t>      V. Shyamal Deepak  (19KD1A05I8)</a:t>
            </a:r>
            <a:endParaRPr/>
          </a:p>
          <a:p>
            <a:pPr indent="0" lvl="0" marL="0" rtl="0" algn="l">
              <a:spcBef>
                <a:spcPts val="972"/>
              </a:spcBef>
              <a:spcAft>
                <a:spcPts val="0"/>
              </a:spcAft>
              <a:buSzPct val="145000"/>
              <a:buNone/>
            </a:pPr>
            <a:r>
              <a:rPr lang="en-US">
                <a:latin typeface="Times New Roman"/>
                <a:ea typeface="Times New Roman"/>
                <a:cs typeface="Times New Roman"/>
                <a:sym typeface="Times New Roman"/>
              </a:rPr>
              <a:t>      Ch. Bhavani             (20KD5A0503)</a:t>
            </a:r>
            <a:endParaRPr/>
          </a:p>
          <a:p>
            <a:pPr indent="0" lvl="0" marL="0" rtl="0" algn="l">
              <a:spcBef>
                <a:spcPts val="972"/>
              </a:spcBef>
              <a:spcAft>
                <a:spcPts val="0"/>
              </a:spcAft>
              <a:buSzPct val="145000"/>
              <a:buNone/>
            </a:pPr>
            <a:r>
              <a:rPr lang="en-US">
                <a:latin typeface="Times New Roman"/>
                <a:ea typeface="Times New Roman"/>
                <a:cs typeface="Times New Roman"/>
                <a:sym typeface="Times New Roman"/>
              </a:rPr>
              <a:t>      Ch. Naveena             (20KD5A0504)</a:t>
            </a:r>
            <a:endParaRPr/>
          </a:p>
          <a:p>
            <a:pPr indent="0" lvl="0" marL="0" rtl="0" algn="l">
              <a:spcBef>
                <a:spcPts val="1003"/>
              </a:spcBef>
              <a:spcAft>
                <a:spcPts val="0"/>
              </a:spcAft>
              <a:buSzPct val="145000"/>
              <a:buNone/>
            </a:pPr>
            <a:r>
              <a:t/>
            </a:r>
            <a:endParaRPr sz="2600">
              <a:latin typeface="Times New Roman"/>
              <a:ea typeface="Times New Roman"/>
              <a:cs typeface="Times New Roman"/>
              <a:sym typeface="Times New Roman"/>
            </a:endParaRPr>
          </a:p>
          <a:p>
            <a:pPr indent="0" lvl="0" marL="0" rtl="0" algn="l">
              <a:spcBef>
                <a:spcPts val="972"/>
              </a:spcBef>
              <a:spcAft>
                <a:spcPts val="0"/>
              </a:spcAft>
              <a:buSzPct val="145000"/>
              <a:buNone/>
            </a:pPr>
            <a:r>
              <a:rPr lang="en-US">
                <a:latin typeface="Times New Roman"/>
                <a:ea typeface="Times New Roman"/>
                <a:cs typeface="Times New Roman"/>
                <a:sym typeface="Times New Roman"/>
              </a:rPr>
              <a:t>Mentor</a:t>
            </a:r>
            <a:endParaRPr/>
          </a:p>
          <a:p>
            <a:pPr indent="0" lvl="0" marL="0" rtl="0" algn="l">
              <a:spcBef>
                <a:spcPts val="972"/>
              </a:spcBef>
              <a:spcAft>
                <a:spcPts val="0"/>
              </a:spcAft>
              <a:buSzPct val="145000"/>
              <a:buNone/>
            </a:pPr>
            <a:r>
              <a:rPr lang="en-US">
                <a:latin typeface="Times New Roman"/>
                <a:ea typeface="Times New Roman"/>
                <a:cs typeface="Times New Roman"/>
                <a:sym typeface="Times New Roman"/>
              </a:rPr>
              <a:t>       M.Sriramulu,</a:t>
            </a:r>
            <a:endParaRPr/>
          </a:p>
          <a:p>
            <a:pPr indent="0" lvl="0" marL="0" rtl="0" algn="l">
              <a:spcBef>
                <a:spcPts val="972"/>
              </a:spcBef>
              <a:spcAft>
                <a:spcPts val="0"/>
              </a:spcAft>
              <a:buSzPct val="145000"/>
              <a:buNone/>
            </a:pPr>
            <a:r>
              <a:rPr lang="en-US">
                <a:latin typeface="Times New Roman"/>
                <a:ea typeface="Times New Roman"/>
                <a:cs typeface="Times New Roman"/>
                <a:sym typeface="Times New Roman"/>
              </a:rPr>
              <a:t>       M.Tech,Assistant Professor,</a:t>
            </a:r>
            <a:endParaRPr/>
          </a:p>
          <a:p>
            <a:pPr indent="0" lvl="0" marL="0" rtl="0" algn="l">
              <a:spcBef>
                <a:spcPts val="972"/>
              </a:spcBef>
              <a:spcAft>
                <a:spcPts val="0"/>
              </a:spcAft>
              <a:buSzPct val="145000"/>
              <a:buNone/>
            </a:pPr>
            <a:r>
              <a:rPr lang="en-US">
                <a:latin typeface="Times New Roman"/>
                <a:ea typeface="Times New Roman"/>
                <a:cs typeface="Times New Roman"/>
                <a:sym typeface="Times New Roman"/>
              </a:rPr>
              <a:t>       Dept.of CSE.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0"/>
          <p:cNvSpPr txBox="1"/>
          <p:nvPr>
            <p:ph type="title"/>
          </p:nvPr>
        </p:nvSpPr>
        <p:spPr>
          <a:xfrm>
            <a:off x="1600200" y="596155"/>
            <a:ext cx="9902824" cy="4769222"/>
          </a:xfrm>
          <a:prstGeom prst="rect">
            <a:avLst/>
          </a:prstGeom>
          <a:noFill/>
          <a:ln>
            <a:noFill/>
          </a:ln>
        </p:spPr>
        <p:txBody>
          <a:bodyPr anchorCtr="0" anchor="ctr" bIns="45700" lIns="91425" spcFirstLastPara="1" rIns="91425" wrap="square" tIns="45700">
            <a:noAutofit/>
          </a:bodyPr>
          <a:lstStyle/>
          <a:p>
            <a:pPr indent="0" lvl="0" marL="0" rtl="0" algn="just">
              <a:spcBef>
                <a:spcPts val="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In the above architecture, All the contract code are written in solidity that is used to deploy a contract in blockchain platform. The Campaign Factory is built and used to deploy the contract in the network. With the help of campaign factory, the new campaigns can be created. Whenever a campaign factory is deployed a very small amount of gas fee is needed. The creator or manager of the project will request money for buying some accessories related to that project. He will then create a request with the help of the request form. This form will be recorded and stored in the blockchain. If necessary, all the contributors need to approve the request. If not then they can reject the request. Once the voting is done then the request will be finalized and to finalize the request the number of approvers count must greater than half the total number of approvers that have contributed in the campaign. If it meets the requirements,</a:t>
            </a:r>
            <a:br>
              <a:rPr lang="en-US" sz="2000">
                <a:latin typeface="Times New Roman"/>
                <a:ea typeface="Times New Roman"/>
                <a:cs typeface="Times New Roman"/>
                <a:sym typeface="Times New Roman"/>
              </a:rPr>
            </a:br>
            <a:endParaRPr sz="2000">
              <a:latin typeface="Times New Roman"/>
              <a:ea typeface="Times New Roman"/>
              <a:cs typeface="Times New Roman"/>
              <a:sym typeface="Times New Roman"/>
            </a:endParaRPr>
          </a:p>
        </p:txBody>
      </p:sp>
      <p:sp>
        <p:nvSpPr>
          <p:cNvPr id="198" name="Google Shape;198;p10"/>
          <p:cNvSpPr txBox="1"/>
          <p:nvPr>
            <p:ph idx="1" type="body"/>
          </p:nvPr>
        </p:nvSpPr>
        <p:spPr>
          <a:xfrm rot="10800000">
            <a:off x="9399493" y="7941832"/>
            <a:ext cx="309280" cy="45719"/>
          </a:xfrm>
          <a:prstGeom prst="rect">
            <a:avLst/>
          </a:prstGeom>
          <a:noFill/>
          <a:ln>
            <a:noFill/>
          </a:ln>
        </p:spPr>
        <p:txBody>
          <a:bodyPr anchorCtr="0" anchor="ctr" bIns="45700" lIns="91425" spcFirstLastPara="1" rIns="91425" wrap="square" tIns="45700">
            <a:normAutofit fontScale="25000" lnSpcReduction="20000"/>
          </a:bodyPr>
          <a:lstStyle/>
          <a:p>
            <a:pPr indent="-230505" lvl="0" marL="285750" rtl="0" algn="l">
              <a:spcBef>
                <a:spcPts val="0"/>
              </a:spcBef>
              <a:spcAft>
                <a:spcPts val="0"/>
              </a:spcAft>
              <a:buSzPct val="145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1"/>
          <p:cNvSpPr txBox="1"/>
          <p:nvPr>
            <p:ph type="title"/>
          </p:nvPr>
        </p:nvSpPr>
        <p:spPr>
          <a:xfrm>
            <a:off x="1484311" y="295835"/>
            <a:ext cx="10018713" cy="954741"/>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SYSTEM REQUIREMENTS</a:t>
            </a:r>
            <a:endParaRPr/>
          </a:p>
        </p:txBody>
      </p:sp>
      <p:sp>
        <p:nvSpPr>
          <p:cNvPr id="204" name="Google Shape;204;p11"/>
          <p:cNvSpPr txBox="1"/>
          <p:nvPr>
            <p:ph idx="1" type="body"/>
          </p:nvPr>
        </p:nvSpPr>
        <p:spPr>
          <a:xfrm>
            <a:off x="1484310" y="1411941"/>
            <a:ext cx="10018713" cy="4379260"/>
          </a:xfrm>
          <a:prstGeom prst="rect">
            <a:avLst/>
          </a:prstGeom>
          <a:noFill/>
          <a:ln>
            <a:noFill/>
          </a:ln>
        </p:spPr>
        <p:txBody>
          <a:bodyPr anchorCtr="0" anchor="ctr" bIns="45700" lIns="91425" spcFirstLastPara="1" rIns="91425" wrap="square" tIns="45700">
            <a:normAutofit fontScale="25000" lnSpcReduction="20000"/>
          </a:bodyPr>
          <a:lstStyle/>
          <a:p>
            <a:pPr indent="0" lvl="0" marL="0" rtl="0" algn="just">
              <a:spcBef>
                <a:spcPts val="0"/>
              </a:spcBef>
              <a:spcAft>
                <a:spcPts val="0"/>
              </a:spcAft>
              <a:buSzPct val="145000"/>
              <a:buNone/>
            </a:pPr>
            <a:r>
              <a:rPr lang="en-US" sz="12800"/>
              <a:t>                           SOFTWARE REQUIREMENTS</a:t>
            </a:r>
            <a:endParaRPr/>
          </a:p>
          <a:p>
            <a:pPr indent="-285750" lvl="0" marL="285750" rtl="0" algn="just">
              <a:spcBef>
                <a:spcPts val="1000"/>
              </a:spcBef>
              <a:spcAft>
                <a:spcPts val="0"/>
              </a:spcAft>
              <a:buSzPct val="145000"/>
              <a:buChar char="•"/>
            </a:pPr>
            <a:r>
              <a:rPr lang="en-US" sz="8000">
                <a:latin typeface="Times New Roman"/>
                <a:ea typeface="Times New Roman"/>
                <a:cs typeface="Times New Roman"/>
                <a:sym typeface="Times New Roman"/>
              </a:rPr>
              <a:t>Operating System                    :            Windows 7 or later</a:t>
            </a:r>
            <a:endParaRPr/>
          </a:p>
          <a:p>
            <a:pPr indent="-285750" lvl="0" marL="285750" rtl="0" algn="just">
              <a:spcBef>
                <a:spcPts val="1000"/>
              </a:spcBef>
              <a:spcAft>
                <a:spcPts val="0"/>
              </a:spcAft>
              <a:buSzPct val="145000"/>
              <a:buChar char="•"/>
            </a:pPr>
            <a:r>
              <a:rPr lang="en-US" sz="8000">
                <a:latin typeface="Times New Roman"/>
                <a:ea typeface="Times New Roman"/>
                <a:cs typeface="Times New Roman"/>
                <a:sym typeface="Times New Roman"/>
              </a:rPr>
              <a:t>Technologies                           :             Blockchain</a:t>
            </a:r>
            <a:endParaRPr/>
          </a:p>
          <a:p>
            <a:pPr indent="-285750" lvl="0" marL="285750" rtl="0" algn="just">
              <a:spcBef>
                <a:spcPts val="1000"/>
              </a:spcBef>
              <a:spcAft>
                <a:spcPts val="0"/>
              </a:spcAft>
              <a:buSzPct val="145000"/>
              <a:buChar char="•"/>
            </a:pPr>
            <a:r>
              <a:rPr lang="en-US" sz="8000">
                <a:latin typeface="Times New Roman"/>
                <a:ea typeface="Times New Roman"/>
                <a:cs typeface="Times New Roman"/>
                <a:sym typeface="Times New Roman"/>
              </a:rPr>
              <a:t>Programming Languages        :             Solidity,React.js </a:t>
            </a:r>
            <a:endParaRPr/>
          </a:p>
          <a:p>
            <a:pPr indent="-285750" lvl="0" marL="285750" rtl="0" algn="just">
              <a:spcBef>
                <a:spcPts val="1000"/>
              </a:spcBef>
              <a:spcAft>
                <a:spcPts val="0"/>
              </a:spcAft>
              <a:buSzPct val="145000"/>
              <a:buChar char="•"/>
            </a:pPr>
            <a:r>
              <a:rPr lang="en-US" sz="8000">
                <a:latin typeface="Times New Roman"/>
                <a:ea typeface="Times New Roman"/>
                <a:cs typeface="Times New Roman"/>
                <a:sym typeface="Times New Roman"/>
              </a:rPr>
              <a:t>Tools                                        :            Ethereum,Metamask,Node.js</a:t>
            </a:r>
            <a:endParaRPr/>
          </a:p>
          <a:p>
            <a:pPr indent="0" lvl="0" marL="0" rtl="0" algn="just">
              <a:spcBef>
                <a:spcPts val="1240"/>
              </a:spcBef>
              <a:spcAft>
                <a:spcPts val="0"/>
              </a:spcAft>
              <a:buSzPct val="145000"/>
              <a:buNone/>
            </a:pPr>
            <a:r>
              <a:rPr lang="en-US" sz="12800">
                <a:latin typeface="Times New Roman"/>
                <a:ea typeface="Times New Roman"/>
                <a:cs typeface="Times New Roman"/>
                <a:sym typeface="Times New Roman"/>
              </a:rPr>
              <a:t>                     HARDWARE REQUIREMENTS</a:t>
            </a:r>
            <a:endParaRPr/>
          </a:p>
          <a:p>
            <a:pPr indent="-285750" lvl="0" marL="285750" rtl="0" algn="just">
              <a:spcBef>
                <a:spcPts val="1000"/>
              </a:spcBef>
              <a:spcAft>
                <a:spcPts val="0"/>
              </a:spcAft>
              <a:buSzPct val="145000"/>
              <a:buChar char="•"/>
            </a:pPr>
            <a:r>
              <a:rPr lang="en-US" sz="8000">
                <a:latin typeface="Times New Roman"/>
                <a:ea typeface="Times New Roman"/>
                <a:cs typeface="Times New Roman"/>
                <a:sym typeface="Times New Roman"/>
              </a:rPr>
              <a:t>RAM                                        :            4 GB(min)</a:t>
            </a:r>
            <a:endParaRPr/>
          </a:p>
          <a:p>
            <a:pPr indent="-285750" lvl="0" marL="285750" rtl="0" algn="just">
              <a:spcBef>
                <a:spcPts val="1000"/>
              </a:spcBef>
              <a:spcAft>
                <a:spcPts val="0"/>
              </a:spcAft>
              <a:buSzPct val="145000"/>
              <a:buChar char="•"/>
            </a:pPr>
            <a:r>
              <a:rPr lang="en-US" sz="8000">
                <a:latin typeface="Times New Roman"/>
                <a:ea typeface="Times New Roman"/>
                <a:cs typeface="Times New Roman"/>
                <a:sym typeface="Times New Roman"/>
              </a:rPr>
              <a:t>Hard Disk                                 :            05+ GB</a:t>
            </a:r>
            <a:endParaRPr/>
          </a:p>
          <a:p>
            <a:pPr indent="-285750" lvl="0" marL="285750" rtl="0" algn="just">
              <a:spcBef>
                <a:spcPts val="1000"/>
              </a:spcBef>
              <a:spcAft>
                <a:spcPts val="0"/>
              </a:spcAft>
              <a:buSzPct val="145000"/>
              <a:buChar char="•"/>
            </a:pPr>
            <a:r>
              <a:rPr lang="en-US" sz="8000">
                <a:latin typeface="Times New Roman"/>
                <a:ea typeface="Times New Roman"/>
                <a:cs typeface="Times New Roman"/>
                <a:sym typeface="Times New Roman"/>
              </a:rPr>
              <a:t>Processor                                  :            Intel core i3 or later</a:t>
            </a:r>
            <a:endParaRPr/>
          </a:p>
          <a:p>
            <a:pPr indent="0" lvl="0" marL="0" rtl="0" algn="just">
              <a:spcBef>
                <a:spcPts val="1000"/>
              </a:spcBef>
              <a:spcAft>
                <a:spcPts val="0"/>
              </a:spcAft>
              <a:buSzPct val="145000"/>
              <a:buNone/>
            </a:pPr>
            <a:r>
              <a:rPr lang="en-US" sz="8000">
                <a:latin typeface="Times New Roman"/>
                <a:ea typeface="Times New Roman"/>
                <a:cs typeface="Times New Roman"/>
                <a:sym typeface="Times New Roman"/>
              </a:rPr>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2"/>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CONCLUSION</a:t>
            </a:r>
            <a:br>
              <a:rPr lang="en-US"/>
            </a:br>
            <a:endParaRPr/>
          </a:p>
        </p:txBody>
      </p:sp>
      <p:sp>
        <p:nvSpPr>
          <p:cNvPr id="210" name="Google Shape;210;p12"/>
          <p:cNvSpPr txBox="1"/>
          <p:nvPr>
            <p:ph idx="1" type="body"/>
          </p:nvPr>
        </p:nvSpPr>
        <p:spPr>
          <a:xfrm>
            <a:off x="1484310" y="1748119"/>
            <a:ext cx="10018713" cy="3186952"/>
          </a:xfrm>
          <a:prstGeom prst="rect">
            <a:avLst/>
          </a:prstGeom>
          <a:noFill/>
          <a:ln>
            <a:noFill/>
          </a:ln>
        </p:spPr>
        <p:txBody>
          <a:bodyPr anchorCtr="0" anchor="ctr" bIns="45700" lIns="91425" spcFirstLastPara="1" rIns="91425" wrap="square" tIns="45700">
            <a:normAutofit/>
          </a:bodyPr>
          <a:lstStyle/>
          <a:p>
            <a:pPr indent="-285750" lvl="0" marL="285750" rtl="0" algn="just">
              <a:spcBef>
                <a:spcPts val="0"/>
              </a:spcBef>
              <a:spcAft>
                <a:spcPts val="0"/>
              </a:spcAft>
              <a:buSzPts val="2900"/>
              <a:buChar char="•"/>
            </a:pPr>
            <a:r>
              <a:rPr lang="en-US" sz="2000">
                <a:latin typeface="Times New Roman"/>
                <a:ea typeface="Times New Roman"/>
                <a:cs typeface="Times New Roman"/>
                <a:sym typeface="Times New Roman"/>
              </a:rPr>
              <a:t>In this piece of work, we endeavored to leverage the existing crowd funding methods of raising funds to more secure, transparent and verifiable way. We were also successful in achieving this with the help of Ethereum network. The security issues in crowdfunding platforms can be answered by the introduction of the blockchain technology which functions on a trust-free system. With the help of Ethereum network the money doesn’t go directly in the hands of the campaign initiator, whereas it is been stored on an Ethereum account.</a:t>
            </a:r>
            <a:endParaRPr sz="20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3"/>
          <p:cNvSpPr txBox="1"/>
          <p:nvPr>
            <p:ph type="title"/>
          </p:nvPr>
        </p:nvSpPr>
        <p:spPr>
          <a:xfrm>
            <a:off x="1484300" y="1896008"/>
            <a:ext cx="10018800" cy="2478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Corbel"/>
              <a:buNone/>
            </a:pPr>
            <a:r>
              <a:rPr lang="en-US" sz="5700"/>
              <a:t>THANK YOU </a:t>
            </a:r>
            <a:endParaRPr sz="6100"/>
          </a:p>
        </p:txBody>
      </p:sp>
      <p:sp>
        <p:nvSpPr>
          <p:cNvPr id="216" name="Google Shape;216;p13"/>
          <p:cNvSpPr txBox="1"/>
          <p:nvPr>
            <p:ph idx="1" type="body"/>
          </p:nvPr>
        </p:nvSpPr>
        <p:spPr>
          <a:xfrm>
            <a:off x="1484300" y="2810429"/>
            <a:ext cx="10018800" cy="8955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
          <p:cNvSpPr txBox="1"/>
          <p:nvPr>
            <p:ph type="title"/>
          </p:nvPr>
        </p:nvSpPr>
        <p:spPr>
          <a:xfrm>
            <a:off x="1524652" y="91888"/>
            <a:ext cx="10018713" cy="17525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Times New Roman"/>
              <a:buNone/>
            </a:pPr>
            <a:r>
              <a:rPr lang="en-US">
                <a:latin typeface="Times New Roman"/>
                <a:ea typeface="Times New Roman"/>
                <a:cs typeface="Times New Roman"/>
                <a:sym typeface="Times New Roman"/>
              </a:rPr>
              <a:t>INDEX</a:t>
            </a:r>
            <a:endParaRPr>
              <a:latin typeface="Times New Roman"/>
              <a:ea typeface="Times New Roman"/>
              <a:cs typeface="Times New Roman"/>
              <a:sym typeface="Times New Roman"/>
            </a:endParaRPr>
          </a:p>
        </p:txBody>
      </p:sp>
      <p:sp>
        <p:nvSpPr>
          <p:cNvPr id="149" name="Google Shape;149;p2"/>
          <p:cNvSpPr txBox="1"/>
          <p:nvPr>
            <p:ph idx="1" type="body"/>
          </p:nvPr>
        </p:nvSpPr>
        <p:spPr>
          <a:xfrm>
            <a:off x="1524652" y="1385047"/>
            <a:ext cx="7812741" cy="6364939"/>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2900"/>
              <a:buChar char="•"/>
            </a:pPr>
            <a:r>
              <a:rPr lang="en-US" sz="2000">
                <a:latin typeface="Times New Roman"/>
                <a:ea typeface="Times New Roman"/>
                <a:cs typeface="Times New Roman"/>
                <a:sym typeface="Times New Roman"/>
              </a:rPr>
              <a:t>Introduction</a:t>
            </a:r>
            <a:endParaRPr/>
          </a:p>
          <a:p>
            <a:pPr indent="-285750" lvl="0" marL="285750" rtl="0" algn="l">
              <a:spcBef>
                <a:spcPts val="1000"/>
              </a:spcBef>
              <a:spcAft>
                <a:spcPts val="0"/>
              </a:spcAft>
              <a:buSzPts val="2900"/>
              <a:buChar char="•"/>
            </a:pPr>
            <a:r>
              <a:rPr lang="en-US" sz="2000">
                <a:latin typeface="Times New Roman"/>
                <a:ea typeface="Times New Roman"/>
                <a:cs typeface="Times New Roman"/>
                <a:sym typeface="Times New Roman"/>
              </a:rPr>
              <a:t>Abstract</a:t>
            </a:r>
            <a:endParaRPr/>
          </a:p>
          <a:p>
            <a:pPr indent="-285750" lvl="0" marL="285750" rtl="0" algn="l">
              <a:spcBef>
                <a:spcPts val="1000"/>
              </a:spcBef>
              <a:spcAft>
                <a:spcPts val="0"/>
              </a:spcAft>
              <a:buSzPts val="2900"/>
              <a:buChar char="•"/>
            </a:pPr>
            <a:r>
              <a:rPr lang="en-US" sz="2000">
                <a:latin typeface="Times New Roman"/>
                <a:ea typeface="Times New Roman"/>
                <a:cs typeface="Times New Roman"/>
                <a:sym typeface="Times New Roman"/>
              </a:rPr>
              <a:t>Literature Survey</a:t>
            </a:r>
            <a:endParaRPr/>
          </a:p>
          <a:p>
            <a:pPr indent="-285750" lvl="0" marL="285750" rtl="0" algn="l">
              <a:spcBef>
                <a:spcPts val="1000"/>
              </a:spcBef>
              <a:spcAft>
                <a:spcPts val="0"/>
              </a:spcAft>
              <a:buSzPts val="2900"/>
              <a:buChar char="•"/>
            </a:pPr>
            <a:r>
              <a:rPr lang="en-US" sz="2000">
                <a:latin typeface="Times New Roman"/>
                <a:ea typeface="Times New Roman"/>
                <a:cs typeface="Times New Roman"/>
                <a:sym typeface="Times New Roman"/>
              </a:rPr>
              <a:t>Existing System and Limitations</a:t>
            </a:r>
            <a:endParaRPr/>
          </a:p>
          <a:p>
            <a:pPr indent="-285750" lvl="0" marL="285750" rtl="0" algn="l">
              <a:spcBef>
                <a:spcPts val="1000"/>
              </a:spcBef>
              <a:spcAft>
                <a:spcPts val="0"/>
              </a:spcAft>
              <a:buSzPts val="2900"/>
              <a:buChar char="•"/>
            </a:pPr>
            <a:r>
              <a:rPr lang="en-US" sz="2000">
                <a:latin typeface="Times New Roman"/>
                <a:ea typeface="Times New Roman"/>
                <a:cs typeface="Times New Roman"/>
                <a:sym typeface="Times New Roman"/>
              </a:rPr>
              <a:t>Proposed System and Advantages</a:t>
            </a:r>
            <a:endParaRPr/>
          </a:p>
          <a:p>
            <a:pPr indent="-285750" lvl="0" marL="285750" rtl="0" algn="l">
              <a:spcBef>
                <a:spcPts val="1000"/>
              </a:spcBef>
              <a:spcAft>
                <a:spcPts val="0"/>
              </a:spcAft>
              <a:buSzPts val="2900"/>
              <a:buChar char="•"/>
            </a:pPr>
            <a:r>
              <a:rPr lang="en-US" sz="2000">
                <a:latin typeface="Times New Roman"/>
                <a:ea typeface="Times New Roman"/>
                <a:cs typeface="Times New Roman"/>
                <a:sym typeface="Times New Roman"/>
              </a:rPr>
              <a:t>Algorithm</a:t>
            </a:r>
            <a:endParaRPr/>
          </a:p>
          <a:p>
            <a:pPr indent="-285750" lvl="0" marL="285750" rtl="0" algn="l">
              <a:spcBef>
                <a:spcPts val="1000"/>
              </a:spcBef>
              <a:spcAft>
                <a:spcPts val="0"/>
              </a:spcAft>
              <a:buSzPts val="2900"/>
              <a:buChar char="•"/>
            </a:pPr>
            <a:r>
              <a:rPr lang="en-US" sz="2000">
                <a:latin typeface="Times New Roman"/>
                <a:ea typeface="Times New Roman"/>
                <a:cs typeface="Times New Roman"/>
                <a:sym typeface="Times New Roman"/>
              </a:rPr>
              <a:t>Design</a:t>
            </a:r>
            <a:endParaRPr/>
          </a:p>
          <a:p>
            <a:pPr indent="-285750" lvl="0" marL="285750" rtl="0" algn="l">
              <a:spcBef>
                <a:spcPts val="1000"/>
              </a:spcBef>
              <a:spcAft>
                <a:spcPts val="0"/>
              </a:spcAft>
              <a:buSzPts val="2900"/>
              <a:buChar char="•"/>
            </a:pPr>
            <a:r>
              <a:rPr lang="en-US" sz="2000">
                <a:latin typeface="Times New Roman"/>
                <a:ea typeface="Times New Roman"/>
                <a:cs typeface="Times New Roman"/>
                <a:sym typeface="Times New Roman"/>
              </a:rPr>
              <a:t>System Requirements</a:t>
            </a:r>
            <a:endParaRPr/>
          </a:p>
          <a:p>
            <a:pPr indent="-285750" lvl="0" marL="285750" rtl="0" algn="l">
              <a:spcBef>
                <a:spcPts val="1000"/>
              </a:spcBef>
              <a:spcAft>
                <a:spcPts val="0"/>
              </a:spcAft>
              <a:buSzPts val="2900"/>
              <a:buChar char="•"/>
            </a:pPr>
            <a:r>
              <a:rPr lang="en-US" sz="2000">
                <a:latin typeface="Times New Roman"/>
                <a:ea typeface="Times New Roman"/>
                <a:cs typeface="Times New Roman"/>
                <a:sym typeface="Times New Roman"/>
              </a:rPr>
              <a:t>Conclusion</a:t>
            </a:r>
            <a:endParaRPr/>
          </a:p>
          <a:p>
            <a:pPr indent="-101600" lvl="0" marL="285750" rtl="0" algn="l">
              <a:spcBef>
                <a:spcPts val="1000"/>
              </a:spcBef>
              <a:spcAft>
                <a:spcPts val="0"/>
              </a:spcAft>
              <a:buSzPts val="2900"/>
              <a:buNone/>
            </a:pPr>
            <a:r>
              <a:t/>
            </a:r>
            <a:endParaRPr sz="2000">
              <a:latin typeface="Times New Roman"/>
              <a:ea typeface="Times New Roman"/>
              <a:cs typeface="Times New Roman"/>
              <a:sym typeface="Times New Roman"/>
            </a:endParaRPr>
          </a:p>
          <a:p>
            <a:pPr indent="-64770" lvl="0" marL="285750" rtl="0" algn="l">
              <a:spcBef>
                <a:spcPts val="1080"/>
              </a:spcBef>
              <a:spcAft>
                <a:spcPts val="0"/>
              </a:spcAft>
              <a:buSzPts val="3480"/>
              <a:buNone/>
            </a:pPr>
            <a:r>
              <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
          <p:cNvSpPr txBox="1"/>
          <p:nvPr>
            <p:ph type="title"/>
          </p:nvPr>
        </p:nvSpPr>
        <p:spPr>
          <a:xfrm>
            <a:off x="1484311" y="0"/>
            <a:ext cx="10018713" cy="1048871"/>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Times New Roman"/>
              <a:buNone/>
            </a:pPr>
            <a:r>
              <a:rPr lang="en-US">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155" name="Google Shape;155;p3"/>
          <p:cNvSpPr txBox="1"/>
          <p:nvPr>
            <p:ph idx="1" type="body"/>
          </p:nvPr>
        </p:nvSpPr>
        <p:spPr>
          <a:xfrm>
            <a:off x="874060" y="242047"/>
            <a:ext cx="10628964" cy="8861611"/>
          </a:xfrm>
          <a:prstGeom prst="rect">
            <a:avLst/>
          </a:prstGeom>
          <a:noFill/>
          <a:ln>
            <a:noFill/>
          </a:ln>
        </p:spPr>
        <p:txBody>
          <a:bodyPr anchorCtr="0" anchor="ctr" bIns="45700" lIns="91425" spcFirstLastPara="1" rIns="91425" wrap="square" tIns="45700">
            <a:noAutofit/>
          </a:bodyPr>
          <a:lstStyle/>
          <a:p>
            <a:pPr indent="-285750" lvl="0" marL="285750" rtl="0" algn="just">
              <a:spcBef>
                <a:spcPts val="0"/>
              </a:spcBef>
              <a:spcAft>
                <a:spcPts val="0"/>
              </a:spcAft>
              <a:buSzPts val="2900"/>
              <a:buChar char="•"/>
            </a:pPr>
            <a:r>
              <a:rPr lang="en-US" sz="2000">
                <a:latin typeface="Times New Roman"/>
                <a:ea typeface="Times New Roman"/>
                <a:cs typeface="Times New Roman"/>
                <a:sym typeface="Times New Roman"/>
              </a:rPr>
              <a:t> Crowdfunding has become a popular method for individuals, startups, and businesses to raise funds for their projects or ideas. With the rise of blockchain technology, it has become even easier to create a decentralized crowdfunding platform that is transparent, secure, and accessible to anyone with an internet connection </a:t>
            </a:r>
            <a:endParaRPr/>
          </a:p>
          <a:p>
            <a:pPr indent="-285750" lvl="0" marL="285750" rtl="0" algn="just">
              <a:spcBef>
                <a:spcPts val="1000"/>
              </a:spcBef>
              <a:spcAft>
                <a:spcPts val="0"/>
              </a:spcAft>
              <a:buSzPts val="2900"/>
              <a:buChar char="•"/>
            </a:pPr>
            <a:r>
              <a:rPr lang="en-US" sz="2000">
                <a:latin typeface="Times New Roman"/>
                <a:ea typeface="Times New Roman"/>
                <a:cs typeface="Times New Roman"/>
                <a:sym typeface="Times New Roman"/>
              </a:rPr>
              <a:t>This project aims to create a crowdfunding platform using the MetaMask wallet on the Ethereum blockchain. The platform will allow users to create campaigns, set funding goals, and accept donations in Ether (ETH). The platform will also have features such as campaign updates, rewards for donors, and a dashboard for campaign creators to track their progress.</a:t>
            </a:r>
            <a:endParaRPr/>
          </a:p>
          <a:p>
            <a:pPr indent="-285750" lvl="0" marL="285750" rtl="0" algn="just">
              <a:spcBef>
                <a:spcPts val="1000"/>
              </a:spcBef>
              <a:spcAft>
                <a:spcPts val="0"/>
              </a:spcAft>
              <a:buSzPts val="2900"/>
              <a:buChar char="•"/>
            </a:pPr>
            <a:r>
              <a:rPr lang="en-US" sz="2000">
                <a:latin typeface="Times New Roman"/>
                <a:ea typeface="Times New Roman"/>
                <a:cs typeface="Times New Roman"/>
                <a:sym typeface="Times New Roman"/>
              </a:rPr>
              <a:t>To develop this platform, we will use Ethereum smart contracts to manage the transactions and funding goals. We will also use web3.js and other web technologies to create a user-friendly interface that integrates seamlessly with MetaMask. </a:t>
            </a:r>
            <a:endParaRPr/>
          </a:p>
          <a:p>
            <a:pPr indent="-285750" lvl="0" marL="285750" rtl="0" algn="just">
              <a:spcBef>
                <a:spcPts val="1000"/>
              </a:spcBef>
              <a:spcAft>
                <a:spcPts val="0"/>
              </a:spcAft>
              <a:buSzPts val="2900"/>
              <a:buChar char="•"/>
            </a:pPr>
            <a:r>
              <a:rPr lang="en-US" sz="2000">
                <a:latin typeface="Times New Roman"/>
                <a:ea typeface="Times New Roman"/>
                <a:cs typeface="Times New Roman"/>
                <a:sym typeface="Times New Roman"/>
              </a:rPr>
              <a:t>Overall, this crowdfunding platform using MetaMask wallet will provide an easy, secure, and transparent way for individuals to fund their projects and for contributors to support the projects they care about.</a:t>
            </a:r>
            <a:endParaRPr/>
          </a:p>
          <a:p>
            <a:pPr indent="0" lvl="0" marL="0" rtl="0" algn="just">
              <a:spcBef>
                <a:spcPts val="1000"/>
              </a:spcBef>
              <a:spcAft>
                <a:spcPts val="0"/>
              </a:spcAft>
              <a:buSzPts val="2900"/>
              <a:buNone/>
            </a:pPr>
            <a:br>
              <a:rPr lang="en-US" sz="2000">
                <a:latin typeface="Times New Roman"/>
                <a:ea typeface="Times New Roman"/>
                <a:cs typeface="Times New Roman"/>
                <a:sym typeface="Times New Roman"/>
              </a:rPr>
            </a:br>
            <a:endParaRPr sz="2000">
              <a:latin typeface="Times New Roman"/>
              <a:ea typeface="Times New Roman"/>
              <a:cs typeface="Times New Roman"/>
              <a:sym typeface="Times New Roman"/>
            </a:endParaRPr>
          </a:p>
          <a:p>
            <a:pPr indent="-101600" lvl="0" marL="285750" rtl="0" algn="just">
              <a:spcBef>
                <a:spcPts val="1000"/>
              </a:spcBef>
              <a:spcAft>
                <a:spcPts val="0"/>
              </a:spcAft>
              <a:buSzPts val="2900"/>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4"/>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Times New Roman"/>
              <a:buNone/>
            </a:pPr>
            <a:r>
              <a:rPr lang="en-US">
                <a:latin typeface="Times New Roman"/>
                <a:ea typeface="Times New Roman"/>
                <a:cs typeface="Times New Roman"/>
                <a:sym typeface="Times New Roman"/>
              </a:rPr>
              <a:t>ABSTRACT</a:t>
            </a:r>
            <a:endParaRPr>
              <a:latin typeface="Times New Roman"/>
              <a:ea typeface="Times New Roman"/>
              <a:cs typeface="Times New Roman"/>
              <a:sym typeface="Times New Roman"/>
            </a:endParaRPr>
          </a:p>
        </p:txBody>
      </p:sp>
      <p:sp>
        <p:nvSpPr>
          <p:cNvPr id="161" name="Google Shape;161;p4"/>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fontScale="77500" lnSpcReduction="20000"/>
          </a:bodyPr>
          <a:lstStyle/>
          <a:p>
            <a:pPr indent="-285750" lvl="0" marL="285750" rtl="0" algn="just">
              <a:spcBef>
                <a:spcPts val="0"/>
              </a:spcBef>
              <a:spcAft>
                <a:spcPts val="0"/>
              </a:spcAft>
              <a:buSzPct val="145000"/>
              <a:buChar char="•"/>
            </a:pPr>
            <a:r>
              <a:rPr lang="en-US">
                <a:latin typeface="Times New Roman"/>
                <a:ea typeface="Times New Roman"/>
                <a:cs typeface="Times New Roman"/>
                <a:sym typeface="Times New Roman"/>
              </a:rPr>
              <a:t>The advent of cryptocurrencies has revolutionized the way we approach fundraising and investment. Blockchain technology, in particular, provides an ideal platform for crowdfunding, as it offers transparency, security, and decentralization. It also allows individuals or organizations to raise funds for a particular project or cause by soliciting small contributions from a large number of people. In our project, we would leverage the power of decentralized technologies such as blockchain and smart contracts to create a more transparent, secure, and efficient platform for raising and managing funds. It would allow creators to connect directly with their supporters and also provide a way for backers to track the progress of the projects they support. The main aim is to create a full-fledged web 3.0 application that allows users to send transactions through the blockchain. Each transaction will belong to a specific crowdfunding campaign and it will be forever stored on the blockchain. For this, we make use of the third web which is a web3 development framework and reactJS. </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5"/>
          <p:cNvSpPr txBox="1"/>
          <p:nvPr>
            <p:ph type="title"/>
          </p:nvPr>
        </p:nvSpPr>
        <p:spPr>
          <a:xfrm>
            <a:off x="1484311" y="685800"/>
            <a:ext cx="10018713" cy="87405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Times New Roman"/>
              <a:buNone/>
            </a:pPr>
            <a:r>
              <a:rPr lang="en-US">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p:txBody>
      </p:sp>
      <p:sp>
        <p:nvSpPr>
          <p:cNvPr id="167" name="Google Shape;167;p5"/>
          <p:cNvSpPr txBox="1"/>
          <p:nvPr>
            <p:ph idx="1" type="body"/>
          </p:nvPr>
        </p:nvSpPr>
        <p:spPr>
          <a:xfrm>
            <a:off x="1484311" y="2070847"/>
            <a:ext cx="10400364" cy="4787153"/>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3480"/>
              <a:buFont typeface="Noto Sans Symbols"/>
              <a:buChar char="⮚"/>
            </a:pPr>
            <a:r>
              <a:rPr lang="en-US">
                <a:latin typeface="Times New Roman"/>
                <a:ea typeface="Times New Roman"/>
                <a:cs typeface="Times New Roman"/>
                <a:sym typeface="Times New Roman"/>
              </a:rPr>
              <a:t>Crowdfunding using Ethereum Blockchain :</a:t>
            </a:r>
            <a:endParaRPr/>
          </a:p>
          <a:p>
            <a:pPr indent="-285750" lvl="0" marL="285750" rtl="0" algn="just">
              <a:spcBef>
                <a:spcPts val="1000"/>
              </a:spcBef>
              <a:spcAft>
                <a:spcPts val="0"/>
              </a:spcAft>
              <a:buSzPts val="2900"/>
              <a:buChar char="•"/>
            </a:pPr>
            <a:r>
              <a:rPr lang="en-US" sz="2000">
                <a:latin typeface="Times New Roman"/>
                <a:ea typeface="Times New Roman"/>
                <a:cs typeface="Times New Roman"/>
                <a:sym typeface="Times New Roman"/>
              </a:rPr>
              <a:t>The rise of Blockchain technology enables us to create secure, trusted and decentralized apps. Crowdfunding is an online money raising strategy that uses small amounts of capital from a large number of individuals which finance a new business project.</a:t>
            </a:r>
            <a:endParaRPr/>
          </a:p>
          <a:p>
            <a:pPr indent="-285750" lvl="0" marL="285750" rtl="0" algn="l">
              <a:spcBef>
                <a:spcPts val="1000"/>
              </a:spcBef>
              <a:spcAft>
                <a:spcPts val="0"/>
              </a:spcAft>
              <a:buSzPts val="2900"/>
              <a:buChar char="•"/>
            </a:pPr>
            <a:r>
              <a:rPr lang="en-US" sz="2000">
                <a:latin typeface="Times New Roman"/>
                <a:ea typeface="Times New Roman"/>
                <a:cs typeface="Times New Roman"/>
                <a:sym typeface="Times New Roman"/>
              </a:rPr>
              <a:t>Link : </a:t>
            </a:r>
            <a:r>
              <a:rPr lang="en-US" sz="2000" u="sng">
                <a:solidFill>
                  <a:schemeClr val="hlink"/>
                </a:solidFill>
                <a:latin typeface="Times New Roman"/>
                <a:ea typeface="Times New Roman"/>
                <a:cs typeface="Times New Roman"/>
                <a:sym typeface="Times New Roman"/>
                <a:hlinkClick r:id="rId3"/>
              </a:rPr>
              <a:t>https://www.ijraset.com/research-paper/crowdfunding-using-ethereum-blockchain#introduction</a:t>
            </a:r>
            <a:endParaRPr sz="2000">
              <a:latin typeface="Times New Roman"/>
              <a:ea typeface="Times New Roman"/>
              <a:cs typeface="Times New Roman"/>
              <a:sym typeface="Times New Roman"/>
            </a:endParaRPr>
          </a:p>
          <a:p>
            <a:pPr indent="-285750" lvl="0" marL="285750" rtl="0" algn="l">
              <a:spcBef>
                <a:spcPts val="1080"/>
              </a:spcBef>
              <a:spcAft>
                <a:spcPts val="0"/>
              </a:spcAft>
              <a:buSzPts val="3480"/>
              <a:buFont typeface="Noto Sans Symbols"/>
              <a:buChar char="⮚"/>
            </a:pPr>
            <a:r>
              <a:rPr lang="en-US">
                <a:latin typeface="Times New Roman"/>
                <a:ea typeface="Times New Roman"/>
                <a:cs typeface="Times New Roman"/>
                <a:sym typeface="Times New Roman"/>
              </a:rPr>
              <a:t>Crowdfunding Platform Using Blockchain Technology :</a:t>
            </a:r>
            <a:endParaRPr/>
          </a:p>
          <a:p>
            <a:pPr indent="-285750" lvl="0" marL="285750" rtl="0" algn="just">
              <a:spcBef>
                <a:spcPts val="1040"/>
              </a:spcBef>
              <a:spcAft>
                <a:spcPts val="0"/>
              </a:spcAft>
              <a:buSzPts val="3190"/>
              <a:buChar char="•"/>
            </a:pPr>
            <a:r>
              <a:rPr lang="en-US" sz="2200">
                <a:latin typeface="Times New Roman"/>
                <a:ea typeface="Times New Roman"/>
                <a:cs typeface="Times New Roman"/>
                <a:sym typeface="Times New Roman"/>
              </a:rPr>
              <a:t>Crowdfunding is a type of internet fundraising that developed as a method for people to donate a small amount of money to help inventive people support a business or raise funds for medical emergencies.</a:t>
            </a:r>
            <a:endParaRPr/>
          </a:p>
          <a:p>
            <a:pPr indent="-285750" lvl="0" marL="285750" rtl="0" algn="l">
              <a:spcBef>
                <a:spcPts val="1040"/>
              </a:spcBef>
              <a:spcAft>
                <a:spcPts val="0"/>
              </a:spcAft>
              <a:buSzPts val="3190"/>
              <a:buChar char="•"/>
            </a:pPr>
            <a:r>
              <a:rPr lang="en-US" sz="2200">
                <a:latin typeface="Times New Roman"/>
                <a:ea typeface="Times New Roman"/>
                <a:cs typeface="Times New Roman"/>
                <a:sym typeface="Times New Roman"/>
              </a:rPr>
              <a:t>Link : </a:t>
            </a:r>
            <a:r>
              <a:rPr lang="en-US" sz="2200" u="sng">
                <a:solidFill>
                  <a:schemeClr val="hlink"/>
                </a:solidFill>
                <a:latin typeface="Times New Roman"/>
                <a:ea typeface="Times New Roman"/>
                <a:cs typeface="Times New Roman"/>
                <a:sym typeface="Times New Roman"/>
                <a:hlinkClick r:id="rId4"/>
              </a:rPr>
              <a:t>https://ijirt.org/master/publishedpaper/IJIRT155716_PAPER.pdf</a:t>
            </a:r>
            <a:endParaRPr sz="2200">
              <a:latin typeface="Times New Roman"/>
              <a:ea typeface="Times New Roman"/>
              <a:cs typeface="Times New Roman"/>
              <a:sym typeface="Times New Roman"/>
            </a:endParaRPr>
          </a:p>
          <a:p>
            <a:pPr indent="-83185" lvl="0" marL="285750" rtl="0" algn="l">
              <a:spcBef>
                <a:spcPts val="1040"/>
              </a:spcBef>
              <a:spcAft>
                <a:spcPts val="0"/>
              </a:spcAft>
              <a:buSzPts val="3190"/>
              <a:buNone/>
            </a:pPr>
            <a:r>
              <a:t/>
            </a:r>
            <a:endParaRPr sz="2200">
              <a:latin typeface="Times New Roman"/>
              <a:ea typeface="Times New Roman"/>
              <a:cs typeface="Times New Roman"/>
              <a:sym typeface="Times New Roman"/>
            </a:endParaRPr>
          </a:p>
          <a:p>
            <a:pPr indent="-64770" lvl="0" marL="285750" rtl="0" algn="l">
              <a:spcBef>
                <a:spcPts val="1080"/>
              </a:spcBef>
              <a:spcAft>
                <a:spcPts val="0"/>
              </a:spcAft>
              <a:buSzPts val="3480"/>
              <a:buNone/>
            </a:pPr>
            <a:r>
              <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6"/>
          <p:cNvSpPr txBox="1"/>
          <p:nvPr>
            <p:ph type="title"/>
          </p:nvPr>
        </p:nvSpPr>
        <p:spPr>
          <a:xfrm>
            <a:off x="1344707" y="-107575"/>
            <a:ext cx="10158318" cy="1210234"/>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EXISTING SYSTEM</a:t>
            </a:r>
            <a:endParaRPr/>
          </a:p>
        </p:txBody>
      </p:sp>
      <p:sp>
        <p:nvSpPr>
          <p:cNvPr id="173" name="Google Shape;173;p6"/>
          <p:cNvSpPr txBox="1"/>
          <p:nvPr>
            <p:ph idx="1" type="body"/>
          </p:nvPr>
        </p:nvSpPr>
        <p:spPr>
          <a:xfrm>
            <a:off x="1667425" y="1891200"/>
            <a:ext cx="9741600" cy="4794900"/>
          </a:xfrm>
          <a:prstGeom prst="rect">
            <a:avLst/>
          </a:prstGeom>
          <a:noFill/>
          <a:ln>
            <a:noFill/>
          </a:ln>
        </p:spPr>
        <p:txBody>
          <a:bodyPr anchorCtr="0" anchor="ctr" bIns="45700" lIns="91425" spcFirstLastPara="1" rIns="91425" wrap="square" tIns="45700">
            <a:noAutofit/>
          </a:bodyPr>
          <a:lstStyle/>
          <a:p>
            <a:pPr indent="-285750" lvl="0" marL="285750" rtl="0" algn="just">
              <a:spcBef>
                <a:spcPts val="0"/>
              </a:spcBef>
              <a:spcAft>
                <a:spcPts val="0"/>
              </a:spcAft>
              <a:buSzPts val="2900"/>
              <a:buChar char="•"/>
            </a:pPr>
            <a:r>
              <a:rPr lang="en-US" sz="2000">
                <a:latin typeface="Times New Roman"/>
                <a:ea typeface="Times New Roman"/>
                <a:cs typeface="Times New Roman"/>
                <a:sym typeface="Times New Roman"/>
              </a:rPr>
              <a:t>Crowdfunding is an online money-raising strategy that began as a way for the public to donate small amounts of money to help creative people finance their projects. Through crowdfunding, individuals are able to invest in entrepreneurial start-ups using an intermediary agency like a broker or dealer.</a:t>
            </a:r>
            <a:endParaRPr/>
          </a:p>
          <a:p>
            <a:pPr indent="-285750" lvl="0" marL="285750" rtl="0" algn="just">
              <a:spcBef>
                <a:spcPts val="1000"/>
              </a:spcBef>
              <a:spcAft>
                <a:spcPts val="0"/>
              </a:spcAft>
              <a:buSzPts val="2900"/>
              <a:buChar char="•"/>
            </a:pPr>
            <a:r>
              <a:rPr lang="en-US" sz="2000">
                <a:latin typeface="Times New Roman"/>
                <a:ea typeface="Times New Roman"/>
                <a:cs typeface="Times New Roman"/>
                <a:sym typeface="Times New Roman"/>
              </a:rPr>
              <a:t>The problem with the current sites is that they don’t provide a donor guarantee policy and they do not have control over the money they donated. Our Trusted Crowdfunding Platform is a solution to these issues of the previous system. It uses smart contract technology to develop a trusted Crowdfunding platform</a:t>
            </a:r>
            <a:endParaRPr/>
          </a:p>
          <a:p>
            <a:pPr indent="0" lvl="0" marL="0" rtl="0" algn="just">
              <a:spcBef>
                <a:spcPts val="1400"/>
              </a:spcBef>
              <a:spcAft>
                <a:spcPts val="0"/>
              </a:spcAft>
              <a:buSzPts val="2900"/>
              <a:buNone/>
            </a:pPr>
            <a:r>
              <a:rPr lang="en-US" sz="2000">
                <a:latin typeface="Times New Roman"/>
                <a:ea typeface="Times New Roman"/>
                <a:cs typeface="Times New Roman"/>
                <a:sym typeface="Times New Roman"/>
              </a:rPr>
              <a:t>                                           </a:t>
            </a:r>
            <a:r>
              <a:rPr lang="en-US" sz="4000">
                <a:latin typeface="Times New Roman"/>
                <a:ea typeface="Times New Roman"/>
                <a:cs typeface="Times New Roman"/>
                <a:sym typeface="Times New Roman"/>
              </a:rPr>
              <a:t>LIMITATIONS</a:t>
            </a:r>
            <a:endParaRPr/>
          </a:p>
          <a:p>
            <a:pPr indent="-285750" lvl="0" marL="285750" rtl="0" algn="just">
              <a:spcBef>
                <a:spcPts val="1000"/>
              </a:spcBef>
              <a:spcAft>
                <a:spcPts val="0"/>
              </a:spcAft>
              <a:buSzPts val="2900"/>
              <a:buChar char="•"/>
            </a:pPr>
            <a:r>
              <a:rPr lang="en-US" sz="2000">
                <a:latin typeface="Times New Roman"/>
                <a:ea typeface="Times New Roman"/>
                <a:cs typeface="Times New Roman"/>
                <a:sym typeface="Times New Roman"/>
              </a:rPr>
              <a:t>  You May Not Reach Your Funding Goal &amp; </a:t>
            </a:r>
            <a:r>
              <a:rPr lang="en-US" sz="2000">
                <a:latin typeface="Times New Roman"/>
                <a:ea typeface="Times New Roman"/>
                <a:cs typeface="Times New Roman"/>
                <a:sym typeface="Times New Roman"/>
              </a:rPr>
              <a:t>May Need to Offer Rewards </a:t>
            </a:r>
            <a:endParaRPr/>
          </a:p>
          <a:p>
            <a:pPr indent="-285750" lvl="0" marL="285750" rtl="0" algn="just">
              <a:spcBef>
                <a:spcPts val="1000"/>
              </a:spcBef>
              <a:spcAft>
                <a:spcPts val="0"/>
              </a:spcAft>
              <a:buSzPts val="2900"/>
              <a:buChar char="•"/>
            </a:pPr>
            <a:r>
              <a:rPr lang="en-US" sz="2000">
                <a:latin typeface="Times New Roman"/>
                <a:ea typeface="Times New Roman"/>
                <a:cs typeface="Times New Roman"/>
                <a:sym typeface="Times New Roman"/>
              </a:rPr>
              <a:t> You Will Need to Spend Time Promoting Your Campaign  </a:t>
            </a:r>
            <a:endParaRPr/>
          </a:p>
          <a:p>
            <a:pPr indent="-285750" lvl="0" marL="285750" rtl="0" algn="just">
              <a:spcBef>
                <a:spcPts val="1000"/>
              </a:spcBef>
              <a:spcAft>
                <a:spcPts val="0"/>
              </a:spcAft>
              <a:buSzPts val="2900"/>
              <a:buChar char="•"/>
            </a:pPr>
            <a:r>
              <a:rPr lang="en-US" sz="2000">
                <a:latin typeface="Times New Roman"/>
                <a:ea typeface="Times New Roman"/>
                <a:cs typeface="Times New Roman"/>
                <a:sym typeface="Times New Roman"/>
              </a:rPr>
              <a:t> There is No Guarantee of Success</a:t>
            </a:r>
            <a:endParaRPr/>
          </a:p>
          <a:p>
            <a:pPr indent="-285750" lvl="0" marL="285750" rtl="0" algn="just">
              <a:spcBef>
                <a:spcPts val="1000"/>
              </a:spcBef>
              <a:spcAft>
                <a:spcPts val="0"/>
              </a:spcAft>
              <a:buSzPts val="2900"/>
              <a:buChar char="•"/>
            </a:pPr>
            <a:r>
              <a:rPr lang="en-US" sz="2000">
                <a:latin typeface="Times New Roman"/>
                <a:ea typeface="Times New Roman"/>
                <a:cs typeface="Times New Roman"/>
                <a:sym typeface="Times New Roman"/>
              </a:rPr>
              <a:t> You May Not Be Ready for the Responsibilities</a:t>
            </a:r>
            <a:endParaRPr/>
          </a:p>
          <a:p>
            <a:pPr indent="-101600" lvl="0" marL="285750" rtl="0" algn="just">
              <a:spcBef>
                <a:spcPts val="1000"/>
              </a:spcBef>
              <a:spcAft>
                <a:spcPts val="0"/>
              </a:spcAft>
              <a:buSzPts val="2900"/>
              <a:buNone/>
            </a:pPr>
            <a:r>
              <a:t/>
            </a:r>
            <a:endParaRPr sz="2000">
              <a:latin typeface="Times New Roman"/>
              <a:ea typeface="Times New Roman"/>
              <a:cs typeface="Times New Roman"/>
              <a:sym typeface="Times New Roman"/>
            </a:endParaRPr>
          </a:p>
          <a:p>
            <a:pPr indent="-101600" lvl="0" marL="285750" rtl="0" algn="just">
              <a:spcBef>
                <a:spcPts val="1000"/>
              </a:spcBef>
              <a:spcAft>
                <a:spcPts val="0"/>
              </a:spcAft>
              <a:buSzPts val="2900"/>
              <a:buNone/>
            </a:pPr>
            <a:r>
              <a:t/>
            </a:r>
            <a:endParaRPr sz="20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7"/>
          <p:cNvSpPr txBox="1"/>
          <p:nvPr>
            <p:ph type="title"/>
          </p:nvPr>
        </p:nvSpPr>
        <p:spPr>
          <a:xfrm>
            <a:off x="1369685" y="-139057"/>
            <a:ext cx="10018800" cy="9369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PROPOSED SYSTEM</a:t>
            </a:r>
            <a:endParaRPr/>
          </a:p>
        </p:txBody>
      </p:sp>
      <p:sp>
        <p:nvSpPr>
          <p:cNvPr id="179" name="Google Shape;179;p7"/>
          <p:cNvSpPr txBox="1"/>
          <p:nvPr>
            <p:ph idx="1" type="body"/>
          </p:nvPr>
        </p:nvSpPr>
        <p:spPr>
          <a:xfrm>
            <a:off x="2595275" y="3886200"/>
            <a:ext cx="9001800" cy="201900"/>
          </a:xfrm>
          <a:prstGeom prst="rect">
            <a:avLst/>
          </a:prstGeom>
          <a:noFill/>
          <a:ln>
            <a:noFill/>
          </a:ln>
        </p:spPr>
        <p:txBody>
          <a:bodyPr anchorCtr="0" anchor="ctr" bIns="45700" lIns="91425" spcFirstLastPara="1" rIns="91425" wrap="square" tIns="45700">
            <a:noAutofit/>
          </a:bodyPr>
          <a:lstStyle/>
          <a:p>
            <a:pPr indent="-285750" lvl="0" marL="285750" rtl="0" algn="just">
              <a:spcBef>
                <a:spcPts val="0"/>
              </a:spcBef>
              <a:spcAft>
                <a:spcPts val="0"/>
              </a:spcAft>
              <a:buSzPts val="2900"/>
              <a:buChar char="•"/>
            </a:pPr>
            <a:r>
              <a:rPr lang="en-US" sz="2000">
                <a:latin typeface="Times New Roman"/>
                <a:ea typeface="Times New Roman"/>
                <a:cs typeface="Times New Roman"/>
                <a:sym typeface="Times New Roman"/>
              </a:rPr>
              <a:t>In our proposed system we are providing the This system is aimed to overcome the above major shortcomings with current crowdfunding platforms .Crowd fundraising involves a large number of transactions, it is necessary to manage and document them legally.</a:t>
            </a:r>
            <a:endParaRPr/>
          </a:p>
          <a:p>
            <a:pPr indent="-285750" lvl="0" marL="285750" rtl="0" algn="just">
              <a:spcBef>
                <a:spcPts val="1000"/>
              </a:spcBef>
              <a:spcAft>
                <a:spcPts val="0"/>
              </a:spcAft>
              <a:buSzPts val="2900"/>
              <a:buChar char="•"/>
            </a:pPr>
            <a:r>
              <a:rPr lang="en-US" sz="2000">
                <a:latin typeface="Times New Roman"/>
                <a:ea typeface="Times New Roman"/>
                <a:cs typeface="Times New Roman"/>
                <a:sym typeface="Times New Roman"/>
              </a:rPr>
              <a:t> As a result, a smart contract is utilized, which is a transaction protocol that automatically executes, controls, and documents transactions on behalf of project creators and investors in accordance with the agreement.</a:t>
            </a:r>
            <a:endParaRPr/>
          </a:p>
          <a:p>
            <a:pPr indent="0" lvl="0" marL="0" rtl="0" algn="l">
              <a:spcBef>
                <a:spcPts val="1400"/>
              </a:spcBef>
              <a:spcAft>
                <a:spcPts val="0"/>
              </a:spcAft>
              <a:buSzPts val="2900"/>
              <a:buNone/>
            </a:pPr>
            <a:r>
              <a:rPr lang="en-US" sz="2000">
                <a:latin typeface="Times New Roman"/>
                <a:ea typeface="Times New Roman"/>
                <a:cs typeface="Times New Roman"/>
                <a:sym typeface="Times New Roman"/>
              </a:rPr>
              <a:t>                                           </a:t>
            </a:r>
            <a:r>
              <a:rPr lang="en-US" sz="4000">
                <a:latin typeface="Times New Roman"/>
                <a:ea typeface="Times New Roman"/>
                <a:cs typeface="Times New Roman"/>
                <a:sym typeface="Times New Roman"/>
              </a:rPr>
              <a:t>ADAVANTAGES</a:t>
            </a:r>
            <a:endParaRPr/>
          </a:p>
          <a:p>
            <a:pPr indent="-285750" lvl="0" marL="285750" rtl="0" algn="just">
              <a:spcBef>
                <a:spcPts val="1000"/>
              </a:spcBef>
              <a:spcAft>
                <a:spcPts val="0"/>
              </a:spcAft>
              <a:buSzPts val="2900"/>
              <a:buChar char="•"/>
            </a:pPr>
            <a:r>
              <a:rPr lang="en-US" sz="2000">
                <a:latin typeface="Times New Roman"/>
                <a:ea typeface="Times New Roman"/>
                <a:cs typeface="Times New Roman"/>
                <a:sym typeface="Times New Roman"/>
              </a:rPr>
              <a:t>It offers a simple user interface &amp; it’s a</a:t>
            </a:r>
            <a:r>
              <a:rPr lang="en-US" sz="2000">
                <a:latin typeface="Times New Roman"/>
                <a:ea typeface="Times New Roman"/>
                <a:cs typeface="Times New Roman"/>
                <a:sym typeface="Times New Roman"/>
              </a:rPr>
              <a:t> free-to-use wallet.</a:t>
            </a:r>
            <a:endParaRPr/>
          </a:p>
          <a:p>
            <a:pPr indent="-285750" lvl="0" marL="285750" rtl="0" algn="just">
              <a:spcBef>
                <a:spcPts val="1000"/>
              </a:spcBef>
              <a:spcAft>
                <a:spcPts val="0"/>
              </a:spcAft>
              <a:buSzPts val="2900"/>
              <a:buChar char="•"/>
            </a:pPr>
            <a:r>
              <a:rPr lang="en-US" sz="2000">
                <a:latin typeface="Times New Roman"/>
                <a:ea typeface="Times New Roman"/>
                <a:cs typeface="Times New Roman"/>
                <a:sym typeface="Times New Roman"/>
              </a:rPr>
              <a:t>It is available on mobile devices as well as a browser extension. </a:t>
            </a:r>
            <a:endParaRPr/>
          </a:p>
          <a:p>
            <a:pPr indent="-285750" lvl="0" marL="285750" rtl="0" algn="just">
              <a:spcBef>
                <a:spcPts val="1000"/>
              </a:spcBef>
              <a:spcAft>
                <a:spcPts val="0"/>
              </a:spcAft>
              <a:buSzPts val="2900"/>
              <a:buChar char="•"/>
            </a:pPr>
            <a:r>
              <a:rPr lang="en-US" sz="2000">
                <a:latin typeface="Times New Roman"/>
                <a:ea typeface="Times New Roman"/>
                <a:cs typeface="Times New Roman"/>
                <a:sym typeface="Times New Roman"/>
              </a:rPr>
              <a:t>It includes integrated exchanges in order to make easy trading. </a:t>
            </a:r>
            <a:endParaRPr/>
          </a:p>
          <a:p>
            <a:pPr indent="-285750" lvl="0" marL="285750" rtl="0" algn="just">
              <a:spcBef>
                <a:spcPts val="1000"/>
              </a:spcBef>
              <a:spcAft>
                <a:spcPts val="0"/>
              </a:spcAft>
              <a:buSzPts val="2900"/>
              <a:buChar char="•"/>
            </a:pPr>
            <a:r>
              <a:rPr lang="en-US" sz="2000">
                <a:latin typeface="Times New Roman"/>
                <a:ea typeface="Times New Roman"/>
                <a:cs typeface="Times New Roman"/>
                <a:sym typeface="Times New Roman"/>
              </a:rPr>
              <a:t> No need to create separate login credentials.</a:t>
            </a:r>
            <a:endParaRPr/>
          </a:p>
          <a:p>
            <a:pPr indent="-285750" lvl="0" marL="285750" rtl="0" algn="just">
              <a:spcBef>
                <a:spcPts val="1000"/>
              </a:spcBef>
              <a:spcAft>
                <a:spcPts val="0"/>
              </a:spcAft>
              <a:buSzPts val="2900"/>
              <a:buChar char="•"/>
            </a:pPr>
            <a:r>
              <a:rPr lang="en-US" sz="2000">
                <a:latin typeface="Times New Roman"/>
                <a:ea typeface="Times New Roman"/>
                <a:cs typeface="Times New Roman"/>
                <a:sym typeface="Times New Roman"/>
              </a:rPr>
              <a:t>It is quick as well as easy access to an individual’s finds on Ethereum</a:t>
            </a:r>
            <a:endParaRPr/>
          </a:p>
          <a:p>
            <a:pPr indent="0" lvl="0" marL="0" rtl="0" algn="l">
              <a:spcBef>
                <a:spcPts val="1000"/>
              </a:spcBef>
              <a:spcAft>
                <a:spcPts val="0"/>
              </a:spcAft>
              <a:buSzPts val="2900"/>
              <a:buNone/>
            </a:pPr>
            <a:r>
              <a:rPr lang="en-US"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8"/>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Times New Roman"/>
              <a:buNone/>
            </a:pPr>
            <a:r>
              <a:rPr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ALGORITHM</a:t>
            </a:r>
            <a:endParaRPr>
              <a:latin typeface="Times New Roman"/>
              <a:ea typeface="Times New Roman"/>
              <a:cs typeface="Times New Roman"/>
              <a:sym typeface="Times New Roman"/>
            </a:endParaRPr>
          </a:p>
        </p:txBody>
      </p:sp>
      <p:sp>
        <p:nvSpPr>
          <p:cNvPr id="185" name="Google Shape;185;p8"/>
          <p:cNvSpPr txBox="1"/>
          <p:nvPr>
            <p:ph idx="1" type="body"/>
          </p:nvPr>
        </p:nvSpPr>
        <p:spPr>
          <a:xfrm>
            <a:off x="1331259" y="2196352"/>
            <a:ext cx="10434918" cy="4836460"/>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3480"/>
              <a:buFont typeface="Noto Sans Symbols"/>
              <a:buChar char="⮚"/>
            </a:pPr>
            <a:r>
              <a:rPr lang="en-US"/>
              <a:t>BYZANTINE FAULT TOLERANCE  :                                </a:t>
            </a:r>
            <a:endParaRPr/>
          </a:p>
          <a:p>
            <a:pPr indent="-285750" lvl="0" marL="285750" rtl="0" algn="just">
              <a:spcBef>
                <a:spcPts val="1000"/>
              </a:spcBef>
              <a:spcAft>
                <a:spcPts val="0"/>
              </a:spcAft>
              <a:buSzPts val="2900"/>
              <a:buChar char="•"/>
            </a:pPr>
            <a:r>
              <a:rPr lang="en-US" sz="2000">
                <a:latin typeface="Times New Roman"/>
                <a:ea typeface="Times New Roman"/>
                <a:cs typeface="Times New Roman"/>
                <a:sym typeface="Times New Roman"/>
              </a:rPr>
              <a:t>Byzantine Fault Tolerance is a type of feature for the distributed  </a:t>
            </a:r>
            <a:endParaRPr/>
          </a:p>
          <a:p>
            <a:pPr indent="0" lvl="0" marL="0" rtl="0" algn="just">
              <a:spcBef>
                <a:spcPts val="1000"/>
              </a:spcBef>
              <a:spcAft>
                <a:spcPts val="0"/>
              </a:spcAft>
              <a:buSzPts val="2900"/>
              <a:buNone/>
            </a:pPr>
            <a:r>
              <a:rPr lang="en-US" sz="2000">
                <a:latin typeface="Times New Roman"/>
                <a:ea typeface="Times New Roman"/>
                <a:cs typeface="Times New Roman"/>
                <a:sym typeface="Times New Roman"/>
              </a:rPr>
              <a:t>     networking system by which we can recover the networks</a:t>
            </a:r>
            <a:endParaRPr/>
          </a:p>
          <a:p>
            <a:pPr indent="0" lvl="0" marL="0" rtl="0" algn="just">
              <a:spcBef>
                <a:spcPts val="1000"/>
              </a:spcBef>
              <a:spcAft>
                <a:spcPts val="0"/>
              </a:spcAft>
              <a:buSzPts val="2900"/>
              <a:buNone/>
            </a:pPr>
            <a:r>
              <a:rPr lang="en-US" sz="2000">
                <a:latin typeface="Times New Roman"/>
                <a:ea typeface="Times New Roman"/>
                <a:cs typeface="Times New Roman"/>
                <a:sym typeface="Times New Roman"/>
              </a:rPr>
              <a:t>     when some nodes are not able to respond the incorrect information. </a:t>
            </a:r>
            <a:endParaRPr/>
          </a:p>
          <a:p>
            <a:pPr indent="-285750" lvl="0" marL="285750" rtl="0" algn="just">
              <a:spcBef>
                <a:spcPts val="1000"/>
              </a:spcBef>
              <a:spcAft>
                <a:spcPts val="0"/>
              </a:spcAft>
              <a:buSzPts val="2900"/>
              <a:buChar char="•"/>
            </a:pPr>
            <a:r>
              <a:rPr lang="en-US" sz="2000">
                <a:latin typeface="Times New Roman"/>
                <a:ea typeface="Times New Roman"/>
                <a:cs typeface="Times New Roman"/>
                <a:sym typeface="Times New Roman"/>
              </a:rPr>
              <a:t>The main objective of Byzantine Fault Tolerance is to provide</a:t>
            </a:r>
            <a:endParaRPr/>
          </a:p>
          <a:p>
            <a:pPr indent="0" lvl="0" marL="0" rtl="0" algn="just">
              <a:spcBef>
                <a:spcPts val="1000"/>
              </a:spcBef>
              <a:spcAft>
                <a:spcPts val="0"/>
              </a:spcAft>
              <a:buSzPts val="2900"/>
              <a:buNone/>
            </a:pPr>
            <a:r>
              <a:rPr lang="en-US" sz="2000">
                <a:latin typeface="Times New Roman"/>
                <a:ea typeface="Times New Roman"/>
                <a:cs typeface="Times New Roman"/>
                <a:sym typeface="Times New Roman"/>
              </a:rPr>
              <a:t>     a safeguard against the failure of the system. It has another </a:t>
            </a:r>
            <a:endParaRPr/>
          </a:p>
          <a:p>
            <a:pPr indent="0" lvl="0" marL="0" rtl="0" algn="just">
              <a:spcBef>
                <a:spcPts val="1000"/>
              </a:spcBef>
              <a:spcAft>
                <a:spcPts val="0"/>
              </a:spcAft>
              <a:buSzPts val="2900"/>
              <a:buNone/>
            </a:pPr>
            <a:r>
              <a:rPr lang="en-US" sz="2000">
                <a:latin typeface="Times New Roman"/>
                <a:ea typeface="Times New Roman"/>
                <a:cs typeface="Times New Roman"/>
                <a:sym typeface="Times New Roman"/>
              </a:rPr>
              <a:t>     aim to reduce the faulty node. This problem was first </a:t>
            </a:r>
            <a:endParaRPr/>
          </a:p>
          <a:p>
            <a:pPr indent="0" lvl="0" marL="0" rtl="0" algn="just">
              <a:spcBef>
                <a:spcPts val="1000"/>
              </a:spcBef>
              <a:spcAft>
                <a:spcPts val="0"/>
              </a:spcAft>
              <a:buSzPts val="2900"/>
              <a:buNone/>
            </a:pPr>
            <a:r>
              <a:rPr lang="en-US" sz="2000">
                <a:latin typeface="Times New Roman"/>
                <a:ea typeface="Times New Roman"/>
                <a:cs typeface="Times New Roman"/>
                <a:sym typeface="Times New Roman"/>
              </a:rPr>
              <a:t>     derived from the Byzantine General problem.</a:t>
            </a:r>
            <a:endParaRPr sz="2000">
              <a:latin typeface="Times New Roman"/>
              <a:ea typeface="Times New Roman"/>
              <a:cs typeface="Times New Roman"/>
              <a:sym typeface="Times New Roman"/>
            </a:endParaRPr>
          </a:p>
        </p:txBody>
      </p:sp>
      <p:pic>
        <p:nvPicPr>
          <p:cNvPr id="186" name="Google Shape;186;p8"/>
          <p:cNvPicPr preferRelativeResize="0"/>
          <p:nvPr/>
        </p:nvPicPr>
        <p:blipFill rotWithShape="1">
          <a:blip r:embed="rId3">
            <a:alphaModFix/>
          </a:blip>
          <a:srcRect b="0" l="0" r="0" t="0"/>
          <a:stretch/>
        </p:blipFill>
        <p:spPr>
          <a:xfrm>
            <a:off x="8665694" y="847165"/>
            <a:ext cx="3423211" cy="583938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9"/>
          <p:cNvSpPr txBox="1"/>
          <p:nvPr>
            <p:ph type="title"/>
          </p:nvPr>
        </p:nvSpPr>
        <p:spPr>
          <a:xfrm>
            <a:off x="1484311" y="282388"/>
            <a:ext cx="10018713" cy="1600201"/>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SYSTEM ARCHITECTURE</a:t>
            </a:r>
            <a:endParaRPr/>
          </a:p>
        </p:txBody>
      </p:sp>
      <p:pic>
        <p:nvPicPr>
          <p:cNvPr id="192" name="Google Shape;192;p9"/>
          <p:cNvPicPr preferRelativeResize="0"/>
          <p:nvPr>
            <p:ph idx="1" type="body"/>
          </p:nvPr>
        </p:nvPicPr>
        <p:blipFill rotWithShape="1">
          <a:blip r:embed="rId3">
            <a:alphaModFix/>
          </a:blip>
          <a:srcRect b="0" l="0" r="0" t="0"/>
          <a:stretch/>
        </p:blipFill>
        <p:spPr>
          <a:xfrm>
            <a:off x="2339789" y="2164976"/>
            <a:ext cx="8027894" cy="441063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2023-03-03T08:12:41Z</dcterms:created>
  <dc:creator>sahitya gandreti</dc:creator>
</cp:coreProperties>
</file>