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5" r:id="rId2"/>
    <p:sldId id="310" r:id="rId3"/>
    <p:sldId id="321" r:id="rId4"/>
    <p:sldId id="323" r:id="rId5"/>
    <p:sldId id="324" r:id="rId6"/>
    <p:sldId id="322" r:id="rId7"/>
    <p:sldId id="325" r:id="rId8"/>
    <p:sldId id="326" r:id="rId9"/>
    <p:sldId id="327" r:id="rId10"/>
  </p:sldIdLst>
  <p:sldSz cx="12188825"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p:scale>
          <a:sx n="66" d="100"/>
          <a:sy n="66" d="100"/>
        </p:scale>
        <p:origin x="672" y="4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10/30/2023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10/30/2023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10/30/2023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10/30/2023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10/30/2023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10/30/2023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10/30/2023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10/30/2023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10/30/2023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10/30/2023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10/30/2023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10/30/2023</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10/30/2023</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IN" b="0" i="0" dirty="0">
                <a:solidFill>
                  <a:srgbClr val="D1D5DB"/>
                </a:solidFill>
                <a:effectLst/>
                <a:latin typeface="Söhne"/>
              </a:rPr>
              <a:t>IPC-Based Process Coordination System</a:t>
            </a:r>
            <a:endParaRPr lang="en-US" dirty="0"/>
          </a:p>
        </p:txBody>
      </p:sp>
      <p:sp>
        <p:nvSpPr>
          <p:cNvPr id="4" name="Subtitle 3"/>
          <p:cNvSpPr>
            <a:spLocks noGrp="1"/>
          </p:cNvSpPr>
          <p:nvPr>
            <p:ph type="subTitle" idx="1"/>
          </p:nvPr>
        </p:nvSpPr>
        <p:spPr/>
        <p:txBody>
          <a:bodyPr/>
          <a:lstStyle/>
          <a:p>
            <a:r>
              <a:rPr lang="en-US" dirty="0"/>
              <a:t>Coordinating Processes and Threads Using IPC</a:t>
            </a: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a:xfrm>
            <a:off x="1522413" y="2204864"/>
            <a:ext cx="9134391" cy="4114801"/>
          </a:xfrm>
        </p:spPr>
        <p:txBody>
          <a:bodyPr/>
          <a:lstStyle/>
          <a:p>
            <a:pPr algn="l"/>
            <a:r>
              <a:rPr lang="en-US" b="0" i="0" dirty="0">
                <a:solidFill>
                  <a:srgbClr val="D1D5DB"/>
                </a:solidFill>
                <a:effectLst/>
                <a:latin typeface="Söhne"/>
              </a:rPr>
              <a:t>In today's fast-paced and interconnected world, the need for efficient and reliable process coordination is more critical than ever. Modern computing environments often involve a multitude of processes and threads running concurrently, each with its own tasks and dependencies. It's essential to orchestrate these processes effectively to ensure smooth and error-free operation.</a:t>
            </a:r>
          </a:p>
          <a:p>
            <a:pPr algn="l"/>
            <a:r>
              <a:rPr lang="en-US" b="0" i="0" dirty="0">
                <a:solidFill>
                  <a:srgbClr val="D1D5DB"/>
                </a:solidFill>
                <a:effectLst/>
                <a:latin typeface="Söhne"/>
              </a:rPr>
              <a:t>The IPC-Based Process Coordination System, the focus of our project, is designed to address this need. </a:t>
            </a:r>
          </a:p>
          <a:p>
            <a:pPr marL="0" indent="0">
              <a:buNone/>
            </a:pP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F93F-A76E-E305-27A8-03827AE0CEDE}"/>
              </a:ext>
            </a:extLst>
          </p:cNvPr>
          <p:cNvSpPr>
            <a:spLocks noGrp="1"/>
          </p:cNvSpPr>
          <p:nvPr>
            <p:ph type="title"/>
          </p:nvPr>
        </p:nvSpPr>
        <p:spPr/>
        <p:txBody>
          <a:bodyPr/>
          <a:lstStyle/>
          <a:p>
            <a:r>
              <a:rPr lang="en-US" b="0" i="0" dirty="0">
                <a:solidFill>
                  <a:srgbClr val="D1D5DB"/>
                </a:solidFill>
                <a:effectLst/>
                <a:latin typeface="Söhne"/>
              </a:rPr>
              <a:t>Part A: Design of the Coordination System</a:t>
            </a:r>
            <a:endParaRPr lang="en-IN" dirty="0"/>
          </a:p>
        </p:txBody>
      </p:sp>
      <p:sp>
        <p:nvSpPr>
          <p:cNvPr id="3" name="Content Placeholder 2">
            <a:extLst>
              <a:ext uri="{FF2B5EF4-FFF2-40B4-BE49-F238E27FC236}">
                <a16:creationId xmlns:a16="http://schemas.microsoft.com/office/drawing/2014/main" id="{38DFF8CF-3952-E54C-4A9A-46F6CEF4BF2A}"/>
              </a:ext>
            </a:extLst>
          </p:cNvPr>
          <p:cNvSpPr>
            <a:spLocks noGrp="1"/>
          </p:cNvSpPr>
          <p:nvPr>
            <p:ph idx="1"/>
          </p:nvPr>
        </p:nvSpPr>
        <p:spPr>
          <a:xfrm>
            <a:off x="1522413" y="1904999"/>
            <a:ext cx="5148063" cy="4114801"/>
          </a:xfrm>
        </p:spPr>
        <p:txBody>
          <a:bodyPr/>
          <a:lstStyle/>
          <a:p>
            <a:pPr marL="0" indent="0">
              <a:buNone/>
            </a:pPr>
            <a:r>
              <a:rPr lang="en-US" dirty="0"/>
              <a:t>Part A of our presentation delves into the core of our IPC-Based Process Coordination System.</a:t>
            </a:r>
          </a:p>
          <a:p>
            <a:pPr marL="0" indent="0">
              <a:buNone/>
            </a:pPr>
            <a:r>
              <a:rPr lang="en-US" b="0" i="0" dirty="0">
                <a:solidFill>
                  <a:srgbClr val="D1D5DB"/>
                </a:solidFill>
                <a:effectLst/>
                <a:latin typeface="Söhne"/>
              </a:rPr>
              <a:t>This section provides a detailed examination of the architectural design, outlining the system's structural framework, the critical components, and the roles they play in ensuring efficient process coordination.</a:t>
            </a:r>
            <a:endParaRPr lang="en-IN" dirty="0"/>
          </a:p>
        </p:txBody>
      </p:sp>
      <p:pic>
        <p:nvPicPr>
          <p:cNvPr id="4" name="Picture 3">
            <a:extLst>
              <a:ext uri="{FF2B5EF4-FFF2-40B4-BE49-F238E27FC236}">
                <a16:creationId xmlns:a16="http://schemas.microsoft.com/office/drawing/2014/main" id="{E3638573-3990-6E9F-0DBE-6A73B82B4E31}"/>
              </a:ext>
            </a:extLst>
          </p:cNvPr>
          <p:cNvPicPr>
            <a:picLocks noChangeAspect="1"/>
          </p:cNvPicPr>
          <p:nvPr/>
        </p:nvPicPr>
        <p:blipFill rotWithShape="1">
          <a:blip r:embed="rId2"/>
          <a:srcRect l="18099" r="17508" b="30141"/>
          <a:stretch/>
        </p:blipFill>
        <p:spPr>
          <a:xfrm>
            <a:off x="6688443" y="2406508"/>
            <a:ext cx="5148064" cy="2698893"/>
          </a:xfrm>
          <a:prstGeom prst="rect">
            <a:avLst/>
          </a:prstGeom>
        </p:spPr>
      </p:pic>
    </p:spTree>
    <p:extLst>
      <p:ext uri="{BB962C8B-B14F-4D97-AF65-F5344CB8AC3E}">
        <p14:creationId xmlns:p14="http://schemas.microsoft.com/office/powerpoint/2010/main" val="53471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6C5C-5D25-09A9-BEF5-01F321758ADC}"/>
              </a:ext>
            </a:extLst>
          </p:cNvPr>
          <p:cNvSpPr>
            <a:spLocks noGrp="1"/>
          </p:cNvSpPr>
          <p:nvPr>
            <p:ph type="title"/>
          </p:nvPr>
        </p:nvSpPr>
        <p:spPr/>
        <p:txBody>
          <a:bodyPr/>
          <a:lstStyle/>
          <a:p>
            <a:r>
              <a:rPr lang="en-US" b="0" i="0" dirty="0">
                <a:solidFill>
                  <a:srgbClr val="D1D5DB"/>
                </a:solidFill>
                <a:effectLst/>
                <a:latin typeface="Söhne"/>
              </a:rPr>
              <a:t>Part B: Implementation of Synchronization Primitives</a:t>
            </a:r>
            <a:endParaRPr lang="en-IN" dirty="0"/>
          </a:p>
        </p:txBody>
      </p:sp>
      <p:sp>
        <p:nvSpPr>
          <p:cNvPr id="3" name="Text Placeholder 2">
            <a:extLst>
              <a:ext uri="{FF2B5EF4-FFF2-40B4-BE49-F238E27FC236}">
                <a16:creationId xmlns:a16="http://schemas.microsoft.com/office/drawing/2014/main" id="{73B5345E-858A-50CB-6CEC-FF9893C18A59}"/>
              </a:ext>
            </a:extLst>
          </p:cNvPr>
          <p:cNvSpPr>
            <a:spLocks noGrp="1"/>
          </p:cNvSpPr>
          <p:nvPr>
            <p:ph type="body" idx="1"/>
          </p:nvPr>
        </p:nvSpPr>
        <p:spPr/>
        <p:txBody>
          <a:bodyPr/>
          <a:lstStyle/>
          <a:p>
            <a:r>
              <a:rPr lang="en-IN" dirty="0"/>
              <a:t>Semaphores</a:t>
            </a:r>
          </a:p>
        </p:txBody>
      </p:sp>
      <p:sp>
        <p:nvSpPr>
          <p:cNvPr id="4" name="Content Placeholder 3">
            <a:extLst>
              <a:ext uri="{FF2B5EF4-FFF2-40B4-BE49-F238E27FC236}">
                <a16:creationId xmlns:a16="http://schemas.microsoft.com/office/drawing/2014/main" id="{02305ED8-0805-E395-F73C-7550B0510171}"/>
              </a:ext>
            </a:extLst>
          </p:cNvPr>
          <p:cNvSpPr>
            <a:spLocks noGrp="1"/>
          </p:cNvSpPr>
          <p:nvPr>
            <p:ph sz="half" idx="2"/>
          </p:nvPr>
        </p:nvSpPr>
        <p:spPr/>
        <p:txBody>
          <a:bodyPr>
            <a:normAutofit lnSpcReduction="10000"/>
          </a:bodyPr>
          <a:lstStyle/>
          <a:p>
            <a:r>
              <a:rPr lang="en-US" dirty="0"/>
              <a:t>Semaphores are fundamental synchronization tools used to control access to shared resources and manage process coordination. </a:t>
            </a:r>
          </a:p>
          <a:p>
            <a:r>
              <a:rPr lang="en-US" b="0" i="0" dirty="0">
                <a:effectLst/>
                <a:latin typeface="Söhne Mono"/>
              </a:rPr>
              <a:t>#</a:t>
            </a:r>
            <a:r>
              <a:rPr lang="en-US" b="0" i="0" dirty="0">
                <a:solidFill>
                  <a:srgbClr val="2E95D3"/>
                </a:solidFill>
                <a:effectLst/>
                <a:latin typeface="Söhne Mono"/>
              </a:rPr>
              <a:t>include</a:t>
            </a:r>
            <a:r>
              <a:rPr lang="en-US" b="0" i="0" dirty="0">
                <a:effectLst/>
                <a:latin typeface="Söhne Mono"/>
              </a:rPr>
              <a:t> </a:t>
            </a:r>
            <a:r>
              <a:rPr lang="en-US" b="0" i="0" dirty="0">
                <a:solidFill>
                  <a:srgbClr val="00A67D"/>
                </a:solidFill>
                <a:effectLst/>
                <a:latin typeface="Söhne Mono"/>
              </a:rPr>
              <a:t>&lt;</a:t>
            </a:r>
            <a:r>
              <a:rPr lang="en-US" b="0" i="0" dirty="0" err="1">
                <a:solidFill>
                  <a:srgbClr val="00A67D"/>
                </a:solidFill>
                <a:effectLst/>
                <a:latin typeface="Söhne Mono"/>
              </a:rPr>
              <a:t>semaphore.h</a:t>
            </a:r>
            <a:r>
              <a:rPr lang="en-US" b="0" i="0" dirty="0">
                <a:solidFill>
                  <a:srgbClr val="00A67D"/>
                </a:solidFill>
                <a:effectLst/>
                <a:latin typeface="Söhne Mono"/>
              </a:rPr>
              <a:t>&gt;</a:t>
            </a:r>
            <a:r>
              <a:rPr lang="en-US" b="0" i="0" dirty="0">
                <a:solidFill>
                  <a:srgbClr val="FFFFFF"/>
                </a:solidFill>
                <a:effectLst/>
                <a:latin typeface="Söhne Mono"/>
              </a:rPr>
              <a:t> </a:t>
            </a:r>
            <a:r>
              <a:rPr lang="en-US" b="0" i="0" dirty="0">
                <a:effectLst/>
                <a:latin typeface="Söhne Mono"/>
              </a:rPr>
              <a:t>// Initialize a semaphore with an initial value of 1</a:t>
            </a:r>
            <a:r>
              <a:rPr lang="en-US" b="0" i="0" dirty="0">
                <a:solidFill>
                  <a:srgbClr val="FFFFFF"/>
                </a:solidFill>
                <a:effectLst/>
                <a:latin typeface="Söhne Mono"/>
              </a:rPr>
              <a:t> </a:t>
            </a:r>
            <a:r>
              <a:rPr lang="en-US" b="0" i="0" dirty="0" err="1">
                <a:solidFill>
                  <a:srgbClr val="DF3079"/>
                </a:solidFill>
                <a:effectLst/>
                <a:latin typeface="Söhne Mono"/>
              </a:rPr>
              <a:t>sem_t</a:t>
            </a:r>
            <a:r>
              <a:rPr lang="en-US" b="0" i="0" dirty="0">
                <a:solidFill>
                  <a:srgbClr val="FFFFFF"/>
                </a:solidFill>
                <a:effectLst/>
                <a:latin typeface="Söhne Mono"/>
              </a:rPr>
              <a:t> semaphore; </a:t>
            </a:r>
            <a:r>
              <a:rPr lang="en-US" b="0" i="0" dirty="0" err="1">
                <a:solidFill>
                  <a:srgbClr val="FFFFFF"/>
                </a:solidFill>
                <a:effectLst/>
                <a:latin typeface="Söhne Mono"/>
              </a:rPr>
              <a:t>sem_init</a:t>
            </a:r>
            <a:r>
              <a:rPr lang="en-US" b="0" i="0" dirty="0">
                <a:solidFill>
                  <a:srgbClr val="FFFFFF"/>
                </a:solidFill>
                <a:effectLst/>
                <a:latin typeface="Söhne Mono"/>
              </a:rPr>
              <a:t>(&amp;semaphore, </a:t>
            </a:r>
            <a:r>
              <a:rPr lang="en-US" b="0" i="0" dirty="0">
                <a:solidFill>
                  <a:srgbClr val="DF3079"/>
                </a:solidFill>
                <a:effectLst/>
                <a:latin typeface="Söhne Mono"/>
              </a:rPr>
              <a:t>0</a:t>
            </a:r>
            <a:r>
              <a:rPr lang="en-US" b="0" i="0" dirty="0">
                <a:solidFill>
                  <a:srgbClr val="FFFFFF"/>
                </a:solidFill>
                <a:effectLst/>
                <a:latin typeface="Söhne Mono"/>
              </a:rPr>
              <a:t>, </a:t>
            </a:r>
            <a:r>
              <a:rPr lang="en-US" b="0" i="0" dirty="0">
                <a:solidFill>
                  <a:srgbClr val="DF3079"/>
                </a:solidFill>
                <a:effectLst/>
                <a:latin typeface="Söhne Mono"/>
              </a:rPr>
              <a:t>1</a:t>
            </a:r>
            <a:r>
              <a:rPr lang="en-US" b="0" i="0" dirty="0">
                <a:solidFill>
                  <a:srgbClr val="FFFFFF"/>
                </a:solidFill>
                <a:effectLst/>
                <a:latin typeface="Söhne Mono"/>
              </a:rPr>
              <a:t>);</a:t>
            </a:r>
            <a:endParaRPr lang="en-IN" dirty="0"/>
          </a:p>
        </p:txBody>
      </p:sp>
      <p:sp>
        <p:nvSpPr>
          <p:cNvPr id="5" name="Text Placeholder 4">
            <a:extLst>
              <a:ext uri="{FF2B5EF4-FFF2-40B4-BE49-F238E27FC236}">
                <a16:creationId xmlns:a16="http://schemas.microsoft.com/office/drawing/2014/main" id="{678D299E-8E75-DCA8-B168-7C791ACE6B44}"/>
              </a:ext>
            </a:extLst>
          </p:cNvPr>
          <p:cNvSpPr>
            <a:spLocks noGrp="1"/>
          </p:cNvSpPr>
          <p:nvPr>
            <p:ph type="body" sz="quarter" idx="3"/>
          </p:nvPr>
        </p:nvSpPr>
        <p:spPr/>
        <p:txBody>
          <a:bodyPr/>
          <a:lstStyle/>
          <a:p>
            <a:r>
              <a:rPr lang="en-IN" dirty="0"/>
              <a:t>Mutexes</a:t>
            </a:r>
          </a:p>
        </p:txBody>
      </p:sp>
      <p:sp>
        <p:nvSpPr>
          <p:cNvPr id="6" name="Content Placeholder 5">
            <a:extLst>
              <a:ext uri="{FF2B5EF4-FFF2-40B4-BE49-F238E27FC236}">
                <a16:creationId xmlns:a16="http://schemas.microsoft.com/office/drawing/2014/main" id="{73B6542B-BE92-C3FF-9DE6-A4ABB094E87C}"/>
              </a:ext>
            </a:extLst>
          </p:cNvPr>
          <p:cNvSpPr>
            <a:spLocks noGrp="1"/>
          </p:cNvSpPr>
          <p:nvPr>
            <p:ph sz="quarter" idx="4"/>
          </p:nvPr>
        </p:nvSpPr>
        <p:spPr/>
        <p:txBody>
          <a:bodyPr>
            <a:normAutofit lnSpcReduction="10000"/>
          </a:bodyPr>
          <a:lstStyle/>
          <a:p>
            <a:r>
              <a:rPr lang="en-US" b="0" i="0" dirty="0">
                <a:solidFill>
                  <a:srgbClr val="D1D5DB"/>
                </a:solidFill>
                <a:effectLst/>
                <a:latin typeface="Söhne"/>
              </a:rPr>
              <a:t>Mutexes, short for mutual exclusion, play a pivotal role in ensuring that only one process or thread accesses a resource at a time. </a:t>
            </a:r>
          </a:p>
          <a:p>
            <a:r>
              <a:rPr lang="en-IN" b="0" i="0" dirty="0">
                <a:effectLst/>
                <a:latin typeface="Söhne Mono"/>
              </a:rPr>
              <a:t>#</a:t>
            </a:r>
            <a:r>
              <a:rPr lang="en-IN" b="0" i="0" dirty="0">
                <a:solidFill>
                  <a:srgbClr val="2E95D3"/>
                </a:solidFill>
                <a:effectLst/>
                <a:latin typeface="Söhne Mono"/>
              </a:rPr>
              <a:t>include</a:t>
            </a:r>
            <a:r>
              <a:rPr lang="en-IN" b="0" i="0" dirty="0">
                <a:effectLst/>
                <a:latin typeface="Söhne Mono"/>
              </a:rPr>
              <a:t> </a:t>
            </a:r>
            <a:r>
              <a:rPr lang="en-IN" b="0" i="0" dirty="0">
                <a:solidFill>
                  <a:srgbClr val="00A67D"/>
                </a:solidFill>
                <a:effectLst/>
                <a:latin typeface="Söhne Mono"/>
              </a:rPr>
              <a:t>&lt;</a:t>
            </a:r>
            <a:r>
              <a:rPr lang="en-IN" b="0" i="0" dirty="0" err="1">
                <a:solidFill>
                  <a:srgbClr val="00A67D"/>
                </a:solidFill>
                <a:effectLst/>
                <a:latin typeface="Söhne Mono"/>
              </a:rPr>
              <a:t>pthread.h</a:t>
            </a:r>
            <a:r>
              <a:rPr lang="en-IN" b="0" i="0" dirty="0">
                <a:solidFill>
                  <a:srgbClr val="00A67D"/>
                </a:solidFill>
                <a:effectLst/>
                <a:latin typeface="Söhne Mono"/>
              </a:rPr>
              <a:t>&gt;</a:t>
            </a:r>
            <a:r>
              <a:rPr lang="en-IN" b="0" i="0" dirty="0">
                <a:solidFill>
                  <a:srgbClr val="FFFFFF"/>
                </a:solidFill>
                <a:effectLst/>
                <a:latin typeface="Söhne Mono"/>
              </a:rPr>
              <a:t> </a:t>
            </a:r>
            <a:r>
              <a:rPr lang="en-IN" b="0" i="0" dirty="0">
                <a:effectLst/>
                <a:latin typeface="Söhne Mono"/>
              </a:rPr>
              <a:t>// Initialize a mutex</a:t>
            </a:r>
            <a:r>
              <a:rPr lang="en-IN" b="0" i="0" dirty="0">
                <a:solidFill>
                  <a:srgbClr val="FFFFFF"/>
                </a:solidFill>
                <a:effectLst/>
                <a:latin typeface="Söhne Mono"/>
              </a:rPr>
              <a:t> </a:t>
            </a:r>
            <a:r>
              <a:rPr lang="en-IN" b="0" i="0" dirty="0" err="1">
                <a:solidFill>
                  <a:srgbClr val="DF3079"/>
                </a:solidFill>
                <a:effectLst/>
                <a:latin typeface="Söhne Mono"/>
              </a:rPr>
              <a:t>pthread_mutex_t</a:t>
            </a:r>
            <a:r>
              <a:rPr lang="en-IN" b="0" i="0" dirty="0">
                <a:solidFill>
                  <a:srgbClr val="FFFFFF"/>
                </a:solidFill>
                <a:effectLst/>
                <a:latin typeface="Söhne Mono"/>
              </a:rPr>
              <a:t> mutex; </a:t>
            </a:r>
            <a:r>
              <a:rPr lang="en-IN" b="0" i="0" dirty="0" err="1">
                <a:solidFill>
                  <a:srgbClr val="FFFFFF"/>
                </a:solidFill>
                <a:effectLst/>
                <a:latin typeface="Söhne Mono"/>
              </a:rPr>
              <a:t>pthread_mutex_init</a:t>
            </a:r>
            <a:r>
              <a:rPr lang="en-IN" b="0" i="0" dirty="0">
                <a:solidFill>
                  <a:srgbClr val="FFFFFF"/>
                </a:solidFill>
                <a:effectLst/>
                <a:latin typeface="Söhne Mono"/>
              </a:rPr>
              <a:t>(&amp;mutex, </a:t>
            </a:r>
            <a:r>
              <a:rPr lang="en-IN" b="0" i="0" dirty="0">
                <a:solidFill>
                  <a:srgbClr val="2E95D3"/>
                </a:solidFill>
                <a:effectLst/>
                <a:latin typeface="Söhne Mono"/>
              </a:rPr>
              <a:t>NULL</a:t>
            </a:r>
            <a:r>
              <a:rPr lang="en-IN" b="0" i="0" dirty="0">
                <a:solidFill>
                  <a:srgbClr val="FFFFFF"/>
                </a:solidFill>
                <a:effectLst/>
                <a:latin typeface="Söhne Mono"/>
              </a:rPr>
              <a:t>);</a:t>
            </a:r>
            <a:endParaRPr lang="en-IN" dirty="0"/>
          </a:p>
        </p:txBody>
      </p:sp>
    </p:spTree>
    <p:extLst>
      <p:ext uri="{BB962C8B-B14F-4D97-AF65-F5344CB8AC3E}">
        <p14:creationId xmlns:p14="http://schemas.microsoft.com/office/powerpoint/2010/main" val="287516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C801-6D3C-4178-3E7A-E38B6F3FB89C}"/>
              </a:ext>
            </a:extLst>
          </p:cNvPr>
          <p:cNvSpPr>
            <a:spLocks noGrp="1"/>
          </p:cNvSpPr>
          <p:nvPr>
            <p:ph type="title"/>
          </p:nvPr>
        </p:nvSpPr>
        <p:spPr/>
        <p:txBody>
          <a:bodyPr/>
          <a:lstStyle/>
          <a:p>
            <a:r>
              <a:rPr lang="en-IN" i="0" dirty="0">
                <a:effectLst/>
                <a:latin typeface="Söhne"/>
              </a:rPr>
              <a:t>Condition Variables</a:t>
            </a:r>
            <a:endParaRPr lang="en-IN" dirty="0"/>
          </a:p>
        </p:txBody>
      </p:sp>
      <p:sp>
        <p:nvSpPr>
          <p:cNvPr id="3" name="Content Placeholder 2">
            <a:extLst>
              <a:ext uri="{FF2B5EF4-FFF2-40B4-BE49-F238E27FC236}">
                <a16:creationId xmlns:a16="http://schemas.microsoft.com/office/drawing/2014/main" id="{B5BE3792-14F7-F851-8257-EB00A1E1E6CF}"/>
              </a:ext>
            </a:extLst>
          </p:cNvPr>
          <p:cNvSpPr>
            <a:spLocks noGrp="1"/>
          </p:cNvSpPr>
          <p:nvPr>
            <p:ph idx="1"/>
          </p:nvPr>
        </p:nvSpPr>
        <p:spPr/>
        <p:txBody>
          <a:bodyPr/>
          <a:lstStyle/>
          <a:p>
            <a:r>
              <a:rPr lang="en-US" dirty="0"/>
              <a:t>Condition variables are an integral part of our synchronization strategy. They allow processes to wait until a particular condition is met before proceeding. We'll illustrate their implementation and provide examples of how they are utilized for complex synchronization scenarios.</a:t>
            </a:r>
          </a:p>
          <a:p>
            <a:r>
              <a:rPr lang="en-US" b="0" i="0" dirty="0">
                <a:effectLst/>
                <a:latin typeface="Söhne Mono"/>
              </a:rPr>
              <a:t>#</a:t>
            </a:r>
            <a:r>
              <a:rPr lang="en-US" b="0" i="0" dirty="0">
                <a:solidFill>
                  <a:srgbClr val="2E95D3"/>
                </a:solidFill>
                <a:effectLst/>
                <a:latin typeface="Söhne Mono"/>
              </a:rPr>
              <a:t>include</a:t>
            </a:r>
            <a:r>
              <a:rPr lang="en-US" b="0" i="0" dirty="0">
                <a:effectLst/>
                <a:latin typeface="Söhne Mono"/>
              </a:rPr>
              <a:t> </a:t>
            </a:r>
            <a:r>
              <a:rPr lang="en-US" b="0" i="0" dirty="0">
                <a:solidFill>
                  <a:srgbClr val="00A67D"/>
                </a:solidFill>
                <a:effectLst/>
                <a:latin typeface="Söhne Mono"/>
              </a:rPr>
              <a:t>&lt;</a:t>
            </a:r>
            <a:r>
              <a:rPr lang="en-US" b="0" i="0" dirty="0" err="1">
                <a:solidFill>
                  <a:srgbClr val="00A67D"/>
                </a:solidFill>
                <a:effectLst/>
                <a:latin typeface="Söhne Mono"/>
              </a:rPr>
              <a:t>pthread.h</a:t>
            </a:r>
            <a:r>
              <a:rPr lang="en-US" b="0" i="0" dirty="0">
                <a:solidFill>
                  <a:srgbClr val="00A67D"/>
                </a:solidFill>
                <a:effectLst/>
                <a:latin typeface="Söhne Mono"/>
              </a:rPr>
              <a:t>&gt;</a:t>
            </a:r>
            <a:r>
              <a:rPr lang="en-US" b="0" i="0" dirty="0">
                <a:solidFill>
                  <a:srgbClr val="FFFFFF"/>
                </a:solidFill>
                <a:effectLst/>
                <a:latin typeface="Söhne Mono"/>
              </a:rPr>
              <a:t> </a:t>
            </a:r>
          </a:p>
          <a:p>
            <a:pPr marL="0" indent="0">
              <a:buNone/>
            </a:pPr>
            <a:r>
              <a:rPr lang="en-US" b="0" i="0" dirty="0">
                <a:effectLst/>
                <a:latin typeface="Söhne Mono"/>
              </a:rPr>
              <a:t>   // Initialize a condition variable</a:t>
            </a:r>
            <a:r>
              <a:rPr lang="en-US" b="0" i="0" dirty="0">
                <a:solidFill>
                  <a:srgbClr val="FFFFFF"/>
                </a:solidFill>
                <a:effectLst/>
                <a:latin typeface="Söhne Mono"/>
              </a:rPr>
              <a:t> </a:t>
            </a:r>
          </a:p>
          <a:p>
            <a:pPr marL="0" indent="0">
              <a:buNone/>
            </a:pPr>
            <a:r>
              <a:rPr lang="en-US" b="0" i="0" dirty="0">
                <a:solidFill>
                  <a:srgbClr val="DF3079"/>
                </a:solidFill>
                <a:effectLst/>
                <a:latin typeface="Söhne Mono"/>
              </a:rPr>
              <a:t>   </a:t>
            </a:r>
            <a:r>
              <a:rPr lang="en-US" b="0" i="0" dirty="0" err="1">
                <a:solidFill>
                  <a:srgbClr val="DF3079"/>
                </a:solidFill>
                <a:effectLst/>
                <a:latin typeface="Söhne Mono"/>
              </a:rPr>
              <a:t>pthread_cond_t</a:t>
            </a:r>
            <a:r>
              <a:rPr lang="en-US" b="0" i="0" dirty="0">
                <a:solidFill>
                  <a:srgbClr val="FFFFFF"/>
                </a:solidFill>
                <a:effectLst/>
                <a:latin typeface="Söhne Mono"/>
              </a:rPr>
              <a:t> condition; </a:t>
            </a:r>
          </a:p>
          <a:p>
            <a:pPr marL="0" indent="0">
              <a:buNone/>
            </a:pPr>
            <a:r>
              <a:rPr lang="en-US" b="0" i="0" dirty="0">
                <a:solidFill>
                  <a:srgbClr val="FFFFFF"/>
                </a:solidFill>
                <a:effectLst/>
                <a:latin typeface="Söhne Mono"/>
              </a:rPr>
              <a:t>   </a:t>
            </a:r>
            <a:r>
              <a:rPr lang="en-US" b="0" i="0" dirty="0" err="1">
                <a:solidFill>
                  <a:srgbClr val="FFFFFF"/>
                </a:solidFill>
                <a:effectLst/>
                <a:latin typeface="Söhne Mono"/>
              </a:rPr>
              <a:t>pthread_cond_init</a:t>
            </a:r>
            <a:r>
              <a:rPr lang="en-US" b="0" i="0" dirty="0">
                <a:solidFill>
                  <a:srgbClr val="FFFFFF"/>
                </a:solidFill>
                <a:effectLst/>
                <a:latin typeface="Söhne Mono"/>
              </a:rPr>
              <a:t>(&amp;condition, </a:t>
            </a:r>
            <a:r>
              <a:rPr lang="en-US" b="0" i="0" dirty="0">
                <a:solidFill>
                  <a:srgbClr val="2E95D3"/>
                </a:solidFill>
                <a:effectLst/>
                <a:latin typeface="Söhne Mono"/>
              </a:rPr>
              <a:t>NULL</a:t>
            </a:r>
            <a:r>
              <a:rPr lang="en-US" b="0" i="0" dirty="0">
                <a:solidFill>
                  <a:srgbClr val="FFFFFF"/>
                </a:solidFill>
                <a:effectLst/>
                <a:latin typeface="Söhne Mono"/>
              </a:rPr>
              <a:t>);</a:t>
            </a:r>
            <a:endParaRPr lang="en-IN" dirty="0"/>
          </a:p>
        </p:txBody>
      </p:sp>
    </p:spTree>
    <p:extLst>
      <p:ext uri="{BB962C8B-B14F-4D97-AF65-F5344CB8AC3E}">
        <p14:creationId xmlns:p14="http://schemas.microsoft.com/office/powerpoint/2010/main" val="93600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66AF-76BD-08A8-356F-5FBA805C6623}"/>
              </a:ext>
            </a:extLst>
          </p:cNvPr>
          <p:cNvSpPr>
            <a:spLocks noGrp="1"/>
          </p:cNvSpPr>
          <p:nvPr>
            <p:ph type="title"/>
          </p:nvPr>
        </p:nvSpPr>
        <p:spPr/>
        <p:txBody>
          <a:bodyPr/>
          <a:lstStyle/>
          <a:p>
            <a:r>
              <a:rPr lang="en-US" dirty="0"/>
              <a:t>Part C: Implementation for Solving Classical Problems</a:t>
            </a:r>
            <a:endParaRPr lang="en-IN" dirty="0"/>
          </a:p>
        </p:txBody>
      </p:sp>
      <p:sp>
        <p:nvSpPr>
          <p:cNvPr id="3" name="TextBox 2">
            <a:extLst>
              <a:ext uri="{FF2B5EF4-FFF2-40B4-BE49-F238E27FC236}">
                <a16:creationId xmlns:a16="http://schemas.microsoft.com/office/drawing/2014/main" id="{8064760B-1DCC-5A4B-11CC-E5661BAE7157}"/>
              </a:ext>
            </a:extLst>
          </p:cNvPr>
          <p:cNvSpPr txBox="1"/>
          <p:nvPr/>
        </p:nvSpPr>
        <p:spPr>
          <a:xfrm>
            <a:off x="1629916" y="2564904"/>
            <a:ext cx="8928992" cy="3046988"/>
          </a:xfrm>
          <a:prstGeom prst="rect">
            <a:avLst/>
          </a:prstGeom>
          <a:noFill/>
        </p:spPr>
        <p:txBody>
          <a:bodyPr wrap="square" rtlCol="0">
            <a:spAutoFit/>
          </a:bodyPr>
          <a:lstStyle/>
          <a:p>
            <a:r>
              <a:rPr lang="en-US" sz="2400" b="0" i="0" dirty="0">
                <a:solidFill>
                  <a:srgbClr val="D1D5DB"/>
                </a:solidFill>
                <a:effectLst/>
                <a:latin typeface="Corbel (Body)"/>
              </a:rPr>
              <a:t>Part C of our presentation is the culmination of our IPC-Based Process Coordination System's journey. In this section, we explore how the system is applied to address classical synchronization problems that are often encountered in multi-process environments. We will provide practical examples and solutions for two such problems: </a:t>
            </a:r>
          </a:p>
          <a:p>
            <a:endParaRPr lang="en-US" sz="2400" dirty="0">
              <a:solidFill>
                <a:srgbClr val="D1D5DB"/>
              </a:solidFill>
              <a:latin typeface="Corbel (Body)"/>
            </a:endParaRPr>
          </a:p>
          <a:p>
            <a:r>
              <a:rPr lang="en-US" sz="2400" b="0" i="0" dirty="0">
                <a:solidFill>
                  <a:srgbClr val="D1D5DB"/>
                </a:solidFill>
                <a:effectLst/>
                <a:latin typeface="Corbel (Body)"/>
              </a:rPr>
              <a:t>the Producer-Consumer Problem and the Dining Philosophers Problem.</a:t>
            </a:r>
            <a:endParaRPr lang="en-IN" sz="2400" dirty="0">
              <a:latin typeface="Corbel (Body)"/>
            </a:endParaRPr>
          </a:p>
        </p:txBody>
      </p:sp>
    </p:spTree>
    <p:extLst>
      <p:ext uri="{BB962C8B-B14F-4D97-AF65-F5344CB8AC3E}">
        <p14:creationId xmlns:p14="http://schemas.microsoft.com/office/powerpoint/2010/main" val="356887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D7B4-B3CF-2A94-EB57-9D468DDE2C58}"/>
              </a:ext>
            </a:extLst>
          </p:cNvPr>
          <p:cNvSpPr>
            <a:spLocks noGrp="1"/>
          </p:cNvSpPr>
          <p:nvPr>
            <p:ph type="title"/>
          </p:nvPr>
        </p:nvSpPr>
        <p:spPr/>
        <p:txBody>
          <a:bodyPr/>
          <a:lstStyle/>
          <a:p>
            <a:r>
              <a:rPr lang="en-IN" dirty="0"/>
              <a:t>Producer-Consumer Problem</a:t>
            </a:r>
          </a:p>
        </p:txBody>
      </p:sp>
      <p:sp>
        <p:nvSpPr>
          <p:cNvPr id="3" name="Content Placeholder 2">
            <a:extLst>
              <a:ext uri="{FF2B5EF4-FFF2-40B4-BE49-F238E27FC236}">
                <a16:creationId xmlns:a16="http://schemas.microsoft.com/office/drawing/2014/main" id="{F771BE3F-73C4-13C6-81F6-22F8C127F225}"/>
              </a:ext>
            </a:extLst>
          </p:cNvPr>
          <p:cNvSpPr>
            <a:spLocks noGrp="1"/>
          </p:cNvSpPr>
          <p:nvPr>
            <p:ph sz="half" idx="1"/>
          </p:nvPr>
        </p:nvSpPr>
        <p:spPr/>
        <p:txBody>
          <a:bodyPr>
            <a:normAutofit lnSpcReduction="10000"/>
          </a:bodyPr>
          <a:lstStyle/>
          <a:p>
            <a:r>
              <a:rPr lang="en-US" dirty="0"/>
              <a:t>The Producer-Consumer Problem is a classic synchronization challenge where producers generate resources, and consumers consume them. The IPC-Based Coordination System offers an effective solution to this problem. In this section, we will delve into how our system handles this scenario, ensuring that producers and consumers work in harmony.</a:t>
            </a:r>
            <a:endParaRPr lang="en-IN" dirty="0"/>
          </a:p>
        </p:txBody>
      </p:sp>
      <p:pic>
        <p:nvPicPr>
          <p:cNvPr id="6" name="Content Placeholder 5">
            <a:extLst>
              <a:ext uri="{FF2B5EF4-FFF2-40B4-BE49-F238E27FC236}">
                <a16:creationId xmlns:a16="http://schemas.microsoft.com/office/drawing/2014/main" id="{741CC8B5-3C66-8310-5D1B-BE34E01ED591}"/>
              </a:ext>
            </a:extLst>
          </p:cNvPr>
          <p:cNvPicPr>
            <a:picLocks noGrp="1" noChangeAspect="1"/>
          </p:cNvPicPr>
          <p:nvPr>
            <p:ph sz="half" idx="2"/>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4412" y="2097732"/>
            <a:ext cx="5680893" cy="2662535"/>
          </a:xfrm>
        </p:spPr>
      </p:pic>
    </p:spTree>
    <p:extLst>
      <p:ext uri="{BB962C8B-B14F-4D97-AF65-F5344CB8AC3E}">
        <p14:creationId xmlns:p14="http://schemas.microsoft.com/office/powerpoint/2010/main" val="122420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5D2B-9697-66CA-1FF5-F1D703AEF12C}"/>
              </a:ext>
            </a:extLst>
          </p:cNvPr>
          <p:cNvSpPr>
            <a:spLocks noGrp="1"/>
          </p:cNvSpPr>
          <p:nvPr>
            <p:ph type="title"/>
          </p:nvPr>
        </p:nvSpPr>
        <p:spPr/>
        <p:txBody>
          <a:bodyPr/>
          <a:lstStyle/>
          <a:p>
            <a:r>
              <a:rPr lang="en-IN" dirty="0"/>
              <a:t>Dining Philosophers Problem</a:t>
            </a:r>
          </a:p>
        </p:txBody>
      </p:sp>
      <p:sp>
        <p:nvSpPr>
          <p:cNvPr id="3" name="Content Placeholder 2">
            <a:extLst>
              <a:ext uri="{FF2B5EF4-FFF2-40B4-BE49-F238E27FC236}">
                <a16:creationId xmlns:a16="http://schemas.microsoft.com/office/drawing/2014/main" id="{B35D3198-C8EC-5C2C-AFC1-87DAD61D5848}"/>
              </a:ext>
            </a:extLst>
          </p:cNvPr>
          <p:cNvSpPr>
            <a:spLocks noGrp="1"/>
          </p:cNvSpPr>
          <p:nvPr>
            <p:ph sz="half" idx="1"/>
          </p:nvPr>
        </p:nvSpPr>
        <p:spPr/>
        <p:txBody>
          <a:bodyPr/>
          <a:lstStyle/>
          <a:p>
            <a:r>
              <a:rPr lang="en-US" dirty="0"/>
              <a:t>The Dining Philosophers Problem is another classic synchronization puzzle that involves philosophers sitting around a dining table and sharing forks. To prevent deadlock, philosophers must coordinate their actions. Our IPC-Based Coordination System offers a robust solution to this problem.</a:t>
            </a:r>
            <a:endParaRPr lang="en-IN" dirty="0"/>
          </a:p>
        </p:txBody>
      </p:sp>
      <p:pic>
        <p:nvPicPr>
          <p:cNvPr id="6" name="Content Placeholder 5">
            <a:extLst>
              <a:ext uri="{FF2B5EF4-FFF2-40B4-BE49-F238E27FC236}">
                <a16:creationId xmlns:a16="http://schemas.microsoft.com/office/drawing/2014/main" id="{C3EDEE10-5D73-8178-0505-7593A6CC2FD4}"/>
              </a:ext>
            </a:extLst>
          </p:cNvPr>
          <p:cNvPicPr>
            <a:picLocks noGrp="1" noChangeAspect="1"/>
          </p:cNvPicPr>
          <p:nvPr>
            <p:ph sz="half" idx="2"/>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6409" y="2102410"/>
            <a:ext cx="5697710" cy="2653179"/>
          </a:xfrm>
        </p:spPr>
      </p:pic>
    </p:spTree>
    <p:extLst>
      <p:ext uri="{BB962C8B-B14F-4D97-AF65-F5344CB8AC3E}">
        <p14:creationId xmlns:p14="http://schemas.microsoft.com/office/powerpoint/2010/main" val="320979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A41A-ED5F-7EFC-012B-5C9B74FFEB9C}"/>
              </a:ext>
            </a:extLst>
          </p:cNvPr>
          <p:cNvSpPr>
            <a:spLocks noGrp="1"/>
          </p:cNvSpPr>
          <p:nvPr>
            <p:ph type="title"/>
          </p:nvPr>
        </p:nvSpPr>
        <p:spPr>
          <a:xfrm>
            <a:off x="1060147" y="837426"/>
            <a:ext cx="8692399" cy="876671"/>
          </a:xfrm>
        </p:spPr>
        <p:txBody>
          <a:bodyPr/>
          <a:lstStyle/>
          <a:p>
            <a:r>
              <a:rPr lang="en-IN" b="0" i="0" dirty="0">
                <a:solidFill>
                  <a:srgbClr val="D1D5DB"/>
                </a:solidFill>
                <a:effectLst/>
                <a:latin typeface="Söhne"/>
              </a:rPr>
              <a:t>Conclusion</a:t>
            </a:r>
            <a:endParaRPr lang="en-IN" dirty="0"/>
          </a:p>
        </p:txBody>
      </p:sp>
      <p:sp>
        <p:nvSpPr>
          <p:cNvPr id="3" name="Text Placeholder 2">
            <a:extLst>
              <a:ext uri="{FF2B5EF4-FFF2-40B4-BE49-F238E27FC236}">
                <a16:creationId xmlns:a16="http://schemas.microsoft.com/office/drawing/2014/main" id="{1535EC2B-E925-881C-9E16-C08963F7028B}"/>
              </a:ext>
            </a:extLst>
          </p:cNvPr>
          <p:cNvSpPr>
            <a:spLocks noGrp="1"/>
          </p:cNvSpPr>
          <p:nvPr>
            <p:ph type="body" idx="1"/>
          </p:nvPr>
        </p:nvSpPr>
        <p:spPr>
          <a:xfrm>
            <a:off x="1065213" y="2420888"/>
            <a:ext cx="8687333" cy="3598913"/>
          </a:xfrm>
        </p:spPr>
        <p:txBody>
          <a:bodyPr>
            <a:normAutofit/>
          </a:bodyPr>
          <a:lstStyle/>
          <a:p>
            <a:r>
              <a:rPr lang="en-US" dirty="0"/>
              <a:t>In conclusion, our IPC-Based Process Coordination System is not just a concept; it's a powerful solution to a fundamental challenge in modern computing—efficient process coordination. By exploring the design, the implementation of synchronization primitives, and its application to classical synchronization problems, we've demonstrated the system's remarkable capabilities.</a:t>
            </a:r>
            <a:endParaRPr lang="en-IN" dirty="0"/>
          </a:p>
        </p:txBody>
      </p:sp>
    </p:spTree>
    <p:extLst>
      <p:ext uri="{BB962C8B-B14F-4D97-AF65-F5344CB8AC3E}">
        <p14:creationId xmlns:p14="http://schemas.microsoft.com/office/powerpoint/2010/main" val="151702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29</TotalTime>
  <Words>559</Words>
  <Application>Microsoft Office PowerPoint</Application>
  <PresentationFormat>Custom</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Corbel</vt:lpstr>
      <vt:lpstr>Corbel (Body)</vt:lpstr>
      <vt:lpstr>Söhne</vt:lpstr>
      <vt:lpstr>Söhne Mono</vt:lpstr>
      <vt:lpstr>Digital Blue Tunnel 16x9</vt:lpstr>
      <vt:lpstr>IPC-Based Process Coordination System</vt:lpstr>
      <vt:lpstr>Introduction</vt:lpstr>
      <vt:lpstr>Part A: Design of the Coordination System</vt:lpstr>
      <vt:lpstr>Part B: Implementation of Synchronization Primitives</vt:lpstr>
      <vt:lpstr>Condition Variables</vt:lpstr>
      <vt:lpstr>Part C: Implementation for Solving Classical Problems</vt:lpstr>
      <vt:lpstr>Producer-Consumer Problem</vt:lpstr>
      <vt:lpstr>Dining Philosophers Problem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IPC-Based Process Coordination System</dc:title>
  <dc:creator>Shyamal Patil</dc:creator>
  <cp:lastModifiedBy>Shyamal Patil</cp:lastModifiedBy>
  <cp:revision>1</cp:revision>
  <dcterms:created xsi:type="dcterms:W3CDTF">2023-10-30T14:48:45Z</dcterms:created>
  <dcterms:modified xsi:type="dcterms:W3CDTF">2023-10-30T15:18:37Z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