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62" r:id="rId5"/>
    <p:sldId id="260" r:id="rId6"/>
    <p:sldId id="261" r:id="rId7"/>
  </p:sldIdLst>
  <p:sldSz cx="12192000" cy="6858000"/>
  <p:notesSz cx="6858000" cy="9144000"/>
  <p:embeddedFontLst>
    <p:embeddedFont>
      <p:font typeface="Bookman Old Style" panose="02050604050505020204" pitchFamily="18" charset="0"/>
      <p:regular r:id="rId9"/>
      <p:bold r:id="rId10"/>
      <p:italic r:id="rId11"/>
      <p:boldItalic r:id="rId12"/>
    </p:embeddedFont>
    <p:embeddedFont>
      <p:font typeface="Rockwell" panose="02060603020205020403" pitchFamily="18" charset="0"/>
      <p:regular r:id="rId13"/>
      <p:bold r:id="rId14"/>
      <p:italic r:id="rId15"/>
      <p:boldItalic r:id="rId16"/>
    </p:embeddedFont>
    <p:embeddedFont>
      <p:font typeface="Sorts Mill Goudy" panose="020B0604020202020204" charset="0"/>
      <p:regular r:id="rId17"/>
      <p: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YxFqS9IArVumkAiwkca8eCFbg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A2B22-1BE9-486D-ABD7-40FAA6B73A4E}" type="doc">
      <dgm:prSet loTypeId="urn:microsoft.com/office/officeart/2005/8/layout/hChevron3" loCatId="process" qsTypeId="urn:microsoft.com/office/officeart/2005/8/quickstyle/simple4" qsCatId="simple" csTypeId="urn:microsoft.com/office/officeart/2005/8/colors/colorful2" csCatId="colorful" phldr="1"/>
      <dgm:spPr/>
      <dgm:t>
        <a:bodyPr/>
        <a:lstStyle/>
        <a:p>
          <a:endParaRPr lang="en-US"/>
        </a:p>
      </dgm:t>
    </dgm:pt>
    <dgm:pt modelId="{1CD64D78-1D71-4A7B-A4BE-AF0C535B9A30}">
      <dgm:prSet/>
      <dgm:spPr/>
      <dgm:t>
        <a:bodyPr/>
        <a:lstStyle/>
        <a:p>
          <a:r>
            <a:rPr lang="en-US" b="0" i="0" dirty="0"/>
            <a:t>The goal is to classify images into two classifications of malignant and benign. As early diagnostics significantly increases the chances of correct treatment and survival. In this application, we are helping the doctors and patients to classify the Type of </a:t>
          </a:r>
          <a:r>
            <a:rPr lang="en-US" b="0" i="0" dirty="0" err="1"/>
            <a:t>Tumour</a:t>
          </a:r>
          <a:r>
            <a:rPr lang="en-US" b="0" i="0" dirty="0"/>
            <a:t> for the specific image given with the help of Neural Networks. </a:t>
          </a:r>
          <a:br>
            <a:rPr lang="en-US" b="0" i="0" dirty="0"/>
          </a:br>
          <a:endParaRPr lang="en-US" b="0" i="0" dirty="0"/>
        </a:p>
        <a:p>
          <a:endParaRPr lang="en-US" dirty="0"/>
        </a:p>
      </dgm:t>
    </dgm:pt>
    <dgm:pt modelId="{C00BF40D-869E-46D7-AE10-6D88A30E9846}" type="parTrans" cxnId="{388B3C45-0E2C-460D-BE50-A3394C2FADC0}">
      <dgm:prSet/>
      <dgm:spPr/>
      <dgm:t>
        <a:bodyPr/>
        <a:lstStyle/>
        <a:p>
          <a:endParaRPr lang="en-US"/>
        </a:p>
      </dgm:t>
    </dgm:pt>
    <dgm:pt modelId="{4A09CB2A-CD7D-436E-ACCD-8F807E42D866}" type="sibTrans" cxnId="{388B3C45-0E2C-460D-BE50-A3394C2FADC0}">
      <dgm:prSet/>
      <dgm:spPr/>
      <dgm:t>
        <a:bodyPr/>
        <a:lstStyle/>
        <a:p>
          <a:endParaRPr lang="en-US"/>
        </a:p>
      </dgm:t>
    </dgm:pt>
    <dgm:pt modelId="{F673642F-C34B-4CD2-BF06-73167DAE0BF6}">
      <dgm:prSet/>
      <dgm:spPr/>
      <dgm:t>
        <a:bodyPr/>
        <a:lstStyle/>
        <a:p>
          <a:r>
            <a:rPr lang="en-IN"/>
            <a:t>Model can be extended to:</a:t>
          </a:r>
          <a:endParaRPr lang="en-US"/>
        </a:p>
      </dgm:t>
    </dgm:pt>
    <dgm:pt modelId="{1896D1BC-0A09-4A11-AE15-171B1E75989C}" type="parTrans" cxnId="{050BB992-8EF9-4322-916F-DA8B822CDE0F}">
      <dgm:prSet/>
      <dgm:spPr/>
      <dgm:t>
        <a:bodyPr/>
        <a:lstStyle/>
        <a:p>
          <a:endParaRPr lang="en-US"/>
        </a:p>
      </dgm:t>
    </dgm:pt>
    <dgm:pt modelId="{DD2BAE19-729D-41CD-96F6-5C2E4088F93F}" type="sibTrans" cxnId="{050BB992-8EF9-4322-916F-DA8B822CDE0F}">
      <dgm:prSet/>
      <dgm:spPr/>
      <dgm:t>
        <a:bodyPr/>
        <a:lstStyle/>
        <a:p>
          <a:endParaRPr lang="en-US"/>
        </a:p>
      </dgm:t>
    </dgm:pt>
    <dgm:pt modelId="{F72DF5CC-2E5A-4C4B-A950-C431E3110C54}">
      <dgm:prSet/>
      <dgm:spPr/>
      <dgm:t>
        <a:bodyPr/>
        <a:lstStyle/>
        <a:p>
          <a:r>
            <a:rPr lang="en-IN"/>
            <a:t>&gt;We Design a Web application to identify.</a:t>
          </a:r>
          <a:endParaRPr lang="en-US"/>
        </a:p>
      </dgm:t>
    </dgm:pt>
    <dgm:pt modelId="{A6D69EA7-D552-4956-866E-E53A809FE132}" type="parTrans" cxnId="{D0FE41D0-1E7D-4337-A701-D0E412E67D29}">
      <dgm:prSet/>
      <dgm:spPr/>
      <dgm:t>
        <a:bodyPr/>
        <a:lstStyle/>
        <a:p>
          <a:endParaRPr lang="en-US"/>
        </a:p>
      </dgm:t>
    </dgm:pt>
    <dgm:pt modelId="{C7319C0B-F1FE-4566-8671-941F1D7FA07B}" type="sibTrans" cxnId="{D0FE41D0-1E7D-4337-A701-D0E412E67D29}">
      <dgm:prSet/>
      <dgm:spPr/>
      <dgm:t>
        <a:bodyPr/>
        <a:lstStyle/>
        <a:p>
          <a:endParaRPr lang="en-US"/>
        </a:p>
      </dgm:t>
    </dgm:pt>
    <dgm:pt modelId="{65C45178-EE1B-4E94-84CD-3DF9EF3B114D}">
      <dgm:prSet/>
      <dgm:spPr/>
      <dgm:t>
        <a:bodyPr/>
        <a:lstStyle/>
        <a:p>
          <a:r>
            <a:rPr lang="en-US"/>
            <a:t>And this is User friendly.</a:t>
          </a:r>
        </a:p>
      </dgm:t>
    </dgm:pt>
    <dgm:pt modelId="{C3185834-8244-472A-95ED-36B7591C7C87}" type="parTrans" cxnId="{E8B38AA0-352E-4445-8C96-2CF0E55523AF}">
      <dgm:prSet/>
      <dgm:spPr/>
      <dgm:t>
        <a:bodyPr/>
        <a:lstStyle/>
        <a:p>
          <a:endParaRPr lang="en-US"/>
        </a:p>
      </dgm:t>
    </dgm:pt>
    <dgm:pt modelId="{1312CBE9-1A54-4762-852A-BF322DEA08C5}" type="sibTrans" cxnId="{E8B38AA0-352E-4445-8C96-2CF0E55523AF}">
      <dgm:prSet/>
      <dgm:spPr/>
      <dgm:t>
        <a:bodyPr/>
        <a:lstStyle/>
        <a:p>
          <a:endParaRPr lang="en-US"/>
        </a:p>
      </dgm:t>
    </dgm:pt>
    <dgm:pt modelId="{DD6D3868-E5F8-4665-AFFA-A80EA0E766C9}" type="pres">
      <dgm:prSet presAssocID="{BD0A2B22-1BE9-486D-ABD7-40FAA6B73A4E}" presName="Name0" presStyleCnt="0">
        <dgm:presLayoutVars>
          <dgm:dir/>
          <dgm:resizeHandles val="exact"/>
        </dgm:presLayoutVars>
      </dgm:prSet>
      <dgm:spPr/>
    </dgm:pt>
    <dgm:pt modelId="{5805F05D-C7FB-42AD-A31E-FA72677C3618}" type="pres">
      <dgm:prSet presAssocID="{1CD64D78-1D71-4A7B-A4BE-AF0C535B9A30}" presName="parAndChTx" presStyleLbl="node1" presStyleIdx="0" presStyleCnt="2">
        <dgm:presLayoutVars>
          <dgm:bulletEnabled val="1"/>
        </dgm:presLayoutVars>
      </dgm:prSet>
      <dgm:spPr/>
    </dgm:pt>
    <dgm:pt modelId="{1D521D57-53EE-48F0-9E8A-2735B26FF11E}" type="pres">
      <dgm:prSet presAssocID="{4A09CB2A-CD7D-436E-ACCD-8F807E42D866}" presName="parAndChSpace" presStyleCnt="0"/>
      <dgm:spPr/>
    </dgm:pt>
    <dgm:pt modelId="{3EDE4790-F5AA-41BD-B300-F688ED00B136}" type="pres">
      <dgm:prSet presAssocID="{F673642F-C34B-4CD2-BF06-73167DAE0BF6}" presName="parAndChTx" presStyleLbl="node1" presStyleIdx="1" presStyleCnt="2">
        <dgm:presLayoutVars>
          <dgm:bulletEnabled val="1"/>
        </dgm:presLayoutVars>
      </dgm:prSet>
      <dgm:spPr/>
    </dgm:pt>
  </dgm:ptLst>
  <dgm:cxnLst>
    <dgm:cxn modelId="{B3D8F113-1A1F-453B-B1FC-5CC610D81D6F}" type="presOf" srcId="{BD0A2B22-1BE9-486D-ABD7-40FAA6B73A4E}" destId="{DD6D3868-E5F8-4665-AFFA-A80EA0E766C9}" srcOrd="0" destOrd="0" presId="urn:microsoft.com/office/officeart/2005/8/layout/hChevron3"/>
    <dgm:cxn modelId="{07CA141D-CBE0-416D-9276-B64EE9E066AA}" type="presOf" srcId="{65C45178-EE1B-4E94-84CD-3DF9EF3B114D}" destId="{3EDE4790-F5AA-41BD-B300-F688ED00B136}" srcOrd="0" destOrd="2" presId="urn:microsoft.com/office/officeart/2005/8/layout/hChevron3"/>
    <dgm:cxn modelId="{F3BEC65F-CC92-4848-88C3-01F6EEE7480B}" type="presOf" srcId="{F72DF5CC-2E5A-4C4B-A950-C431E3110C54}" destId="{3EDE4790-F5AA-41BD-B300-F688ED00B136}" srcOrd="0" destOrd="1" presId="urn:microsoft.com/office/officeart/2005/8/layout/hChevron3"/>
    <dgm:cxn modelId="{388B3C45-0E2C-460D-BE50-A3394C2FADC0}" srcId="{BD0A2B22-1BE9-486D-ABD7-40FAA6B73A4E}" destId="{1CD64D78-1D71-4A7B-A4BE-AF0C535B9A30}" srcOrd="0" destOrd="0" parTransId="{C00BF40D-869E-46D7-AE10-6D88A30E9846}" sibTransId="{4A09CB2A-CD7D-436E-ACCD-8F807E42D866}"/>
    <dgm:cxn modelId="{99E36484-BA1E-4F01-95A7-2422B36F3644}" type="presOf" srcId="{F673642F-C34B-4CD2-BF06-73167DAE0BF6}" destId="{3EDE4790-F5AA-41BD-B300-F688ED00B136}" srcOrd="0" destOrd="0" presId="urn:microsoft.com/office/officeart/2005/8/layout/hChevron3"/>
    <dgm:cxn modelId="{050BB992-8EF9-4322-916F-DA8B822CDE0F}" srcId="{BD0A2B22-1BE9-486D-ABD7-40FAA6B73A4E}" destId="{F673642F-C34B-4CD2-BF06-73167DAE0BF6}" srcOrd="1" destOrd="0" parTransId="{1896D1BC-0A09-4A11-AE15-171B1E75989C}" sibTransId="{DD2BAE19-729D-41CD-96F6-5C2E4088F93F}"/>
    <dgm:cxn modelId="{E8B38AA0-352E-4445-8C96-2CF0E55523AF}" srcId="{F673642F-C34B-4CD2-BF06-73167DAE0BF6}" destId="{65C45178-EE1B-4E94-84CD-3DF9EF3B114D}" srcOrd="1" destOrd="0" parTransId="{C3185834-8244-472A-95ED-36B7591C7C87}" sibTransId="{1312CBE9-1A54-4762-852A-BF322DEA08C5}"/>
    <dgm:cxn modelId="{3C60D4A3-FF53-476F-A6AE-159E9140D293}" type="presOf" srcId="{1CD64D78-1D71-4A7B-A4BE-AF0C535B9A30}" destId="{5805F05D-C7FB-42AD-A31E-FA72677C3618}" srcOrd="0" destOrd="0" presId="urn:microsoft.com/office/officeart/2005/8/layout/hChevron3"/>
    <dgm:cxn modelId="{D0FE41D0-1E7D-4337-A701-D0E412E67D29}" srcId="{F673642F-C34B-4CD2-BF06-73167DAE0BF6}" destId="{F72DF5CC-2E5A-4C4B-A950-C431E3110C54}" srcOrd="0" destOrd="0" parTransId="{A6D69EA7-D552-4956-866E-E53A809FE132}" sibTransId="{C7319C0B-F1FE-4566-8671-941F1D7FA07B}"/>
    <dgm:cxn modelId="{1DEB455E-92B5-4A5B-8114-BE27055EB1C7}" type="presParOf" srcId="{DD6D3868-E5F8-4665-AFFA-A80EA0E766C9}" destId="{5805F05D-C7FB-42AD-A31E-FA72677C3618}" srcOrd="0" destOrd="0" presId="urn:microsoft.com/office/officeart/2005/8/layout/hChevron3"/>
    <dgm:cxn modelId="{B7E1AB27-425F-47D0-917A-30D3EC21B0D8}" type="presParOf" srcId="{DD6D3868-E5F8-4665-AFFA-A80EA0E766C9}" destId="{1D521D57-53EE-48F0-9E8A-2735B26FF11E}" srcOrd="1" destOrd="0" presId="urn:microsoft.com/office/officeart/2005/8/layout/hChevron3"/>
    <dgm:cxn modelId="{EF26264B-2861-4438-B6A7-5EADF3FD188D}" type="presParOf" srcId="{DD6D3868-E5F8-4665-AFFA-A80EA0E766C9}" destId="{3EDE4790-F5AA-41BD-B300-F688ED00B136}" srcOrd="2"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558AF3-D3FF-4F6D-B95E-F16B86D5220E}" type="doc">
      <dgm:prSet loTypeId="urn:microsoft.com/office/officeart/2005/8/layout/hierarchy1" loCatId="hierarchy" qsTypeId="urn:microsoft.com/office/officeart/2005/8/quickstyle/simple4" qsCatId="simple" csTypeId="urn:microsoft.com/office/officeart/2005/8/colors/colorful5" csCatId="colorful" phldr="1"/>
      <dgm:spPr/>
      <dgm:t>
        <a:bodyPr/>
        <a:lstStyle/>
        <a:p>
          <a:endParaRPr lang="en-US"/>
        </a:p>
      </dgm:t>
    </dgm:pt>
    <dgm:pt modelId="{2B79EB98-9903-4357-8515-C9C7AEB0E673}">
      <dgm:prSet/>
      <dgm:spPr/>
      <dgm:t>
        <a:bodyPr/>
        <a:lstStyle/>
        <a:p>
          <a:r>
            <a:rPr lang="en-US" dirty="0"/>
            <a:t>Accuracy</a:t>
          </a:r>
        </a:p>
        <a:p>
          <a:r>
            <a:rPr lang="en-US" dirty="0"/>
            <a:t>Please refer the </a:t>
          </a:r>
          <a:r>
            <a:rPr lang="en-US"/>
            <a:t>image below.</a:t>
          </a:r>
          <a:endParaRPr lang="en-US" dirty="0"/>
        </a:p>
      </dgm:t>
    </dgm:pt>
    <dgm:pt modelId="{16953E19-5B98-4CB3-846B-7848EA37F68A}" type="parTrans" cxnId="{09EAA3C3-20C5-41BF-836D-1E6C44E45470}">
      <dgm:prSet/>
      <dgm:spPr/>
      <dgm:t>
        <a:bodyPr/>
        <a:lstStyle/>
        <a:p>
          <a:endParaRPr lang="en-US"/>
        </a:p>
      </dgm:t>
    </dgm:pt>
    <dgm:pt modelId="{91DED7A6-45E3-4F31-964B-F589A1E1D774}" type="sibTrans" cxnId="{09EAA3C3-20C5-41BF-836D-1E6C44E45470}">
      <dgm:prSet/>
      <dgm:spPr/>
      <dgm:t>
        <a:bodyPr/>
        <a:lstStyle/>
        <a:p>
          <a:endParaRPr lang="en-US"/>
        </a:p>
      </dgm:t>
    </dgm:pt>
    <dgm:pt modelId="{F5DD3C8C-9D95-4174-A8F7-BB702ED28075}">
      <dgm:prSet/>
      <dgm:spPr/>
      <dgm:t>
        <a:bodyPr/>
        <a:lstStyle/>
        <a:p>
          <a:r>
            <a:rPr lang="en-IN" dirty="0"/>
            <a:t>This is the number of correctly predicted data points out of all.</a:t>
          </a:r>
        </a:p>
        <a:p>
          <a:endParaRPr lang="en-US" dirty="0"/>
        </a:p>
      </dgm:t>
    </dgm:pt>
    <dgm:pt modelId="{458D4CA6-DBFE-40F1-936E-D3558F7F5BDF}" type="sibTrans" cxnId="{824CAF2F-6635-4EC8-A994-1EE31F3EC5B3}">
      <dgm:prSet/>
      <dgm:spPr/>
      <dgm:t>
        <a:bodyPr/>
        <a:lstStyle/>
        <a:p>
          <a:endParaRPr lang="en-US"/>
        </a:p>
      </dgm:t>
    </dgm:pt>
    <dgm:pt modelId="{865472AA-3D3E-4CB8-84C7-F04E9C42769D}" type="parTrans" cxnId="{824CAF2F-6635-4EC8-A994-1EE31F3EC5B3}">
      <dgm:prSet/>
      <dgm:spPr/>
      <dgm:t>
        <a:bodyPr/>
        <a:lstStyle/>
        <a:p>
          <a:endParaRPr lang="en-US"/>
        </a:p>
      </dgm:t>
    </dgm:pt>
    <dgm:pt modelId="{344DFB5A-3ED5-4CF5-AF30-1E8B66F63E36}" type="pres">
      <dgm:prSet presAssocID="{6C558AF3-D3FF-4F6D-B95E-F16B86D5220E}" presName="hierChild1" presStyleCnt="0">
        <dgm:presLayoutVars>
          <dgm:chPref val="1"/>
          <dgm:dir/>
          <dgm:animOne val="branch"/>
          <dgm:animLvl val="lvl"/>
          <dgm:resizeHandles/>
        </dgm:presLayoutVars>
      </dgm:prSet>
      <dgm:spPr/>
    </dgm:pt>
    <dgm:pt modelId="{C16CEBBF-A2DA-477A-9B7B-B5E521010547}" type="pres">
      <dgm:prSet presAssocID="{2B79EB98-9903-4357-8515-C9C7AEB0E673}" presName="hierRoot1" presStyleCnt="0"/>
      <dgm:spPr/>
    </dgm:pt>
    <dgm:pt modelId="{44BC43EF-7DA7-41B7-9B52-27C9707B0420}" type="pres">
      <dgm:prSet presAssocID="{2B79EB98-9903-4357-8515-C9C7AEB0E673}" presName="composite" presStyleCnt="0"/>
      <dgm:spPr/>
    </dgm:pt>
    <dgm:pt modelId="{A7AC2C74-177E-4D32-9AAF-7C8AC0AB6444}" type="pres">
      <dgm:prSet presAssocID="{2B79EB98-9903-4357-8515-C9C7AEB0E673}" presName="background" presStyleLbl="node0" presStyleIdx="0" presStyleCnt="2"/>
      <dgm:spPr/>
    </dgm:pt>
    <dgm:pt modelId="{4C74FB3A-7B06-4637-A453-765A72EF4687}" type="pres">
      <dgm:prSet presAssocID="{2B79EB98-9903-4357-8515-C9C7AEB0E673}" presName="text" presStyleLbl="fgAcc0" presStyleIdx="0" presStyleCnt="2">
        <dgm:presLayoutVars>
          <dgm:chPref val="3"/>
        </dgm:presLayoutVars>
      </dgm:prSet>
      <dgm:spPr/>
    </dgm:pt>
    <dgm:pt modelId="{B2A00A5C-0A4F-4B7C-BB74-94E6A08E8151}" type="pres">
      <dgm:prSet presAssocID="{2B79EB98-9903-4357-8515-C9C7AEB0E673}" presName="hierChild2" presStyleCnt="0"/>
      <dgm:spPr/>
    </dgm:pt>
    <dgm:pt modelId="{9C8A5562-28A3-45FD-8E92-B94137C145C0}" type="pres">
      <dgm:prSet presAssocID="{F5DD3C8C-9D95-4174-A8F7-BB702ED28075}" presName="hierRoot1" presStyleCnt="0"/>
      <dgm:spPr/>
    </dgm:pt>
    <dgm:pt modelId="{AAE7599C-5789-4A1C-BC70-8255DBAD3601}" type="pres">
      <dgm:prSet presAssocID="{F5DD3C8C-9D95-4174-A8F7-BB702ED28075}" presName="composite" presStyleCnt="0"/>
      <dgm:spPr/>
    </dgm:pt>
    <dgm:pt modelId="{EBA9D17E-3C30-44D9-A4F0-0AAC055C195A}" type="pres">
      <dgm:prSet presAssocID="{F5DD3C8C-9D95-4174-A8F7-BB702ED28075}" presName="background" presStyleLbl="node0" presStyleIdx="1" presStyleCnt="2"/>
      <dgm:spPr/>
    </dgm:pt>
    <dgm:pt modelId="{70B36FBA-E78B-4AD0-9EA5-8C01F1A17028}" type="pres">
      <dgm:prSet presAssocID="{F5DD3C8C-9D95-4174-A8F7-BB702ED28075}" presName="text" presStyleLbl="fgAcc0" presStyleIdx="1" presStyleCnt="2" custLinFactNeighborX="17" custLinFactNeighborY="999">
        <dgm:presLayoutVars>
          <dgm:chPref val="3"/>
        </dgm:presLayoutVars>
      </dgm:prSet>
      <dgm:spPr/>
    </dgm:pt>
    <dgm:pt modelId="{FF27550C-AF43-459E-A17C-67853C147751}" type="pres">
      <dgm:prSet presAssocID="{F5DD3C8C-9D95-4174-A8F7-BB702ED28075}" presName="hierChild2" presStyleCnt="0"/>
      <dgm:spPr/>
    </dgm:pt>
  </dgm:ptLst>
  <dgm:cxnLst>
    <dgm:cxn modelId="{824CAF2F-6635-4EC8-A994-1EE31F3EC5B3}" srcId="{6C558AF3-D3FF-4F6D-B95E-F16B86D5220E}" destId="{F5DD3C8C-9D95-4174-A8F7-BB702ED28075}" srcOrd="1" destOrd="0" parTransId="{865472AA-3D3E-4CB8-84C7-F04E9C42769D}" sibTransId="{458D4CA6-DBFE-40F1-936E-D3558F7F5BDF}"/>
    <dgm:cxn modelId="{62504E3C-8A8A-40E5-B46F-20A30D0BB1C4}" type="presOf" srcId="{F5DD3C8C-9D95-4174-A8F7-BB702ED28075}" destId="{70B36FBA-E78B-4AD0-9EA5-8C01F1A17028}" srcOrd="0" destOrd="0" presId="urn:microsoft.com/office/officeart/2005/8/layout/hierarchy1"/>
    <dgm:cxn modelId="{F7D8B874-55CB-4CA3-B0B6-B83A838C7300}" type="presOf" srcId="{6C558AF3-D3FF-4F6D-B95E-F16B86D5220E}" destId="{344DFB5A-3ED5-4CF5-AF30-1E8B66F63E36}" srcOrd="0" destOrd="0" presId="urn:microsoft.com/office/officeart/2005/8/layout/hierarchy1"/>
    <dgm:cxn modelId="{09EAA3C3-20C5-41BF-836D-1E6C44E45470}" srcId="{6C558AF3-D3FF-4F6D-B95E-F16B86D5220E}" destId="{2B79EB98-9903-4357-8515-C9C7AEB0E673}" srcOrd="0" destOrd="0" parTransId="{16953E19-5B98-4CB3-846B-7848EA37F68A}" sibTransId="{91DED7A6-45E3-4F31-964B-F589A1E1D774}"/>
    <dgm:cxn modelId="{48FA96C8-F1D0-4081-B80C-E7327A0CB68E}" type="presOf" srcId="{2B79EB98-9903-4357-8515-C9C7AEB0E673}" destId="{4C74FB3A-7B06-4637-A453-765A72EF4687}" srcOrd="0" destOrd="0" presId="urn:microsoft.com/office/officeart/2005/8/layout/hierarchy1"/>
    <dgm:cxn modelId="{66E8B99F-0F89-4B06-8FB7-D5714D77D0F3}" type="presParOf" srcId="{344DFB5A-3ED5-4CF5-AF30-1E8B66F63E36}" destId="{C16CEBBF-A2DA-477A-9B7B-B5E521010547}" srcOrd="0" destOrd="0" presId="urn:microsoft.com/office/officeart/2005/8/layout/hierarchy1"/>
    <dgm:cxn modelId="{BD92CA53-BDB3-414B-8893-E63F105831F5}" type="presParOf" srcId="{C16CEBBF-A2DA-477A-9B7B-B5E521010547}" destId="{44BC43EF-7DA7-41B7-9B52-27C9707B0420}" srcOrd="0" destOrd="0" presId="urn:microsoft.com/office/officeart/2005/8/layout/hierarchy1"/>
    <dgm:cxn modelId="{752437BF-FDA1-47EE-B35F-DFEBB46919E8}" type="presParOf" srcId="{44BC43EF-7DA7-41B7-9B52-27C9707B0420}" destId="{A7AC2C74-177E-4D32-9AAF-7C8AC0AB6444}" srcOrd="0" destOrd="0" presId="urn:microsoft.com/office/officeart/2005/8/layout/hierarchy1"/>
    <dgm:cxn modelId="{4DEC8C79-D564-49FD-8E72-AC88DE335ABE}" type="presParOf" srcId="{44BC43EF-7DA7-41B7-9B52-27C9707B0420}" destId="{4C74FB3A-7B06-4637-A453-765A72EF4687}" srcOrd="1" destOrd="0" presId="urn:microsoft.com/office/officeart/2005/8/layout/hierarchy1"/>
    <dgm:cxn modelId="{E98CD8CF-20CF-422C-8116-4B7F36AE66E6}" type="presParOf" srcId="{C16CEBBF-A2DA-477A-9B7B-B5E521010547}" destId="{B2A00A5C-0A4F-4B7C-BB74-94E6A08E8151}" srcOrd="1" destOrd="0" presId="urn:microsoft.com/office/officeart/2005/8/layout/hierarchy1"/>
    <dgm:cxn modelId="{4360D568-1C39-45E4-8DA8-598CD761F420}" type="presParOf" srcId="{344DFB5A-3ED5-4CF5-AF30-1E8B66F63E36}" destId="{9C8A5562-28A3-45FD-8E92-B94137C145C0}" srcOrd="1" destOrd="0" presId="urn:microsoft.com/office/officeart/2005/8/layout/hierarchy1"/>
    <dgm:cxn modelId="{193B8CEA-4A65-4E94-B875-F0852CC9139A}" type="presParOf" srcId="{9C8A5562-28A3-45FD-8E92-B94137C145C0}" destId="{AAE7599C-5789-4A1C-BC70-8255DBAD3601}" srcOrd="0" destOrd="0" presId="urn:microsoft.com/office/officeart/2005/8/layout/hierarchy1"/>
    <dgm:cxn modelId="{05C3DC71-D4BA-4EC2-9439-96C2EB0B8131}" type="presParOf" srcId="{AAE7599C-5789-4A1C-BC70-8255DBAD3601}" destId="{EBA9D17E-3C30-44D9-A4F0-0AAC055C195A}" srcOrd="0" destOrd="0" presId="urn:microsoft.com/office/officeart/2005/8/layout/hierarchy1"/>
    <dgm:cxn modelId="{778E3420-0553-4E2B-B1A0-7F73C8CFCB4C}" type="presParOf" srcId="{AAE7599C-5789-4A1C-BC70-8255DBAD3601}" destId="{70B36FBA-E78B-4AD0-9EA5-8C01F1A17028}" srcOrd="1" destOrd="0" presId="urn:microsoft.com/office/officeart/2005/8/layout/hierarchy1"/>
    <dgm:cxn modelId="{3B39E6BA-ED35-4EC1-8486-3AC492433691}" type="presParOf" srcId="{9C8A5562-28A3-45FD-8E92-B94137C145C0}" destId="{FF27550C-AF43-459E-A17C-67853C14775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5F05D-C7FB-42AD-A31E-FA72677C3618}">
      <dsp:nvSpPr>
        <dsp:cNvPr id="0" name=""/>
        <dsp:cNvSpPr/>
      </dsp:nvSpPr>
      <dsp:spPr>
        <a:xfrm>
          <a:off x="8088" y="0"/>
          <a:ext cx="5743054" cy="3303887"/>
        </a:xfrm>
        <a:prstGeom prst="homePlate">
          <a:avLst>
            <a:gd name="adj" fmla="val 25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602" tIns="48260" rIns="810409" bIns="48260" numCol="1" spcCol="1270" anchor="ctr" anchorCtr="0">
          <a:noAutofit/>
        </a:bodyPr>
        <a:lstStyle/>
        <a:p>
          <a:pPr marL="0" lvl="0" indent="0" algn="ctr" defTabSz="844550">
            <a:lnSpc>
              <a:spcPct val="90000"/>
            </a:lnSpc>
            <a:spcBef>
              <a:spcPct val="0"/>
            </a:spcBef>
            <a:spcAft>
              <a:spcPct val="35000"/>
            </a:spcAft>
            <a:buNone/>
          </a:pPr>
          <a:r>
            <a:rPr lang="en-US" sz="1900" b="0" i="0" kern="1200" dirty="0"/>
            <a:t>The goal is to classify images into two classifications of malignant and benign. As early diagnostics significantly increases the chances of correct treatment and survival. In this application, we are helping the doctors and patients to classify the Type of </a:t>
          </a:r>
          <a:r>
            <a:rPr lang="en-US" sz="1900" b="0" i="0" kern="1200" dirty="0" err="1"/>
            <a:t>Tumour</a:t>
          </a:r>
          <a:r>
            <a:rPr lang="en-US" sz="1900" b="0" i="0" kern="1200" dirty="0"/>
            <a:t> for the specific image given with the help of Neural Networks. </a:t>
          </a:r>
          <a:br>
            <a:rPr lang="en-US" sz="1900" b="0" i="0" kern="1200" dirty="0"/>
          </a:br>
          <a:endParaRPr lang="en-US" sz="1900" b="0" i="0" kern="1200" dirty="0"/>
        </a:p>
        <a:p>
          <a:pPr marL="0" lvl="0" indent="0" algn="ctr" defTabSz="844550">
            <a:lnSpc>
              <a:spcPct val="90000"/>
            </a:lnSpc>
            <a:spcBef>
              <a:spcPct val="0"/>
            </a:spcBef>
            <a:spcAft>
              <a:spcPct val="35000"/>
            </a:spcAft>
            <a:buNone/>
          </a:pPr>
          <a:endParaRPr lang="en-US" sz="1900" kern="1200" dirty="0"/>
        </a:p>
      </dsp:txBody>
      <dsp:txXfrm>
        <a:off x="8088" y="0"/>
        <a:ext cx="5330068" cy="3303887"/>
      </dsp:txXfrm>
    </dsp:sp>
    <dsp:sp modelId="{3EDE4790-F5AA-41BD-B300-F688ED00B136}">
      <dsp:nvSpPr>
        <dsp:cNvPr id="0" name=""/>
        <dsp:cNvSpPr/>
      </dsp:nvSpPr>
      <dsp:spPr>
        <a:xfrm>
          <a:off x="4602532" y="0"/>
          <a:ext cx="5743054" cy="3303887"/>
        </a:xfrm>
        <a:prstGeom prst="chevron">
          <a:avLst>
            <a:gd name="adj" fmla="val 25000"/>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602" tIns="48260" rIns="202602" bIns="48260" numCol="1" spcCol="1270" anchor="t" anchorCtr="0">
          <a:noAutofit/>
        </a:bodyPr>
        <a:lstStyle/>
        <a:p>
          <a:pPr marL="0" lvl="0" indent="0" algn="l" defTabSz="844550">
            <a:lnSpc>
              <a:spcPct val="90000"/>
            </a:lnSpc>
            <a:spcBef>
              <a:spcPct val="0"/>
            </a:spcBef>
            <a:spcAft>
              <a:spcPct val="35000"/>
            </a:spcAft>
            <a:buNone/>
          </a:pPr>
          <a:r>
            <a:rPr lang="en-IN" sz="1900" kern="1200"/>
            <a:t>Model can be extended to:</a:t>
          </a:r>
          <a:endParaRPr lang="en-US" sz="1900" kern="1200"/>
        </a:p>
        <a:p>
          <a:pPr marL="114300" lvl="1" indent="-114300" algn="l" defTabSz="666750">
            <a:lnSpc>
              <a:spcPct val="90000"/>
            </a:lnSpc>
            <a:spcBef>
              <a:spcPct val="0"/>
            </a:spcBef>
            <a:spcAft>
              <a:spcPct val="15000"/>
            </a:spcAft>
            <a:buChar char="•"/>
          </a:pPr>
          <a:r>
            <a:rPr lang="en-IN" sz="1500" kern="1200"/>
            <a:t>&gt;We Design a Web application to identify.</a:t>
          </a:r>
          <a:endParaRPr lang="en-US" sz="1500" kern="1200"/>
        </a:p>
        <a:p>
          <a:pPr marL="114300" lvl="1" indent="-114300" algn="l" defTabSz="666750">
            <a:lnSpc>
              <a:spcPct val="90000"/>
            </a:lnSpc>
            <a:spcBef>
              <a:spcPct val="0"/>
            </a:spcBef>
            <a:spcAft>
              <a:spcPct val="15000"/>
            </a:spcAft>
            <a:buChar char="•"/>
          </a:pPr>
          <a:r>
            <a:rPr lang="en-US" sz="1500" kern="1200"/>
            <a:t>And this is User friendly.</a:t>
          </a:r>
        </a:p>
      </dsp:txBody>
      <dsp:txXfrm>
        <a:off x="5428504" y="0"/>
        <a:ext cx="4091110" cy="3303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C2C74-177E-4D32-9AAF-7C8AC0AB6444}">
      <dsp:nvSpPr>
        <dsp:cNvPr id="0" name=""/>
        <dsp:cNvSpPr/>
      </dsp:nvSpPr>
      <dsp:spPr>
        <a:xfrm>
          <a:off x="1263" y="9315"/>
          <a:ext cx="4436205" cy="2816990"/>
        </a:xfrm>
        <a:prstGeom prst="roundRect">
          <a:avLst>
            <a:gd name="adj" fmla="val 10000"/>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4C74FB3A-7B06-4637-A453-765A72EF4687}">
      <dsp:nvSpPr>
        <dsp:cNvPr id="0" name=""/>
        <dsp:cNvSpPr/>
      </dsp:nvSpPr>
      <dsp:spPr>
        <a:xfrm>
          <a:off x="494175" y="477581"/>
          <a:ext cx="4436205" cy="281699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Accuracy</a:t>
          </a:r>
        </a:p>
        <a:p>
          <a:pPr marL="0" lvl="0" indent="0" algn="ctr" defTabSz="1466850">
            <a:lnSpc>
              <a:spcPct val="90000"/>
            </a:lnSpc>
            <a:spcBef>
              <a:spcPct val="0"/>
            </a:spcBef>
            <a:spcAft>
              <a:spcPct val="35000"/>
            </a:spcAft>
            <a:buNone/>
          </a:pPr>
          <a:r>
            <a:rPr lang="en-US" sz="3300" kern="1200" dirty="0"/>
            <a:t>Please refer the </a:t>
          </a:r>
          <a:r>
            <a:rPr lang="en-US" sz="3300" kern="1200"/>
            <a:t>image below.</a:t>
          </a:r>
          <a:endParaRPr lang="en-US" sz="3300" kern="1200" dirty="0"/>
        </a:p>
      </dsp:txBody>
      <dsp:txXfrm>
        <a:off x="576682" y="560088"/>
        <a:ext cx="4271191" cy="2651976"/>
      </dsp:txXfrm>
    </dsp:sp>
    <dsp:sp modelId="{EBA9D17E-3C30-44D9-A4F0-0AAC055C195A}">
      <dsp:nvSpPr>
        <dsp:cNvPr id="0" name=""/>
        <dsp:cNvSpPr/>
      </dsp:nvSpPr>
      <dsp:spPr>
        <a:xfrm>
          <a:off x="5424047" y="18631"/>
          <a:ext cx="4436205" cy="2816990"/>
        </a:xfrm>
        <a:prstGeom prst="roundRect">
          <a:avLst>
            <a:gd name="adj" fmla="val 10000"/>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70B36FBA-E78B-4AD0-9EA5-8C01F1A17028}">
      <dsp:nvSpPr>
        <dsp:cNvPr id="0" name=""/>
        <dsp:cNvSpPr/>
      </dsp:nvSpPr>
      <dsp:spPr>
        <a:xfrm>
          <a:off x="5916959" y="486897"/>
          <a:ext cx="4436205" cy="281699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This is the number of correctly predicted data points out of all.</a:t>
          </a:r>
        </a:p>
        <a:p>
          <a:pPr marL="0" lvl="0" indent="0" algn="ctr" defTabSz="1466850">
            <a:lnSpc>
              <a:spcPct val="90000"/>
            </a:lnSpc>
            <a:spcBef>
              <a:spcPct val="0"/>
            </a:spcBef>
            <a:spcAft>
              <a:spcPct val="35000"/>
            </a:spcAft>
            <a:buNone/>
          </a:pPr>
          <a:endParaRPr lang="en-US" sz="3300" kern="1200" dirty="0"/>
        </a:p>
      </dsp:txBody>
      <dsp:txXfrm>
        <a:off x="5999466" y="569404"/>
        <a:ext cx="4271191" cy="265197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4437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443933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886326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49077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549953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821905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606999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93418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4996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296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040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2862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9284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5351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8264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4868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847408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195502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02"/>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03" name="Google Shape;103;p1"/>
          <p:cNvSpPr txBox="1">
            <a:spLocks noGrp="1"/>
          </p:cNvSpPr>
          <p:nvPr>
            <p:ph type="ctrTitle"/>
          </p:nvPr>
        </p:nvSpPr>
        <p:spPr>
          <a:xfrm>
            <a:off x="913794" y="643467"/>
            <a:ext cx="9600217" cy="3585834"/>
          </a:xfrm>
          <a:prstGeom prst="rect">
            <a:avLst/>
          </a:prstGeom>
        </p:spPr>
        <p:txBody>
          <a:bodyPr spcFirstLastPara="1" lIns="91425" tIns="45700" rIns="91425" bIns="45700" anchorCtr="0">
            <a:normAutofit/>
          </a:bodyPr>
          <a:lstStyle/>
          <a:p>
            <a:pPr marL="0" lvl="0" indent="0" rtl="0">
              <a:spcBef>
                <a:spcPts val="0"/>
              </a:spcBef>
              <a:spcAft>
                <a:spcPts val="0"/>
              </a:spcAft>
              <a:buClr>
                <a:schemeClr val="accent5"/>
              </a:buClr>
              <a:buSzPts val="4800"/>
              <a:buFont typeface="Sorts Mill Goudy"/>
              <a:buNone/>
            </a:pPr>
            <a:r>
              <a:rPr lang="en-IN" sz="2800" dirty="0">
                <a:highlight>
                  <a:srgbClr val="000080"/>
                </a:highlight>
              </a:rPr>
              <a:t>Artificial intelligence project by</a:t>
            </a:r>
            <a:br>
              <a:rPr lang="en-IN" sz="2800" dirty="0"/>
            </a:br>
            <a:r>
              <a:rPr lang="en-IN" sz="2800" dirty="0"/>
              <a:t>Shyam sunder </a:t>
            </a:r>
            <a:r>
              <a:rPr lang="en-IN" sz="2800" dirty="0" err="1"/>
              <a:t>reddy</a:t>
            </a:r>
            <a:r>
              <a:rPr lang="en-IN" sz="2800" dirty="0"/>
              <a:t> </a:t>
            </a:r>
            <a:r>
              <a:rPr lang="en-IN" sz="2800" dirty="0" err="1"/>
              <a:t>beeram</a:t>
            </a:r>
            <a:r>
              <a:rPr lang="en-IN" sz="2800" dirty="0"/>
              <a:t> (00750113)</a:t>
            </a:r>
            <a:br>
              <a:rPr lang="en-IN" sz="2800" dirty="0"/>
            </a:br>
            <a:r>
              <a:rPr lang="en-IN" sz="2800" dirty="0"/>
              <a:t>Priyanka </a:t>
            </a:r>
            <a:r>
              <a:rPr lang="en-IN" sz="2800" dirty="0" err="1"/>
              <a:t>nandigam</a:t>
            </a:r>
            <a:r>
              <a:rPr lang="en-IN" sz="2800" dirty="0"/>
              <a:t>(00748972)</a:t>
            </a:r>
            <a:br>
              <a:rPr lang="en-IN" sz="2800" dirty="0"/>
            </a:br>
            <a:r>
              <a:rPr lang="en-IN" sz="2800" dirty="0"/>
              <a:t>Sridevi </a:t>
            </a:r>
            <a:r>
              <a:rPr lang="en-IN" sz="2800" dirty="0" err="1"/>
              <a:t>jaidi</a:t>
            </a:r>
            <a:r>
              <a:rPr lang="en-IN" sz="2800" dirty="0"/>
              <a:t>(00754304)</a:t>
            </a:r>
            <a:br>
              <a:rPr lang="en-IN" sz="5000" dirty="0"/>
            </a:br>
            <a:endParaRPr lang="en-IN" sz="5000" dirty="0"/>
          </a:p>
        </p:txBody>
      </p:sp>
      <p:sp>
        <p:nvSpPr>
          <p:cNvPr id="104" name="Google Shape;104;p1"/>
          <p:cNvSpPr txBox="1">
            <a:spLocks noGrp="1"/>
          </p:cNvSpPr>
          <p:nvPr>
            <p:ph type="subTitle" idx="1"/>
          </p:nvPr>
        </p:nvSpPr>
        <p:spPr>
          <a:xfrm>
            <a:off x="913794" y="4872767"/>
            <a:ext cx="9600217" cy="1424165"/>
          </a:xfrm>
          <a:prstGeom prst="rect">
            <a:avLst/>
          </a:prstGeom>
        </p:spPr>
        <p:txBody>
          <a:bodyPr spcFirstLastPara="1" lIns="91425" tIns="45700" rIns="91425" bIns="45700" anchorCtr="0">
            <a:normAutofit/>
          </a:bodyPr>
          <a:lstStyle/>
          <a:p>
            <a:pPr marL="0" lvl="0" indent="0" algn="l" rtl="0">
              <a:spcBef>
                <a:spcPts val="0"/>
              </a:spcBef>
              <a:spcAft>
                <a:spcPts val="600"/>
              </a:spcAft>
              <a:buSzPts val="2400"/>
              <a:buNone/>
            </a:pPr>
            <a:r>
              <a:rPr lang="en-IN" sz="3200" b="1"/>
              <a:t>Spring ‘22</a:t>
            </a:r>
            <a:endParaRPr lang="en-I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400"/>
                                        <p:tgtEl>
                                          <p:spTgt spid="104">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103"/>
                                        </p:tgtEl>
                                        <p:attrNameLst>
                                          <p:attrName>style.visibility</p:attrName>
                                        </p:attrNameLst>
                                      </p:cBhvr>
                                      <p:to>
                                        <p:strVal val="visible"/>
                                      </p:to>
                                    </p:set>
                                    <p:animEffect transition="in" filter="fade">
                                      <p:cBhvr>
                                        <p:cTn id="10" dur="4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08"/>
        <p:cNvGrpSpPr/>
        <p:nvPr/>
      </p:nvGrpSpPr>
      <p:grpSpPr>
        <a:xfrm>
          <a:off x="0" y="0"/>
          <a:ext cx="0" cy="0"/>
          <a:chOff x="0" y="0"/>
          <a:chExt cx="0" cy="0"/>
        </a:xfrm>
      </p:grpSpPr>
      <p:sp useBgFill="1">
        <p:nvSpPr>
          <p:cNvPr id="126" name="Rectangle 121">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3">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09" name="Google Shape;109;p2"/>
          <p:cNvSpPr txBox="1">
            <a:spLocks noGrp="1"/>
          </p:cNvSpPr>
          <p:nvPr>
            <p:ph type="ctrTitle"/>
          </p:nvPr>
        </p:nvSpPr>
        <p:spPr>
          <a:xfrm>
            <a:off x="913794" y="643467"/>
            <a:ext cx="9600217" cy="3585834"/>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accent5"/>
              </a:buClr>
              <a:buSzPts val="4800"/>
              <a:buFont typeface="Sorts Mill Goudy"/>
              <a:buNone/>
            </a:pPr>
            <a:r>
              <a:rPr lang="en-IN" sz="7200"/>
              <a:t>Breast cancer prediction</a:t>
            </a:r>
            <a:endParaRPr lang="en-IN" sz="7200" dirty="0"/>
          </a:p>
        </p:txBody>
      </p:sp>
      <p:sp>
        <p:nvSpPr>
          <p:cNvPr id="110" name="Google Shape;110;p2"/>
          <p:cNvSpPr txBox="1">
            <a:spLocks noGrp="1"/>
          </p:cNvSpPr>
          <p:nvPr>
            <p:ph type="subTitle" idx="1"/>
          </p:nvPr>
        </p:nvSpPr>
        <p:spPr>
          <a:xfrm>
            <a:off x="913794" y="4872767"/>
            <a:ext cx="9600217" cy="1424165"/>
          </a:xfrm>
          <a:prstGeom prst="rect">
            <a:avLst/>
          </a:prstGeom>
        </p:spPr>
        <p:txBody>
          <a:bodyPr spcFirstLastPara="1" lIns="91425" tIns="45700" rIns="91425" bIns="45700" anchorCtr="0">
            <a:normAutofit/>
          </a:bodyPr>
          <a:lstStyle/>
          <a:p>
            <a:pPr marL="0" lvl="0" indent="0" algn="l" rtl="0">
              <a:lnSpc>
                <a:spcPct val="110000"/>
              </a:lnSpc>
              <a:spcBef>
                <a:spcPts val="0"/>
              </a:spcBef>
              <a:spcAft>
                <a:spcPts val="600"/>
              </a:spcAft>
              <a:buSzPts val="2400"/>
              <a:buNone/>
            </a:pPr>
            <a:r>
              <a:rPr lang="en-IN" sz="2500" b="1"/>
              <a:t>Using Deep Learning Techniques</a:t>
            </a:r>
          </a:p>
          <a:p>
            <a:pPr marL="0" lvl="0" indent="0" algn="l" rtl="0">
              <a:lnSpc>
                <a:spcPct val="110000"/>
              </a:lnSpc>
              <a:spcBef>
                <a:spcPts val="0"/>
              </a:spcBef>
              <a:spcAft>
                <a:spcPts val="600"/>
              </a:spcAft>
              <a:buSzPts val="2400"/>
              <a:buNone/>
            </a:pPr>
            <a:r>
              <a:rPr lang="en-IN" sz="2500" b="1"/>
              <a:t>[CNN,Flask Integration,Numpy,open CV,TensorFlow,Keras]</a:t>
            </a:r>
            <a:endParaRPr lang="en-IN"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700"/>
                                        <p:tgtEl>
                                          <p:spTgt spid="110">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0">
                                            <p:txEl>
                                              <p:pRg st="1" end="1"/>
                                            </p:txEl>
                                          </p:spTgt>
                                        </p:tgtEl>
                                        <p:attrNameLst>
                                          <p:attrName>style.visibility</p:attrName>
                                        </p:attrNameLst>
                                      </p:cBhvr>
                                      <p:to>
                                        <p:strVal val="visible"/>
                                      </p:to>
                                    </p:set>
                                    <p:animEffect transition="in" filter="fade">
                                      <p:cBhvr>
                                        <p:cTn id="10" dur="700"/>
                                        <p:tgtEl>
                                          <p:spTgt spid="110">
                                            <p:txEl>
                                              <p:pRg st="1" end="1"/>
                                            </p:txEl>
                                          </p:spTgt>
                                        </p:tgtEl>
                                      </p:cBhvr>
                                    </p:animEffect>
                                  </p:childTnLst>
                                </p:cTn>
                              </p:par>
                              <p:par>
                                <p:cTn id="11" presetID="10" presetClass="entr" presetSubtype="0" fill="hold" grpId="0" nodeType="withEffect">
                                  <p:stCondLst>
                                    <p:cond delay="500"/>
                                  </p:stCondLst>
                                  <p:iterate>
                                    <p:tmPct val="10000"/>
                                  </p:iterate>
                                  <p:childTnLst>
                                    <p:set>
                                      <p:cBhvr>
                                        <p:cTn id="12" dur="1" fill="hold">
                                          <p:stCondLst>
                                            <p:cond delay="0"/>
                                          </p:stCondLst>
                                        </p:cTn>
                                        <p:tgtEl>
                                          <p:spTgt spid="109"/>
                                        </p:tgtEl>
                                        <p:attrNameLst>
                                          <p:attrName>style.visibility</p:attrName>
                                        </p:attrNameLst>
                                      </p:cBhvr>
                                      <p:to>
                                        <p:strVal val="visible"/>
                                      </p:to>
                                    </p:set>
                                    <p:animEffect transition="in" filter="fade">
                                      <p:cBhvr>
                                        <p:cTn id="13" dur="7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913795" y="609600"/>
            <a:ext cx="10353761" cy="1326321"/>
          </a:xfrm>
          <a:prstGeom prst="rect">
            <a:avLst/>
          </a:prstGeom>
        </p:spPr>
        <p:txBody>
          <a:bodyPr spcFirstLastPara="1" lIns="91425" tIns="45700" rIns="91425" bIns="45700" anchorCtr="0">
            <a:normAutofit/>
          </a:bodyPr>
          <a:lstStyle/>
          <a:p>
            <a:pPr marL="0" lvl="0" indent="0" rtl="0">
              <a:spcBef>
                <a:spcPts val="0"/>
              </a:spcBef>
              <a:spcAft>
                <a:spcPts val="0"/>
              </a:spcAft>
              <a:buClr>
                <a:srgbClr val="00B0F0"/>
              </a:buClr>
              <a:buSzPts val="3200"/>
              <a:buFont typeface="Sorts Mill Goudy"/>
              <a:buNone/>
            </a:pPr>
            <a:r>
              <a:rPr lang="en-IN"/>
              <a:t>Project Statement</a:t>
            </a:r>
          </a:p>
        </p:txBody>
      </p:sp>
      <p:graphicFrame>
        <p:nvGraphicFramePr>
          <p:cNvPr id="120" name="Google Shape;116;p3">
            <a:extLst>
              <a:ext uri="{FF2B5EF4-FFF2-40B4-BE49-F238E27FC236}">
                <a16:creationId xmlns:a16="http://schemas.microsoft.com/office/drawing/2014/main" id="{6629ACEF-E1EC-AC8C-5509-79735F707316}"/>
              </a:ext>
            </a:extLst>
          </p:cNvPr>
          <p:cNvGraphicFramePr>
            <a:graphicFrameLocks noGrp="1"/>
          </p:cNvGraphicFramePr>
          <p:nvPr>
            <p:ph idx="1"/>
            <p:extLst>
              <p:ext uri="{D42A27DB-BD31-4B8C-83A1-F6EECF244321}">
                <p14:modId xmlns:p14="http://schemas.microsoft.com/office/powerpoint/2010/main" val="3173834342"/>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3C5BA0-8B24-4B05-A9E7-20545338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FBA83-16EA-4F77-ABEA-F247DE6BE8BE}"/>
              </a:ext>
            </a:extLst>
          </p:cNvPr>
          <p:cNvSpPr>
            <a:spLocks noGrp="1"/>
          </p:cNvSpPr>
          <p:nvPr>
            <p:ph type="title"/>
          </p:nvPr>
        </p:nvSpPr>
        <p:spPr>
          <a:xfrm>
            <a:off x="4927471" y="628651"/>
            <a:ext cx="6588253" cy="3495674"/>
          </a:xfrm>
        </p:spPr>
        <p:txBody>
          <a:bodyPr vert="horz" lIns="91440" tIns="45720" rIns="91440" bIns="45720" rtlCol="0" anchor="b">
            <a:normAutofit/>
          </a:bodyPr>
          <a:lstStyle/>
          <a:p>
            <a:r>
              <a:rPr lang="en-US" sz="4800" dirty="0">
                <a:solidFill>
                  <a:srgbClr val="FFFFFF"/>
                </a:solidFill>
              </a:rPr>
              <a:t>Approach</a:t>
            </a:r>
          </a:p>
        </p:txBody>
      </p:sp>
      <p:sp>
        <p:nvSpPr>
          <p:cNvPr id="14" name="Rectangle 13">
            <a:extLst>
              <a:ext uri="{FF2B5EF4-FFF2-40B4-BE49-F238E27FC236}">
                <a16:creationId xmlns:a16="http://schemas.microsoft.com/office/drawing/2014/main" id="{724FDB7F-33A2-451F-BA20-13ED87CF4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CEA184A-646F-4F79-93B1-8B126E95D627}"/>
              </a:ext>
            </a:extLst>
          </p:cNvPr>
          <p:cNvPicPr>
            <a:picLocks noGrp="1" noChangeAspect="1"/>
          </p:cNvPicPr>
          <p:nvPr>
            <p:ph idx="1"/>
          </p:nvPr>
        </p:nvPicPr>
        <p:blipFill>
          <a:blip r:embed="rId2"/>
          <a:stretch>
            <a:fillRect/>
          </a:stretch>
        </p:blipFill>
        <p:spPr>
          <a:xfrm>
            <a:off x="1212517" y="1114868"/>
            <a:ext cx="2823241" cy="4628265"/>
          </a:xfrm>
          <a:prstGeom prst="rect">
            <a:avLst/>
          </a:prstGeom>
        </p:spPr>
      </p:pic>
      <p:sp>
        <p:nvSpPr>
          <p:cNvPr id="16" name="Rectangle 15">
            <a:extLst>
              <a:ext uri="{FF2B5EF4-FFF2-40B4-BE49-F238E27FC236}">
                <a16:creationId xmlns:a16="http://schemas.microsoft.com/office/drawing/2014/main" id="{1460027F-6625-463B-B6D4-594AC32F2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0100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26"/>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Google Shape;127;p5"/>
          <p:cNvSpPr txBox="1">
            <a:spLocks noGrp="1"/>
          </p:cNvSpPr>
          <p:nvPr>
            <p:ph type="title"/>
          </p:nvPr>
        </p:nvSpPr>
        <p:spPr>
          <a:xfrm>
            <a:off x="913795" y="609600"/>
            <a:ext cx="10353761" cy="1326321"/>
          </a:xfrm>
          <a:prstGeom prst="rect">
            <a:avLst/>
          </a:prstGeom>
        </p:spPr>
        <p:txBody>
          <a:bodyPr spcFirstLastPara="1" lIns="91425" tIns="45700" rIns="91425" bIns="45700" anchorCtr="0">
            <a:normAutofit/>
          </a:bodyPr>
          <a:lstStyle/>
          <a:p>
            <a:pPr marL="0" lvl="0" indent="0" rtl="0">
              <a:spcBef>
                <a:spcPts val="0"/>
              </a:spcBef>
              <a:spcAft>
                <a:spcPts val="0"/>
              </a:spcAft>
              <a:buClr>
                <a:srgbClr val="00B0F0"/>
              </a:buClr>
              <a:buSzPts val="3200"/>
              <a:buFont typeface="Sorts Mill Goudy"/>
              <a:buNone/>
            </a:pPr>
            <a:r>
              <a:rPr lang="en-IN"/>
              <a:t>Deliverables</a:t>
            </a:r>
          </a:p>
        </p:txBody>
      </p:sp>
      <p:sp>
        <p:nvSpPr>
          <p:cNvPr id="135" name="Rectangle 134">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28" name="Google Shape;128;p5"/>
          <p:cNvSpPr txBox="1">
            <a:spLocks noGrp="1"/>
          </p:cNvSpPr>
          <p:nvPr>
            <p:ph idx="1"/>
          </p:nvPr>
        </p:nvSpPr>
        <p:spPr>
          <a:xfrm>
            <a:off x="1466850" y="2463800"/>
            <a:ext cx="9247652" cy="3327400"/>
          </a:xfrm>
          <a:prstGeom prst="rect">
            <a:avLst/>
          </a:prstGeom>
        </p:spPr>
        <p:txBody>
          <a:bodyPr spcFirstLastPara="1" lIns="91425" tIns="45700" rIns="91425" bIns="45700" anchorCtr="0">
            <a:normAutofit/>
          </a:bodyPr>
          <a:lstStyle/>
          <a:p>
            <a:pPr marL="360000" lvl="0" indent="-360000" rtl="0">
              <a:spcBef>
                <a:spcPts val="0"/>
              </a:spcBef>
              <a:spcAft>
                <a:spcPts val="0"/>
              </a:spcAft>
              <a:buSzPts val="2000"/>
              <a:buChar char="·"/>
            </a:pPr>
            <a:r>
              <a:rPr lang="en-IN" dirty="0"/>
              <a:t>A python code of a fully trained model which can identify upon uploading an image in the software.</a:t>
            </a:r>
          </a:p>
          <a:p>
            <a:pPr marL="360000" lvl="0" indent="-360000" rtl="0">
              <a:spcBef>
                <a:spcPts val="0"/>
              </a:spcBef>
              <a:spcAft>
                <a:spcPts val="0"/>
              </a:spcAft>
              <a:buSzPts val="2000"/>
              <a:buChar char="·"/>
            </a:pPr>
            <a:r>
              <a:rPr lang="en-IN" dirty="0"/>
              <a:t>Whole set of project consisting Test&amp; Train Data sets.</a:t>
            </a:r>
          </a:p>
          <a:p>
            <a:pPr marL="360000" lvl="0" indent="-360000" rtl="0">
              <a:spcBef>
                <a:spcPts val="0"/>
              </a:spcBef>
              <a:spcAft>
                <a:spcPts val="0"/>
              </a:spcAft>
              <a:buSzPts val="2000"/>
              <a:buChar char="·"/>
            </a:pPr>
            <a:r>
              <a:rPr lang="en-IN" dirty="0"/>
              <a:t>Some trained files (will be in .h5 extension)</a:t>
            </a:r>
          </a:p>
          <a:p>
            <a:pPr marL="360000" lvl="0" indent="-360000" rtl="0">
              <a:spcBef>
                <a:spcPts val="0"/>
              </a:spcBef>
              <a:spcAft>
                <a:spcPts val="0"/>
              </a:spcAft>
              <a:buSzPts val="2000"/>
              <a:buChar char="·"/>
            </a:pPr>
            <a:r>
              <a:rPr lang="en-US" dirty="0"/>
              <a:t>A HTML file (which is used for the web application)</a:t>
            </a:r>
          </a:p>
          <a:p>
            <a:pPr marL="360000" lvl="0" indent="-360000" rtl="0">
              <a:spcBef>
                <a:spcPts val="1000"/>
              </a:spcBef>
              <a:spcAft>
                <a:spcPts val="0"/>
              </a:spcAft>
              <a:buSzPts val="2000"/>
              <a:buChar char="·"/>
            </a:pPr>
            <a:r>
              <a:rPr lang="en-IN" dirty="0"/>
              <a:t>GitHub repository link for project code.</a:t>
            </a:r>
            <a:endParaRPr lang="en-US" dirty="0"/>
          </a:p>
          <a:p>
            <a:pPr marL="360000" lvl="0" indent="-360000" rtl="0">
              <a:spcBef>
                <a:spcPts val="1000"/>
              </a:spcBef>
              <a:spcAft>
                <a:spcPts val="0"/>
              </a:spcAft>
              <a:buSzPts val="2000"/>
              <a:buChar char="·"/>
            </a:pPr>
            <a:r>
              <a:rPr lang="en-IN" dirty="0"/>
              <a:t>Code walkthrough video on YouTube</a:t>
            </a:r>
            <a:endParaRPr lang="en-US" dirty="0"/>
          </a:p>
          <a:p>
            <a:pPr marL="360000" lvl="0" indent="-233000" rtl="0">
              <a:spcBef>
                <a:spcPts val="1000"/>
              </a:spcBef>
              <a:spcAft>
                <a:spcPts val="0"/>
              </a:spcAft>
              <a:buSzPts val="200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913795" y="89095"/>
            <a:ext cx="10353761" cy="1326321"/>
          </a:xfrm>
          <a:prstGeom prst="rect">
            <a:avLst/>
          </a:prstGeom>
        </p:spPr>
        <p:txBody>
          <a:bodyPr spcFirstLastPara="1" lIns="91425" tIns="45700" rIns="91425" bIns="45700" anchorCtr="0">
            <a:normAutofit/>
          </a:bodyPr>
          <a:lstStyle/>
          <a:p>
            <a:pPr marL="0" lvl="0" indent="0" rtl="0">
              <a:spcBef>
                <a:spcPts val="0"/>
              </a:spcBef>
              <a:spcAft>
                <a:spcPts val="0"/>
              </a:spcAft>
              <a:buClr>
                <a:srgbClr val="00B0F0"/>
              </a:buClr>
              <a:buSzPts val="3200"/>
              <a:buFont typeface="Sorts Mill Goudy"/>
              <a:buNone/>
            </a:pPr>
            <a:r>
              <a:rPr lang="en-IN" dirty="0"/>
              <a:t>Evaluation Methodology</a:t>
            </a:r>
            <a:br>
              <a:rPr lang="en-IN" dirty="0"/>
            </a:br>
            <a:endParaRPr lang="en-IN" dirty="0"/>
          </a:p>
        </p:txBody>
      </p:sp>
      <p:graphicFrame>
        <p:nvGraphicFramePr>
          <p:cNvPr id="136" name="Google Shape;134;p6">
            <a:extLst>
              <a:ext uri="{FF2B5EF4-FFF2-40B4-BE49-F238E27FC236}">
                <a16:creationId xmlns:a16="http://schemas.microsoft.com/office/drawing/2014/main" id="{A8FB790A-9174-55A7-D8F2-D4C9DD72B5E0}"/>
              </a:ext>
            </a:extLst>
          </p:cNvPr>
          <p:cNvGraphicFramePr>
            <a:graphicFrameLocks noGrp="1"/>
          </p:cNvGraphicFramePr>
          <p:nvPr>
            <p:ph idx="1"/>
            <p:extLst>
              <p:ext uri="{D42A27DB-BD31-4B8C-83A1-F6EECF244321}">
                <p14:modId xmlns:p14="http://schemas.microsoft.com/office/powerpoint/2010/main" val="4215432644"/>
              </p:ext>
            </p:extLst>
          </p:nvPr>
        </p:nvGraphicFramePr>
        <p:xfrm>
          <a:off x="937993" y="1188510"/>
          <a:ext cx="10353675"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6D9A9D2C-3C6A-4865-96D6-A0D172BAF83A}"/>
              </a:ext>
            </a:extLst>
          </p:cNvPr>
          <p:cNvPicPr>
            <a:picLocks noChangeAspect="1"/>
          </p:cNvPicPr>
          <p:nvPr/>
        </p:nvPicPr>
        <p:blipFill>
          <a:blip r:embed="rId9"/>
          <a:stretch>
            <a:fillRect/>
          </a:stretch>
        </p:blipFill>
        <p:spPr>
          <a:xfrm>
            <a:off x="787791" y="4752975"/>
            <a:ext cx="11175089" cy="18588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70</TotalTime>
  <Words>220</Words>
  <Application>Microsoft Office PowerPoint</Application>
  <PresentationFormat>Widescreen</PresentationFormat>
  <Paragraphs>22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Rockwell</vt:lpstr>
      <vt:lpstr>Arial</vt:lpstr>
      <vt:lpstr>Sorts Mill Goudy</vt:lpstr>
      <vt:lpstr>Bookman Old Style</vt:lpstr>
      <vt:lpstr>Damask</vt:lpstr>
      <vt:lpstr>Artificial intelligence project by Shyam sunder reddy beeram (00750113) Priyanka nandigam(00748972) Sridevi jaidi(00754304) </vt:lpstr>
      <vt:lpstr>Breast cancer prediction</vt:lpstr>
      <vt:lpstr>Project Statement</vt:lpstr>
      <vt:lpstr>Approach</vt:lpstr>
      <vt:lpstr>Deliverables</vt:lpstr>
      <vt:lpstr>Evaluation Methodology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Shyam sunder reddy beeram (00750113) Priyanka nandigam() Sridevi jaidi() </dc:title>
  <dc:creator>Shyam sunder Reddy Beeram</dc:creator>
  <cp:lastModifiedBy>Beeram, Shyam Sunder Reddy</cp:lastModifiedBy>
  <cp:revision>7</cp:revision>
  <dcterms:created xsi:type="dcterms:W3CDTF">2021-11-13T01:05:35Z</dcterms:created>
  <dcterms:modified xsi:type="dcterms:W3CDTF">2022-04-19T03:37:52Z</dcterms:modified>
</cp:coreProperties>
</file>