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79" r:id="rId6"/>
    <p:sldId id="260" r:id="rId7"/>
    <p:sldId id="278" r:id="rId8"/>
    <p:sldId id="277" r:id="rId9"/>
    <p:sldId id="261" r:id="rId10"/>
    <p:sldId id="262" r:id="rId11"/>
    <p:sldId id="263" r:id="rId12"/>
    <p:sldId id="265" r:id="rId13"/>
    <p:sldId id="267" r:id="rId14"/>
    <p:sldId id="268" r:id="rId15"/>
    <p:sldId id="269" r:id="rId16"/>
    <p:sldId id="266" r:id="rId17"/>
    <p:sldId id="270" r:id="rId18"/>
    <p:sldId id="271" r:id="rId19"/>
    <p:sldId id="264" r:id="rId20"/>
    <p:sldId id="272" r:id="rId21"/>
    <p:sldId id="273" r:id="rId22"/>
    <p:sldId id="27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68" d="100"/>
          <a:sy n="68" d="100"/>
        </p:scale>
        <p:origin x="148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AD7BCAB-C42B-40C5-A639-09CC358D7C52}" type="datetimeFigureOut">
              <a:rPr lang="en-US" smtClean="0"/>
              <a:t>23-Apr-22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FCED4B-A9C4-48A4-B8D6-F01B43ED4AE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D7BCAB-C42B-40C5-A639-09CC358D7C52}" type="datetimeFigureOut">
              <a:rPr lang="en-US" smtClean="0"/>
              <a:t>23-Apr-22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D7BCAB-C42B-40C5-A639-09CC358D7C52}" type="datetimeFigureOut">
              <a:rPr lang="en-US" smtClean="0"/>
              <a:t>23-Apr-22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D7BCAB-C42B-40C5-A639-09CC358D7C52}" type="datetimeFigureOut">
              <a:rPr lang="en-US" smtClean="0"/>
              <a:t>23-Apr-22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D7BCAB-C42B-40C5-A639-09CC358D7C52}" type="datetimeFigureOut">
              <a:rPr lang="en-US" smtClean="0"/>
              <a:t>23-Apr-22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0FCED4B-A9C4-48A4-B8D6-F01B43ED4A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7BCAB-C42B-40C5-A639-09CC358D7C52}" type="datetimeFigureOut">
              <a:rPr lang="en-US" smtClean="0"/>
              <a:t>23-Apr-22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D7BCAB-C42B-40C5-A639-09CC358D7C52}" type="datetimeFigureOut">
              <a:rPr lang="en-US" smtClean="0"/>
              <a:t>23-Apr-22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AD7BCAB-C42B-40C5-A639-09CC358D7C52}" type="datetimeFigureOut">
              <a:rPr lang="en-US" smtClean="0"/>
              <a:t>23-Apr-22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7BCAB-C42B-40C5-A639-09CC358D7C52}" type="datetimeFigureOut">
              <a:rPr lang="en-US" smtClean="0"/>
              <a:t>23-Apr-22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7BCAB-C42B-40C5-A639-09CC358D7C52}" type="datetimeFigureOut">
              <a:rPr lang="en-US" smtClean="0"/>
              <a:t>23-Apr-22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D7BCAB-C42B-40C5-A639-09CC358D7C52}" type="datetimeFigureOut">
              <a:rPr lang="en-US" smtClean="0"/>
              <a:t>23-Apr-22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ED4B-A9C4-48A4-B8D6-F01B43ED4A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AD7BCAB-C42B-40C5-A639-09CC358D7C52}" type="datetimeFigureOut">
              <a:rPr lang="en-US" smtClean="0"/>
              <a:t>23-Apr-22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FCED4B-A9C4-48A4-B8D6-F01B43ED4AE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824" y="2858086"/>
            <a:ext cx="8077200" cy="1752600"/>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CSCI-6660</a:t>
            </a:r>
            <a:br>
              <a:rPr lang="en-US" b="1" dirty="0"/>
            </a:br>
            <a:r>
              <a:rPr lang="en-US" i="1" dirty="0"/>
              <a:t>ARTIFICIAL INTELLIGENCE</a:t>
            </a:r>
            <a:r>
              <a:rPr lang="en-US" b="1" i="1" dirty="0"/>
              <a:t> Project</a:t>
            </a:r>
            <a:br>
              <a:rPr lang="en-US" dirty="0"/>
            </a:br>
            <a:br>
              <a:rPr lang="en-US" dirty="0"/>
            </a:br>
            <a:br>
              <a:rPr lang="en-US" dirty="0"/>
            </a:br>
            <a:r>
              <a:rPr lang="en-US" b="1" dirty="0">
                <a:solidFill>
                  <a:srgbClr val="FFFF00"/>
                </a:solidFill>
              </a:rPr>
              <a:t>BREAST CANCER PREDICTION</a:t>
            </a:r>
          </a:p>
        </p:txBody>
      </p:sp>
      <p:sp>
        <p:nvSpPr>
          <p:cNvPr id="3" name="Subtitle 2"/>
          <p:cNvSpPr>
            <a:spLocks noGrp="1"/>
          </p:cNvSpPr>
          <p:nvPr>
            <p:ph type="subTitle" idx="1"/>
          </p:nvPr>
        </p:nvSpPr>
        <p:spPr>
          <a:xfrm>
            <a:off x="1295400" y="4648200"/>
            <a:ext cx="6480048" cy="1752600"/>
          </a:xfrm>
        </p:spPr>
        <p:txBody>
          <a:bodyPr>
            <a:normAutofit fontScale="92500" lnSpcReduction="20000"/>
          </a:bodyPr>
          <a:lstStyle/>
          <a:p>
            <a:r>
              <a:rPr lang="en-US" b="1" dirty="0">
                <a:solidFill>
                  <a:schemeClr val="accent2"/>
                </a:solidFill>
              </a:rPr>
              <a:t>By</a:t>
            </a:r>
          </a:p>
          <a:p>
            <a:r>
              <a:rPr lang="en-US" b="1" dirty="0">
                <a:solidFill>
                  <a:schemeClr val="accent2"/>
                </a:solidFill>
              </a:rPr>
              <a:t>Shyam sunder Reddy Beeram</a:t>
            </a:r>
          </a:p>
          <a:p>
            <a:r>
              <a:rPr lang="en-US" b="1" dirty="0">
                <a:solidFill>
                  <a:schemeClr val="accent2"/>
                </a:solidFill>
              </a:rPr>
              <a:t>Priyanka </a:t>
            </a:r>
            <a:r>
              <a:rPr lang="en-US" b="1" dirty="0" err="1">
                <a:solidFill>
                  <a:schemeClr val="accent2"/>
                </a:solidFill>
              </a:rPr>
              <a:t>Nandigam</a:t>
            </a:r>
            <a:endParaRPr lang="en-US" b="1" dirty="0">
              <a:solidFill>
                <a:schemeClr val="accent2"/>
              </a:solidFill>
            </a:endParaRPr>
          </a:p>
          <a:p>
            <a:r>
              <a:rPr lang="en-US" b="1" dirty="0">
                <a:solidFill>
                  <a:schemeClr val="accent2"/>
                </a:solidFill>
              </a:rPr>
              <a:t>Sridevi </a:t>
            </a:r>
            <a:r>
              <a:rPr lang="en-US" b="1" dirty="0" err="1">
                <a:solidFill>
                  <a:schemeClr val="accent2"/>
                </a:solidFill>
              </a:rPr>
              <a:t>Jaidi</a:t>
            </a:r>
            <a:endParaRPr lang="en-US" b="1" dirty="0">
              <a:solidFill>
                <a:schemeClr val="accent2"/>
              </a:solidFill>
            </a:endParaRPr>
          </a:p>
        </p:txBody>
      </p:sp>
    </p:spTree>
    <p:extLst>
      <p:ext uri="{BB962C8B-B14F-4D97-AF65-F5344CB8AC3E}">
        <p14:creationId xmlns:p14="http://schemas.microsoft.com/office/powerpoint/2010/main" val="3319243489"/>
      </p:ext>
    </p:extLst>
  </p:cSld>
  <p:clrMapOvr>
    <a:masterClrMapping/>
  </p:clrMapOvr>
  <mc:AlternateContent xmlns:mc="http://schemas.openxmlformats.org/markup-compatibility/2006" xmlns:p14="http://schemas.microsoft.com/office/powerpoint/2010/main">
    <mc:Choice Requires="p14">
      <p:transition spd="slow" p14:dur="25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3581400" cy="41910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57400"/>
            <a:ext cx="4038600" cy="3733800"/>
          </a:xfrm>
          <a:prstGeom prst="rect">
            <a:avLst/>
          </a:prstGeom>
        </p:spPr>
      </p:pic>
    </p:spTree>
    <p:extLst>
      <p:ext uri="{BB962C8B-B14F-4D97-AF65-F5344CB8AC3E}">
        <p14:creationId xmlns:p14="http://schemas.microsoft.com/office/powerpoint/2010/main" val="303177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685800"/>
            <a:ext cx="3657599" cy="5943600"/>
          </a:xfrm>
        </p:spPr>
      </p:pic>
    </p:spTree>
    <p:extLst>
      <p:ext uri="{BB962C8B-B14F-4D97-AF65-F5344CB8AC3E}">
        <p14:creationId xmlns:p14="http://schemas.microsoft.com/office/powerpoint/2010/main" val="59750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pic>
        <p:nvPicPr>
          <p:cNvPr id="13" name="Content Placeholder 12">
            <a:extLst>
              <a:ext uri="{FF2B5EF4-FFF2-40B4-BE49-F238E27FC236}">
                <a16:creationId xmlns:a16="http://schemas.microsoft.com/office/drawing/2014/main" id="{17A351B8-EB7D-4F10-930E-63726FC10547}"/>
              </a:ext>
            </a:extLst>
          </p:cNvPr>
          <p:cNvPicPr>
            <a:picLocks noGrp="1" noChangeAspect="1"/>
          </p:cNvPicPr>
          <p:nvPr>
            <p:ph idx="1"/>
          </p:nvPr>
        </p:nvPicPr>
        <p:blipFill>
          <a:blip r:embed="rId2"/>
          <a:stretch>
            <a:fillRect/>
          </a:stretch>
        </p:blipFill>
        <p:spPr>
          <a:xfrm>
            <a:off x="457200" y="4118145"/>
            <a:ext cx="7391400" cy="2409654"/>
          </a:xfrm>
        </p:spPr>
      </p:pic>
      <p:pic>
        <p:nvPicPr>
          <p:cNvPr id="9" name="Picture 8">
            <a:extLst>
              <a:ext uri="{FF2B5EF4-FFF2-40B4-BE49-F238E27FC236}">
                <a16:creationId xmlns:a16="http://schemas.microsoft.com/office/drawing/2014/main" id="{74EB3D8E-F127-475C-8258-BE3D71E14FDE}"/>
              </a:ext>
            </a:extLst>
          </p:cNvPr>
          <p:cNvPicPr>
            <a:picLocks noChangeAspect="1"/>
          </p:cNvPicPr>
          <p:nvPr/>
        </p:nvPicPr>
        <p:blipFill>
          <a:blip r:embed="rId3"/>
          <a:stretch>
            <a:fillRect/>
          </a:stretch>
        </p:blipFill>
        <p:spPr>
          <a:xfrm>
            <a:off x="685800" y="1192383"/>
            <a:ext cx="6553200" cy="2008017"/>
          </a:xfrm>
          <a:prstGeom prst="rect">
            <a:avLst/>
          </a:prstGeom>
        </p:spPr>
      </p:pic>
      <p:pic>
        <p:nvPicPr>
          <p:cNvPr id="11" name="Picture 10">
            <a:extLst>
              <a:ext uri="{FF2B5EF4-FFF2-40B4-BE49-F238E27FC236}">
                <a16:creationId xmlns:a16="http://schemas.microsoft.com/office/drawing/2014/main" id="{F59F3B0C-9073-4682-9696-43B22A435A77}"/>
              </a:ext>
            </a:extLst>
          </p:cNvPr>
          <p:cNvPicPr>
            <a:picLocks noChangeAspect="1"/>
          </p:cNvPicPr>
          <p:nvPr/>
        </p:nvPicPr>
        <p:blipFill>
          <a:blip r:embed="rId4"/>
          <a:stretch>
            <a:fillRect/>
          </a:stretch>
        </p:blipFill>
        <p:spPr>
          <a:xfrm>
            <a:off x="3048000" y="2684292"/>
            <a:ext cx="5934075" cy="1657350"/>
          </a:xfrm>
          <a:prstGeom prst="rect">
            <a:avLst/>
          </a:prstGeom>
        </p:spPr>
      </p:pic>
    </p:spTree>
    <p:extLst>
      <p:ext uri="{BB962C8B-B14F-4D97-AF65-F5344CB8AC3E}">
        <p14:creationId xmlns:p14="http://schemas.microsoft.com/office/powerpoint/2010/main" val="169642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35AF0EC0-0422-4100-AA75-46D8EBAE9290}"/>
              </a:ext>
            </a:extLst>
          </p:cNvPr>
          <p:cNvPicPr>
            <a:picLocks noGrp="1" noChangeAspect="1"/>
          </p:cNvPicPr>
          <p:nvPr>
            <p:ph idx="1"/>
          </p:nvPr>
        </p:nvPicPr>
        <p:blipFill>
          <a:blip r:embed="rId2"/>
          <a:stretch>
            <a:fillRect/>
          </a:stretch>
        </p:blipFill>
        <p:spPr>
          <a:xfrm>
            <a:off x="2057400" y="4343400"/>
            <a:ext cx="6810375" cy="2239962"/>
          </a:xfrm>
        </p:spPr>
      </p:pic>
      <p:pic>
        <p:nvPicPr>
          <p:cNvPr id="8" name="Picture 7">
            <a:extLst>
              <a:ext uri="{FF2B5EF4-FFF2-40B4-BE49-F238E27FC236}">
                <a16:creationId xmlns:a16="http://schemas.microsoft.com/office/drawing/2014/main" id="{726FE1A9-FE11-4980-A9B3-EE9CB4C6C719}"/>
              </a:ext>
            </a:extLst>
          </p:cNvPr>
          <p:cNvPicPr>
            <a:picLocks noChangeAspect="1"/>
          </p:cNvPicPr>
          <p:nvPr/>
        </p:nvPicPr>
        <p:blipFill>
          <a:blip r:embed="rId3"/>
          <a:stretch>
            <a:fillRect/>
          </a:stretch>
        </p:blipFill>
        <p:spPr>
          <a:xfrm>
            <a:off x="1066800" y="990600"/>
            <a:ext cx="7620000" cy="3048000"/>
          </a:xfrm>
          <a:prstGeom prst="rect">
            <a:avLst/>
          </a:prstGeom>
        </p:spPr>
      </p:pic>
    </p:spTree>
    <p:extLst>
      <p:ext uri="{BB962C8B-B14F-4D97-AF65-F5344CB8AC3E}">
        <p14:creationId xmlns:p14="http://schemas.microsoft.com/office/powerpoint/2010/main" val="21821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1" y="381000"/>
            <a:ext cx="5867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82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sp>
        <p:nvSpPr>
          <p:cNvPr id="3" name="Content Placeholder 2"/>
          <p:cNvSpPr>
            <a:spLocks noGrp="1"/>
          </p:cNvSpPr>
          <p:nvPr>
            <p:ph idx="1"/>
          </p:nvPr>
        </p:nvSpPr>
        <p:spPr/>
        <p:txBody>
          <a:bodyPr/>
          <a:lstStyle/>
          <a:p>
            <a:r>
              <a:rPr lang="en-US" dirty="0"/>
              <a:t>Executing in command prompt</a:t>
            </a:r>
          </a:p>
          <a:p>
            <a:endParaRPr lang="en-US" dirty="0"/>
          </a:p>
        </p:txBody>
      </p:sp>
      <p:pic>
        <p:nvPicPr>
          <p:cNvPr id="5" name="Picture 4">
            <a:extLst>
              <a:ext uri="{FF2B5EF4-FFF2-40B4-BE49-F238E27FC236}">
                <a16:creationId xmlns:a16="http://schemas.microsoft.com/office/drawing/2014/main" id="{B9CD282B-C2F1-4D5F-9F15-DFE5FBE429DD}"/>
              </a:ext>
            </a:extLst>
          </p:cNvPr>
          <p:cNvPicPr>
            <a:picLocks noChangeAspect="1"/>
          </p:cNvPicPr>
          <p:nvPr/>
        </p:nvPicPr>
        <p:blipFill>
          <a:blip r:embed="rId2"/>
          <a:stretch>
            <a:fillRect/>
          </a:stretch>
        </p:blipFill>
        <p:spPr>
          <a:xfrm>
            <a:off x="1909762" y="2286000"/>
            <a:ext cx="5557838" cy="2209799"/>
          </a:xfrm>
          <a:prstGeom prst="rect">
            <a:avLst/>
          </a:prstGeom>
        </p:spPr>
      </p:pic>
    </p:spTree>
    <p:extLst>
      <p:ext uri="{BB962C8B-B14F-4D97-AF65-F5344CB8AC3E}">
        <p14:creationId xmlns:p14="http://schemas.microsoft.com/office/powerpoint/2010/main" val="29473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924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8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A477C9A-9125-4B77-B089-30590103FD8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9ED546-06F9-4CE7-B313-D195712E79C5}"/>
              </a:ext>
            </a:extLst>
          </p:cNvPr>
          <p:cNvPicPr>
            <a:picLocks noChangeAspect="1"/>
          </p:cNvPicPr>
          <p:nvPr/>
        </p:nvPicPr>
        <p:blipFill>
          <a:blip r:embed="rId2"/>
          <a:stretch>
            <a:fillRect/>
          </a:stretch>
        </p:blipFill>
        <p:spPr>
          <a:xfrm>
            <a:off x="440788" y="1316206"/>
            <a:ext cx="8458200" cy="4991982"/>
          </a:xfrm>
          <a:prstGeom prst="rect">
            <a:avLst/>
          </a:prstGeom>
        </p:spPr>
      </p:pic>
    </p:spTree>
    <p:extLst>
      <p:ext uri="{BB962C8B-B14F-4D97-AF65-F5344CB8AC3E}">
        <p14:creationId xmlns:p14="http://schemas.microsoft.com/office/powerpoint/2010/main" val="414396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ED0D926D-DB44-42D3-891F-2FE676070C4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1CF21DB-4289-4397-8C43-F349194EDE01}"/>
              </a:ext>
            </a:extLst>
          </p:cNvPr>
          <p:cNvPicPr>
            <a:picLocks noChangeAspect="1"/>
          </p:cNvPicPr>
          <p:nvPr/>
        </p:nvPicPr>
        <p:blipFill>
          <a:blip r:embed="rId2"/>
          <a:stretch>
            <a:fillRect/>
          </a:stretch>
        </p:blipFill>
        <p:spPr>
          <a:xfrm>
            <a:off x="2819400" y="1563858"/>
            <a:ext cx="3962400" cy="4913142"/>
          </a:xfrm>
          <a:prstGeom prst="rect">
            <a:avLst/>
          </a:prstGeom>
        </p:spPr>
      </p:pic>
    </p:spTree>
    <p:extLst>
      <p:ext uri="{BB962C8B-B14F-4D97-AF65-F5344CB8AC3E}">
        <p14:creationId xmlns:p14="http://schemas.microsoft.com/office/powerpoint/2010/main" val="181423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5EA6C82-8225-43F3-B6CC-9E9F14BB641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D55FEC3-0467-443A-8A77-29076ED6F84A}"/>
              </a:ext>
            </a:extLst>
          </p:cNvPr>
          <p:cNvPicPr>
            <a:picLocks noChangeAspect="1"/>
          </p:cNvPicPr>
          <p:nvPr/>
        </p:nvPicPr>
        <p:blipFill>
          <a:blip r:embed="rId2"/>
          <a:stretch>
            <a:fillRect/>
          </a:stretch>
        </p:blipFill>
        <p:spPr>
          <a:xfrm>
            <a:off x="1335881" y="1114425"/>
            <a:ext cx="6472238" cy="5194935"/>
          </a:xfrm>
          <a:prstGeom prst="rect">
            <a:avLst/>
          </a:prstGeom>
        </p:spPr>
      </p:pic>
    </p:spTree>
    <p:extLst>
      <p:ext uri="{BB962C8B-B14F-4D97-AF65-F5344CB8AC3E}">
        <p14:creationId xmlns:p14="http://schemas.microsoft.com/office/powerpoint/2010/main" val="322942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137160" indent="0" algn="just">
              <a:buNone/>
            </a:pPr>
            <a:r>
              <a:rPr lang="en-US" dirty="0"/>
              <a:t>Breast cancer is one of the main causes of cancer death worldwide. Computer-aided diagnosis systems showed the potential for improving diagnostic accuracy. But early </a:t>
            </a:r>
          </a:p>
          <a:p>
            <a:pPr marL="137160" indent="0" algn="just">
              <a:buNone/>
            </a:pPr>
            <a:r>
              <a:rPr lang="en-US" dirty="0"/>
              <a:t>detection and prevention can significantly reduce the chances of death. It is important to detect breast cancer as early as possible. </a:t>
            </a:r>
          </a:p>
          <a:p>
            <a:pPr marL="137160" indent="0" algn="just">
              <a:buNone/>
            </a:pPr>
            <a:r>
              <a:rPr lang="en-US" dirty="0"/>
              <a:t>The goal is to classify images into two classifications of malignant and benign. As early diagnostics significantly increases the chances of correct treatment and </a:t>
            </a:r>
          </a:p>
          <a:p>
            <a:pPr marL="137160" indent="0" algn="just">
              <a:buNone/>
            </a:pPr>
            <a:r>
              <a:rPr lang="en-US" dirty="0"/>
              <a:t>survival. In this application, we are helping the doctors and patients to classify the Type of </a:t>
            </a:r>
            <a:r>
              <a:rPr lang="en-US" dirty="0" err="1"/>
              <a:t>Tumour</a:t>
            </a:r>
            <a:r>
              <a:rPr lang="en-US" dirty="0"/>
              <a:t> for the specific image given with the help of Neural Networks. </a:t>
            </a:r>
          </a:p>
          <a:p>
            <a:pPr marL="137160" indent="0" algn="just">
              <a:buNone/>
            </a:pPr>
            <a:endParaRPr lang="en-US" i="1" dirty="0"/>
          </a:p>
        </p:txBody>
      </p:sp>
    </p:spTree>
    <p:extLst>
      <p:ext uri="{BB962C8B-B14F-4D97-AF65-F5344CB8AC3E}">
        <p14:creationId xmlns:p14="http://schemas.microsoft.com/office/powerpoint/2010/main" val="153755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3E2559A-963F-4F10-A97C-9E8968F081F4}"/>
              </a:ext>
            </a:extLst>
          </p:cNvPr>
          <p:cNvPicPr>
            <a:picLocks noGrp="1" noChangeAspect="1"/>
          </p:cNvPicPr>
          <p:nvPr>
            <p:ph idx="1"/>
          </p:nvPr>
        </p:nvPicPr>
        <p:blipFill>
          <a:blip r:embed="rId2"/>
          <a:stretch>
            <a:fillRect/>
          </a:stretch>
        </p:blipFill>
        <p:spPr>
          <a:xfrm>
            <a:off x="2105024" y="1219200"/>
            <a:ext cx="5743575" cy="5364162"/>
          </a:xfrm>
        </p:spPr>
      </p:pic>
    </p:spTree>
    <p:extLst>
      <p:ext uri="{BB962C8B-B14F-4D97-AF65-F5344CB8AC3E}">
        <p14:creationId xmlns:p14="http://schemas.microsoft.com/office/powerpoint/2010/main" val="309787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LIVE-DEMO </a:t>
            </a:r>
          </a:p>
        </p:txBody>
      </p:sp>
      <p:sp>
        <p:nvSpPr>
          <p:cNvPr id="3" name="Content Placeholder 2"/>
          <p:cNvSpPr>
            <a:spLocks noGrp="1"/>
          </p:cNvSpPr>
          <p:nvPr>
            <p:ph idx="1"/>
          </p:nvPr>
        </p:nvSpPr>
        <p:spPr/>
        <p:txBody>
          <a:bodyPr/>
          <a:lstStyle/>
          <a:p>
            <a:pPr algn="just"/>
            <a:endParaRPr lang="en-US" i="1" dirty="0"/>
          </a:p>
          <a:p>
            <a:pPr algn="just"/>
            <a:endParaRPr lang="en-US" i="1" dirty="0"/>
          </a:p>
          <a:p>
            <a:pPr algn="just"/>
            <a:endParaRPr lang="en-US" i="1" dirty="0"/>
          </a:p>
          <a:p>
            <a:pPr marL="137160" indent="0" algn="ctr">
              <a:buNone/>
            </a:pPr>
            <a:r>
              <a:rPr lang="en-US" i="1" dirty="0"/>
              <a:t>This will be by the possibility</a:t>
            </a:r>
          </a:p>
        </p:txBody>
      </p:sp>
    </p:spTree>
    <p:extLst>
      <p:ext uri="{BB962C8B-B14F-4D97-AF65-F5344CB8AC3E}">
        <p14:creationId xmlns:p14="http://schemas.microsoft.com/office/powerpoint/2010/main" val="354887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137160" indent="0" algn="just">
              <a:buNone/>
            </a:pPr>
            <a:r>
              <a:rPr lang="en-US" dirty="0"/>
              <a:t>The main objective is to classify images into two classifications of malignant and benign. As early diagnostics significantly increases the chances of correct treatment and survival, and we achieved that.</a:t>
            </a:r>
          </a:p>
        </p:txBody>
      </p:sp>
    </p:spTree>
    <p:extLst>
      <p:ext uri="{BB962C8B-B14F-4D97-AF65-F5344CB8AC3E}">
        <p14:creationId xmlns:p14="http://schemas.microsoft.com/office/powerpoint/2010/main" val="225903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Accomplishments</a:t>
            </a:r>
          </a:p>
        </p:txBody>
      </p:sp>
      <p:sp>
        <p:nvSpPr>
          <p:cNvPr id="3" name="Content Placeholder 2"/>
          <p:cNvSpPr>
            <a:spLocks noGrp="1"/>
          </p:cNvSpPr>
          <p:nvPr>
            <p:ph idx="1"/>
          </p:nvPr>
        </p:nvSpPr>
        <p:spPr/>
        <p:txBody>
          <a:bodyPr/>
          <a:lstStyle/>
          <a:p>
            <a:pPr marL="137160" indent="0">
              <a:buNone/>
            </a:pPr>
            <a:r>
              <a:rPr lang="en-US" dirty="0"/>
              <a:t>By the end of this project we are</a:t>
            </a:r>
          </a:p>
          <a:p>
            <a:r>
              <a:rPr lang="en-US" dirty="0"/>
              <a:t>Able to work with python</a:t>
            </a:r>
          </a:p>
          <a:p>
            <a:r>
              <a:rPr lang="en-US" dirty="0"/>
              <a:t>Able to Work with Http Requests</a:t>
            </a:r>
          </a:p>
          <a:p>
            <a:r>
              <a:rPr lang="en-US" dirty="0"/>
              <a:t>Able to work with Flask integration</a:t>
            </a:r>
          </a:p>
          <a:p>
            <a:r>
              <a:rPr lang="en-US" dirty="0"/>
              <a:t>confidence that may help in developing future projects</a:t>
            </a:r>
          </a:p>
          <a:p>
            <a:r>
              <a:rPr lang="en-US" dirty="0"/>
              <a:t>Punctuality &amp; Procedure</a:t>
            </a:r>
          </a:p>
          <a:p>
            <a:endParaRPr lang="en-US" dirty="0"/>
          </a:p>
        </p:txBody>
      </p:sp>
    </p:spTree>
    <p:extLst>
      <p:ext uri="{BB962C8B-B14F-4D97-AF65-F5344CB8AC3E}">
        <p14:creationId xmlns:p14="http://schemas.microsoft.com/office/powerpoint/2010/main" val="319109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lstStyle/>
          <a:p>
            <a:r>
              <a:rPr lang="en-US" i="1" dirty="0"/>
              <a:t>Thank you !</a:t>
            </a:r>
          </a:p>
        </p:txBody>
      </p:sp>
    </p:spTree>
    <p:extLst>
      <p:ext uri="{BB962C8B-B14F-4D97-AF65-F5344CB8AC3E}">
        <p14:creationId xmlns:p14="http://schemas.microsoft.com/office/powerpoint/2010/main" val="328146653"/>
      </p:ext>
    </p:extLst>
  </p:cSld>
  <p:clrMapOvr>
    <a:masterClrMapping/>
  </p:clrMapOvr>
  <mc:AlternateContent xmlns:mc="http://schemas.openxmlformats.org/markup-compatibility/2006" xmlns:p14="http://schemas.microsoft.com/office/powerpoint/2010/main">
    <mc:Choice Requires="p14">
      <p:transition spd="slow" p14:dur="25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a:xfrm>
            <a:off x="228600" y="1600200"/>
            <a:ext cx="8458200" cy="4709160"/>
          </a:xfrm>
        </p:spPr>
        <p:txBody>
          <a:bodyPr>
            <a:normAutofit lnSpcReduction="10000"/>
          </a:bodyPr>
          <a:lstStyle/>
          <a:p>
            <a:pPr marL="137160" indent="0" algn="just">
              <a:buNone/>
            </a:pPr>
            <a:r>
              <a:rPr lang="en-US" dirty="0"/>
              <a:t>While developing this project, I have learned a lot of new emerging technology in AI which helped me in gaining practical knowledge with the conceptual understanding and helped me to build confidence which may help in developing various projects. I am very thankful to professor for giving such a great opportunity to explore my ideas in the stream. </a:t>
            </a:r>
          </a:p>
          <a:p>
            <a:pPr marL="137160" indent="0" algn="just">
              <a:buNone/>
            </a:pPr>
            <a:r>
              <a:rPr lang="en-US" i="1" dirty="0">
                <a:solidFill>
                  <a:srgbClr val="FFFF00"/>
                </a:solidFill>
              </a:rPr>
              <a:t>I heartily thank our prof. SHIVANJALI K, for her guidance and suggestions during this project development.</a:t>
            </a:r>
          </a:p>
        </p:txBody>
      </p:sp>
    </p:spTree>
    <p:extLst>
      <p:ext uri="{BB962C8B-B14F-4D97-AF65-F5344CB8AC3E}">
        <p14:creationId xmlns:p14="http://schemas.microsoft.com/office/powerpoint/2010/main" val="318320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137160" indent="0" algn="just">
              <a:buNone/>
            </a:pPr>
            <a:r>
              <a:rPr lang="en-US" dirty="0"/>
              <a:t>Every project/invention/discovery begins with an idea. Here my idea is how to use Image recognition technology in making a real world application, resulted in developing this project.</a:t>
            </a:r>
          </a:p>
          <a:p>
            <a:pPr marL="137160" indent="0" algn="just">
              <a:buNone/>
            </a:pPr>
            <a:endParaRPr lang="en-US" dirty="0"/>
          </a:p>
          <a:p>
            <a:pPr marL="137160" indent="0" algn="just">
              <a:buNone/>
            </a:pPr>
            <a:r>
              <a:rPr lang="en-US" dirty="0"/>
              <a:t>we are helping the doctors and patients to classify the Type of </a:t>
            </a:r>
            <a:r>
              <a:rPr lang="en-US" dirty="0" err="1"/>
              <a:t>Tumour</a:t>
            </a:r>
            <a:r>
              <a:rPr lang="en-US" dirty="0"/>
              <a:t> for the specific image given with the help of Neural Networks. </a:t>
            </a:r>
          </a:p>
          <a:p>
            <a:pPr marL="137160" indent="0" algn="just">
              <a:buNone/>
            </a:pPr>
            <a:endParaRPr lang="en-US" dirty="0"/>
          </a:p>
        </p:txBody>
      </p:sp>
    </p:spTree>
    <p:extLst>
      <p:ext uri="{BB962C8B-B14F-4D97-AF65-F5344CB8AC3E}">
        <p14:creationId xmlns:p14="http://schemas.microsoft.com/office/powerpoint/2010/main" val="426181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5130-FC9A-4124-A3DA-20123CC85B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4F9DD2-0CEB-4F1E-9A4B-CDAF21426A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071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Ability to upload an image </a:t>
            </a:r>
          </a:p>
          <a:p>
            <a:r>
              <a:rPr lang="en-US" dirty="0"/>
              <a:t>Recognizing the uploaded image </a:t>
            </a:r>
          </a:p>
          <a:p>
            <a:r>
              <a:rPr lang="en-US" dirty="0"/>
              <a:t> Displaying the details of the image uploaded</a:t>
            </a:r>
          </a:p>
          <a:p>
            <a:r>
              <a:rPr lang="en-US" dirty="0"/>
              <a:t>Storing the data to the database (There is a separate folder named uploads in the database)</a:t>
            </a:r>
          </a:p>
          <a:p>
            <a:r>
              <a:rPr lang="en-US" dirty="0"/>
              <a:t>Classifying the data uploaded according to their species</a:t>
            </a:r>
          </a:p>
        </p:txBody>
      </p:sp>
    </p:spTree>
    <p:extLst>
      <p:ext uri="{BB962C8B-B14F-4D97-AF65-F5344CB8AC3E}">
        <p14:creationId xmlns:p14="http://schemas.microsoft.com/office/powerpoint/2010/main" val="81038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p:txBody>
          <a:bodyPr>
            <a:normAutofit fontScale="92500"/>
          </a:bodyPr>
          <a:lstStyle/>
          <a:p>
            <a:pPr algn="just"/>
            <a:r>
              <a:rPr lang="en-US" dirty="0">
                <a:solidFill>
                  <a:schemeClr val="accent2">
                    <a:lumMod val="60000"/>
                    <a:lumOff val="40000"/>
                  </a:schemeClr>
                </a:solidFill>
              </a:rPr>
              <a:t>CNN</a:t>
            </a:r>
            <a:r>
              <a:rPr lang="en-US" dirty="0"/>
              <a:t>: Convolutional Neural Network is an </a:t>
            </a:r>
            <a:r>
              <a:rPr lang="en-US" b="1" dirty="0"/>
              <a:t>algorithm</a:t>
            </a:r>
            <a:r>
              <a:rPr lang="en-US" dirty="0"/>
              <a:t> specially designed for working with Images and videos. It takes images as inputs, extracts and learns the features of the image, and classifies them based on the learned features</a:t>
            </a:r>
          </a:p>
          <a:p>
            <a:pPr algn="just"/>
            <a:r>
              <a:rPr lang="en-US" dirty="0">
                <a:solidFill>
                  <a:schemeClr val="accent2">
                    <a:lumMod val="60000"/>
                    <a:lumOff val="40000"/>
                  </a:schemeClr>
                </a:solidFill>
              </a:rPr>
              <a:t>Dense </a:t>
            </a:r>
            <a:r>
              <a:rPr lang="en-US" dirty="0" err="1">
                <a:solidFill>
                  <a:schemeClr val="accent2">
                    <a:lumMod val="60000"/>
                    <a:lumOff val="40000"/>
                  </a:schemeClr>
                </a:solidFill>
              </a:rPr>
              <a:t>Layer</a:t>
            </a:r>
            <a:r>
              <a:rPr lang="en-US" dirty="0" err="1"/>
              <a:t>:Dense</a:t>
            </a:r>
            <a:r>
              <a:rPr lang="en-US" dirty="0"/>
              <a:t> is the only actual network layer in that mode</a:t>
            </a:r>
            <a:r>
              <a:rPr lang="en-US" b="1" dirty="0"/>
              <a:t>l</a:t>
            </a:r>
            <a:r>
              <a:rPr lang="en-US" dirty="0"/>
              <a:t>. A Dense layer feeds all outputs from the previous layer to all its neurons, each neuron providing one output to the next layer. It's the most basic layer in neural networks.</a:t>
            </a:r>
          </a:p>
        </p:txBody>
      </p:sp>
    </p:spTree>
    <p:extLst>
      <p:ext uri="{BB962C8B-B14F-4D97-AF65-F5344CB8AC3E}">
        <p14:creationId xmlns:p14="http://schemas.microsoft.com/office/powerpoint/2010/main" val="120899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of project</a:t>
            </a:r>
          </a:p>
        </p:txBody>
      </p:sp>
      <p:sp>
        <p:nvSpPr>
          <p:cNvPr id="3" name="Content Placeholder 2"/>
          <p:cNvSpPr>
            <a:spLocks noGrp="1"/>
          </p:cNvSpPr>
          <p:nvPr>
            <p:ph idx="1"/>
          </p:nvPr>
        </p:nvSpPr>
        <p:spPr/>
        <p:txBody>
          <a:bodyPr>
            <a:normAutofit fontScale="70000" lnSpcReduction="20000"/>
          </a:bodyPr>
          <a:lstStyle/>
          <a:p>
            <a:pPr algn="just"/>
            <a:r>
              <a:rPr lang="en-US" dirty="0"/>
              <a:t>The technology/concept behind the project is CNN. </a:t>
            </a:r>
          </a:p>
          <a:p>
            <a:pPr algn="just"/>
            <a:r>
              <a:rPr lang="en-US" dirty="0"/>
              <a:t>We use python and its libraries to load explore and analyze the data.</a:t>
            </a:r>
          </a:p>
          <a:p>
            <a:pPr algn="just"/>
            <a:r>
              <a:rPr lang="en-US" dirty="0"/>
              <a:t>Then we preprocess the data. </a:t>
            </a:r>
          </a:p>
          <a:p>
            <a:pPr algn="just"/>
            <a:r>
              <a:rPr lang="en-US" dirty="0"/>
              <a:t>Pre-process[resize, rescale, converting labels] </a:t>
            </a:r>
          </a:p>
          <a:p>
            <a:pPr algn="just"/>
            <a:r>
              <a:rPr lang="en-US" dirty="0"/>
              <a:t>In our preprocessing module it consists of loading dataset, initializing dataset,</a:t>
            </a:r>
          </a:p>
          <a:p>
            <a:pPr algn="just"/>
            <a:r>
              <a:rPr lang="en-US" dirty="0"/>
              <a:t>Building CNN layers, training and saving the model. </a:t>
            </a:r>
          </a:p>
          <a:p>
            <a:pPr algn="just"/>
            <a:r>
              <a:rPr lang="en-US" dirty="0"/>
              <a:t>We saved the model in H5 format</a:t>
            </a:r>
          </a:p>
          <a:p>
            <a:pPr algn="just"/>
            <a:r>
              <a:rPr lang="en-US" dirty="0"/>
              <a:t>Then we optimize the code and load the saved model and test the results. </a:t>
            </a:r>
          </a:p>
          <a:p>
            <a:pPr algn="just"/>
            <a:r>
              <a:rPr lang="en-US" dirty="0"/>
              <a:t>Then we build an application (App built in a way that usage is friendly) </a:t>
            </a:r>
          </a:p>
          <a:p>
            <a:pPr algn="just"/>
            <a:r>
              <a:rPr lang="en-US" dirty="0"/>
              <a:t> Server scripting code (flask concept). </a:t>
            </a:r>
          </a:p>
          <a:p>
            <a:pPr algn="just"/>
            <a:r>
              <a:rPr lang="en-US" dirty="0"/>
              <a:t> Integrating the app code with our saved model and HTML file </a:t>
            </a:r>
          </a:p>
          <a:p>
            <a:pPr algn="just"/>
            <a:r>
              <a:rPr lang="en-US" dirty="0"/>
              <a:t>Then test the Results</a:t>
            </a:r>
          </a:p>
        </p:txBody>
      </p:sp>
    </p:spTree>
    <p:extLst>
      <p:ext uri="{BB962C8B-B14F-4D97-AF65-F5344CB8AC3E}">
        <p14:creationId xmlns:p14="http://schemas.microsoft.com/office/powerpoint/2010/main" val="176236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r>
              <a:rPr lang="en-US" dirty="0"/>
              <a:t>Lets look the flow of project.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09800"/>
            <a:ext cx="4572000" cy="4191000"/>
          </a:xfrm>
          <a:prstGeom prst="rect">
            <a:avLst/>
          </a:prstGeom>
        </p:spPr>
      </p:pic>
    </p:spTree>
    <p:extLst>
      <p:ext uri="{BB962C8B-B14F-4D97-AF65-F5344CB8AC3E}">
        <p14:creationId xmlns:p14="http://schemas.microsoft.com/office/powerpoint/2010/main" val="420732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2666</TotalTime>
  <Words>654</Words>
  <Application>Microsoft Office PowerPoint</Application>
  <PresentationFormat>On-screen Show (4:3)</PresentationFormat>
  <Paragraphs>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Book Antiqua</vt:lpstr>
      <vt:lpstr>Lucida Sans</vt:lpstr>
      <vt:lpstr>Wingdings</vt:lpstr>
      <vt:lpstr>Wingdings 2</vt:lpstr>
      <vt:lpstr>Wingdings 3</vt:lpstr>
      <vt:lpstr>Apex</vt:lpstr>
      <vt:lpstr>                             CSCI-6660 ARTIFICIAL INTELLIGENCE Project   BREAST CANCER PREDICTION</vt:lpstr>
      <vt:lpstr>Abstract</vt:lpstr>
      <vt:lpstr>Acknowledgement</vt:lpstr>
      <vt:lpstr>Introduction</vt:lpstr>
      <vt:lpstr>PowerPoint Presentation</vt:lpstr>
      <vt:lpstr>Features</vt:lpstr>
      <vt:lpstr>Key Terms</vt:lpstr>
      <vt:lpstr>Core of project</vt:lpstr>
      <vt:lpstr>Method</vt:lpstr>
      <vt:lpstr>PowerPoint Presentation</vt:lpstr>
      <vt:lpstr>PowerPoint Presentation</vt:lpstr>
      <vt:lpstr>Project Structure</vt:lpstr>
      <vt:lpstr>PowerPoint Presentation</vt:lpstr>
      <vt:lpstr>PowerPoint Presentation</vt:lpstr>
      <vt:lpstr>Execution</vt:lpstr>
      <vt:lpstr>PowerPoint Presentation</vt:lpstr>
      <vt:lpstr>Result</vt:lpstr>
      <vt:lpstr>PowerPoint Presentation</vt:lpstr>
      <vt:lpstr>PowerPoint Presentation</vt:lpstr>
      <vt:lpstr>PowerPoint Presentation</vt:lpstr>
      <vt:lpstr>LIVE-DEMO </vt:lpstr>
      <vt:lpstr>Conclusion</vt:lpstr>
      <vt:lpstr>Accomplishments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Beeram, Shyam Sunder Reddy</cp:lastModifiedBy>
  <cp:revision>19</cp:revision>
  <dcterms:created xsi:type="dcterms:W3CDTF">2021-11-15T00:16:32Z</dcterms:created>
  <dcterms:modified xsi:type="dcterms:W3CDTF">2022-04-25T01:13:12Z</dcterms:modified>
</cp:coreProperties>
</file>