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8" r:id="rId2"/>
    <p:sldId id="328" r:id="rId3"/>
    <p:sldId id="329" r:id="rId4"/>
    <p:sldId id="327" r:id="rId5"/>
    <p:sldId id="330" r:id="rId6"/>
    <p:sldId id="290" r:id="rId7"/>
    <p:sldId id="322" r:id="rId8"/>
    <p:sldId id="318" r:id="rId9"/>
    <p:sldId id="317" r:id="rId10"/>
    <p:sldId id="310" r:id="rId11"/>
    <p:sldId id="280" r:id="rId12"/>
    <p:sldId id="282" r:id="rId13"/>
    <p:sldId id="286" r:id="rId14"/>
    <p:sldId id="293" r:id="rId15"/>
    <p:sldId id="323" r:id="rId16"/>
    <p:sldId id="324" r:id="rId17"/>
    <p:sldId id="325" r:id="rId18"/>
    <p:sldId id="326" r:id="rId19"/>
    <p:sldId id="32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A3EA"/>
    <a:srgbClr val="2F27A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1117" y="185"/>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7E6725-31A9-45AA-B66E-FEAD965D0F34}" type="datetimeFigureOut">
              <a:rPr lang="en-US" smtClean="0"/>
              <a:pPr/>
              <a:t>5/28/2022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44B6B6-3726-498D-B6E3-3A5CC5CBE33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44B6B6-3726-498D-B6E3-3A5CC5CBE33C}"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2" descr="Python Logo.PNG"/>
          <p:cNvPicPr>
            <a:picLocks noChangeAspect="1"/>
          </p:cNvPicPr>
          <p:nvPr userDrawn="1"/>
        </p:nvPicPr>
        <p:blipFill>
          <a:blip r:embed="rId2"/>
          <a:stretch>
            <a:fillRect/>
          </a:stretch>
        </p:blipFill>
        <p:spPr>
          <a:xfrm>
            <a:off x="0" y="0"/>
            <a:ext cx="9144000" cy="3261674"/>
          </a:xfrm>
          <a:prstGeom prst="rect">
            <a:avLst/>
          </a:prstGeom>
        </p:spPr>
      </p:pic>
      <p:sp>
        <p:nvSpPr>
          <p:cNvPr id="8" name="Title 7"/>
          <p:cNvSpPr>
            <a:spLocks noGrp="1"/>
          </p:cNvSpPr>
          <p:nvPr>
            <p:ph type="ctrTitle"/>
          </p:nvPr>
        </p:nvSpPr>
        <p:spPr>
          <a:xfrm>
            <a:off x="1219200" y="3886200"/>
            <a:ext cx="6858000" cy="990600"/>
          </a:xfrm>
        </p:spPr>
        <p:txBody>
          <a:bodyPr anchor="t" anchorCtr="0"/>
          <a:lstStyle>
            <a:lvl1pPr algn="r">
              <a:defRPr sz="3600" b="1">
                <a:solidFill>
                  <a:schemeClr val="tx1"/>
                </a:solidFill>
                <a:latin typeface="Arial" pitchFamily="34" charset="0"/>
                <a:cs typeface="Arial" pitchFamily="34" charset="0"/>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400" b="1">
                <a:solidFill>
                  <a:schemeClr val="tx2"/>
                </a:solidFill>
                <a:latin typeface="Arial" pitchFamily="34" charset="0"/>
                <a:ea typeface="+mj-ea"/>
                <a:cs typeface="Arial"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F3F9B221-990C-46C2-96B7-C48259F08925}" type="datetimeFigureOut">
              <a:rPr lang="en-US" smtClean="0"/>
              <a:pPr/>
              <a:t>5/28/2022</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21A9BB1B-61AA-4F30-808B-4BD1FCF5B86F}"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000">
              <a:latin typeface="Arial" pitchFamily="34" charset="0"/>
              <a:cs typeface="Arial" pitchFamily="34" charset="0"/>
            </a:endParaRPr>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000">
              <a:latin typeface="Arial" pitchFamily="34" charset="0"/>
              <a:cs typeface="Arial" pitchFamily="34" charset="0"/>
            </a:endParaRPr>
          </a:p>
        </p:txBody>
      </p:sp>
      <p:sp>
        <p:nvSpPr>
          <p:cNvPr id="22" name="Rectangle 21"/>
          <p:cNvSpPr/>
          <p:nvPr/>
        </p:nvSpPr>
        <p:spPr>
          <a:xfrm>
            <a:off x="904875" y="3648075"/>
            <a:ext cx="228600" cy="1280160"/>
          </a:xfrm>
          <a:prstGeom prst="rect">
            <a:avLst/>
          </a:prstGeom>
          <a:solidFill>
            <a:srgbClr val="3AA3EA"/>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000">
              <a:latin typeface="Arial" pitchFamily="34" charset="0"/>
              <a:cs typeface="Arial" pitchFamily="34" charset="0"/>
            </a:endParaRPr>
          </a:p>
        </p:txBody>
      </p:sp>
      <p:sp>
        <p:nvSpPr>
          <p:cNvPr id="32" name="Rectangle 31"/>
          <p:cNvSpPr/>
          <p:nvPr/>
        </p:nvSpPr>
        <p:spPr>
          <a:xfrm>
            <a:off x="914400" y="5048250"/>
            <a:ext cx="228600" cy="685800"/>
          </a:xfrm>
          <a:prstGeom prst="rect">
            <a:avLst/>
          </a:prstGeom>
          <a:solidFill>
            <a:srgbClr val="3AA3EA"/>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000">
              <a:latin typeface="Arial" pitchFamily="34" charset="0"/>
              <a:cs typeface="Arial"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Python Header.png"/>
          <p:cNvPicPr>
            <a:picLocks noChangeAspect="1"/>
          </p:cNvPicPr>
          <p:nvPr userDrawn="1"/>
        </p:nvPicPr>
        <p:blipFill>
          <a:blip r:embed="rId2"/>
          <a:stretch>
            <a:fillRect/>
          </a:stretch>
        </p:blipFill>
        <p:spPr>
          <a:xfrm>
            <a:off x="0" y="0"/>
            <a:ext cx="9144000" cy="1205802"/>
          </a:xfrm>
          <a:prstGeom prst="rect">
            <a:avLst/>
          </a:prstGeom>
        </p:spPr>
      </p:pic>
      <p:sp>
        <p:nvSpPr>
          <p:cNvPr id="2" name="Title 1"/>
          <p:cNvSpPr>
            <a:spLocks noGrp="1"/>
          </p:cNvSpPr>
          <p:nvPr>
            <p:ph type="title"/>
          </p:nvPr>
        </p:nvSpPr>
        <p:spPr>
          <a:xfrm>
            <a:off x="457200" y="76200"/>
            <a:ext cx="8229600" cy="1066800"/>
          </a:xfrm>
        </p:spPr>
        <p:txBody>
          <a:bodyPr vert="horz" anchor="ctr" anchorCtr="0">
            <a:normAutofit/>
          </a:bodyPr>
          <a:lstStyle>
            <a:lvl1pPr algn="l" rtl="0" eaLnBrk="1" latinLnBrk="0" hangingPunct="1">
              <a:spcBef>
                <a:spcPct val="0"/>
              </a:spcBef>
              <a:buNone/>
              <a:defRPr kumimoji="0" lang="en-US" sz="3200" b="1" kern="1200" dirty="0">
                <a:solidFill>
                  <a:schemeClr val="bg1"/>
                </a:solidFill>
                <a:latin typeface="Arial" pitchFamily="34" charset="0"/>
                <a:ea typeface="+mj-ea"/>
                <a:cs typeface="Arial" pitchFamily="34" charset="0"/>
              </a:defRPr>
            </a:lvl1pPr>
          </a:lstStyle>
          <a:p>
            <a:r>
              <a:rPr kumimoji="0" lang="en-US" dirty="0"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F9B221-990C-46C2-96B7-C48259F08925}" type="datetimeFigureOut">
              <a:rPr lang="en-US" smtClean="0"/>
              <a:pPr/>
              <a:t>5/28/2022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9BB1B-61AA-4F30-808B-4BD1FCF5B86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solidFill>
            <a:srgbClr val="3AA3EA"/>
          </a:solidFill>
        </p:spPr>
        <p:txBody>
          <a:bodyPr vert="vert" lIns="91440" tIns="182880" bIns="182880" anchor="ctr" anchorCtr="0"/>
          <a:lstStyle>
            <a:lvl1pPr>
              <a:defRPr>
                <a:solidFill>
                  <a:schemeClr val="bg1"/>
                </a:solidFill>
                <a:latin typeface="Arial" pitchFamily="34" charset="0"/>
                <a:cs typeface="Arial" pitchFamily="34" charset="0"/>
              </a:defRPr>
            </a:lvl1pPr>
          </a:lstStyle>
          <a:p>
            <a:r>
              <a:rPr kumimoji="0" lang="en-US" dirty="0" smtClean="0"/>
              <a:t>Click to edit Master title style</a:t>
            </a:r>
            <a:endParaRPr kumimoji="0"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F9B221-990C-46C2-96B7-C48259F08925}" type="datetimeFigureOut">
              <a:rPr lang="en-US" smtClean="0"/>
              <a:pPr/>
              <a:t>5/28/2022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9BB1B-61AA-4F30-808B-4BD1FCF5B86F}"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latin typeface="Arial" pitchFamily="34" charset="0"/>
              <a:cs typeface="Arial"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1" name="Picture 10" descr="Python Header.png"/>
          <p:cNvPicPr>
            <a:picLocks noChangeAspect="1"/>
          </p:cNvPicPr>
          <p:nvPr userDrawn="1"/>
        </p:nvPicPr>
        <p:blipFill>
          <a:blip r:embed="rId2"/>
          <a:stretch>
            <a:fillRect/>
          </a:stretch>
        </p:blipFill>
        <p:spPr>
          <a:xfrm>
            <a:off x="0" y="0"/>
            <a:ext cx="9144000" cy="1205802"/>
          </a:xfrm>
          <a:prstGeom prst="rect">
            <a:avLst/>
          </a:prstGeom>
        </p:spPr>
      </p:pic>
      <p:sp>
        <p:nvSpPr>
          <p:cNvPr id="2" name="Title 1"/>
          <p:cNvSpPr>
            <a:spLocks noGrp="1"/>
          </p:cNvSpPr>
          <p:nvPr>
            <p:ph type="title"/>
          </p:nvPr>
        </p:nvSpPr>
        <p:spPr>
          <a:xfrm>
            <a:off x="457200" y="76200"/>
            <a:ext cx="8229600" cy="1066800"/>
          </a:xfrm>
        </p:spPr>
        <p:txBody>
          <a:bodyPr anchor="ctr" anchorCtr="0"/>
          <a:lstStyle>
            <a:lvl1pPr>
              <a:defRPr b="1">
                <a:solidFill>
                  <a:schemeClr val="bg1"/>
                </a:solidFill>
                <a:latin typeface="Arial" pitchFamily="34" charset="0"/>
                <a:cs typeface="Arial" pitchFamily="34" charset="0"/>
              </a:defRPr>
            </a:lvl1pPr>
          </a:lstStyle>
          <a:p>
            <a:r>
              <a:rPr kumimoji="0" lang="en-US" dirty="0" smtClean="0"/>
              <a:t>Click to edit Master title style</a:t>
            </a:r>
            <a:endParaRPr kumimoji="0" lang="en-US" dirty="0"/>
          </a:p>
        </p:txBody>
      </p:sp>
      <p:sp>
        <p:nvSpPr>
          <p:cNvPr id="4" name="Date Placeholder 3"/>
          <p:cNvSpPr>
            <a:spLocks noGrp="1"/>
          </p:cNvSpPr>
          <p:nvPr>
            <p:ph type="dt" sz="half" idx="10"/>
          </p:nvPr>
        </p:nvSpPr>
        <p:spPr/>
        <p:txBody>
          <a:bodyPr/>
          <a:lstStyle/>
          <a:p>
            <a:fld id="{F3F9B221-990C-46C2-96B7-C48259F08925}" type="datetimeFigureOut">
              <a:rPr lang="en-US" smtClean="0"/>
              <a:pPr/>
              <a:t>5/28/2022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9BB1B-61AA-4F30-808B-4BD1FCF5B86F}"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F3F9B221-990C-46C2-96B7-C48259F08925}" type="datetimeFigureOut">
              <a:rPr lang="en-US" smtClean="0"/>
              <a:pPr/>
              <a:t>5/28/2022</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21A9BB1B-61AA-4F30-808B-4BD1FCF5B86F}"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rgbClr val="3AA3EA"/>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Python Header.png"/>
          <p:cNvPicPr>
            <a:picLocks noChangeAspect="1"/>
          </p:cNvPicPr>
          <p:nvPr userDrawn="1"/>
        </p:nvPicPr>
        <p:blipFill>
          <a:blip r:embed="rId2"/>
          <a:stretch>
            <a:fillRect/>
          </a:stretch>
        </p:blipFill>
        <p:spPr>
          <a:xfrm>
            <a:off x="0" y="0"/>
            <a:ext cx="9144000" cy="1205802"/>
          </a:xfrm>
          <a:prstGeom prst="rect">
            <a:avLst/>
          </a:prstGeom>
        </p:spPr>
      </p:pic>
      <p:sp>
        <p:nvSpPr>
          <p:cNvPr id="2" name="Title 1"/>
          <p:cNvSpPr>
            <a:spLocks noGrp="1"/>
          </p:cNvSpPr>
          <p:nvPr>
            <p:ph type="title"/>
          </p:nvPr>
        </p:nvSpPr>
        <p:spPr>
          <a:xfrm>
            <a:off x="457200" y="0"/>
            <a:ext cx="8229600" cy="1143000"/>
          </a:xfrm>
        </p:spPr>
        <p:txBody>
          <a:bodyPr vert="horz" anchor="ctr" anchorCtr="0">
            <a:normAutofit/>
          </a:bodyPr>
          <a:lstStyle>
            <a:lvl1pPr algn="l" rtl="0" eaLnBrk="1" latinLnBrk="0" hangingPunct="1">
              <a:spcBef>
                <a:spcPct val="0"/>
              </a:spcBef>
              <a:buNone/>
              <a:defRPr kumimoji="0" lang="en-US" sz="3200" b="1" kern="1200" dirty="0">
                <a:solidFill>
                  <a:schemeClr val="bg1"/>
                </a:solidFill>
                <a:latin typeface="Arial" pitchFamily="34" charset="0"/>
                <a:ea typeface="+mj-ea"/>
                <a:cs typeface="Arial" pitchFamily="34" charset="0"/>
              </a:defRPr>
            </a:lvl1pPr>
          </a:lstStyle>
          <a:p>
            <a:r>
              <a:rPr kumimoji="0" lang="en-US" dirty="0" smtClean="0"/>
              <a:t>Click to edit Master title style</a:t>
            </a:r>
            <a:endParaRPr kumimoji="0" lang="en-US" dirty="0"/>
          </a:p>
        </p:txBody>
      </p:sp>
      <p:sp>
        <p:nvSpPr>
          <p:cNvPr id="5" name="Date Placeholder 4"/>
          <p:cNvSpPr>
            <a:spLocks noGrp="1"/>
          </p:cNvSpPr>
          <p:nvPr>
            <p:ph type="dt" sz="half" idx="10"/>
          </p:nvPr>
        </p:nvSpPr>
        <p:spPr/>
        <p:txBody>
          <a:bodyPr/>
          <a:lstStyle/>
          <a:p>
            <a:fld id="{F3F9B221-990C-46C2-96B7-C48259F08925}" type="datetimeFigureOut">
              <a:rPr lang="en-US" smtClean="0"/>
              <a:pPr/>
              <a:t>5/28/2022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A9BB1B-61AA-4F30-808B-4BD1FCF5B86F}"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Python Header.png"/>
          <p:cNvPicPr>
            <a:picLocks noChangeAspect="1"/>
          </p:cNvPicPr>
          <p:nvPr userDrawn="1"/>
        </p:nvPicPr>
        <p:blipFill>
          <a:blip r:embed="rId2"/>
          <a:stretch>
            <a:fillRect/>
          </a:stretch>
        </p:blipFill>
        <p:spPr>
          <a:xfrm>
            <a:off x="0" y="0"/>
            <a:ext cx="9144000" cy="1205802"/>
          </a:xfrm>
          <a:prstGeom prst="rect">
            <a:avLst/>
          </a:prstGeom>
        </p:spPr>
      </p:pic>
      <p:sp>
        <p:nvSpPr>
          <p:cNvPr id="2" name="Title 1"/>
          <p:cNvSpPr>
            <a:spLocks noGrp="1"/>
          </p:cNvSpPr>
          <p:nvPr>
            <p:ph type="title"/>
          </p:nvPr>
        </p:nvSpPr>
        <p:spPr>
          <a:xfrm>
            <a:off x="457200" y="76200"/>
            <a:ext cx="8229600" cy="1066800"/>
          </a:xfrm>
        </p:spPr>
        <p:txBody>
          <a:bodyPr vert="horz" anchor="ctr" anchorCtr="0">
            <a:normAutofit/>
          </a:bodyPr>
          <a:lstStyle>
            <a:lvl1pPr algn="l" rtl="0" eaLnBrk="1" latinLnBrk="0" hangingPunct="1">
              <a:spcBef>
                <a:spcPct val="0"/>
              </a:spcBef>
              <a:buNone/>
              <a:defRPr kumimoji="0" lang="en-US" sz="3200" b="1" kern="1200" dirty="0">
                <a:solidFill>
                  <a:schemeClr val="bg1"/>
                </a:solidFill>
                <a:latin typeface="Arial" pitchFamily="34" charset="0"/>
                <a:ea typeface="+mj-ea"/>
                <a:cs typeface="Arial" pitchFamily="34" charset="0"/>
              </a:defRPr>
            </a:lvl1pPr>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3F9B221-990C-46C2-96B7-C48259F08925}" type="datetimeFigureOut">
              <a:rPr lang="en-US" smtClean="0"/>
              <a:pPr/>
              <a:t>5/28/2022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A9BB1B-61AA-4F30-808B-4BD1FCF5B86F}"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Python Header.png"/>
          <p:cNvPicPr>
            <a:picLocks noChangeAspect="1"/>
          </p:cNvPicPr>
          <p:nvPr userDrawn="1"/>
        </p:nvPicPr>
        <p:blipFill>
          <a:blip r:embed="rId2"/>
          <a:stretch>
            <a:fillRect/>
          </a:stretch>
        </p:blipFill>
        <p:spPr>
          <a:xfrm>
            <a:off x="0" y="0"/>
            <a:ext cx="9144000" cy="1205802"/>
          </a:xfrm>
          <a:prstGeom prst="rect">
            <a:avLst/>
          </a:prstGeom>
        </p:spPr>
      </p:pic>
      <p:sp>
        <p:nvSpPr>
          <p:cNvPr id="2" name="Title 1"/>
          <p:cNvSpPr>
            <a:spLocks noGrp="1"/>
          </p:cNvSpPr>
          <p:nvPr>
            <p:ph type="title"/>
          </p:nvPr>
        </p:nvSpPr>
        <p:spPr>
          <a:xfrm>
            <a:off x="457200" y="0"/>
            <a:ext cx="8229600" cy="1143000"/>
          </a:xfrm>
        </p:spPr>
        <p:txBody>
          <a:bodyPr vert="horz" anchor="ctr" anchorCtr="0">
            <a:normAutofit/>
          </a:bodyPr>
          <a:lstStyle>
            <a:lvl1pPr algn="l" rtl="0" eaLnBrk="1" latinLnBrk="0" hangingPunct="1">
              <a:spcBef>
                <a:spcPct val="0"/>
              </a:spcBef>
              <a:buNone/>
              <a:defRPr kumimoji="0" lang="en-US" sz="3200" b="1" kern="1200" dirty="0">
                <a:solidFill>
                  <a:schemeClr val="bg1"/>
                </a:solidFill>
                <a:latin typeface="Arial" pitchFamily="34" charset="0"/>
                <a:ea typeface="+mj-ea"/>
                <a:cs typeface="Arial" pitchFamily="34" charset="0"/>
              </a:defRPr>
            </a:lvl1pPr>
          </a:lstStyle>
          <a:p>
            <a:r>
              <a:rPr kumimoji="0" lang="en-US" dirty="0" smtClean="0"/>
              <a:t>Click to edit Master title style</a:t>
            </a:r>
            <a:endParaRPr kumimoji="0" lang="en-US" dirty="0"/>
          </a:p>
        </p:txBody>
      </p:sp>
      <p:sp>
        <p:nvSpPr>
          <p:cNvPr id="3" name="Date Placeholder 2"/>
          <p:cNvSpPr>
            <a:spLocks noGrp="1"/>
          </p:cNvSpPr>
          <p:nvPr>
            <p:ph type="dt" sz="half" idx="10"/>
          </p:nvPr>
        </p:nvSpPr>
        <p:spPr/>
        <p:txBody>
          <a:bodyPr/>
          <a:lstStyle/>
          <a:p>
            <a:fld id="{F3F9B221-990C-46C2-96B7-C48259F08925}" type="datetimeFigureOut">
              <a:rPr lang="en-US" smtClean="0"/>
              <a:pPr/>
              <a:t>5/28/2022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A9BB1B-61AA-4F30-808B-4BD1FCF5B86F}"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F9B221-990C-46C2-96B7-C48259F08925}" type="datetimeFigureOut">
              <a:rPr lang="en-US" smtClean="0"/>
              <a:pPr/>
              <a:t>5/28/2022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A9BB1B-61AA-4F30-808B-4BD1FCF5B86F}"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a:solidFill>
            <a:srgbClr val="3AA3EA"/>
          </a:solidFill>
        </p:spPr>
        <p:txBody>
          <a:bodyPr anchor="b" anchorCtr="0">
            <a:noAutofit/>
          </a:bodyPr>
          <a:lstStyle>
            <a:lvl1pPr algn="l">
              <a:buNone/>
              <a:defRPr sz="2000" b="1">
                <a:solidFill>
                  <a:schemeClr val="bg1"/>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3F9B221-990C-46C2-96B7-C48259F08925}" type="datetimeFigureOut">
              <a:rPr lang="en-US" smtClean="0"/>
              <a:pPr/>
              <a:t>5/28/2022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A9BB1B-61AA-4F30-808B-4BD1FCF5B86F}"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3F9B221-990C-46C2-96B7-C48259F08925}" type="datetimeFigureOut">
              <a:rPr lang="en-US" smtClean="0"/>
              <a:pPr/>
              <a:t>5/28/2022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A9BB1B-61AA-4F30-808B-4BD1FCF5B86F}"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F3F9B221-990C-46C2-96B7-C48259F08925}" type="datetimeFigureOut">
              <a:rPr lang="en-US" smtClean="0"/>
              <a:pPr/>
              <a:t>5/28/2022</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21A9BB1B-61AA-4F30-808B-4BD1FCF5B86F}"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Python Excel Automation</a:t>
            </a:r>
            <a:endParaRPr lang="en-US" dirty="0"/>
          </a:p>
        </p:txBody>
      </p:sp>
      <p:sp>
        <p:nvSpPr>
          <p:cNvPr id="3" name="Subtitle 2"/>
          <p:cNvSpPr>
            <a:spLocks noGrp="1"/>
          </p:cNvSpPr>
          <p:nvPr>
            <p:ph type="subTitle" idx="1"/>
          </p:nvPr>
        </p:nvSpPr>
        <p:spPr/>
        <p:txBody>
          <a:bodyPr/>
          <a:lstStyle/>
          <a:p>
            <a:r>
              <a:rPr lang="en-US" dirty="0" smtClean="0"/>
              <a:t>Shyam Bhagat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Major Companies using Python</a:t>
            </a:r>
            <a:endParaRPr lang="en-US" dirty="0"/>
          </a:p>
        </p:txBody>
      </p:sp>
      <p:pic>
        <p:nvPicPr>
          <p:cNvPr id="5" name="Picture 2" descr="Python Tutorial - Set the pace, learn Python from the base - TechVidvan"/>
          <p:cNvPicPr>
            <a:picLocks noGrp="1" noChangeAspect="1" noChangeArrowheads="1"/>
          </p:cNvPicPr>
          <p:nvPr>
            <p:ph sz="quarter" idx="1"/>
          </p:nvPr>
        </p:nvPicPr>
        <p:blipFill>
          <a:blip r:embed="rId2"/>
          <a:srcRect t="13008"/>
          <a:stretch>
            <a:fillRect/>
          </a:stretch>
        </p:blipFill>
        <p:spPr bwMode="auto">
          <a:xfrm>
            <a:off x="457200" y="1853245"/>
            <a:ext cx="8229600" cy="3669035"/>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History of Python</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Created in 1989 by Guido van </a:t>
            </a:r>
            <a:r>
              <a:rPr lang="en-US" dirty="0" err="1" smtClean="0"/>
              <a:t>Rossum</a:t>
            </a:r>
            <a:endParaRPr lang="en-US" dirty="0" smtClean="0"/>
          </a:p>
          <a:p>
            <a:pPr lvl="1"/>
            <a:r>
              <a:rPr lang="en-US" dirty="0" smtClean="0"/>
              <a:t>Created as a scripting language for administrative tasks</a:t>
            </a:r>
          </a:p>
          <a:p>
            <a:pPr lvl="1"/>
            <a:r>
              <a:rPr lang="en-US" dirty="0" smtClean="0"/>
              <a:t>Based on All Basic Code (ABC) and Modula-3</a:t>
            </a:r>
          </a:p>
          <a:p>
            <a:pPr lvl="2"/>
            <a:r>
              <a:rPr lang="en-US" dirty="0" smtClean="0"/>
              <a:t>Added extensibility</a:t>
            </a:r>
          </a:p>
          <a:p>
            <a:pPr lvl="1"/>
            <a:r>
              <a:rPr lang="en-US" dirty="0" smtClean="0"/>
              <a:t>Named after comic troupe Monty Python</a:t>
            </a:r>
          </a:p>
          <a:p>
            <a:r>
              <a:rPr lang="en-US" dirty="0" smtClean="0"/>
              <a:t>Released publicly in 1991</a:t>
            </a:r>
          </a:p>
          <a:p>
            <a:pPr lvl="1"/>
            <a:r>
              <a:rPr lang="en-US" dirty="0" smtClean="0"/>
              <a:t>Growing community of Python developers</a:t>
            </a:r>
          </a:p>
          <a:p>
            <a:pPr lvl="1"/>
            <a:r>
              <a:rPr lang="en-US" dirty="0" smtClean="0"/>
              <a:t>Evolved into well-supported programming language</a:t>
            </a:r>
          </a:p>
          <a:p>
            <a:r>
              <a:rPr lang="en-US" dirty="0" smtClean="0"/>
              <a:t>Python Web site at www.python.org</a:t>
            </a:r>
          </a:p>
          <a:p>
            <a:pPr lvl="1"/>
            <a:r>
              <a:rPr lang="en-US" dirty="0" smtClean="0"/>
              <a:t>Primary distribution center for Python source code, modules and documentation</a:t>
            </a:r>
            <a:endParaRPr lang="en-US" dirty="0"/>
          </a:p>
        </p:txBody>
      </p:sp>
      <p:pic>
        <p:nvPicPr>
          <p:cNvPr id="8" name="Picture 3"/>
          <p:cNvPicPr>
            <a:picLocks noGrp="1" noChangeAspect="1" noChangeArrowheads="1"/>
          </p:cNvPicPr>
          <p:nvPr>
            <p:ph sz="quarter" idx="2"/>
          </p:nvPr>
        </p:nvPicPr>
        <p:blipFill>
          <a:blip r:embed="rId2"/>
          <a:srcRect/>
          <a:stretch>
            <a:fillRect/>
          </a:stretch>
        </p:blipFill>
        <p:spPr bwMode="auto">
          <a:xfrm>
            <a:off x="4632325" y="1254470"/>
            <a:ext cx="4041775" cy="48602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History of Python</a:t>
            </a:r>
            <a:endParaRPr lang="en-US" dirty="0"/>
          </a:p>
        </p:txBody>
      </p:sp>
      <p:sp>
        <p:nvSpPr>
          <p:cNvPr id="3" name="Content Placeholder 2"/>
          <p:cNvSpPr>
            <a:spLocks noGrp="1"/>
          </p:cNvSpPr>
          <p:nvPr>
            <p:ph sz="quarter" idx="1"/>
          </p:nvPr>
        </p:nvSpPr>
        <p:spPr>
          <a:xfrm>
            <a:off x="457200" y="1219200"/>
            <a:ext cx="3962400" cy="4937760"/>
          </a:xfrm>
        </p:spPr>
        <p:txBody>
          <a:bodyPr>
            <a:normAutofit/>
          </a:bodyPr>
          <a:lstStyle/>
          <a:p>
            <a:r>
              <a:rPr lang="en-IN" sz="1800" dirty="0" smtClean="0"/>
              <a:t>Python 0.9 (1991)</a:t>
            </a:r>
          </a:p>
          <a:p>
            <a:r>
              <a:rPr lang="en-IN" sz="1800" dirty="0" smtClean="0"/>
              <a:t>1.0 (1994)</a:t>
            </a:r>
          </a:p>
          <a:p>
            <a:pPr lvl="1"/>
            <a:r>
              <a:rPr lang="en-IN" sz="1800" dirty="0" smtClean="0"/>
              <a:t>1.5 (1998)</a:t>
            </a:r>
          </a:p>
          <a:p>
            <a:pPr lvl="1"/>
            <a:r>
              <a:rPr lang="en-IN" sz="1800" dirty="0" smtClean="0"/>
              <a:t>1.6 (2000)</a:t>
            </a:r>
          </a:p>
          <a:p>
            <a:r>
              <a:rPr lang="en-IN" sz="1800" dirty="0" smtClean="0"/>
              <a:t>2.0 (2000)</a:t>
            </a:r>
          </a:p>
          <a:p>
            <a:pPr lvl="1"/>
            <a:r>
              <a:rPr lang="en-IN" sz="1800" dirty="0" smtClean="0"/>
              <a:t>2.1 (2001)</a:t>
            </a:r>
          </a:p>
          <a:p>
            <a:pPr lvl="1"/>
            <a:r>
              <a:rPr lang="en-IN" sz="1800" dirty="0" smtClean="0"/>
              <a:t>2.2 (2001)</a:t>
            </a:r>
          </a:p>
          <a:p>
            <a:pPr lvl="1"/>
            <a:r>
              <a:rPr lang="en-IN" sz="1800" dirty="0" smtClean="0"/>
              <a:t>2.3 (2003)</a:t>
            </a:r>
          </a:p>
          <a:p>
            <a:pPr lvl="1"/>
            <a:r>
              <a:rPr lang="en-IN" sz="1800" dirty="0" smtClean="0"/>
              <a:t>2.4 (2004)</a:t>
            </a:r>
          </a:p>
          <a:p>
            <a:pPr lvl="1"/>
            <a:r>
              <a:rPr lang="en-IN" sz="1800" dirty="0" smtClean="0"/>
              <a:t>2.5 (2006)</a:t>
            </a:r>
          </a:p>
          <a:p>
            <a:pPr lvl="1"/>
            <a:r>
              <a:rPr lang="en-IN" sz="1800" dirty="0" smtClean="0"/>
              <a:t>2.6 (2008)</a:t>
            </a:r>
          </a:p>
          <a:p>
            <a:pPr lvl="1"/>
            <a:r>
              <a:rPr lang="en-IN" sz="1800" dirty="0" smtClean="0"/>
              <a:t>2.7 (2010)</a:t>
            </a:r>
          </a:p>
        </p:txBody>
      </p:sp>
      <p:sp>
        <p:nvSpPr>
          <p:cNvPr id="4" name="Content Placeholder 2"/>
          <p:cNvSpPr txBox="1">
            <a:spLocks/>
          </p:cNvSpPr>
          <p:nvPr/>
        </p:nvSpPr>
        <p:spPr>
          <a:xfrm>
            <a:off x="4876800" y="1219200"/>
            <a:ext cx="3962400" cy="493776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IN"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3.0 (2008)</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IN" b="0" i="0" u="none" strike="noStrike" kern="1200" cap="none" spc="0" normalizeH="0" baseline="0" noProof="0" dirty="0" smtClean="0">
                <a:ln>
                  <a:noFill/>
                </a:ln>
                <a:solidFill>
                  <a:schemeClr val="tx2"/>
                </a:solidFill>
                <a:effectLst/>
                <a:uLnTx/>
                <a:uFillTx/>
                <a:latin typeface="Arial" pitchFamily="34" charset="0"/>
                <a:ea typeface="+mn-ea"/>
                <a:cs typeface="Arial" pitchFamily="34" charset="0"/>
              </a:rPr>
              <a:t>3.1 (2009)</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IN" b="0" i="0" u="none" strike="noStrike" kern="1200" cap="none" spc="0" normalizeH="0" baseline="0" noProof="0" dirty="0" smtClean="0">
                <a:ln>
                  <a:noFill/>
                </a:ln>
                <a:solidFill>
                  <a:schemeClr val="tx2"/>
                </a:solidFill>
                <a:effectLst/>
                <a:uLnTx/>
                <a:uFillTx/>
                <a:latin typeface="Arial" pitchFamily="34" charset="0"/>
                <a:ea typeface="+mn-ea"/>
                <a:cs typeface="Arial" pitchFamily="34" charset="0"/>
              </a:rPr>
              <a:t>3.2 (2011)</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IN" b="0" i="0" u="none" strike="noStrike" kern="1200" cap="none" spc="0" normalizeH="0" baseline="0" noProof="0" dirty="0" smtClean="0">
                <a:ln>
                  <a:noFill/>
                </a:ln>
                <a:solidFill>
                  <a:schemeClr val="tx2"/>
                </a:solidFill>
                <a:effectLst/>
                <a:uLnTx/>
                <a:uFillTx/>
                <a:latin typeface="Arial" pitchFamily="34" charset="0"/>
                <a:ea typeface="+mn-ea"/>
                <a:cs typeface="Arial" pitchFamily="34" charset="0"/>
              </a:rPr>
              <a:t>3.3 (2012)</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IN" b="0" i="0" u="none" strike="noStrike" kern="1200" cap="none" spc="0" normalizeH="0" baseline="0" noProof="0" dirty="0" smtClean="0">
                <a:ln>
                  <a:noFill/>
                </a:ln>
                <a:solidFill>
                  <a:schemeClr val="tx2"/>
                </a:solidFill>
                <a:effectLst/>
                <a:uLnTx/>
                <a:uFillTx/>
                <a:latin typeface="Arial" pitchFamily="34" charset="0"/>
                <a:ea typeface="+mn-ea"/>
                <a:cs typeface="Arial" pitchFamily="34" charset="0"/>
              </a:rPr>
              <a:t>3.4 (2014)</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IN" b="0" i="0" u="none" strike="noStrike" kern="1200" cap="none" spc="0" normalizeH="0" baseline="0" noProof="0" dirty="0" smtClean="0">
                <a:ln>
                  <a:noFill/>
                </a:ln>
                <a:solidFill>
                  <a:schemeClr val="tx2"/>
                </a:solidFill>
                <a:effectLst/>
                <a:uLnTx/>
                <a:uFillTx/>
                <a:latin typeface="Arial" pitchFamily="34" charset="0"/>
                <a:ea typeface="+mn-ea"/>
                <a:cs typeface="Arial" pitchFamily="34" charset="0"/>
              </a:rPr>
              <a:t>3.5 (2015)</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IN" b="0" i="0" u="none" strike="noStrike" kern="1200" cap="none" spc="0" normalizeH="0" baseline="0" noProof="0" dirty="0" smtClean="0">
                <a:ln>
                  <a:noFill/>
                </a:ln>
                <a:solidFill>
                  <a:schemeClr val="tx2"/>
                </a:solidFill>
                <a:effectLst/>
                <a:uLnTx/>
                <a:uFillTx/>
                <a:latin typeface="Arial" pitchFamily="34" charset="0"/>
                <a:ea typeface="+mn-ea"/>
                <a:cs typeface="Arial" pitchFamily="34" charset="0"/>
              </a:rPr>
              <a:t>3.6 (2016)</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IN" b="0" i="0" u="none" strike="noStrike" kern="1200" cap="none" spc="0" normalizeH="0" baseline="0" noProof="0" dirty="0" smtClean="0">
                <a:ln>
                  <a:noFill/>
                </a:ln>
                <a:solidFill>
                  <a:schemeClr val="tx2"/>
                </a:solidFill>
                <a:effectLst/>
                <a:uLnTx/>
                <a:uFillTx/>
                <a:latin typeface="Arial" pitchFamily="34" charset="0"/>
                <a:ea typeface="+mn-ea"/>
                <a:cs typeface="Arial" pitchFamily="34" charset="0"/>
              </a:rPr>
              <a:t>3.7 (2018)</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IN" b="0" i="0" u="none" strike="noStrike" kern="1200" cap="none" spc="0" normalizeH="0" baseline="0" noProof="0" dirty="0" smtClean="0">
                <a:ln>
                  <a:noFill/>
                </a:ln>
                <a:solidFill>
                  <a:schemeClr val="tx2"/>
                </a:solidFill>
                <a:effectLst/>
                <a:uLnTx/>
                <a:uFillTx/>
                <a:latin typeface="Arial" pitchFamily="34" charset="0"/>
                <a:ea typeface="+mn-ea"/>
                <a:cs typeface="Arial" pitchFamily="34" charset="0"/>
              </a:rPr>
              <a:t>3.8 </a:t>
            </a:r>
            <a:r>
              <a:rPr kumimoji="0" lang="en-IN" b="0" i="0" u="none" strike="noStrike" kern="1200" cap="none" spc="0" normalizeH="0" baseline="0" noProof="0" dirty="0" smtClean="0">
                <a:ln>
                  <a:noFill/>
                </a:ln>
                <a:solidFill>
                  <a:schemeClr val="tx2"/>
                </a:solidFill>
                <a:effectLst/>
                <a:uLnTx/>
                <a:uFillTx/>
                <a:latin typeface="Arial" pitchFamily="34" charset="0"/>
                <a:ea typeface="+mn-ea"/>
                <a:cs typeface="Arial" pitchFamily="34" charset="0"/>
              </a:rPr>
              <a:t>(2019)</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IN" b="0" i="0" u="none" strike="noStrike" kern="1200" cap="none" spc="0" normalizeH="0" baseline="0" noProof="0" dirty="0" smtClean="0">
                <a:ln>
                  <a:noFill/>
                </a:ln>
                <a:solidFill>
                  <a:schemeClr val="tx2"/>
                </a:solidFill>
                <a:effectLst/>
                <a:uLnTx/>
                <a:uFillTx/>
                <a:latin typeface="Arial" pitchFamily="34" charset="0"/>
                <a:ea typeface="+mn-ea"/>
                <a:cs typeface="Arial" pitchFamily="34" charset="0"/>
              </a:rPr>
              <a:t>3.9 </a:t>
            </a:r>
            <a:r>
              <a:rPr kumimoji="0" lang="en-IN" b="0" i="0" u="none" strike="noStrike" kern="1200" cap="none" spc="0" normalizeH="0" baseline="0" noProof="0" dirty="0" smtClean="0">
                <a:ln>
                  <a:noFill/>
                </a:ln>
                <a:solidFill>
                  <a:schemeClr val="tx2"/>
                </a:solidFill>
                <a:effectLst/>
                <a:uLnTx/>
                <a:uFillTx/>
                <a:latin typeface="Arial" pitchFamily="34" charset="0"/>
                <a:ea typeface="+mn-ea"/>
                <a:cs typeface="Arial" pitchFamily="34" charset="0"/>
              </a:rPr>
              <a:t>(2020</a:t>
            </a:r>
            <a:r>
              <a:rPr kumimoji="0" lang="en-IN" b="0" i="0" u="none" strike="noStrike" kern="1200" cap="none" spc="0" normalizeH="0" baseline="0" noProof="0" dirty="0" smtClean="0">
                <a:ln>
                  <a:noFill/>
                </a:ln>
                <a:solidFill>
                  <a:schemeClr val="tx2"/>
                </a:solidFill>
                <a:effectLst/>
                <a:uLnTx/>
                <a:uFillTx/>
                <a:latin typeface="Arial" pitchFamily="34" charset="0"/>
                <a:ea typeface="+mn-ea"/>
                <a:cs typeface="Arial" pitchFamily="34" charset="0"/>
              </a:rPr>
              <a:t>)</a:t>
            </a:r>
          </a:p>
          <a:p>
            <a:pPr marL="548640" lvl="1" indent="-274320">
              <a:spcBef>
                <a:spcPts val="500"/>
              </a:spcBef>
              <a:buClr>
                <a:schemeClr val="accent2"/>
              </a:buClr>
              <a:buSzPct val="76000"/>
              <a:buFont typeface="Wingdings 3"/>
              <a:buChar char=""/>
              <a:defRPr/>
            </a:pPr>
            <a:r>
              <a:rPr lang="en-IN" dirty="0" smtClean="0">
                <a:solidFill>
                  <a:schemeClr val="tx2"/>
                </a:solidFill>
                <a:latin typeface="Arial" pitchFamily="34" charset="0"/>
                <a:cs typeface="Arial" pitchFamily="34" charset="0"/>
              </a:rPr>
              <a:t>3.10 </a:t>
            </a:r>
            <a:r>
              <a:rPr lang="en-IN" dirty="0" smtClean="0">
                <a:solidFill>
                  <a:schemeClr val="tx2"/>
                </a:solidFill>
                <a:latin typeface="Arial" pitchFamily="34" charset="0"/>
                <a:cs typeface="Arial" pitchFamily="34" charset="0"/>
              </a:rPr>
              <a:t>(</a:t>
            </a:r>
            <a:r>
              <a:rPr lang="en-IN" dirty="0" smtClean="0">
                <a:solidFill>
                  <a:schemeClr val="tx2"/>
                </a:solidFill>
                <a:latin typeface="Arial" pitchFamily="34" charset="0"/>
                <a:cs typeface="Arial" pitchFamily="34" charset="0"/>
              </a:rPr>
              <a:t>2021)</a:t>
            </a:r>
            <a:endParaRPr lang="en-IN" dirty="0" smtClean="0">
              <a:solidFill>
                <a:schemeClr val="tx2"/>
              </a:solidFill>
              <a:latin typeface="Arial" pitchFamily="34" charset="0"/>
              <a:cs typeface="Arial" pitchFamily="34" charset="0"/>
            </a:endParaRP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endParaRPr kumimoji="0" lang="en-IN" b="0" i="0" u="none" strike="noStrike" kern="1200" cap="none" spc="0" normalizeH="0" baseline="0" noProof="0" dirty="0" smtClean="0">
              <a:ln>
                <a:noFill/>
              </a:ln>
              <a:solidFill>
                <a:schemeClr val="tx2"/>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Growth of Python</a:t>
            </a:r>
            <a:endParaRPr lang="en-US" dirty="0"/>
          </a:p>
        </p:txBody>
      </p:sp>
      <p:pic>
        <p:nvPicPr>
          <p:cNvPr id="20482" name="Picture 2" descr="https://tr1.cbsistatic.com/hub/i/r/2019/06/27/a2147abe-2b43-4cbf-b499-4fd1536bbeb5/resize/770x/65e189139ce71766624c21fe477a5809/growth-major-programming-languages-stack-overflow.jpg"/>
          <p:cNvPicPr>
            <a:picLocks noGrp="1" noChangeAspect="1" noChangeArrowheads="1"/>
          </p:cNvPicPr>
          <p:nvPr>
            <p:ph sz="quarter" idx="1"/>
          </p:nvPr>
        </p:nvPicPr>
        <p:blipFill>
          <a:blip r:embed="rId2"/>
          <a:srcRect/>
          <a:stretch>
            <a:fillRect/>
          </a:stretch>
        </p:blipFill>
        <p:spPr bwMode="auto">
          <a:xfrm>
            <a:off x="1692010" y="1401763"/>
            <a:ext cx="5546989" cy="4754562"/>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
        <p:nvSpPr>
          <p:cNvPr id="4" name="Content Placeholder 3"/>
          <p:cNvSpPr>
            <a:spLocks noGrp="1"/>
          </p:cNvSpPr>
          <p:nvPr>
            <p:ph sz="quarter" idx="1"/>
          </p:nvPr>
        </p:nvSpPr>
        <p:spPr/>
        <p:txBody>
          <a:bodyPr>
            <a:normAutofit fontScale="77500" lnSpcReduction="20000"/>
          </a:bodyPr>
          <a:lstStyle/>
          <a:p>
            <a:r>
              <a:rPr lang="en-US" dirty="0" smtClean="0"/>
              <a:t>Compiler Language</a:t>
            </a:r>
          </a:p>
          <a:p>
            <a:pPr lvl="1"/>
            <a:r>
              <a:rPr lang="en-US" dirty="0" smtClean="0"/>
              <a:t>A compiler takes the source code and turns the code into machine understandable form which is stored in the single or multiple executable files.</a:t>
            </a:r>
          </a:p>
          <a:p>
            <a:pPr lvl="1"/>
            <a:r>
              <a:rPr lang="en-US" dirty="0" smtClean="0"/>
              <a:t>If program has any syntax or technical errors in any part of the code, compiler will not allow to build executable file.</a:t>
            </a:r>
          </a:p>
          <a:p>
            <a:pPr lvl="1"/>
            <a:r>
              <a:rPr lang="en-US" dirty="0" smtClean="0"/>
              <a:t>Compiled programs run faster because compilation is done before execution.</a:t>
            </a:r>
          </a:p>
          <a:p>
            <a:pPr lvl="1"/>
            <a:r>
              <a:rPr lang="en-US" dirty="0" smtClean="0"/>
              <a:t>Memory requirement is more due to the creation of object code.</a:t>
            </a:r>
          </a:p>
          <a:p>
            <a:pPr lvl="1"/>
            <a:r>
              <a:rPr lang="en-US" dirty="0" smtClean="0"/>
              <a:t>Source code =&gt; Compiler =&gt; Machine Code =&gt; Output</a:t>
            </a:r>
          </a:p>
          <a:p>
            <a:pPr lvl="1"/>
            <a:r>
              <a:rPr lang="en-US" dirty="0" err="1" smtClean="0"/>
              <a:t>e.g</a:t>
            </a:r>
            <a:r>
              <a:rPr lang="en-US" dirty="0" smtClean="0"/>
              <a:t>: C,C++</a:t>
            </a:r>
          </a:p>
          <a:p>
            <a:pPr lvl="1"/>
            <a:endParaRPr lang="en-US" dirty="0"/>
          </a:p>
        </p:txBody>
      </p:sp>
      <p:sp>
        <p:nvSpPr>
          <p:cNvPr id="5" name="Content Placeholder 4"/>
          <p:cNvSpPr>
            <a:spLocks noGrp="1"/>
          </p:cNvSpPr>
          <p:nvPr>
            <p:ph sz="quarter" idx="2"/>
          </p:nvPr>
        </p:nvSpPr>
        <p:spPr/>
        <p:txBody>
          <a:bodyPr>
            <a:normAutofit fontScale="77500" lnSpcReduction="20000"/>
          </a:bodyPr>
          <a:lstStyle/>
          <a:p>
            <a:r>
              <a:rPr lang="en-US" dirty="0" smtClean="0"/>
              <a:t>Interpreter Language:</a:t>
            </a:r>
          </a:p>
          <a:p>
            <a:pPr lvl="1"/>
            <a:r>
              <a:rPr lang="en-US" dirty="0" smtClean="0"/>
              <a:t>An interpreter runs source code line-by-line.  It looks at each line and evaluates it just before running it.</a:t>
            </a:r>
          </a:p>
          <a:p>
            <a:pPr lvl="1"/>
            <a:r>
              <a:rPr lang="en-US" dirty="0" smtClean="0"/>
              <a:t>Interpreter takes your code and reads it line by line and points out the error whenever it encounters an error, it won't read your next line if you do not remove the error.</a:t>
            </a:r>
          </a:p>
          <a:p>
            <a:pPr lvl="1"/>
            <a:r>
              <a:rPr lang="en-US" dirty="0" smtClean="0"/>
              <a:t>Interpreted programs run slower because compilation and execution take place simultaneously.</a:t>
            </a:r>
          </a:p>
          <a:p>
            <a:pPr lvl="1"/>
            <a:r>
              <a:rPr lang="en-US" dirty="0" smtClean="0"/>
              <a:t>Memory requirement is less.</a:t>
            </a:r>
          </a:p>
          <a:p>
            <a:pPr lvl="1"/>
            <a:r>
              <a:rPr lang="en-US" dirty="0" smtClean="0"/>
              <a:t>Source Code =&gt; Interpreter =&gt; Output</a:t>
            </a:r>
          </a:p>
          <a:p>
            <a:pPr lvl="1"/>
            <a:r>
              <a:rPr lang="en-US" dirty="0" err="1" smtClean="0"/>
              <a:t>e.g</a:t>
            </a:r>
            <a:r>
              <a:rPr lang="en-US" dirty="0" smtClean="0"/>
              <a:t>: Perl, Python, </a:t>
            </a:r>
            <a:r>
              <a:rPr lang="en-US" dirty="0" err="1" smtClean="0"/>
              <a:t>Matlab</a:t>
            </a:r>
            <a:endParaRPr lang="en-US" dirty="0" smtClean="0"/>
          </a:p>
          <a:p>
            <a:pPr lvl="1">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smtClean="0"/>
              <a:t>Setting up Python Programming Environment</a:t>
            </a:r>
            <a:endParaRPr lang="en-US" sz="2600" dirty="0"/>
          </a:p>
        </p:txBody>
      </p:sp>
      <p:sp>
        <p:nvSpPr>
          <p:cNvPr id="3" name="Content Placeholder 2"/>
          <p:cNvSpPr>
            <a:spLocks noGrp="1"/>
          </p:cNvSpPr>
          <p:nvPr>
            <p:ph sz="quarter" idx="1"/>
          </p:nvPr>
        </p:nvSpPr>
        <p:spPr/>
        <p:txBody>
          <a:bodyPr/>
          <a:lstStyle/>
          <a:p>
            <a:r>
              <a:rPr lang="en-US" dirty="0" smtClean="0"/>
              <a:t>Python 3.8</a:t>
            </a:r>
          </a:p>
          <a:p>
            <a:r>
              <a:rPr lang="en-US" dirty="0" smtClean="0"/>
              <a:t>VS Code</a:t>
            </a:r>
          </a:p>
          <a:p>
            <a:r>
              <a:rPr lang="en-US" dirty="0" smtClean="0"/>
              <a:t>Microsoft Visual C++ 14.0 Build Tools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VS Code Extensions</a:t>
            </a:r>
            <a:endParaRPr lang="en-US" dirty="0"/>
          </a:p>
        </p:txBody>
      </p:sp>
      <p:sp>
        <p:nvSpPr>
          <p:cNvPr id="3" name="Content Placeholder 2"/>
          <p:cNvSpPr>
            <a:spLocks noGrp="1"/>
          </p:cNvSpPr>
          <p:nvPr>
            <p:ph sz="quarter" idx="1"/>
          </p:nvPr>
        </p:nvSpPr>
        <p:spPr/>
        <p:txBody>
          <a:bodyPr/>
          <a:lstStyle/>
          <a:p>
            <a:r>
              <a:rPr lang="en-US" dirty="0" smtClean="0"/>
              <a:t>Python</a:t>
            </a:r>
          </a:p>
          <a:p>
            <a:r>
              <a:rPr lang="en-US" dirty="0" err="1" smtClean="0"/>
              <a:t>Pylance</a:t>
            </a:r>
            <a:endParaRPr lang="en-US" dirty="0" smtClean="0"/>
          </a:p>
          <a:p>
            <a:r>
              <a:rPr lang="en-US" dirty="0" smtClean="0"/>
              <a:t>Magic Python</a:t>
            </a:r>
          </a:p>
          <a:p>
            <a:r>
              <a:rPr lang="en-US" dirty="0" smtClean="0"/>
              <a:t>Python Indent</a:t>
            </a:r>
          </a:p>
          <a:p>
            <a:r>
              <a:rPr lang="en-US" dirty="0" smtClean="0"/>
              <a:t>Bracket Pair </a:t>
            </a:r>
            <a:r>
              <a:rPr lang="en-US" dirty="0" err="1" smtClean="0"/>
              <a:t>Colorizer</a:t>
            </a:r>
            <a:r>
              <a:rPr lang="en-US" dirty="0" smtClean="0"/>
              <a:t> 2</a:t>
            </a:r>
          </a:p>
          <a:p>
            <a:r>
              <a:rPr lang="en-US" dirty="0" err="1" smtClean="0"/>
              <a:t>vscode</a:t>
            </a:r>
            <a:r>
              <a:rPr lang="en-US" dirty="0" smtClean="0"/>
              <a:t>-icons</a:t>
            </a:r>
          </a:p>
          <a:p>
            <a:r>
              <a:rPr lang="en-US" dirty="0" smtClean="0"/>
              <a:t>Guides</a:t>
            </a:r>
          </a:p>
          <a:p>
            <a:r>
              <a:rPr lang="en-US" dirty="0" smtClean="0"/>
              <a:t>Python-autopep8</a:t>
            </a:r>
          </a:p>
          <a:p>
            <a:r>
              <a:rPr lang="en-US" dirty="0" smtClean="0"/>
              <a:t>Run on Save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Packages</a:t>
            </a:r>
            <a:endParaRPr lang="en-US" dirty="0"/>
          </a:p>
        </p:txBody>
      </p:sp>
      <p:sp>
        <p:nvSpPr>
          <p:cNvPr id="3" name="Content Placeholder 2"/>
          <p:cNvSpPr>
            <a:spLocks noGrp="1"/>
          </p:cNvSpPr>
          <p:nvPr>
            <p:ph sz="quarter" idx="1"/>
          </p:nvPr>
        </p:nvSpPr>
        <p:spPr/>
        <p:txBody>
          <a:bodyPr>
            <a:normAutofit lnSpcReduction="10000"/>
          </a:bodyPr>
          <a:lstStyle/>
          <a:p>
            <a:r>
              <a:rPr lang="en-US" dirty="0" err="1" smtClean="0"/>
              <a:t>numpy</a:t>
            </a:r>
            <a:endParaRPr lang="en-US" dirty="0" smtClean="0"/>
          </a:p>
          <a:p>
            <a:r>
              <a:rPr lang="en-US" dirty="0" err="1" smtClean="0"/>
              <a:t>scipy</a:t>
            </a:r>
            <a:endParaRPr lang="en-US" dirty="0" smtClean="0"/>
          </a:p>
          <a:p>
            <a:r>
              <a:rPr lang="en-US" dirty="0" smtClean="0"/>
              <a:t>pandas</a:t>
            </a:r>
          </a:p>
          <a:p>
            <a:r>
              <a:rPr lang="en-US" dirty="0" err="1" smtClean="0"/>
              <a:t>matplotlib</a:t>
            </a:r>
            <a:endParaRPr lang="en-US" dirty="0" smtClean="0"/>
          </a:p>
          <a:p>
            <a:r>
              <a:rPr lang="en-US" dirty="0" smtClean="0"/>
              <a:t>beautifulsoup4</a:t>
            </a:r>
          </a:p>
          <a:p>
            <a:r>
              <a:rPr lang="en-US" dirty="0" smtClean="0"/>
              <a:t>autopep8</a:t>
            </a:r>
          </a:p>
          <a:p>
            <a:r>
              <a:rPr lang="en-US" dirty="0" err="1" smtClean="0"/>
              <a:t>pyexcel</a:t>
            </a:r>
            <a:endParaRPr lang="en-US" dirty="0" smtClean="0"/>
          </a:p>
          <a:p>
            <a:r>
              <a:rPr lang="en-US" dirty="0" err="1" smtClean="0"/>
              <a:t>pyexcel-xls</a:t>
            </a:r>
            <a:endParaRPr lang="en-US" dirty="0" smtClean="0"/>
          </a:p>
          <a:p>
            <a:r>
              <a:rPr lang="en-US" dirty="0" err="1" smtClean="0"/>
              <a:t>pyexcel-xlsx</a:t>
            </a:r>
            <a:endParaRPr lang="en-US" dirty="0" smtClean="0"/>
          </a:p>
          <a:p>
            <a:r>
              <a:rPr lang="en-US" dirty="0" err="1" smtClean="0"/>
              <a:t>Pyodbc</a:t>
            </a:r>
            <a:endParaRPr lang="en-US" dirty="0" smtClean="0"/>
          </a:p>
          <a:p>
            <a:r>
              <a:rPr lang="en-US" dirty="0" err="1" smtClean="0"/>
              <a:t>openpyxl</a:t>
            </a:r>
            <a:endParaRPr lang="en-US" dirty="0" smtClean="0"/>
          </a:p>
          <a:p>
            <a:endParaRPr lang="en-US" dirty="0"/>
          </a:p>
        </p:txBody>
      </p:sp>
      <p:sp>
        <p:nvSpPr>
          <p:cNvPr id="4" name="Content Placeholder 3"/>
          <p:cNvSpPr>
            <a:spLocks noGrp="1"/>
          </p:cNvSpPr>
          <p:nvPr>
            <p:ph sz="quarter" idx="2"/>
          </p:nvPr>
        </p:nvSpPr>
        <p:spPr/>
        <p:txBody>
          <a:bodyPr/>
          <a:lstStyle/>
          <a:p>
            <a:r>
              <a:rPr lang="en-US" dirty="0" smtClean="0"/>
              <a:t>requests</a:t>
            </a:r>
          </a:p>
          <a:p>
            <a:r>
              <a:rPr lang="en-US" dirty="0" smtClean="0"/>
              <a:t>urllib3</a:t>
            </a:r>
          </a:p>
          <a:p>
            <a:r>
              <a:rPr lang="en-US" dirty="0" err="1" smtClean="0"/>
              <a:t>SQLAlchemy</a:t>
            </a:r>
            <a:endParaRPr lang="en-US" dirty="0" smtClean="0"/>
          </a:p>
          <a:p>
            <a:r>
              <a:rPr lang="en-US" dirty="0" err="1" smtClean="0"/>
              <a:t>pprintpp</a:t>
            </a:r>
            <a:endParaRPr lang="en-US" dirty="0" smtClean="0"/>
          </a:p>
          <a:p>
            <a:r>
              <a:rPr lang="en-US" dirty="0" err="1" smtClean="0"/>
              <a:t>yfinance</a:t>
            </a:r>
            <a:endParaRPr lang="en-US"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Install at once</a:t>
            </a:r>
            <a:endParaRPr lang="en-US" dirty="0"/>
          </a:p>
        </p:txBody>
      </p:sp>
      <p:sp>
        <p:nvSpPr>
          <p:cNvPr id="6" name="Content Placeholder 5"/>
          <p:cNvSpPr>
            <a:spLocks noGrp="1"/>
          </p:cNvSpPr>
          <p:nvPr>
            <p:ph sz="quarter" idx="1"/>
          </p:nvPr>
        </p:nvSpPr>
        <p:spPr/>
        <p:txBody>
          <a:bodyPr/>
          <a:lstStyle/>
          <a:p>
            <a:r>
              <a:rPr lang="en-US" dirty="0" smtClean="0"/>
              <a:t>pip install </a:t>
            </a:r>
            <a:r>
              <a:rPr lang="en-US" dirty="0" err="1" smtClean="0"/>
              <a:t>numpy</a:t>
            </a:r>
            <a:r>
              <a:rPr lang="en-US" dirty="0" smtClean="0"/>
              <a:t> </a:t>
            </a:r>
            <a:r>
              <a:rPr lang="en-US" dirty="0" err="1" smtClean="0"/>
              <a:t>scipy</a:t>
            </a:r>
            <a:r>
              <a:rPr lang="en-US" dirty="0" smtClean="0"/>
              <a:t> pandas </a:t>
            </a:r>
            <a:r>
              <a:rPr lang="en-US" dirty="0" err="1" smtClean="0"/>
              <a:t>matplotlib</a:t>
            </a:r>
            <a:r>
              <a:rPr lang="en-US" dirty="0" smtClean="0"/>
              <a:t> beautifulsoup4 autopep8 </a:t>
            </a:r>
            <a:r>
              <a:rPr lang="en-US" dirty="0" err="1" smtClean="0"/>
              <a:t>pyexcel</a:t>
            </a:r>
            <a:r>
              <a:rPr lang="en-US" dirty="0" smtClean="0"/>
              <a:t> </a:t>
            </a:r>
            <a:r>
              <a:rPr lang="en-US" dirty="0" err="1" smtClean="0"/>
              <a:t>pyexcel-xls</a:t>
            </a:r>
            <a:r>
              <a:rPr lang="en-US" dirty="0" smtClean="0"/>
              <a:t> </a:t>
            </a:r>
            <a:r>
              <a:rPr lang="en-US" dirty="0" err="1" smtClean="0"/>
              <a:t>pyexcel-xlsx</a:t>
            </a:r>
            <a:r>
              <a:rPr lang="en-US" dirty="0" smtClean="0"/>
              <a:t> </a:t>
            </a:r>
            <a:r>
              <a:rPr lang="en-US" dirty="0" err="1" smtClean="0"/>
              <a:t>pyodbc</a:t>
            </a:r>
            <a:r>
              <a:rPr lang="en-US" dirty="0" smtClean="0"/>
              <a:t> </a:t>
            </a:r>
            <a:r>
              <a:rPr lang="en-US" dirty="0" err="1" smtClean="0"/>
              <a:t>openpyxl</a:t>
            </a:r>
            <a:r>
              <a:rPr lang="en-US" dirty="0" smtClean="0"/>
              <a:t> requests urllib3 </a:t>
            </a:r>
            <a:r>
              <a:rPr lang="en-US" dirty="0" err="1" smtClean="0"/>
              <a:t>SQLAlchemy</a:t>
            </a:r>
            <a:r>
              <a:rPr lang="en-US" dirty="0" smtClean="0"/>
              <a:t> </a:t>
            </a:r>
            <a:r>
              <a:rPr lang="en-US" dirty="0" err="1" smtClean="0"/>
              <a:t>pprintpp</a:t>
            </a:r>
            <a:r>
              <a:rPr lang="en-US" dirty="0" smtClean="0"/>
              <a:t> </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he Anatomy of a &quot;Thank You&quot;"/>
          <p:cNvPicPr>
            <a:picLocks noGrp="1" noChangeAspect="1" noChangeArrowheads="1"/>
          </p:cNvPicPr>
          <p:nvPr>
            <p:ph sz="quarter" idx="1"/>
          </p:nvPr>
        </p:nvPicPr>
        <p:blipFill>
          <a:blip r:embed="rId2"/>
          <a:srcRect/>
          <a:stretch>
            <a:fillRect/>
          </a:stretch>
        </p:blipFill>
        <p:spPr bwMode="auto">
          <a:xfrm>
            <a:off x="1238250" y="1592262"/>
            <a:ext cx="6667500" cy="41910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pic>
        <p:nvPicPr>
          <p:cNvPr id="1026" name="Picture 2" descr="Innovation and collaboration go hand in hand in the digital economy | BBVA"/>
          <p:cNvPicPr>
            <a:picLocks noGrp="1" noChangeAspect="1" noChangeArrowheads="1"/>
          </p:cNvPicPr>
          <p:nvPr>
            <p:ph sz="quarter" idx="1"/>
          </p:nvPr>
        </p:nvPicPr>
        <p:blipFill>
          <a:blip r:embed="rId2"/>
          <a:srcRect/>
          <a:stretch>
            <a:fillRect/>
          </a:stretch>
        </p:blipFill>
        <p:spPr bwMode="auto">
          <a:xfrm>
            <a:off x="457200" y="1304875"/>
            <a:ext cx="8229600" cy="4765774"/>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Info</a:t>
            </a:r>
            <a:endParaRPr lang="en-US" dirty="0"/>
          </a:p>
        </p:txBody>
      </p:sp>
      <p:sp>
        <p:nvSpPr>
          <p:cNvPr id="3" name="Content Placeholder 2"/>
          <p:cNvSpPr>
            <a:spLocks noGrp="1"/>
          </p:cNvSpPr>
          <p:nvPr>
            <p:ph sz="quarter" idx="1"/>
          </p:nvPr>
        </p:nvSpPr>
        <p:spPr>
          <a:xfrm>
            <a:off x="457200" y="1295400"/>
            <a:ext cx="8229600" cy="4937760"/>
          </a:xfrm>
        </p:spPr>
        <p:txBody>
          <a:bodyPr/>
          <a:lstStyle/>
          <a:p>
            <a:r>
              <a:rPr lang="en-US" dirty="0" smtClean="0"/>
              <a:t>Name: </a:t>
            </a:r>
            <a:r>
              <a:rPr lang="en-US" dirty="0" err="1" smtClean="0"/>
              <a:t>Shyam</a:t>
            </a:r>
            <a:r>
              <a:rPr lang="en-US" dirty="0" smtClean="0"/>
              <a:t> </a:t>
            </a:r>
            <a:r>
              <a:rPr lang="en-US" dirty="0" err="1" smtClean="0"/>
              <a:t>Bhagat</a:t>
            </a:r>
            <a:endParaRPr lang="en-US" dirty="0" smtClean="0"/>
          </a:p>
          <a:p>
            <a:r>
              <a:rPr lang="en-US" dirty="0" smtClean="0"/>
              <a:t>Official Email: shyamb@quinnox.com</a:t>
            </a:r>
          </a:p>
          <a:p>
            <a:r>
              <a:rPr lang="en-US" dirty="0" smtClean="0"/>
              <a:t>Phone: 9833958999</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a:t>
            </a:r>
            <a:endParaRPr lang="en-US" dirty="0"/>
          </a:p>
        </p:txBody>
      </p:sp>
      <p:sp>
        <p:nvSpPr>
          <p:cNvPr id="3" name="Content Placeholder 2"/>
          <p:cNvSpPr>
            <a:spLocks noGrp="1"/>
          </p:cNvSpPr>
          <p:nvPr>
            <p:ph sz="quarter" idx="1"/>
          </p:nvPr>
        </p:nvSpPr>
        <p:spPr/>
        <p:txBody>
          <a:bodyPr/>
          <a:lstStyle/>
          <a:p>
            <a:r>
              <a:rPr lang="en-US" dirty="0" smtClean="0"/>
              <a:t>Simple </a:t>
            </a:r>
            <a:r>
              <a:rPr lang="en-US" smtClean="0"/>
              <a:t>to Learn</a:t>
            </a:r>
          </a:p>
          <a:p>
            <a:r>
              <a:rPr lang="en-US" smtClean="0"/>
              <a:t>Simple </a:t>
            </a:r>
            <a:r>
              <a:rPr lang="en-US" dirty="0" smtClean="0"/>
              <a:t>to implement</a:t>
            </a:r>
          </a:p>
          <a:p>
            <a:r>
              <a:rPr lang="en-US" dirty="0" smtClean="0"/>
              <a:t>Build Anything in fewer code</a:t>
            </a: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 need to learn Python?</a:t>
            </a:r>
            <a:endParaRPr lang="en-US" dirty="0"/>
          </a:p>
        </p:txBody>
      </p:sp>
      <p:sp>
        <p:nvSpPr>
          <p:cNvPr id="3" name="Content Placeholder 2"/>
          <p:cNvSpPr>
            <a:spLocks noGrp="1"/>
          </p:cNvSpPr>
          <p:nvPr>
            <p:ph sz="quarter" idx="1"/>
          </p:nvPr>
        </p:nvSpPr>
        <p:spPr/>
        <p:txBody>
          <a:bodyPr/>
          <a:lstStyle/>
          <a:p>
            <a:r>
              <a:rPr lang="en-US" dirty="0" smtClean="0"/>
              <a:t>Basic knowledge of any programming language</a:t>
            </a:r>
          </a:p>
          <a:p>
            <a:r>
              <a:rPr lang="en-US" dirty="0" smtClean="0"/>
              <a:t>Understanding of any tabular data</a:t>
            </a:r>
          </a:p>
          <a:p>
            <a:r>
              <a:rPr lang="en-US" dirty="0" smtClean="0"/>
              <a:t>Simple Plain English</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Python Features</a:t>
            </a:r>
            <a:endParaRPr lang="en-US" dirty="0"/>
          </a:p>
        </p:txBody>
      </p:sp>
      <p:sp>
        <p:nvSpPr>
          <p:cNvPr id="3" name="Content Placeholder 2"/>
          <p:cNvSpPr>
            <a:spLocks noGrp="1"/>
          </p:cNvSpPr>
          <p:nvPr>
            <p:ph sz="quarter" idx="1"/>
          </p:nvPr>
        </p:nvSpPr>
        <p:spPr/>
        <p:txBody>
          <a:bodyPr>
            <a:normAutofit/>
          </a:bodyPr>
          <a:lstStyle/>
          <a:p>
            <a:r>
              <a:rPr lang="en-US" sz="2400" dirty="0" smtClean="0"/>
              <a:t>Very widely used Language</a:t>
            </a:r>
          </a:p>
          <a:p>
            <a:pPr lvl="1"/>
            <a:r>
              <a:rPr lang="en-US" sz="2100" dirty="0" smtClean="0"/>
              <a:t>Python is now a very widely used general-purpose, and a interpreted, object oriented, high-level programming language. </a:t>
            </a:r>
          </a:p>
          <a:p>
            <a:r>
              <a:rPr lang="en-US" sz="2400" dirty="0" smtClean="0"/>
              <a:t>Simple and Easy to Learn</a:t>
            </a:r>
          </a:p>
          <a:p>
            <a:pPr lvl="1"/>
            <a:r>
              <a:rPr lang="en-US" sz="2000" dirty="0" smtClean="0"/>
              <a:t>Python is a simple and minimalistic language in nature</a:t>
            </a:r>
          </a:p>
          <a:p>
            <a:pPr lvl="1"/>
            <a:r>
              <a:rPr lang="en-US" sz="2000" dirty="0" smtClean="0"/>
              <a:t>Reading a good python program should be like reading English</a:t>
            </a:r>
          </a:p>
          <a:p>
            <a:pPr lvl="1"/>
            <a:r>
              <a:rPr lang="en-US" sz="2000" dirty="0" smtClean="0"/>
              <a:t>Its Pseudo-code nature allows one to concentrate on the problem rather than the language</a:t>
            </a:r>
          </a:p>
          <a:p>
            <a:r>
              <a:rPr lang="en-US" sz="2400" dirty="0" smtClean="0"/>
              <a:t>Python is Free and Open Source</a:t>
            </a:r>
          </a:p>
          <a:p>
            <a:pPr lvl="1"/>
            <a:r>
              <a:rPr lang="en-US" sz="2100" dirty="0" smtClean="0"/>
              <a:t>The Python interpreter is developed under an OSI-approved open-source license, making it free to install, use, and distribute, even for commercial purposes. Free &amp; Open source</a:t>
            </a:r>
          </a:p>
          <a:p>
            <a:pPr lvl="1"/>
            <a:r>
              <a:rPr lang="en-US" sz="2000" dirty="0" smtClean="0"/>
              <a:t>Maintained by the Python community</a:t>
            </a:r>
          </a:p>
          <a:p>
            <a:pPr lvl="1"/>
            <a:endParaRPr lang="en-US" sz="2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Python Features</a:t>
            </a:r>
            <a:endParaRPr lang="en-US" dirty="0"/>
          </a:p>
        </p:txBody>
      </p:sp>
      <p:sp>
        <p:nvSpPr>
          <p:cNvPr id="3" name="Content Placeholder 2"/>
          <p:cNvSpPr>
            <a:spLocks noGrp="1"/>
          </p:cNvSpPr>
          <p:nvPr>
            <p:ph sz="quarter" idx="1"/>
          </p:nvPr>
        </p:nvSpPr>
        <p:spPr/>
        <p:txBody>
          <a:bodyPr/>
          <a:lstStyle/>
          <a:p>
            <a:r>
              <a:rPr lang="en-US" dirty="0" smtClean="0"/>
              <a:t>Cross-platform Language and </a:t>
            </a:r>
            <a:r>
              <a:rPr lang="en-US" sz="2800" dirty="0" smtClean="0"/>
              <a:t>Portable</a:t>
            </a:r>
          </a:p>
          <a:p>
            <a:pPr lvl="1"/>
            <a:r>
              <a:rPr lang="en-US" sz="2100" dirty="0" smtClean="0"/>
              <a:t>Python works on different platforms like Windows, Linux, Mac, etc</a:t>
            </a:r>
            <a:r>
              <a:rPr lang="en-US" dirty="0" smtClean="0"/>
              <a:t>. </a:t>
            </a:r>
            <a:r>
              <a:rPr lang="en-US" sz="2400" dirty="0" smtClean="0"/>
              <a:t>Because Python code is interpreted and not compiled into native machine instructions, code written for one platform will work on any other platform that has the Python interpreter installed.</a:t>
            </a:r>
          </a:p>
          <a:p>
            <a:r>
              <a:rPr lang="en-US" dirty="0" smtClean="0"/>
              <a:t>Supports the Multiple Programming Paradigms</a:t>
            </a:r>
          </a:p>
          <a:p>
            <a:pPr lvl="1"/>
            <a:r>
              <a:rPr lang="en-US" dirty="0" smtClean="0"/>
              <a:t>The language also supports the multiple programming paradigms</a:t>
            </a:r>
          </a:p>
          <a:p>
            <a:pPr lvl="2"/>
            <a:r>
              <a:rPr lang="en-US" dirty="0" smtClean="0"/>
              <a:t>Object Oriented programming paradigms</a:t>
            </a:r>
          </a:p>
          <a:p>
            <a:pPr lvl="2"/>
            <a:r>
              <a:rPr lang="en-US" dirty="0" smtClean="0"/>
              <a:t>Procedure Oriented programming paradigms</a:t>
            </a:r>
          </a:p>
          <a:p>
            <a:pPr lvl="2"/>
            <a:r>
              <a:rPr lang="en-US" dirty="0" smtClean="0"/>
              <a:t>Functional programming paradigms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Python Features</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Huge Set of Libraries</a:t>
            </a:r>
          </a:p>
          <a:p>
            <a:pPr lvl="1"/>
            <a:r>
              <a:rPr lang="en-US" dirty="0" smtClean="0"/>
              <a:t>Python Libraries has a huge set of useful libraries used in almost all areas. From Data Science to Artificial Intelligence, from creating Web Applications to Office Automation, who will get libraries for every task freely available on the Internet and eliminate the need for writing codes from scratch.</a:t>
            </a:r>
          </a:p>
          <a:p>
            <a:pPr lvl="1"/>
            <a:r>
              <a:rPr lang="en-US" dirty="0" smtClean="0"/>
              <a:t>There are over 137,000 python libraries present till September 2020.</a:t>
            </a:r>
          </a:p>
          <a:p>
            <a:r>
              <a:rPr lang="en-US" dirty="0" smtClean="0"/>
              <a:t>General Purpose Programming Language</a:t>
            </a:r>
          </a:p>
          <a:p>
            <a:pPr lvl="1"/>
            <a:r>
              <a:rPr lang="en-US" dirty="0" smtClean="0"/>
              <a:t>Standalone Applications (CUI &amp; GUI)</a:t>
            </a:r>
          </a:p>
          <a:p>
            <a:pPr lvl="1"/>
            <a:r>
              <a:rPr lang="en-US" dirty="0" smtClean="0"/>
              <a:t>Dynamic Web Applications (Instagram, Google, Spotify, Netflix, Uber, Dropbox, reddit, Quora, Facebook etc)</a:t>
            </a:r>
          </a:p>
          <a:p>
            <a:pPr lvl="1"/>
            <a:r>
              <a:rPr lang="en-US" dirty="0" smtClean="0"/>
              <a:t>Large Scale Enterprise Applications (Banking App, Stock App etc)</a:t>
            </a:r>
          </a:p>
          <a:p>
            <a:pPr lvl="1"/>
            <a:r>
              <a:rPr lang="en-US" dirty="0" smtClean="0"/>
              <a:t>Data Science and Machine Learning Implementations</a:t>
            </a:r>
          </a:p>
          <a:p>
            <a:pPr lvl="1"/>
            <a:r>
              <a:rPr lang="en-US" dirty="0" smtClean="0"/>
              <a:t>IoT and Machine Learning Applications</a:t>
            </a:r>
          </a:p>
          <a:p>
            <a:pPr lvl="1"/>
            <a:r>
              <a:rPr lang="en-US" dirty="0" smtClean="0"/>
              <a:t>Artificial intelligence, Data science and Natural Language Processing,</a:t>
            </a:r>
          </a:p>
          <a:p>
            <a:pPr lvl="1"/>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Python Features</a:t>
            </a:r>
            <a:endParaRPr lang="en-US" dirty="0"/>
          </a:p>
        </p:txBody>
      </p:sp>
      <p:sp>
        <p:nvSpPr>
          <p:cNvPr id="3" name="Content Placeholder 2"/>
          <p:cNvSpPr>
            <a:spLocks noGrp="1"/>
          </p:cNvSpPr>
          <p:nvPr>
            <p:ph sz="quarter" idx="1"/>
          </p:nvPr>
        </p:nvSpPr>
        <p:spPr/>
        <p:txBody>
          <a:bodyPr>
            <a:normAutofit/>
          </a:bodyPr>
          <a:lstStyle/>
          <a:p>
            <a:r>
              <a:rPr lang="en-US" sz="2400" dirty="0" smtClean="0"/>
              <a:t>Inbuilt Memory Management</a:t>
            </a:r>
          </a:p>
          <a:p>
            <a:pPr lvl="1"/>
            <a:r>
              <a:rPr lang="en-US" sz="2100" dirty="0" smtClean="0"/>
              <a:t>Python handles most of the hard parts of memory management for you. It keeps track of the number of references to each object in the program. When an object's reference count drops to zero, the garbage collector automatically frees the memory from that particular object.</a:t>
            </a:r>
          </a:p>
          <a:p>
            <a:r>
              <a:rPr lang="en-US" sz="2400" dirty="0" smtClean="0"/>
              <a:t>But it's not that Simple</a:t>
            </a:r>
          </a:p>
          <a:p>
            <a:pPr lvl="1"/>
            <a:r>
              <a:rPr lang="en-US" sz="2100" dirty="0" smtClean="0"/>
              <a:t>For all its syntactical simplicity, Python supports most constructs that would be expected in a very high-level language, including complex dynamic data types, structured and functional programming, and object-oriented programming.</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11838</TotalTime>
  <Words>870</Words>
  <Application>Microsoft Office PowerPoint</Application>
  <PresentationFormat>On-screen Show (4:3)</PresentationFormat>
  <Paragraphs>135</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Origin</vt:lpstr>
      <vt:lpstr>Python Excel Automation</vt:lpstr>
      <vt:lpstr>Introduction</vt:lpstr>
      <vt:lpstr>My Info</vt:lpstr>
      <vt:lpstr>Why Python????</vt:lpstr>
      <vt:lpstr>What you need to learn Python?</vt:lpstr>
      <vt:lpstr>Python Features</vt:lpstr>
      <vt:lpstr>Python Features</vt:lpstr>
      <vt:lpstr>Python Features</vt:lpstr>
      <vt:lpstr>Python Features</vt:lpstr>
      <vt:lpstr>Major Companies using Python</vt:lpstr>
      <vt:lpstr>History of Python</vt:lpstr>
      <vt:lpstr>History of Python</vt:lpstr>
      <vt:lpstr>Growth of Python</vt:lpstr>
      <vt:lpstr>Compiled vs Interpreted</vt:lpstr>
      <vt:lpstr>Setting up Python Programming Environment</vt:lpstr>
      <vt:lpstr>VS Code Extensions</vt:lpstr>
      <vt:lpstr>Python Packages</vt:lpstr>
      <vt:lpstr>Install at once</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Shyam</dc:creator>
  <cp:lastModifiedBy>Shyam Bhagat</cp:lastModifiedBy>
  <cp:revision>880</cp:revision>
  <dcterms:created xsi:type="dcterms:W3CDTF">2020-05-29T18:20:29Z</dcterms:created>
  <dcterms:modified xsi:type="dcterms:W3CDTF">2022-05-28T11:02:29Z</dcterms:modified>
</cp:coreProperties>
</file>