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4" r:id="rId5"/>
    <p:sldId id="259" r:id="rId6"/>
    <p:sldId id="287" r:id="rId7"/>
    <p:sldId id="285" r:id="rId8"/>
    <p:sldId id="290" r:id="rId9"/>
    <p:sldId id="273" r:id="rId10"/>
    <p:sldId id="277" r:id="rId11"/>
    <p:sldId id="288" r:id="rId12"/>
    <p:sldId id="289" r:id="rId13"/>
    <p:sldId id="282" r:id="rId14"/>
    <p:sldId id="283"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87" autoAdjust="0"/>
    <p:restoredTop sz="94660" autoAdjust="0"/>
  </p:normalViewPr>
  <p:slideViewPr>
    <p:cSldViewPr>
      <p:cViewPr>
        <p:scale>
          <a:sx n="81" d="100"/>
          <a:sy n="81" d="100"/>
        </p:scale>
        <p:origin x="-1354" y="-235"/>
      </p:cViewPr>
      <p:guideLst>
        <p:guide orient="horz" pos="2160"/>
        <p:guide pos="2880"/>
      </p:guideLst>
    </p:cSldViewPr>
  </p:slideViewPr>
  <p:outlineViewPr>
    <p:cViewPr>
      <p:scale>
        <a:sx n="33" d="100"/>
        <a:sy n="33" d="100"/>
      </p:scale>
      <p:origin x="36" y="907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462B5A5-ED9B-42BF-918C-786C651D4042}" type="datetimeFigureOut">
              <a:rPr lang="en-US" smtClean="0"/>
              <a:pPr/>
              <a:t>11/30/2019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89B2931-9CFE-4BB6-9F9F-998619E7E45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9B2931-9CFE-4BB6-9F9F-998619E7E4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462B5A5-ED9B-42BF-918C-786C651D4042}" type="datetimeFigureOut">
              <a:rPr lang="en-US" smtClean="0"/>
              <a:pPr/>
              <a:t>11/30/2019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89B2931-9CFE-4BB6-9F9F-998619E7E4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89B2931-9CFE-4BB6-9F9F-998619E7E45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89B2931-9CFE-4BB6-9F9F-998619E7E45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462B5A5-ED9B-42BF-918C-786C651D4042}" type="datetimeFigureOut">
              <a:rPr lang="en-US" smtClean="0"/>
              <a:pPr/>
              <a:t>11/30/2019</a:t>
            </a:fld>
            <a:endParaRPr lang="en-US"/>
          </a:p>
        </p:txBody>
      </p:sp>
      <p:sp>
        <p:nvSpPr>
          <p:cNvPr id="10" name="Slide Number Placeholder 9"/>
          <p:cNvSpPr>
            <a:spLocks noGrp="1"/>
          </p:cNvSpPr>
          <p:nvPr>
            <p:ph type="sldNum" sz="quarter" idx="16"/>
          </p:nvPr>
        </p:nvSpPr>
        <p:spPr/>
        <p:txBody>
          <a:bodyPr rtlCol="0"/>
          <a:lstStyle/>
          <a:p>
            <a:fld id="{F89B2931-9CFE-4BB6-9F9F-998619E7E45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462B5A5-ED9B-42BF-918C-786C651D4042}" type="datetimeFigureOut">
              <a:rPr lang="en-US" smtClean="0"/>
              <a:pPr/>
              <a:t>11/30/2019</a:t>
            </a:fld>
            <a:endParaRPr lang="en-US"/>
          </a:p>
        </p:txBody>
      </p:sp>
      <p:sp>
        <p:nvSpPr>
          <p:cNvPr id="12" name="Slide Number Placeholder 11"/>
          <p:cNvSpPr>
            <a:spLocks noGrp="1"/>
          </p:cNvSpPr>
          <p:nvPr>
            <p:ph type="sldNum" sz="quarter" idx="16"/>
          </p:nvPr>
        </p:nvSpPr>
        <p:spPr/>
        <p:txBody>
          <a:bodyPr rtlCol="0"/>
          <a:lstStyle/>
          <a:p>
            <a:fld id="{F89B2931-9CFE-4BB6-9F9F-998619E7E45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89B2931-9CFE-4BB6-9F9F-998619E7E4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89B2931-9CFE-4BB6-9F9F-998619E7E4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462B5A5-ED9B-42BF-918C-786C651D4042}"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89B2931-9CFE-4BB6-9F9F-998619E7E45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462B5A5-ED9B-42BF-918C-786C651D4042}" type="datetimeFigureOut">
              <a:rPr lang="en-US" smtClean="0"/>
              <a:pPr/>
              <a:t>11/30/2019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89B2931-9CFE-4BB6-9F9F-998619E7E45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462B5A5-ED9B-42BF-918C-786C651D4042}" type="datetimeFigureOut">
              <a:rPr lang="en-US" smtClean="0"/>
              <a:pPr/>
              <a:t>11/30/2019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89B2931-9CFE-4BB6-9F9F-998619E7E4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
            <a:ext cx="8839200" cy="2057400"/>
          </a:xfrm>
        </p:spPr>
        <p:txBody>
          <a:bodyPr>
            <a:noAutofit/>
          </a:bodyPr>
          <a:lstStyle/>
          <a:p>
            <a:pPr algn="ctr"/>
            <a:r>
              <a:rPr lang="en-US" sz="6000" dirty="0" smtClean="0">
                <a:latin typeface="+mn-lt"/>
              </a:rPr>
              <a:t>E-Voting System Using </a:t>
            </a:r>
            <a:r>
              <a:rPr lang="en-US" sz="6000" dirty="0" err="1" smtClean="0">
                <a:latin typeface="+mn-lt"/>
              </a:rPr>
              <a:t>Blockchain</a:t>
            </a:r>
            <a:endParaRPr lang="en-US" sz="6000" dirty="0">
              <a:latin typeface="+mn-lt"/>
            </a:endParaRPr>
          </a:p>
        </p:txBody>
      </p:sp>
      <p:sp>
        <p:nvSpPr>
          <p:cNvPr id="3" name="Subtitle 2"/>
          <p:cNvSpPr>
            <a:spLocks noGrp="1"/>
          </p:cNvSpPr>
          <p:nvPr>
            <p:ph type="subTitle" idx="1"/>
          </p:nvPr>
        </p:nvSpPr>
        <p:spPr/>
        <p:txBody>
          <a:bodyPr/>
          <a:lstStyle/>
          <a:p>
            <a:r>
              <a:rPr lang="en-US" dirty="0" smtClean="0">
                <a:latin typeface="+mn-lt"/>
              </a:rPr>
              <a:t>Minor Project</a:t>
            </a:r>
            <a:endParaRPr lang="en-US" dirty="0">
              <a:latin typeface="+mn-lt"/>
            </a:endParaRPr>
          </a:p>
        </p:txBody>
      </p:sp>
      <p:sp>
        <p:nvSpPr>
          <p:cNvPr id="4" name="Rectangle 3"/>
          <p:cNvSpPr/>
          <p:nvPr/>
        </p:nvSpPr>
        <p:spPr>
          <a:xfrm>
            <a:off x="214282" y="4572008"/>
            <a:ext cx="4572000" cy="1292662"/>
          </a:xfrm>
          <a:prstGeom prst="rect">
            <a:avLst/>
          </a:prstGeom>
        </p:spPr>
        <p:txBody>
          <a:bodyPr>
            <a:spAutoFit/>
          </a:bodyPr>
          <a:lstStyle/>
          <a:p>
            <a:r>
              <a:rPr lang="en-GB" b="1" u="sng" dirty="0"/>
              <a:t>PROJECT </a:t>
            </a:r>
            <a:r>
              <a:rPr lang="en-GB" b="1" u="sng" dirty="0" smtClean="0"/>
              <a:t>MENTOR</a:t>
            </a:r>
            <a:endParaRPr lang="en-IN" dirty="0"/>
          </a:p>
          <a:p>
            <a:r>
              <a:rPr lang="en-IN" sz="1400" dirty="0"/>
              <a:t> </a:t>
            </a:r>
          </a:p>
          <a:p>
            <a:r>
              <a:rPr lang="en-GB" sz="1600" b="1" dirty="0"/>
              <a:t>M</a:t>
            </a:r>
            <a:r>
              <a:rPr lang="en-IN" sz="1600" b="1" dirty="0"/>
              <a:t>S. VIDUSHI WANCHOO</a:t>
            </a:r>
            <a:endParaRPr lang="en-IN" sz="1600" dirty="0"/>
          </a:p>
          <a:p>
            <a:r>
              <a:rPr lang="en-IN" sz="1600" b="1" dirty="0"/>
              <a:t>( Assistant Professor</a:t>
            </a:r>
            <a:r>
              <a:rPr lang="en-IN" sz="1600" b="1" dirty="0" smtClean="0"/>
              <a:t>)</a:t>
            </a:r>
          </a:p>
          <a:p>
            <a:r>
              <a:rPr lang="en-IN" sz="1400" dirty="0" smtClean="0"/>
              <a:t> </a:t>
            </a:r>
            <a:r>
              <a:rPr lang="en-IN" sz="1400" b="1" dirty="0"/>
              <a:t> </a:t>
            </a:r>
            <a:endParaRPr lang="en-IN" sz="1400" dirty="0"/>
          </a:p>
        </p:txBody>
      </p:sp>
      <p:sp>
        <p:nvSpPr>
          <p:cNvPr id="5" name="Rectangle 4"/>
          <p:cNvSpPr/>
          <p:nvPr/>
        </p:nvSpPr>
        <p:spPr>
          <a:xfrm>
            <a:off x="6786578" y="4286256"/>
            <a:ext cx="2205022" cy="1569660"/>
          </a:xfrm>
          <a:prstGeom prst="rect">
            <a:avLst/>
          </a:prstGeom>
        </p:spPr>
        <p:txBody>
          <a:bodyPr wrap="square">
            <a:spAutoFit/>
          </a:bodyPr>
          <a:lstStyle/>
          <a:p>
            <a:r>
              <a:rPr lang="en-IN" b="1" u="sng" dirty="0"/>
              <a:t>PREPARED BY :</a:t>
            </a:r>
            <a:endParaRPr lang="en-IN" dirty="0"/>
          </a:p>
          <a:p>
            <a:r>
              <a:rPr lang="en-IN" sz="1400" b="1" dirty="0"/>
              <a:t> </a:t>
            </a:r>
            <a:endParaRPr lang="en-IN" sz="1400" dirty="0"/>
          </a:p>
          <a:p>
            <a:r>
              <a:rPr lang="en-IN" sz="1600" b="1" dirty="0" err="1"/>
              <a:t>Shyamendra</a:t>
            </a:r>
            <a:r>
              <a:rPr lang="en-IN" sz="1600" b="1" dirty="0"/>
              <a:t> </a:t>
            </a:r>
            <a:r>
              <a:rPr lang="en-IN" sz="1600" b="1" dirty="0" err="1"/>
              <a:t>Bhadauria</a:t>
            </a:r>
            <a:endParaRPr lang="en-IN" sz="1600" dirty="0"/>
          </a:p>
          <a:p>
            <a:r>
              <a:rPr lang="en-IN" sz="1600" b="1" dirty="0" err="1"/>
              <a:t>Divyansh</a:t>
            </a:r>
            <a:r>
              <a:rPr lang="en-IN" sz="1600" b="1" dirty="0"/>
              <a:t> </a:t>
            </a:r>
            <a:r>
              <a:rPr lang="en-IN" sz="1600" b="1" dirty="0" err="1"/>
              <a:t>Kathait</a:t>
            </a:r>
            <a:endParaRPr lang="en-IN" sz="1600" dirty="0"/>
          </a:p>
          <a:p>
            <a:r>
              <a:rPr lang="en-IN" sz="1600" b="1" dirty="0" err="1"/>
              <a:t>Sanskar</a:t>
            </a:r>
            <a:r>
              <a:rPr lang="en-IN" sz="1600" b="1" dirty="0"/>
              <a:t> Mittal</a:t>
            </a:r>
            <a:endParaRPr lang="en-IN" sz="1600" dirty="0"/>
          </a:p>
          <a:p>
            <a:r>
              <a:rPr lang="en-IN" sz="1600" b="1" dirty="0" err="1" smtClean="0"/>
              <a:t>Shivank</a:t>
            </a:r>
            <a:r>
              <a:rPr lang="en-IN" sz="1600" b="1" dirty="0" smtClean="0"/>
              <a:t> </a:t>
            </a:r>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Use Case Diagram</a:t>
            </a:r>
            <a:endParaRPr lang="en-US" dirty="0">
              <a:latin typeface="+mn-lt"/>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1500166" y="1764872"/>
            <a:ext cx="6072230" cy="5093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 y="228600"/>
            <a:ext cx="8743823" cy="990600"/>
          </a:xfrm>
        </p:spPr>
        <p:txBody>
          <a:bodyPr/>
          <a:lstStyle/>
          <a:p>
            <a:r>
              <a:rPr lang="en-IN" b="1" u="sng" dirty="0"/>
              <a:t>SNAPSHOTS</a:t>
            </a:r>
            <a:endParaRPr lang="en-IN" dirty="0"/>
          </a:p>
        </p:txBody>
      </p:sp>
      <p:pic>
        <p:nvPicPr>
          <p:cNvPr id="2056"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 y="2737338"/>
            <a:ext cx="3699520" cy="3522530"/>
          </a:xfrm>
          <a:prstGeom prst="rect">
            <a:avLst/>
          </a:prstGeom>
          <a:noFill/>
          <a:extLst>
            <a:ext uri="{909E8E84-426E-40DD-AFC4-6F175D3DCCD1}">
              <a14:hiddenFill xmlns=""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88024" y="2564904"/>
            <a:ext cx="3880618" cy="369496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10"/>
          <p:cNvSpPr>
            <a:spLocks noChangeArrowheads="1"/>
          </p:cNvSpPr>
          <p:nvPr/>
        </p:nvSpPr>
        <p:spPr bwMode="auto">
          <a:xfrm>
            <a:off x="93785" y="1988840"/>
            <a:ext cx="853440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en-US" alt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MAIN  WINDOW                                                                           ADMIN LOGIN WINDOW</a:t>
            </a:r>
            <a:endParaRPr kumimoji="0" lang="en-US" alt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598291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 y="228600"/>
            <a:ext cx="8743823" cy="990600"/>
          </a:xfrm>
        </p:spPr>
        <p:txBody>
          <a:bodyPr/>
          <a:lstStyle/>
          <a:p>
            <a:r>
              <a:rPr lang="en-IN" b="1" u="sng" dirty="0"/>
              <a:t>SNAPSHOTS</a:t>
            </a:r>
            <a:endParaRPr lang="en-IN" dirty="0"/>
          </a:p>
        </p:txBody>
      </p:sp>
      <p:sp>
        <p:nvSpPr>
          <p:cNvPr id="9"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152400" y="2176046"/>
            <a:ext cx="8839200" cy="707886"/>
          </a:xfrm>
          <a:prstGeom prst="rect">
            <a:avLst/>
          </a:prstGeom>
        </p:spPr>
        <p:txBody>
          <a:bodyPr wrap="square">
            <a:spAutoFit/>
          </a:bodyPr>
          <a:lstStyle/>
          <a:p>
            <a:pPr fontAlgn="base">
              <a:spcBef>
                <a:spcPct val="0"/>
              </a:spcBef>
              <a:spcAft>
                <a:spcPct val="0"/>
              </a:spcAf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ADMIN WINDOW                        </a:t>
            </a:r>
            <a:r>
              <a:rPr lang="en-US" alt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a:latin typeface="Arial" pitchFamily="34" charset="0"/>
                <a:ea typeface="Times New Roman" pitchFamily="18" charset="0"/>
                <a:cs typeface="Arial" pitchFamily="34" charset="0"/>
              </a:rPr>
              <a:t>VOTER LOGIN WINDOW</a:t>
            </a:r>
            <a:endParaRPr lang="en-US" altLang="en-US" sz="1600" dirty="0">
              <a:latin typeface="Arial" pitchFamily="34" charset="0"/>
              <a:cs typeface="Arial" pitchFamily="34" charset="0"/>
            </a:endParaRPr>
          </a:p>
          <a:p>
            <a:pPr lvl="0" fontAlgn="base">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pic>
        <p:nvPicPr>
          <p:cNvPr id="12" name="Picture 6"/>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760" t="25176" b="50086"/>
          <a:stretch/>
        </p:blipFill>
        <p:spPr bwMode="auto">
          <a:xfrm>
            <a:off x="236537" y="2561491"/>
            <a:ext cx="4911527" cy="3294186"/>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67075" y="2527138"/>
            <a:ext cx="3667395" cy="332853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21276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 y="228600"/>
            <a:ext cx="8743823" cy="990600"/>
          </a:xfrm>
        </p:spPr>
        <p:txBody>
          <a:bodyPr/>
          <a:lstStyle/>
          <a:p>
            <a:r>
              <a:rPr lang="en-IN" b="1" u="sng" dirty="0"/>
              <a:t>SNAPSHOTS</a:t>
            </a:r>
            <a:endParaRPr lang="en-IN" dirty="0"/>
          </a:p>
        </p:txBody>
      </p:sp>
      <p:sp>
        <p:nvSpPr>
          <p:cNvPr id="9"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611560" y="2176046"/>
            <a:ext cx="8380040" cy="338554"/>
          </a:xfrm>
          <a:prstGeom prst="rect">
            <a:avLst/>
          </a:prstGeom>
        </p:spPr>
        <p:txBody>
          <a:bodyPr wrap="square">
            <a:spAutoFit/>
          </a:bodyPr>
          <a:lstStyle/>
          <a:p>
            <a:pPr lvl="0" fontAlgn="base">
              <a:spcBef>
                <a:spcPct val="0"/>
              </a:spcBef>
              <a:spcAft>
                <a:spcPct val="0"/>
              </a:spcAft>
            </a:pPr>
            <a:r>
              <a:rPr lang="en-US" alt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VOTE </a:t>
            </a: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SUBMIT </a:t>
            </a:r>
            <a:r>
              <a:rPr lang="en-US" alt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WINDOW</a:t>
            </a:r>
            <a:r>
              <a:rPr lang="en-US" altLang="en-US" sz="1600" b="1" dirty="0" smtClean="0">
                <a:latin typeface="Arial" pitchFamily="34" charset="0"/>
                <a:ea typeface="Times New Roman" pitchFamily="18" charset="0"/>
                <a:cs typeface="Arial" pitchFamily="34" charset="0"/>
              </a:rPr>
              <a:t>                                                   THANK </a:t>
            </a:r>
            <a:r>
              <a:rPr lang="en-US" altLang="en-US" sz="1600" b="1" dirty="0">
                <a:latin typeface="Arial" pitchFamily="34" charset="0"/>
                <a:ea typeface="Times New Roman" pitchFamily="18" charset="0"/>
                <a:cs typeface="Arial" pitchFamily="34" charset="0"/>
              </a:rPr>
              <a:t>YOU </a:t>
            </a:r>
            <a:r>
              <a:rPr lang="en-US" altLang="en-US" sz="1600" b="1" dirty="0" smtClean="0">
                <a:latin typeface="Arial" pitchFamily="34" charset="0"/>
                <a:ea typeface="Times New Roman" pitchFamily="18" charset="0"/>
                <a:cs typeface="Arial" pitchFamily="34" charset="0"/>
              </a:rPr>
              <a:t>WINDOW</a:t>
            </a:r>
            <a:endParaRPr lang="en-US" altLang="en-US" sz="2400" dirty="0">
              <a:latin typeface="Times New Roman" panose="02020603050405020304" pitchFamily="18" charset="0"/>
              <a:cs typeface="Times New Roman" panose="02020603050405020304" pitchFamily="18" charset="0"/>
            </a:endParaRPr>
          </a:p>
        </p:txBody>
      </p:sp>
      <p:pic>
        <p:nvPicPr>
          <p:cNvPr id="10" name="Picture 5"/>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 r="6593" b="73203"/>
          <a:stretch/>
        </p:blipFill>
        <p:spPr bwMode="auto">
          <a:xfrm>
            <a:off x="611560" y="2521242"/>
            <a:ext cx="3960440" cy="3552554"/>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04048" y="2521242"/>
            <a:ext cx="3998124" cy="34280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9970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 y="228600"/>
            <a:ext cx="8743823" cy="990600"/>
          </a:xfrm>
        </p:spPr>
        <p:txBody>
          <a:bodyPr/>
          <a:lstStyle/>
          <a:p>
            <a:r>
              <a:rPr lang="en-IN" b="1" u="sng" dirty="0"/>
              <a:t>SNAPSHOTS</a:t>
            </a:r>
            <a:endParaRPr lang="en-IN" dirty="0"/>
          </a:p>
        </p:txBody>
      </p:sp>
      <p:sp>
        <p:nvSpPr>
          <p:cNvPr id="9"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5"/>
          <p:cNvSpPr>
            <a:spLocks noChangeArrowheads="1"/>
          </p:cNvSpPr>
          <p:nvPr/>
        </p:nvSpPr>
        <p:spPr bwMode="auto">
          <a:xfrm>
            <a:off x="152400" y="6096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3563888" y="2183136"/>
            <a:ext cx="150855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RESULT WINDOW</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0" y="4572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101"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74987" y="2636912"/>
            <a:ext cx="3441229" cy="28172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51051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Conclusion</a:t>
            </a:r>
            <a:endParaRPr lang="en-US" dirty="0">
              <a:latin typeface="+mn-lt"/>
            </a:endParaRPr>
          </a:p>
        </p:txBody>
      </p:sp>
      <p:sp>
        <p:nvSpPr>
          <p:cNvPr id="4" name="Rectangle 3"/>
          <p:cNvSpPr/>
          <p:nvPr/>
        </p:nvSpPr>
        <p:spPr>
          <a:xfrm>
            <a:off x="571472" y="2133600"/>
            <a:ext cx="8286808" cy="2031325"/>
          </a:xfrm>
          <a:prstGeom prst="rect">
            <a:avLst/>
          </a:prstGeom>
        </p:spPr>
        <p:txBody>
          <a:bodyPr wrap="square">
            <a:spAutoFit/>
          </a:bodyPr>
          <a:lstStyle/>
          <a:p>
            <a:pPr algn="just"/>
            <a:r>
              <a:rPr lang="en-IN" dirty="0"/>
              <a:t>At present, our government is spending crores for conducting an election. This money is spent on issues such as security, electoral ballots etc. The average percentage of voting is less than 60 %. Moreover, voting fraud can be easily done in the present system. Also, the percentage of literates coming to vote is very less. But with our system, the money spent on the election can be reduced. Also, there is no chance of voter frauds and the money spent on security can be drastically decreased.</a:t>
            </a:r>
          </a:p>
          <a:p>
            <a:pPr algn="just"/>
            <a:r>
              <a:rPr lang="en-IN"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3600"/>
            <a:ext cx="6016752" cy="2286000"/>
          </a:xfrm>
        </p:spPr>
        <p:txBody>
          <a:bodyPr>
            <a:noAutofit/>
          </a:bodyPr>
          <a:lstStyle/>
          <a:p>
            <a:r>
              <a:rPr lang="en-US" sz="8800" dirty="0" smtClean="0">
                <a:latin typeface="+mn-lt"/>
              </a:rPr>
              <a:t>THANK 	YOU</a:t>
            </a:r>
            <a:endParaRPr lang="en-US" sz="8800" dirty="0">
              <a:latin typeface="+mn-lt"/>
            </a:endParaRPr>
          </a:p>
        </p:txBody>
      </p:sp>
      <p:sp>
        <p:nvSpPr>
          <p:cNvPr id="4" name="Content Placeholder 2"/>
          <p:cNvSpPr txBox="1">
            <a:spLocks/>
          </p:cNvSpPr>
          <p:nvPr/>
        </p:nvSpPr>
        <p:spPr>
          <a:xfrm>
            <a:off x="3352800" y="3733800"/>
            <a:ext cx="5791200" cy="3124200"/>
          </a:xfrm>
          <a:prstGeom prst="rect">
            <a:avLst/>
          </a:prstGeom>
        </p:spPr>
        <p:txBody>
          <a:bodyPr vert="horz">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latin typeface="+mn-lt"/>
                <a:ea typeface="Calibri"/>
                <a:cs typeface="Mangal"/>
              </a:rPr>
              <a:t>TABLE OF CONTENTS</a:t>
            </a:r>
            <a:r>
              <a:rPr lang="en-US" dirty="0" smtClean="0">
                <a:latin typeface="+mn-lt"/>
                <a:ea typeface="Calibri"/>
                <a:cs typeface="Mangal"/>
              </a:rPr>
              <a:t/>
            </a:r>
            <a:br>
              <a:rPr lang="en-US" dirty="0" smtClean="0">
                <a:latin typeface="+mn-lt"/>
                <a:ea typeface="Calibri"/>
                <a:cs typeface="Mangal"/>
              </a:rPr>
            </a:br>
            <a:endParaRPr lang="en-US" dirty="0">
              <a:latin typeface="+mn-lt"/>
            </a:endParaRPr>
          </a:p>
        </p:txBody>
      </p:sp>
      <p:sp>
        <p:nvSpPr>
          <p:cNvPr id="3" name="Content Placeholder 2"/>
          <p:cNvSpPr>
            <a:spLocks noGrp="1"/>
          </p:cNvSpPr>
          <p:nvPr>
            <p:ph sz="quarter" idx="1"/>
          </p:nvPr>
        </p:nvSpPr>
        <p:spPr/>
        <p:txBody>
          <a:bodyPr>
            <a:normAutofit/>
          </a:bodyPr>
          <a:lstStyle/>
          <a:p>
            <a:pPr marL="514350" indent="-514350">
              <a:buSzPct val="80000"/>
              <a:buFont typeface="+mj-lt"/>
              <a:buAutoNum type="arabicPeriod"/>
            </a:pPr>
            <a:r>
              <a:rPr lang="en-US" dirty="0" smtClean="0">
                <a:latin typeface="Times New Roman" panose="02020603050405020304" pitchFamily="18" charset="0"/>
                <a:cs typeface="Times New Roman" panose="02020603050405020304" pitchFamily="18" charset="0"/>
              </a:rPr>
              <a:t>Motive</a:t>
            </a:r>
            <a:endParaRPr lang="en-US" dirty="0" smtClean="0">
              <a:latin typeface="Times New Roman" panose="02020603050405020304" pitchFamily="18" charset="0"/>
              <a:cs typeface="Times New Roman" panose="02020603050405020304" pitchFamily="18" charset="0"/>
            </a:endParaRPr>
          </a:p>
          <a:p>
            <a:pPr marL="514350" indent="-514350">
              <a:buSzPct val="80000"/>
              <a:buFont typeface="+mj-lt"/>
              <a:buAutoNum type="arabicPeriod"/>
            </a:pPr>
            <a:r>
              <a:rPr lang="en-US" dirty="0">
                <a:latin typeface="Times New Roman" panose="02020603050405020304" pitchFamily="18" charset="0"/>
                <a:cs typeface="Times New Roman" panose="02020603050405020304" pitchFamily="18" charset="0"/>
              </a:rPr>
              <a:t>Problem </a:t>
            </a:r>
            <a:r>
              <a:rPr lang="en-US" dirty="0" smtClean="0">
                <a:latin typeface="Times New Roman" panose="02020603050405020304" pitchFamily="18" charset="0"/>
                <a:cs typeface="Times New Roman" panose="02020603050405020304" pitchFamily="18" charset="0"/>
              </a:rPr>
              <a:t>Statement</a:t>
            </a:r>
          </a:p>
          <a:p>
            <a:pPr marL="514350" indent="-514350">
              <a:buSzPct val="80000"/>
              <a:buFont typeface="+mj-lt"/>
              <a:buAutoNum type="arabicPeriod"/>
            </a:pP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514350" indent="-514350">
              <a:buSzPct val="80000"/>
              <a:buFont typeface="+mj-lt"/>
              <a:buAutoNum type="arabicPeriod"/>
            </a:pPr>
            <a:r>
              <a:rPr lang="en-US" dirty="0">
                <a:latin typeface="Times New Roman" panose="02020603050405020304" pitchFamily="18" charset="0"/>
                <a:cs typeface="Times New Roman" panose="02020603050405020304" pitchFamily="18" charset="0"/>
              </a:rPr>
              <a:t>Brief Description</a:t>
            </a:r>
          </a:p>
          <a:p>
            <a:pPr marL="514350" indent="-514350">
              <a:buSzPct val="80000"/>
              <a:buFont typeface="+mj-lt"/>
              <a:buAutoNum type="arabicPeriod"/>
            </a:pPr>
            <a:r>
              <a:rPr lang="en-US" dirty="0" smtClean="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actors and Features</a:t>
            </a:r>
          </a:p>
          <a:p>
            <a:pPr marL="514350" indent="-514350">
              <a:buSzPct val="80000"/>
              <a:buFont typeface="+mj-lt"/>
              <a:buAutoNum type="arabicPeriod"/>
            </a:pPr>
            <a:r>
              <a:rPr lang="en-US" dirty="0" smtClean="0">
                <a:latin typeface="Times New Roman" panose="02020603050405020304" pitchFamily="18" charset="0"/>
                <a:cs typeface="Times New Roman" panose="02020603050405020304" pitchFamily="18" charset="0"/>
              </a:rPr>
              <a:t>Use Case Diagram </a:t>
            </a:r>
          </a:p>
          <a:p>
            <a:pPr marL="514350" indent="-514350">
              <a:buSzPct val="80000"/>
              <a:buFont typeface="+mj-lt"/>
              <a:buAutoNum type="arabicPeriod"/>
            </a:pP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Motive</a:t>
            </a:r>
            <a:endParaRPr lang="en-US" dirty="0">
              <a:latin typeface="+mn-lt"/>
            </a:endParaRPr>
          </a:p>
        </p:txBody>
      </p:sp>
      <p:sp>
        <p:nvSpPr>
          <p:cNvPr id="5" name="Rectangle 4"/>
          <p:cNvSpPr/>
          <p:nvPr/>
        </p:nvSpPr>
        <p:spPr>
          <a:xfrm>
            <a:off x="642909" y="2209800"/>
            <a:ext cx="8215371" cy="3170099"/>
          </a:xfrm>
          <a:prstGeom prst="rect">
            <a:avLst/>
          </a:prstGeom>
        </p:spPr>
        <p:txBody>
          <a:bodyPr wrap="square">
            <a:spAutoFit/>
          </a:bodyPr>
          <a:lstStyle/>
          <a:p>
            <a:pPr marL="342900" indent="-342900" algn="just">
              <a:buFont typeface="Arial" pitchFamily="34" charset="0"/>
              <a:buChar char="•"/>
            </a:pPr>
            <a:r>
              <a:rPr lang="en-IN" sz="2000" dirty="0">
                <a:latin typeface="Times New Roman" pitchFamily="18" charset="0"/>
                <a:cs typeface="Times New Roman" pitchFamily="18" charset="0"/>
              </a:rPr>
              <a:t>In every democracy, the security of an election is a matter of national security. The computer security field has for a decade studied the possibilities of electronic voting systems, with the goal of minimizing the cost of having a national election, while fulfilling and increasing the security conditions of an </a:t>
            </a:r>
            <a:r>
              <a:rPr lang="en-IN" sz="2000" dirty="0" smtClean="0">
                <a:latin typeface="Times New Roman" pitchFamily="18" charset="0"/>
                <a:cs typeface="Times New Roman" pitchFamily="18" charset="0"/>
              </a:rPr>
              <a:t>election .</a:t>
            </a:r>
          </a:p>
          <a:p>
            <a:pPr marL="342900" indent="-342900" algn="just">
              <a:buFont typeface="Arial" pitchFamily="34" charset="0"/>
              <a:buChar char="•"/>
            </a:pPr>
            <a:r>
              <a:rPr lang="en-IN" sz="2000" dirty="0" smtClean="0">
                <a:latin typeface="Times New Roman" pitchFamily="18" charset="0"/>
                <a:cs typeface="Times New Roman" pitchFamily="18" charset="0"/>
              </a:rPr>
              <a:t>Electronic </a:t>
            </a:r>
            <a:r>
              <a:rPr lang="en-IN" sz="2000" dirty="0">
                <a:latin typeface="Times New Roman" pitchFamily="18" charset="0"/>
                <a:cs typeface="Times New Roman" pitchFamily="18" charset="0"/>
              </a:rPr>
              <a:t>voting machines have been viewed as flawed, by the security community, primarily based on physical security concerns. Anyone with physical access to such machine can sabotage the machine, thereby affecting all votes cast on the aforementioned </a:t>
            </a:r>
            <a:r>
              <a:rPr lang="en-IN" sz="2000" dirty="0" smtClean="0">
                <a:latin typeface="Times New Roman" pitchFamily="18" charset="0"/>
                <a:cs typeface="Times New Roman" pitchFamily="18" charset="0"/>
              </a:rPr>
              <a:t>machine. Finding a way to solve this issue.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Problem statement</a:t>
            </a:r>
            <a:endParaRPr lang="en-US" dirty="0">
              <a:latin typeface="+mn-lt"/>
            </a:endParaRPr>
          </a:p>
        </p:txBody>
      </p:sp>
      <p:sp>
        <p:nvSpPr>
          <p:cNvPr id="5" name="Rectangle 4"/>
          <p:cNvSpPr/>
          <p:nvPr/>
        </p:nvSpPr>
        <p:spPr>
          <a:xfrm>
            <a:off x="642909" y="2209800"/>
            <a:ext cx="8215371" cy="1323439"/>
          </a:xfrm>
          <a:prstGeom prst="rect">
            <a:avLst/>
          </a:prstGeom>
        </p:spPr>
        <p:txBody>
          <a:bodyPr wrap="square">
            <a:spAutoFit/>
          </a:bodyPr>
          <a:lstStyle/>
          <a:p>
            <a:pPr algn="just"/>
            <a:r>
              <a:rPr lang="en-US" sz="2000" dirty="0" smtClean="0">
                <a:latin typeface="Times New Roman" pitchFamily="18" charset="0"/>
                <a:cs typeface="Times New Roman" pitchFamily="18" charset="0"/>
              </a:rPr>
              <a:t>The security is one of the major issues in the e-voting </a:t>
            </a:r>
            <a:r>
              <a:rPr lang="en-US" sz="2000" dirty="0" err="1" smtClean="0">
                <a:latin typeface="Times New Roman" pitchFamily="18" charset="0"/>
                <a:cs typeface="Times New Roman" pitchFamily="18" charset="0"/>
              </a:rPr>
              <a:t>system.we</a:t>
            </a:r>
            <a:r>
              <a:rPr lang="en-US" sz="2000" dirty="0" smtClean="0">
                <a:latin typeface="Times New Roman" pitchFamily="18" charset="0"/>
                <a:cs typeface="Times New Roman" pitchFamily="18" charset="0"/>
              </a:rPr>
              <a:t> have to develop a system that can handle these concerns. This can be potentially solved is through the technology of </a:t>
            </a:r>
            <a:r>
              <a:rPr lang="en-US" sz="2000" dirty="0" err="1" smtClean="0">
                <a:latin typeface="Times New Roman" pitchFamily="18" charset="0"/>
                <a:cs typeface="Times New Roman" pitchFamily="18" charset="0"/>
              </a:rPr>
              <a:t>blockchain</a:t>
            </a:r>
            <a:r>
              <a:rPr lang="en-US" sz="2000" dirty="0" smtClean="0">
                <a:latin typeface="Times New Roman" pitchFamily="18" charset="0"/>
                <a:cs typeface="Times New Roman" pitchFamily="18" charset="0"/>
              </a:rPr>
              <a:t> and integrating it into the voting system this way the security of the system can be increased drastically.</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99654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Introduction</a:t>
            </a:r>
            <a:endParaRPr lang="en-US" dirty="0">
              <a:latin typeface="+mn-lt"/>
            </a:endParaRPr>
          </a:p>
        </p:txBody>
      </p:sp>
      <p:sp>
        <p:nvSpPr>
          <p:cNvPr id="4" name="Rectangle 3"/>
          <p:cNvSpPr/>
          <p:nvPr/>
        </p:nvSpPr>
        <p:spPr>
          <a:xfrm>
            <a:off x="571472" y="1752600"/>
            <a:ext cx="8343928" cy="1631216"/>
          </a:xfrm>
          <a:prstGeom prst="rect">
            <a:avLst/>
          </a:prstGeom>
        </p:spPr>
        <p:txBody>
          <a:bodyPr wrap="square">
            <a:spAutoFit/>
          </a:bodyPr>
          <a:lstStyle/>
          <a:p>
            <a:pPr algn="just"/>
            <a:r>
              <a:rPr lang="en-IN" sz="2000" dirty="0">
                <a:latin typeface="Times New Roman" pitchFamily="18" charset="0"/>
                <a:cs typeface="Times New Roman" pitchFamily="18" charset="0"/>
              </a:rPr>
              <a:t>The most crucial factor for a system like e-VOTE to be successful is to exhibit a Voting Protocol that can prevent opportunities for fraud or for sacrificing the voter's privacy</a:t>
            </a:r>
          </a:p>
          <a:p>
            <a:pPr algn="just"/>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Voting Protocol that will be designed and implemented for the e-VOTE system will implement </a:t>
            </a:r>
            <a:r>
              <a:rPr lang="en-IN" sz="2000" dirty="0" err="1">
                <a:latin typeface="Times New Roman" pitchFamily="18" charset="0"/>
                <a:cs typeface="Times New Roman" pitchFamily="18" charset="0"/>
              </a:rPr>
              <a:t>Blockchain</a:t>
            </a:r>
            <a:r>
              <a:rPr lang="en-IN" sz="2000" dirty="0">
                <a:latin typeface="Times New Roman" pitchFamily="18" charset="0"/>
                <a:cs typeface="Times New Roman" pitchFamily="18" charset="0"/>
              </a:rPr>
              <a:t> Technology</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Brief Description</a:t>
            </a:r>
            <a:endParaRPr lang="en-US" dirty="0">
              <a:latin typeface="+mn-lt"/>
            </a:endParaRPr>
          </a:p>
        </p:txBody>
      </p:sp>
      <p:sp>
        <p:nvSpPr>
          <p:cNvPr id="3" name="Content Placeholder 2"/>
          <p:cNvSpPr>
            <a:spLocks noGrp="1"/>
          </p:cNvSpPr>
          <p:nvPr>
            <p:ph sz="quarter" idx="1"/>
          </p:nvPr>
        </p:nvSpPr>
        <p:spPr>
          <a:xfrm>
            <a:off x="612648" y="1600200"/>
            <a:ext cx="8153400" cy="820688"/>
          </a:xfrm>
        </p:spPr>
        <p:txBody>
          <a:bodyPr>
            <a:noAutofit/>
          </a:bodyPr>
          <a:lstStyle/>
          <a:p>
            <a:pPr marL="0" indent="0" algn="just">
              <a:buNone/>
            </a:pPr>
            <a:r>
              <a:rPr lang="en-US" sz="1800" b="1" u="sng" dirty="0" err="1" smtClean="0">
                <a:latin typeface="Times New Roman" pitchFamily="18" charset="0"/>
                <a:cs typeface="Times New Roman" pitchFamily="18" charset="0"/>
              </a:rPr>
              <a:t>Blockchain</a:t>
            </a:r>
            <a:r>
              <a:rPr lang="en-US" sz="1800" b="1" u="sng" dirty="0" smtClean="0">
                <a:latin typeface="Times New Roman" pitchFamily="18" charset="0"/>
                <a:cs typeface="Times New Roman" pitchFamily="18" charset="0"/>
              </a:rPr>
              <a:t> :</a:t>
            </a:r>
          </a:p>
          <a:p>
            <a:pPr marL="0" indent="0">
              <a:buNone/>
            </a:pPr>
            <a:r>
              <a:rPr lang="en-US" sz="1800" dirty="0"/>
              <a:t>Representation of Block formation in </a:t>
            </a:r>
            <a:r>
              <a:rPr lang="en-US" sz="1800" u="sng" dirty="0" err="1"/>
              <a:t>blockchain</a:t>
            </a:r>
            <a:r>
              <a:rPr lang="en-US" sz="1800" dirty="0"/>
              <a:t> </a:t>
            </a:r>
            <a:r>
              <a:rPr lang="en-US" sz="1800" dirty="0" smtClean="0"/>
              <a:t>:-</a:t>
            </a:r>
            <a:endParaRPr lang="en-US" sz="1800" dirty="0"/>
          </a:p>
        </p:txBody>
      </p:sp>
      <p:pic>
        <p:nvPicPr>
          <p:cNvPr id="4" name="Content Placeholder 3" descr="Screenshot (295).png"/>
          <p:cNvPicPr>
            <a:picLocks/>
          </p:cNvPicPr>
          <p:nvPr/>
        </p:nvPicPr>
        <p:blipFill rotWithShape="1">
          <a:blip r:embed="rId2" cstate="print"/>
          <a:srcRect b="6405"/>
          <a:stretch/>
        </p:blipFill>
        <p:spPr>
          <a:xfrm>
            <a:off x="685800" y="2492896"/>
            <a:ext cx="7924800" cy="3708612"/>
          </a:xfrm>
          <a:prstGeom prst="rect">
            <a:avLst/>
          </a:prstGeom>
        </p:spPr>
      </p:pic>
    </p:spTree>
    <p:extLst>
      <p:ext uri="{BB962C8B-B14F-4D97-AF65-F5344CB8AC3E}">
        <p14:creationId xmlns="" xmlns:p14="http://schemas.microsoft.com/office/powerpoint/2010/main" val="1412585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4953000"/>
          </a:xfrm>
        </p:spPr>
        <p:txBody>
          <a:bodyPr>
            <a:noAutofit/>
          </a:bodyPr>
          <a:lstStyle/>
          <a:p>
            <a:pPr marL="0" indent="0" algn="just">
              <a:buNone/>
            </a:pPr>
            <a:r>
              <a:rPr lang="en-IN" sz="2000" dirty="0" smtClean="0">
                <a:latin typeface="Times New Roman" pitchFamily="18" charset="0"/>
                <a:ea typeface="Calibri"/>
                <a:cs typeface="Times New Roman" pitchFamily="18" charset="0"/>
              </a:rPr>
              <a:t>A blockchain is a distributed, immutable, incontrovertible, public ledger. </a:t>
            </a:r>
            <a:r>
              <a:rPr lang="en-IN" sz="2000" dirty="0" smtClean="0">
                <a:latin typeface="Times New Roman" pitchFamily="18" charset="0"/>
                <a:cs typeface="Times New Roman" pitchFamily="18" charset="0"/>
              </a:rPr>
              <a:t>This new technology works through four main features :-</a:t>
            </a:r>
            <a:endParaRPr lang="en-IN" sz="2000" dirty="0" smtClean="0">
              <a:latin typeface="Times New Roman" pitchFamily="18" charset="0"/>
              <a:ea typeface="Calibri"/>
              <a:cs typeface="Times New Roman" pitchFamily="18" charset="0"/>
            </a:endParaRPr>
          </a:p>
          <a:p>
            <a:pPr algn="just">
              <a:buFont typeface="Wingdings" panose="05000000000000000000" pitchFamily="2" charset="2"/>
              <a:buChar char="v"/>
            </a:pPr>
            <a:r>
              <a:rPr lang="en-IN" sz="2000" dirty="0" smtClean="0">
                <a:latin typeface="Times New Roman" pitchFamily="18" charset="0"/>
                <a:ea typeface="Times New Roman"/>
                <a:cs typeface="Times New Roman" pitchFamily="18" charset="0"/>
              </a:rPr>
              <a:t>The ledger exists in many different locations: No single point of failure in the maintenance of the distributed ledger. </a:t>
            </a:r>
            <a:endParaRPr lang="en-US" sz="2000" dirty="0" smtClean="0">
              <a:latin typeface="Times New Roman" pitchFamily="18" charset="0"/>
              <a:ea typeface="Times New Roman"/>
              <a:cs typeface="Times New Roman" pitchFamily="18" charset="0"/>
            </a:endParaRPr>
          </a:p>
          <a:p>
            <a:pPr algn="just">
              <a:buFont typeface="Wingdings" panose="05000000000000000000" pitchFamily="2" charset="2"/>
              <a:buChar char="v"/>
            </a:pPr>
            <a:r>
              <a:rPr lang="en-IN" sz="2000" dirty="0" smtClean="0">
                <a:latin typeface="Times New Roman" pitchFamily="18" charset="0"/>
                <a:ea typeface="Times New Roman"/>
                <a:cs typeface="Times New Roman" pitchFamily="18" charset="0"/>
              </a:rPr>
              <a:t>There is distributed control over who can append new transactions to the ledger. </a:t>
            </a:r>
            <a:endParaRPr lang="en-US" sz="2000" dirty="0" smtClean="0">
              <a:latin typeface="Times New Roman" pitchFamily="18" charset="0"/>
              <a:ea typeface="Times New Roman"/>
              <a:cs typeface="Times New Roman" pitchFamily="18" charset="0"/>
            </a:endParaRPr>
          </a:p>
          <a:p>
            <a:pPr algn="just">
              <a:buFont typeface="Wingdings" panose="05000000000000000000" pitchFamily="2" charset="2"/>
              <a:buChar char="v"/>
            </a:pPr>
            <a:r>
              <a:rPr lang="en-IN" sz="2000" dirty="0" smtClean="0">
                <a:latin typeface="Times New Roman" pitchFamily="18" charset="0"/>
                <a:ea typeface="Times New Roman"/>
                <a:cs typeface="Times New Roman" pitchFamily="18" charset="0"/>
              </a:rPr>
              <a:t>Any proposed “new block” to the ledger must reference the previous version of the ledger, creating an immutable chain from where the blockchain gets its name, and thus preventing tampering with the integrity of previous entries. </a:t>
            </a:r>
            <a:endParaRPr lang="en-US" sz="2000" dirty="0" smtClean="0">
              <a:latin typeface="Times New Roman" pitchFamily="18" charset="0"/>
              <a:ea typeface="Times New Roman"/>
              <a:cs typeface="Times New Roman" pitchFamily="18" charset="0"/>
            </a:endParaRPr>
          </a:p>
          <a:p>
            <a:pPr algn="just">
              <a:buFont typeface="Wingdings" panose="05000000000000000000" pitchFamily="2" charset="2"/>
              <a:buChar char="v"/>
            </a:pPr>
            <a:r>
              <a:rPr lang="en-IN" sz="2000" dirty="0" smtClean="0">
                <a:latin typeface="Times New Roman" pitchFamily="18" charset="0"/>
                <a:ea typeface="Times New Roman"/>
                <a:cs typeface="Times New Roman" pitchFamily="18" charset="0"/>
              </a:rPr>
              <a:t>A majority of the network nodes must reach a consensus before a proposed new block of entries becomes a permanent part of the ledger. </a:t>
            </a:r>
            <a:endParaRPr lang="en-US" sz="2000" dirty="0" smtClean="0">
              <a:latin typeface="Times New Roman" pitchFamily="18" charset="0"/>
              <a:ea typeface="Times New Roman"/>
              <a:cs typeface="Times New Roman" pitchFamily="18" charset="0"/>
            </a:endParaRPr>
          </a:p>
          <a:p>
            <a:pPr marL="0" indent="0" algn="just">
              <a:buNone/>
            </a:pPr>
            <a:r>
              <a:rPr lang="en-IN" sz="2000" dirty="0" smtClean="0">
                <a:latin typeface="Times New Roman" pitchFamily="18" charset="0"/>
                <a:cs typeface="Times New Roman" pitchFamily="18" charset="0"/>
              </a:rPr>
              <a:t>These technological features operate through advanced cryptography, providing a security level equal and/or greater than any previously known database.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29200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hyamendra bhadauria\Desktop\merkle_root-5bfd6b91c9e77c0026ee8179.jpg"/>
          <p:cNvPicPr>
            <a:picLocks noChangeAspect="1" noChangeArrowheads="1"/>
          </p:cNvPicPr>
          <p:nvPr/>
        </p:nvPicPr>
        <p:blipFill>
          <a:blip r:embed="rId2"/>
          <a:srcRect/>
          <a:stretch>
            <a:fillRect/>
          </a:stretch>
        </p:blipFill>
        <p:spPr bwMode="auto">
          <a:xfrm>
            <a:off x="214282" y="1857364"/>
            <a:ext cx="8786842" cy="4772958"/>
          </a:xfrm>
          <a:prstGeom prst="rect">
            <a:avLst/>
          </a:prstGeom>
          <a:noFill/>
        </p:spPr>
      </p:pic>
      <p:sp>
        <p:nvSpPr>
          <p:cNvPr id="4" name="TextBox 3"/>
          <p:cNvSpPr txBox="1"/>
          <p:nvPr/>
        </p:nvSpPr>
        <p:spPr>
          <a:xfrm>
            <a:off x="571472" y="1500174"/>
            <a:ext cx="1857388"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Merkle</a:t>
            </a:r>
            <a:r>
              <a:rPr lang="en-US" dirty="0" smtClean="0">
                <a:latin typeface="Times New Roman" pitchFamily="18" charset="0"/>
                <a:cs typeface="Times New Roman" pitchFamily="18" charset="0"/>
              </a:rPr>
              <a:t> Root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92009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System Actors and their Features</a:t>
            </a:r>
            <a:endParaRPr lang="en-US" dirty="0">
              <a:latin typeface="+mn-lt"/>
            </a:endParaRPr>
          </a:p>
        </p:txBody>
      </p:sp>
      <p:sp>
        <p:nvSpPr>
          <p:cNvPr id="3" name="Content Placeholder 2"/>
          <p:cNvSpPr>
            <a:spLocks noGrp="1"/>
          </p:cNvSpPr>
          <p:nvPr>
            <p:ph sz="quarter" idx="1"/>
          </p:nvPr>
        </p:nvSpPr>
        <p:spPr/>
        <p:txBody>
          <a:bodyPr>
            <a:normAutofit fontScale="62500" lnSpcReduction="20000"/>
          </a:bodyPr>
          <a:lstStyle/>
          <a:p>
            <a:pPr>
              <a:buFont typeface="Wingdings" panose="05000000000000000000" pitchFamily="2" charset="2"/>
              <a:buChar char="q"/>
            </a:pPr>
            <a:r>
              <a:rPr lang="en-IN" b="1" dirty="0" smtClean="0">
                <a:latin typeface="+mn-lt"/>
              </a:rPr>
              <a:t>ADMIN</a:t>
            </a:r>
            <a:endParaRPr lang="en-US" b="1" dirty="0" smtClean="0">
              <a:latin typeface="+mn-lt"/>
            </a:endParaRPr>
          </a:p>
          <a:p>
            <a:pPr lvl="1">
              <a:buFont typeface="Wingdings" panose="05000000000000000000" pitchFamily="2" charset="2"/>
              <a:buChar char="q"/>
            </a:pPr>
            <a:r>
              <a:rPr lang="en-IN" dirty="0" smtClean="0">
                <a:latin typeface="+mn-lt"/>
              </a:rPr>
              <a:t>Admin Login.</a:t>
            </a:r>
            <a:endParaRPr lang="en-US" dirty="0" smtClean="0">
              <a:latin typeface="+mn-lt"/>
            </a:endParaRPr>
          </a:p>
          <a:p>
            <a:pPr lvl="1">
              <a:buFont typeface="Wingdings" panose="05000000000000000000" pitchFamily="2" charset="2"/>
              <a:buChar char="q"/>
            </a:pPr>
            <a:r>
              <a:rPr lang="en-IN" dirty="0" smtClean="0">
                <a:latin typeface="+mn-lt"/>
              </a:rPr>
              <a:t>Admin can Add/Modify Name of Parties.</a:t>
            </a:r>
            <a:endParaRPr lang="en-US" dirty="0" smtClean="0">
              <a:latin typeface="+mn-lt"/>
            </a:endParaRPr>
          </a:p>
          <a:p>
            <a:pPr lvl="1">
              <a:buFont typeface="Wingdings" panose="05000000000000000000" pitchFamily="2" charset="2"/>
              <a:buChar char="q"/>
            </a:pPr>
            <a:r>
              <a:rPr lang="en-IN" dirty="0" smtClean="0">
                <a:latin typeface="+mn-lt"/>
              </a:rPr>
              <a:t>Admin can Add Voter Name and assign Voter ID.</a:t>
            </a:r>
            <a:endParaRPr lang="en-US" dirty="0" smtClean="0">
              <a:latin typeface="+mn-lt"/>
            </a:endParaRPr>
          </a:p>
          <a:p>
            <a:pPr lvl="1">
              <a:buFont typeface="Wingdings" panose="05000000000000000000" pitchFamily="2" charset="2"/>
              <a:buChar char="q"/>
            </a:pPr>
            <a:r>
              <a:rPr lang="en-IN" dirty="0" smtClean="0">
                <a:latin typeface="+mn-lt"/>
              </a:rPr>
              <a:t>Admin can Delete Voter Name and Voter ID.</a:t>
            </a:r>
            <a:endParaRPr lang="en-US" dirty="0" smtClean="0">
              <a:latin typeface="+mn-lt"/>
            </a:endParaRPr>
          </a:p>
          <a:p>
            <a:pPr marL="0" indent="0">
              <a:buNone/>
            </a:pPr>
            <a:r>
              <a:rPr lang="en-IN" dirty="0" smtClean="0">
                <a:latin typeface="+mn-lt"/>
              </a:rPr>
              <a:t> </a:t>
            </a:r>
            <a:endParaRPr lang="en-US" dirty="0" smtClean="0">
              <a:latin typeface="+mn-lt"/>
            </a:endParaRPr>
          </a:p>
          <a:p>
            <a:pPr>
              <a:buFont typeface="Wingdings" panose="05000000000000000000" pitchFamily="2" charset="2"/>
              <a:buChar char="q"/>
            </a:pPr>
            <a:r>
              <a:rPr lang="en-IN" b="1" dirty="0" smtClean="0">
                <a:latin typeface="+mn-lt"/>
              </a:rPr>
              <a:t>Voter</a:t>
            </a:r>
            <a:endParaRPr lang="en-US" b="1" dirty="0" smtClean="0">
              <a:latin typeface="+mn-lt"/>
            </a:endParaRPr>
          </a:p>
          <a:p>
            <a:pPr lvl="1">
              <a:buFont typeface="Wingdings" panose="05000000000000000000" pitchFamily="2" charset="2"/>
              <a:buChar char="q"/>
            </a:pPr>
            <a:r>
              <a:rPr lang="en-IN" dirty="0" smtClean="0">
                <a:latin typeface="+mn-lt"/>
              </a:rPr>
              <a:t>Registered Voter can login with valid Voter Name and Voter ID.</a:t>
            </a:r>
            <a:endParaRPr lang="en-US" dirty="0" smtClean="0">
              <a:latin typeface="+mn-lt"/>
            </a:endParaRPr>
          </a:p>
          <a:p>
            <a:pPr lvl="1">
              <a:buFont typeface="Wingdings" panose="05000000000000000000" pitchFamily="2" charset="2"/>
              <a:buChar char="q"/>
            </a:pPr>
            <a:r>
              <a:rPr lang="en-IN" dirty="0" smtClean="0">
                <a:latin typeface="+mn-lt"/>
              </a:rPr>
              <a:t>Registered Voter can vote only once.</a:t>
            </a:r>
            <a:endParaRPr lang="en-US" dirty="0" smtClean="0">
              <a:latin typeface="+mn-lt"/>
            </a:endParaRPr>
          </a:p>
          <a:p>
            <a:pPr lvl="1">
              <a:buFont typeface="Wingdings" panose="05000000000000000000" pitchFamily="2" charset="2"/>
              <a:buChar char="q"/>
            </a:pPr>
            <a:r>
              <a:rPr lang="en-IN" dirty="0" smtClean="0">
                <a:latin typeface="+mn-lt"/>
              </a:rPr>
              <a:t>Registered Voter is given choice to Vote for the Party of his choice.</a:t>
            </a:r>
            <a:endParaRPr lang="en-US" dirty="0" smtClean="0">
              <a:latin typeface="+mn-lt"/>
            </a:endParaRPr>
          </a:p>
          <a:p>
            <a:pPr lvl="1">
              <a:buFont typeface="Wingdings" panose="05000000000000000000" pitchFamily="2" charset="2"/>
              <a:buChar char="q"/>
            </a:pPr>
            <a:r>
              <a:rPr lang="en-IN" dirty="0" smtClean="0">
                <a:latin typeface="+mn-lt"/>
              </a:rPr>
              <a:t>Party of choice is confirmed.</a:t>
            </a:r>
            <a:endParaRPr lang="en-US" dirty="0" smtClean="0">
              <a:latin typeface="+mn-lt"/>
            </a:endParaRPr>
          </a:p>
          <a:p>
            <a:pPr>
              <a:buFont typeface="Wingdings" panose="05000000000000000000" pitchFamily="2" charset="2"/>
              <a:buChar char="q"/>
            </a:pPr>
            <a:endParaRPr lang="en-IN" b="1" dirty="0" smtClean="0">
              <a:latin typeface="+mn-lt"/>
            </a:endParaRPr>
          </a:p>
          <a:p>
            <a:pPr>
              <a:buFont typeface="Wingdings" panose="05000000000000000000" pitchFamily="2" charset="2"/>
              <a:buChar char="q"/>
            </a:pPr>
            <a:r>
              <a:rPr lang="en-IN" b="1" dirty="0" smtClean="0">
                <a:latin typeface="+mn-lt"/>
              </a:rPr>
              <a:t>Result</a:t>
            </a:r>
            <a:endParaRPr lang="en-US" b="1" dirty="0" smtClean="0">
              <a:latin typeface="+mn-lt"/>
            </a:endParaRPr>
          </a:p>
          <a:p>
            <a:pPr lvl="1">
              <a:buFont typeface="Wingdings" panose="05000000000000000000" pitchFamily="2" charset="2"/>
              <a:buChar char="q"/>
            </a:pPr>
            <a:r>
              <a:rPr lang="en-IN" dirty="0" smtClean="0">
                <a:latin typeface="+mn-lt"/>
              </a:rPr>
              <a:t>Party having </a:t>
            </a:r>
            <a:r>
              <a:rPr lang="en-IN" dirty="0" smtClean="0">
                <a:latin typeface="+mn-lt"/>
              </a:rPr>
              <a:t>maximum </a:t>
            </a:r>
            <a:r>
              <a:rPr lang="en-IN" dirty="0" smtClean="0">
                <a:latin typeface="+mn-lt"/>
              </a:rPr>
              <a:t>vote wins.</a:t>
            </a:r>
            <a:endParaRPr lang="en-US" dirty="0" smtClean="0">
              <a:latin typeface="+mn-lt"/>
            </a:endParaRPr>
          </a:p>
          <a:p>
            <a:pPr lvl="1">
              <a:buFont typeface="Wingdings" panose="05000000000000000000" pitchFamily="2" charset="2"/>
              <a:buChar char="q"/>
            </a:pPr>
            <a:r>
              <a:rPr lang="en-IN" dirty="0" smtClean="0">
                <a:latin typeface="+mn-lt"/>
              </a:rPr>
              <a:t>Winner Party name </a:t>
            </a:r>
            <a:r>
              <a:rPr lang="en-IN" smtClean="0">
                <a:latin typeface="+mn-lt"/>
              </a:rPr>
              <a:t>is </a:t>
            </a:r>
            <a:r>
              <a:rPr lang="en-IN" smtClean="0">
                <a:latin typeface="+mn-lt"/>
              </a:rPr>
              <a:t>displayed.</a:t>
            </a:r>
            <a:endParaRPr lang="en-US" dirty="0" smtClean="0">
              <a:latin typeface="+mn-lt"/>
            </a:endParaRPr>
          </a:p>
          <a:p>
            <a:endParaRPr lang="en-US" dirty="0">
              <a:latin typeface="+mn-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421</TotalTime>
  <Words>540</Words>
  <Application>Microsoft Office PowerPoint</Application>
  <PresentationFormat>On-screen Show (4:3)</PresentationFormat>
  <Paragraphs>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Median</vt:lpstr>
      <vt:lpstr>E-Voting System Using Blockchain</vt:lpstr>
      <vt:lpstr>TABLE OF CONTENTS </vt:lpstr>
      <vt:lpstr>Motive</vt:lpstr>
      <vt:lpstr>Problem statement</vt:lpstr>
      <vt:lpstr>Introduction</vt:lpstr>
      <vt:lpstr>Brief Description</vt:lpstr>
      <vt:lpstr>Slide 7</vt:lpstr>
      <vt:lpstr>Slide 8</vt:lpstr>
      <vt:lpstr>System Actors and their Features</vt:lpstr>
      <vt:lpstr>Use Case Diagram</vt:lpstr>
      <vt:lpstr>SNAPSHOTS</vt:lpstr>
      <vt:lpstr>SNAPSHOTS</vt:lpstr>
      <vt:lpstr>SNAPSHOTS</vt:lpstr>
      <vt:lpstr>SNAPSHOTS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E-Voting System Using Blockchain</dc:title>
  <dc:creator>dizkd</dc:creator>
  <cp:lastModifiedBy>Shyamendra bhadauria</cp:lastModifiedBy>
  <cp:revision>55</cp:revision>
  <dcterms:created xsi:type="dcterms:W3CDTF">2019-11-02T17:19:22Z</dcterms:created>
  <dcterms:modified xsi:type="dcterms:W3CDTF">2019-11-30T05:49:11Z</dcterms:modified>
</cp:coreProperties>
</file>