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2" r:id="rId3"/>
    <p:sldId id="260" r:id="rId4"/>
    <p:sldId id="261" r:id="rId5"/>
    <p:sldId id="270"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6" d="100"/>
          <a:sy n="116" d="100"/>
        </p:scale>
        <p:origin x="3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A0055-DC6D-4073-B5CA-40A72E616358}" type="datetimeFigureOut">
              <a:rPr lang="en-US" smtClean="0"/>
              <a:t>8/26/2020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70AD3-911A-4D7B-9820-806B274615C3}" type="slidenum">
              <a:rPr lang="en-US" smtClean="0"/>
              <a:t>‹#›</a:t>
            </a:fld>
            <a:endParaRPr lang="en-US"/>
          </a:p>
        </p:txBody>
      </p:sp>
    </p:spTree>
    <p:extLst>
      <p:ext uri="{BB962C8B-B14F-4D97-AF65-F5344CB8AC3E}">
        <p14:creationId xmlns:p14="http://schemas.microsoft.com/office/powerpoint/2010/main" val="266460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FFD08-38AA-4326-AAC6-211938398A53}" type="slidenum">
              <a:rPr lang="en-US" smtClean="0"/>
              <a:t>1</a:t>
            </a:fld>
            <a:endParaRPr lang="en-US"/>
          </a:p>
        </p:txBody>
      </p:sp>
    </p:spTree>
    <p:extLst>
      <p:ext uri="{BB962C8B-B14F-4D97-AF65-F5344CB8AC3E}">
        <p14:creationId xmlns:p14="http://schemas.microsoft.com/office/powerpoint/2010/main" val="698299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439AB-1CDA-45E3-ACE5-7E854E9A52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CCCE1E-5713-47A5-8348-F39C48713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E75EB3-C38C-4937-954D-901FBF93C11D}"/>
              </a:ext>
            </a:extLst>
          </p:cNvPr>
          <p:cNvSpPr>
            <a:spLocks noGrp="1"/>
          </p:cNvSpPr>
          <p:nvPr>
            <p:ph type="dt" sz="half" idx="10"/>
          </p:nvPr>
        </p:nvSpPr>
        <p:spPr/>
        <p:txBody>
          <a:bodyPr/>
          <a:lstStyle/>
          <a:p>
            <a:fld id="{2E52E75C-8C56-497E-82F7-9D3A0F1A1E3B}" type="datetimeFigureOut">
              <a:rPr lang="en-US" smtClean="0"/>
              <a:t>8/26/2020</a:t>
            </a:fld>
            <a:endParaRPr lang="en-US"/>
          </a:p>
        </p:txBody>
      </p:sp>
      <p:sp>
        <p:nvSpPr>
          <p:cNvPr id="5" name="Footer Placeholder 4">
            <a:extLst>
              <a:ext uri="{FF2B5EF4-FFF2-40B4-BE49-F238E27FC236}">
                <a16:creationId xmlns:a16="http://schemas.microsoft.com/office/drawing/2014/main" id="{B4357C09-1795-4D12-A319-49CB089B5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DEFBD-ED89-4429-8716-59151B6C86E6}"/>
              </a:ext>
            </a:extLst>
          </p:cNvPr>
          <p:cNvSpPr>
            <a:spLocks noGrp="1"/>
          </p:cNvSpPr>
          <p:nvPr>
            <p:ph type="sldNum" sz="quarter" idx="12"/>
          </p:nvPr>
        </p:nvSpPr>
        <p:spPr/>
        <p:txBody>
          <a:bodyPr/>
          <a:lstStyle/>
          <a:p>
            <a:fld id="{A966FC15-6257-4555-9C9A-4305875AD38B}" type="slidenum">
              <a:rPr lang="en-US" smtClean="0"/>
              <a:t>‹#›</a:t>
            </a:fld>
            <a:endParaRPr lang="en-US"/>
          </a:p>
        </p:txBody>
      </p:sp>
    </p:spTree>
    <p:extLst>
      <p:ext uri="{BB962C8B-B14F-4D97-AF65-F5344CB8AC3E}">
        <p14:creationId xmlns:p14="http://schemas.microsoft.com/office/powerpoint/2010/main" val="257354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E64F-F666-402C-8726-012833AFC9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67ABDB-CB6E-49FB-8EC0-F445F6BD67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A9139-6799-40C4-AAA0-65C50B56A047}"/>
              </a:ext>
            </a:extLst>
          </p:cNvPr>
          <p:cNvSpPr>
            <a:spLocks noGrp="1"/>
          </p:cNvSpPr>
          <p:nvPr>
            <p:ph type="dt" sz="half" idx="10"/>
          </p:nvPr>
        </p:nvSpPr>
        <p:spPr/>
        <p:txBody>
          <a:bodyPr/>
          <a:lstStyle/>
          <a:p>
            <a:fld id="{2E52E75C-8C56-497E-82F7-9D3A0F1A1E3B}" type="datetimeFigureOut">
              <a:rPr lang="en-US" smtClean="0"/>
              <a:t>8/26/2020</a:t>
            </a:fld>
            <a:endParaRPr lang="en-US"/>
          </a:p>
        </p:txBody>
      </p:sp>
      <p:sp>
        <p:nvSpPr>
          <p:cNvPr id="5" name="Footer Placeholder 4">
            <a:extLst>
              <a:ext uri="{FF2B5EF4-FFF2-40B4-BE49-F238E27FC236}">
                <a16:creationId xmlns:a16="http://schemas.microsoft.com/office/drawing/2014/main" id="{036B3F55-C8B7-4BA4-9EEF-AF723FDAE2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86C70-65E7-4738-B0AE-69692F855B1B}"/>
              </a:ext>
            </a:extLst>
          </p:cNvPr>
          <p:cNvSpPr>
            <a:spLocks noGrp="1"/>
          </p:cNvSpPr>
          <p:nvPr>
            <p:ph type="sldNum" sz="quarter" idx="12"/>
          </p:nvPr>
        </p:nvSpPr>
        <p:spPr/>
        <p:txBody>
          <a:bodyPr/>
          <a:lstStyle/>
          <a:p>
            <a:fld id="{A966FC15-6257-4555-9C9A-4305875AD38B}" type="slidenum">
              <a:rPr lang="en-US" smtClean="0"/>
              <a:t>‹#›</a:t>
            </a:fld>
            <a:endParaRPr lang="en-US"/>
          </a:p>
        </p:txBody>
      </p:sp>
    </p:spTree>
    <p:extLst>
      <p:ext uri="{BB962C8B-B14F-4D97-AF65-F5344CB8AC3E}">
        <p14:creationId xmlns:p14="http://schemas.microsoft.com/office/powerpoint/2010/main" val="221314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53E2F5-E9DD-434B-81A7-31FD623E39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C6F914-D591-4B92-9D1E-49A4A02FC9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CEAB5-45DA-43DB-8778-525EF9D28055}"/>
              </a:ext>
            </a:extLst>
          </p:cNvPr>
          <p:cNvSpPr>
            <a:spLocks noGrp="1"/>
          </p:cNvSpPr>
          <p:nvPr>
            <p:ph type="dt" sz="half" idx="10"/>
          </p:nvPr>
        </p:nvSpPr>
        <p:spPr/>
        <p:txBody>
          <a:bodyPr/>
          <a:lstStyle/>
          <a:p>
            <a:fld id="{2E52E75C-8C56-497E-82F7-9D3A0F1A1E3B}" type="datetimeFigureOut">
              <a:rPr lang="en-US" smtClean="0"/>
              <a:t>8/26/2020</a:t>
            </a:fld>
            <a:endParaRPr lang="en-US"/>
          </a:p>
        </p:txBody>
      </p:sp>
      <p:sp>
        <p:nvSpPr>
          <p:cNvPr id="5" name="Footer Placeholder 4">
            <a:extLst>
              <a:ext uri="{FF2B5EF4-FFF2-40B4-BE49-F238E27FC236}">
                <a16:creationId xmlns:a16="http://schemas.microsoft.com/office/drawing/2014/main" id="{F897E6E5-A55F-4035-99B4-E6D07EF94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FA000-79B0-45E7-AE29-51B4A100C2D6}"/>
              </a:ext>
            </a:extLst>
          </p:cNvPr>
          <p:cNvSpPr>
            <a:spLocks noGrp="1"/>
          </p:cNvSpPr>
          <p:nvPr>
            <p:ph type="sldNum" sz="quarter" idx="12"/>
          </p:nvPr>
        </p:nvSpPr>
        <p:spPr/>
        <p:txBody>
          <a:bodyPr/>
          <a:lstStyle/>
          <a:p>
            <a:fld id="{A966FC15-6257-4555-9C9A-4305875AD38B}" type="slidenum">
              <a:rPr lang="en-US" smtClean="0"/>
              <a:t>‹#›</a:t>
            </a:fld>
            <a:endParaRPr lang="en-US"/>
          </a:p>
        </p:txBody>
      </p:sp>
    </p:spTree>
    <p:extLst>
      <p:ext uri="{BB962C8B-B14F-4D97-AF65-F5344CB8AC3E}">
        <p14:creationId xmlns:p14="http://schemas.microsoft.com/office/powerpoint/2010/main" val="379027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9677-A744-488A-A63C-53F8E43CB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B257C5-77A8-4CD5-9B2E-C86AEDF189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6726F-732D-45BE-AB8E-250ABBB77FE4}"/>
              </a:ext>
            </a:extLst>
          </p:cNvPr>
          <p:cNvSpPr>
            <a:spLocks noGrp="1"/>
          </p:cNvSpPr>
          <p:nvPr>
            <p:ph type="dt" sz="half" idx="10"/>
          </p:nvPr>
        </p:nvSpPr>
        <p:spPr/>
        <p:txBody>
          <a:bodyPr/>
          <a:lstStyle/>
          <a:p>
            <a:fld id="{2E52E75C-8C56-497E-82F7-9D3A0F1A1E3B}" type="datetimeFigureOut">
              <a:rPr lang="en-US" smtClean="0"/>
              <a:t>8/26/2020</a:t>
            </a:fld>
            <a:endParaRPr lang="en-US"/>
          </a:p>
        </p:txBody>
      </p:sp>
      <p:sp>
        <p:nvSpPr>
          <p:cNvPr id="5" name="Footer Placeholder 4">
            <a:extLst>
              <a:ext uri="{FF2B5EF4-FFF2-40B4-BE49-F238E27FC236}">
                <a16:creationId xmlns:a16="http://schemas.microsoft.com/office/drawing/2014/main" id="{D5D2E948-DFB6-4A39-ACC9-7CEA51F73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E15B9-32DB-4048-AB62-099C1193AEE7}"/>
              </a:ext>
            </a:extLst>
          </p:cNvPr>
          <p:cNvSpPr>
            <a:spLocks noGrp="1"/>
          </p:cNvSpPr>
          <p:nvPr>
            <p:ph type="sldNum" sz="quarter" idx="12"/>
          </p:nvPr>
        </p:nvSpPr>
        <p:spPr/>
        <p:txBody>
          <a:bodyPr/>
          <a:lstStyle/>
          <a:p>
            <a:fld id="{A966FC15-6257-4555-9C9A-4305875AD38B}" type="slidenum">
              <a:rPr lang="en-US" smtClean="0"/>
              <a:t>‹#›</a:t>
            </a:fld>
            <a:endParaRPr lang="en-US"/>
          </a:p>
        </p:txBody>
      </p:sp>
    </p:spTree>
    <p:extLst>
      <p:ext uri="{BB962C8B-B14F-4D97-AF65-F5344CB8AC3E}">
        <p14:creationId xmlns:p14="http://schemas.microsoft.com/office/powerpoint/2010/main" val="222900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01EF-FCD7-44D6-B11A-7A091E3BAF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0EC4CB-EB31-4463-A099-8FE5AB6886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0AC353-61BD-49D3-9AB8-23EBA071447F}"/>
              </a:ext>
            </a:extLst>
          </p:cNvPr>
          <p:cNvSpPr>
            <a:spLocks noGrp="1"/>
          </p:cNvSpPr>
          <p:nvPr>
            <p:ph type="dt" sz="half" idx="10"/>
          </p:nvPr>
        </p:nvSpPr>
        <p:spPr/>
        <p:txBody>
          <a:bodyPr/>
          <a:lstStyle/>
          <a:p>
            <a:fld id="{2E52E75C-8C56-497E-82F7-9D3A0F1A1E3B}" type="datetimeFigureOut">
              <a:rPr lang="en-US" smtClean="0"/>
              <a:t>8/26/2020</a:t>
            </a:fld>
            <a:endParaRPr lang="en-US"/>
          </a:p>
        </p:txBody>
      </p:sp>
      <p:sp>
        <p:nvSpPr>
          <p:cNvPr id="5" name="Footer Placeholder 4">
            <a:extLst>
              <a:ext uri="{FF2B5EF4-FFF2-40B4-BE49-F238E27FC236}">
                <a16:creationId xmlns:a16="http://schemas.microsoft.com/office/drawing/2014/main" id="{B1158274-CE5D-40A7-B9E2-47FAC60FC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62A438-6916-4234-8B94-8F3819CE341E}"/>
              </a:ext>
            </a:extLst>
          </p:cNvPr>
          <p:cNvSpPr>
            <a:spLocks noGrp="1"/>
          </p:cNvSpPr>
          <p:nvPr>
            <p:ph type="sldNum" sz="quarter" idx="12"/>
          </p:nvPr>
        </p:nvSpPr>
        <p:spPr/>
        <p:txBody>
          <a:bodyPr/>
          <a:lstStyle/>
          <a:p>
            <a:fld id="{A966FC15-6257-4555-9C9A-4305875AD38B}" type="slidenum">
              <a:rPr lang="en-US" smtClean="0"/>
              <a:t>‹#›</a:t>
            </a:fld>
            <a:endParaRPr lang="en-US"/>
          </a:p>
        </p:txBody>
      </p:sp>
    </p:spTree>
    <p:extLst>
      <p:ext uri="{BB962C8B-B14F-4D97-AF65-F5344CB8AC3E}">
        <p14:creationId xmlns:p14="http://schemas.microsoft.com/office/powerpoint/2010/main" val="140613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DBC5-1300-4CC1-86A2-07C3328019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6BB26-E42A-436B-9D45-363BA94F3B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05B81A-8FF3-4E64-A541-CDF9ACCAA0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CAF1D5-5955-4B0D-B247-EBED5748AF47}"/>
              </a:ext>
            </a:extLst>
          </p:cNvPr>
          <p:cNvSpPr>
            <a:spLocks noGrp="1"/>
          </p:cNvSpPr>
          <p:nvPr>
            <p:ph type="dt" sz="half" idx="10"/>
          </p:nvPr>
        </p:nvSpPr>
        <p:spPr/>
        <p:txBody>
          <a:bodyPr/>
          <a:lstStyle/>
          <a:p>
            <a:fld id="{2E52E75C-8C56-497E-82F7-9D3A0F1A1E3B}" type="datetimeFigureOut">
              <a:rPr lang="en-US" smtClean="0"/>
              <a:t>8/26/2020</a:t>
            </a:fld>
            <a:endParaRPr lang="en-US"/>
          </a:p>
        </p:txBody>
      </p:sp>
      <p:sp>
        <p:nvSpPr>
          <p:cNvPr id="6" name="Footer Placeholder 5">
            <a:extLst>
              <a:ext uri="{FF2B5EF4-FFF2-40B4-BE49-F238E27FC236}">
                <a16:creationId xmlns:a16="http://schemas.microsoft.com/office/drawing/2014/main" id="{9B3ACCC8-E4E1-44E4-B5EF-F0616EC6C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22DC9-96D0-48DD-8283-32E3FA463FFF}"/>
              </a:ext>
            </a:extLst>
          </p:cNvPr>
          <p:cNvSpPr>
            <a:spLocks noGrp="1"/>
          </p:cNvSpPr>
          <p:nvPr>
            <p:ph type="sldNum" sz="quarter" idx="12"/>
          </p:nvPr>
        </p:nvSpPr>
        <p:spPr/>
        <p:txBody>
          <a:bodyPr/>
          <a:lstStyle/>
          <a:p>
            <a:fld id="{A966FC15-6257-4555-9C9A-4305875AD38B}" type="slidenum">
              <a:rPr lang="en-US" smtClean="0"/>
              <a:t>‹#›</a:t>
            </a:fld>
            <a:endParaRPr lang="en-US"/>
          </a:p>
        </p:txBody>
      </p:sp>
    </p:spTree>
    <p:extLst>
      <p:ext uri="{BB962C8B-B14F-4D97-AF65-F5344CB8AC3E}">
        <p14:creationId xmlns:p14="http://schemas.microsoft.com/office/powerpoint/2010/main" val="179505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9B9B6-79A4-49E2-AE92-E65679FEAC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8309B6-325B-44B0-A734-CA669C53E3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67905-02B6-44EB-990C-EF88C01A6E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F78ADD-4ABF-4ADE-B9CA-3482449BA1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D7256-7C46-4A38-8A23-31378BDBCA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0BB04B-13C5-422D-97F0-A6605AA6D562}"/>
              </a:ext>
            </a:extLst>
          </p:cNvPr>
          <p:cNvSpPr>
            <a:spLocks noGrp="1"/>
          </p:cNvSpPr>
          <p:nvPr>
            <p:ph type="dt" sz="half" idx="10"/>
          </p:nvPr>
        </p:nvSpPr>
        <p:spPr/>
        <p:txBody>
          <a:bodyPr/>
          <a:lstStyle/>
          <a:p>
            <a:fld id="{2E52E75C-8C56-497E-82F7-9D3A0F1A1E3B}" type="datetimeFigureOut">
              <a:rPr lang="en-US" smtClean="0"/>
              <a:t>8/26/2020</a:t>
            </a:fld>
            <a:endParaRPr lang="en-US"/>
          </a:p>
        </p:txBody>
      </p:sp>
      <p:sp>
        <p:nvSpPr>
          <p:cNvPr id="8" name="Footer Placeholder 7">
            <a:extLst>
              <a:ext uri="{FF2B5EF4-FFF2-40B4-BE49-F238E27FC236}">
                <a16:creationId xmlns:a16="http://schemas.microsoft.com/office/drawing/2014/main" id="{8A87B98B-CE7B-4417-A35B-1B6ACE1757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5CB8D0-FADC-40DB-AECB-9DE574B3276B}"/>
              </a:ext>
            </a:extLst>
          </p:cNvPr>
          <p:cNvSpPr>
            <a:spLocks noGrp="1"/>
          </p:cNvSpPr>
          <p:nvPr>
            <p:ph type="sldNum" sz="quarter" idx="12"/>
          </p:nvPr>
        </p:nvSpPr>
        <p:spPr/>
        <p:txBody>
          <a:bodyPr/>
          <a:lstStyle/>
          <a:p>
            <a:fld id="{A966FC15-6257-4555-9C9A-4305875AD38B}" type="slidenum">
              <a:rPr lang="en-US" smtClean="0"/>
              <a:t>‹#›</a:t>
            </a:fld>
            <a:endParaRPr lang="en-US"/>
          </a:p>
        </p:txBody>
      </p:sp>
    </p:spTree>
    <p:extLst>
      <p:ext uri="{BB962C8B-B14F-4D97-AF65-F5344CB8AC3E}">
        <p14:creationId xmlns:p14="http://schemas.microsoft.com/office/powerpoint/2010/main" val="913140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E567-4A7D-41F3-9F3E-F18730CA26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985B9E-0E96-4F45-8371-7EC346530806}"/>
              </a:ext>
            </a:extLst>
          </p:cNvPr>
          <p:cNvSpPr>
            <a:spLocks noGrp="1"/>
          </p:cNvSpPr>
          <p:nvPr>
            <p:ph type="dt" sz="half" idx="10"/>
          </p:nvPr>
        </p:nvSpPr>
        <p:spPr/>
        <p:txBody>
          <a:bodyPr/>
          <a:lstStyle/>
          <a:p>
            <a:fld id="{2E52E75C-8C56-497E-82F7-9D3A0F1A1E3B}" type="datetimeFigureOut">
              <a:rPr lang="en-US" smtClean="0"/>
              <a:t>8/26/2020</a:t>
            </a:fld>
            <a:endParaRPr lang="en-US"/>
          </a:p>
        </p:txBody>
      </p:sp>
      <p:sp>
        <p:nvSpPr>
          <p:cNvPr id="4" name="Footer Placeholder 3">
            <a:extLst>
              <a:ext uri="{FF2B5EF4-FFF2-40B4-BE49-F238E27FC236}">
                <a16:creationId xmlns:a16="http://schemas.microsoft.com/office/drawing/2014/main" id="{86B4857A-D710-4FB4-B040-D0601B2E35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9FFBF0-A313-4F2F-B8BA-992465EBBEDF}"/>
              </a:ext>
            </a:extLst>
          </p:cNvPr>
          <p:cNvSpPr>
            <a:spLocks noGrp="1"/>
          </p:cNvSpPr>
          <p:nvPr>
            <p:ph type="sldNum" sz="quarter" idx="12"/>
          </p:nvPr>
        </p:nvSpPr>
        <p:spPr/>
        <p:txBody>
          <a:bodyPr/>
          <a:lstStyle/>
          <a:p>
            <a:fld id="{A966FC15-6257-4555-9C9A-4305875AD38B}" type="slidenum">
              <a:rPr lang="en-US" smtClean="0"/>
              <a:t>‹#›</a:t>
            </a:fld>
            <a:endParaRPr lang="en-US"/>
          </a:p>
        </p:txBody>
      </p:sp>
    </p:spTree>
    <p:extLst>
      <p:ext uri="{BB962C8B-B14F-4D97-AF65-F5344CB8AC3E}">
        <p14:creationId xmlns:p14="http://schemas.microsoft.com/office/powerpoint/2010/main" val="227130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10DEB6-9554-4843-AA1C-223CCD721402}"/>
              </a:ext>
            </a:extLst>
          </p:cNvPr>
          <p:cNvSpPr>
            <a:spLocks noGrp="1"/>
          </p:cNvSpPr>
          <p:nvPr>
            <p:ph type="dt" sz="half" idx="10"/>
          </p:nvPr>
        </p:nvSpPr>
        <p:spPr/>
        <p:txBody>
          <a:bodyPr/>
          <a:lstStyle/>
          <a:p>
            <a:fld id="{2E52E75C-8C56-497E-82F7-9D3A0F1A1E3B}" type="datetimeFigureOut">
              <a:rPr lang="en-US" smtClean="0"/>
              <a:t>8/26/2020</a:t>
            </a:fld>
            <a:endParaRPr lang="en-US"/>
          </a:p>
        </p:txBody>
      </p:sp>
      <p:sp>
        <p:nvSpPr>
          <p:cNvPr id="3" name="Footer Placeholder 2">
            <a:extLst>
              <a:ext uri="{FF2B5EF4-FFF2-40B4-BE49-F238E27FC236}">
                <a16:creationId xmlns:a16="http://schemas.microsoft.com/office/drawing/2014/main" id="{3ACE198B-A458-4466-B177-2EAEC37F29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70ABE0-C049-4B53-AB36-A125E7D2B507}"/>
              </a:ext>
            </a:extLst>
          </p:cNvPr>
          <p:cNvSpPr>
            <a:spLocks noGrp="1"/>
          </p:cNvSpPr>
          <p:nvPr>
            <p:ph type="sldNum" sz="quarter" idx="12"/>
          </p:nvPr>
        </p:nvSpPr>
        <p:spPr/>
        <p:txBody>
          <a:bodyPr/>
          <a:lstStyle/>
          <a:p>
            <a:fld id="{A966FC15-6257-4555-9C9A-4305875AD38B}" type="slidenum">
              <a:rPr lang="en-US" smtClean="0"/>
              <a:t>‹#›</a:t>
            </a:fld>
            <a:endParaRPr lang="en-US"/>
          </a:p>
        </p:txBody>
      </p:sp>
    </p:spTree>
    <p:extLst>
      <p:ext uri="{BB962C8B-B14F-4D97-AF65-F5344CB8AC3E}">
        <p14:creationId xmlns:p14="http://schemas.microsoft.com/office/powerpoint/2010/main" val="339664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A988-5C8E-4E20-9088-8E5E4C52D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47ACC-6773-48AC-B7D7-AFBACC24E4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937E4B-3647-4057-8CAD-30B704C2B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C1ACE-F044-41FE-AA40-824EC16C5881}"/>
              </a:ext>
            </a:extLst>
          </p:cNvPr>
          <p:cNvSpPr>
            <a:spLocks noGrp="1"/>
          </p:cNvSpPr>
          <p:nvPr>
            <p:ph type="dt" sz="half" idx="10"/>
          </p:nvPr>
        </p:nvSpPr>
        <p:spPr/>
        <p:txBody>
          <a:bodyPr/>
          <a:lstStyle/>
          <a:p>
            <a:fld id="{2E52E75C-8C56-497E-82F7-9D3A0F1A1E3B}" type="datetimeFigureOut">
              <a:rPr lang="en-US" smtClean="0"/>
              <a:t>8/26/2020</a:t>
            </a:fld>
            <a:endParaRPr lang="en-US"/>
          </a:p>
        </p:txBody>
      </p:sp>
      <p:sp>
        <p:nvSpPr>
          <p:cNvPr id="6" name="Footer Placeholder 5">
            <a:extLst>
              <a:ext uri="{FF2B5EF4-FFF2-40B4-BE49-F238E27FC236}">
                <a16:creationId xmlns:a16="http://schemas.microsoft.com/office/drawing/2014/main" id="{96828908-52CA-4147-BC3D-8BF9EF4EB0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2DCF7-0E33-4A28-A7F2-F43AAF9E5316}"/>
              </a:ext>
            </a:extLst>
          </p:cNvPr>
          <p:cNvSpPr>
            <a:spLocks noGrp="1"/>
          </p:cNvSpPr>
          <p:nvPr>
            <p:ph type="sldNum" sz="quarter" idx="12"/>
          </p:nvPr>
        </p:nvSpPr>
        <p:spPr/>
        <p:txBody>
          <a:bodyPr/>
          <a:lstStyle/>
          <a:p>
            <a:fld id="{A966FC15-6257-4555-9C9A-4305875AD38B}" type="slidenum">
              <a:rPr lang="en-US" smtClean="0"/>
              <a:t>‹#›</a:t>
            </a:fld>
            <a:endParaRPr lang="en-US"/>
          </a:p>
        </p:txBody>
      </p:sp>
    </p:spTree>
    <p:extLst>
      <p:ext uri="{BB962C8B-B14F-4D97-AF65-F5344CB8AC3E}">
        <p14:creationId xmlns:p14="http://schemas.microsoft.com/office/powerpoint/2010/main" val="236647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37A5-A25F-4485-BE8F-1E8BE47D2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69C12F-48CC-4FFA-8F13-9E96CF1346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5F4A9-779F-493C-AC54-9BE57279A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DC14F-8F8D-40B6-9BFE-2F68614454F3}"/>
              </a:ext>
            </a:extLst>
          </p:cNvPr>
          <p:cNvSpPr>
            <a:spLocks noGrp="1"/>
          </p:cNvSpPr>
          <p:nvPr>
            <p:ph type="dt" sz="half" idx="10"/>
          </p:nvPr>
        </p:nvSpPr>
        <p:spPr/>
        <p:txBody>
          <a:bodyPr/>
          <a:lstStyle/>
          <a:p>
            <a:fld id="{2E52E75C-8C56-497E-82F7-9D3A0F1A1E3B}" type="datetimeFigureOut">
              <a:rPr lang="en-US" smtClean="0"/>
              <a:t>8/26/2020</a:t>
            </a:fld>
            <a:endParaRPr lang="en-US"/>
          </a:p>
        </p:txBody>
      </p:sp>
      <p:sp>
        <p:nvSpPr>
          <p:cNvPr id="6" name="Footer Placeholder 5">
            <a:extLst>
              <a:ext uri="{FF2B5EF4-FFF2-40B4-BE49-F238E27FC236}">
                <a16:creationId xmlns:a16="http://schemas.microsoft.com/office/drawing/2014/main" id="{8762A2A2-DE75-4552-AB0A-DAB2AC972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F6A50D-7F80-4125-B4B4-FAC8F9235F63}"/>
              </a:ext>
            </a:extLst>
          </p:cNvPr>
          <p:cNvSpPr>
            <a:spLocks noGrp="1"/>
          </p:cNvSpPr>
          <p:nvPr>
            <p:ph type="sldNum" sz="quarter" idx="12"/>
          </p:nvPr>
        </p:nvSpPr>
        <p:spPr/>
        <p:txBody>
          <a:bodyPr/>
          <a:lstStyle/>
          <a:p>
            <a:fld id="{A966FC15-6257-4555-9C9A-4305875AD38B}" type="slidenum">
              <a:rPr lang="en-US" smtClean="0"/>
              <a:t>‹#›</a:t>
            </a:fld>
            <a:endParaRPr lang="en-US"/>
          </a:p>
        </p:txBody>
      </p:sp>
    </p:spTree>
    <p:extLst>
      <p:ext uri="{BB962C8B-B14F-4D97-AF65-F5344CB8AC3E}">
        <p14:creationId xmlns:p14="http://schemas.microsoft.com/office/powerpoint/2010/main" val="66496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3A6784-8EB4-4A4F-BDA6-358256027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4D14C4-3929-43F1-80BB-6932507285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9D598-7EA8-4F8D-8B11-E58E3B8E2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2E75C-8C56-497E-82F7-9D3A0F1A1E3B}" type="datetimeFigureOut">
              <a:rPr lang="en-US" smtClean="0"/>
              <a:t>8/26/2020</a:t>
            </a:fld>
            <a:endParaRPr lang="en-US"/>
          </a:p>
        </p:txBody>
      </p:sp>
      <p:sp>
        <p:nvSpPr>
          <p:cNvPr id="5" name="Footer Placeholder 4">
            <a:extLst>
              <a:ext uri="{FF2B5EF4-FFF2-40B4-BE49-F238E27FC236}">
                <a16:creationId xmlns:a16="http://schemas.microsoft.com/office/drawing/2014/main" id="{2B3F15CA-5890-414B-ADB7-BB9DE6BAD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09C8C-62F2-48CF-9C71-5EB9B59A69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66FC15-6257-4555-9C9A-4305875AD38B}" type="slidenum">
              <a:rPr lang="en-US" smtClean="0"/>
              <a:t>‹#›</a:t>
            </a:fld>
            <a:endParaRPr lang="en-US"/>
          </a:p>
        </p:txBody>
      </p:sp>
    </p:spTree>
    <p:extLst>
      <p:ext uri="{BB962C8B-B14F-4D97-AF65-F5344CB8AC3E}">
        <p14:creationId xmlns:p14="http://schemas.microsoft.com/office/powerpoint/2010/main" val="1452457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mplex_adaptive_system#:~:text=A%20complex%20adaptive%20system%20is,the%20aggregate%20of%20its%20parts." TargetMode="External"/><Relationship Id="rId2" Type="http://schemas.openxmlformats.org/officeDocument/2006/relationships/hyperlink" Target="https://en.wikipedia.org/wiki/Complex_system"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Ways of using a computer</a:t>
            </a:r>
          </a:p>
        </p:txBody>
      </p:sp>
      <p:sp>
        <p:nvSpPr>
          <p:cNvPr id="3" name="Content Placeholder 2"/>
          <p:cNvSpPr>
            <a:spLocks noGrp="1"/>
          </p:cNvSpPr>
          <p:nvPr>
            <p:ph idx="1"/>
          </p:nvPr>
        </p:nvSpPr>
        <p:spPr>
          <a:xfrm>
            <a:off x="2152650" y="1690689"/>
            <a:ext cx="8134350" cy="4486274"/>
          </a:xfrm>
        </p:spPr>
        <p:txBody>
          <a:bodyPr>
            <a:normAutofit/>
          </a:bodyPr>
          <a:lstStyle/>
          <a:p>
            <a:pPr marL="109728" indent="0">
              <a:buNone/>
              <a:defRPr/>
            </a:pPr>
            <a:r>
              <a:rPr lang="en-US" sz="3200" dirty="0"/>
              <a:t>Question: What is the probability of getting at least one pair in a hand of five cards drawn from a standard deck of 52 cards?</a:t>
            </a:r>
          </a:p>
          <a:p>
            <a:pPr marL="109728" indent="0">
              <a:buNone/>
              <a:defRPr/>
            </a:pPr>
            <a:endParaRPr lang="en-US" sz="3200" dirty="0"/>
          </a:p>
          <a:p>
            <a:pPr marL="365760" indent="-256032">
              <a:buFont typeface="Wingdings 3"/>
              <a:buChar char=""/>
              <a:defRPr/>
            </a:pPr>
            <a:r>
              <a:rPr lang="en-US" dirty="0"/>
              <a:t>Calculator: 0.49</a:t>
            </a:r>
          </a:p>
          <a:p>
            <a:pPr marL="621792" lvl="1">
              <a:spcBef>
                <a:spcPts val="324"/>
              </a:spcBef>
              <a:buFont typeface="Verdana"/>
              <a:buChar char="◦"/>
              <a:defRPr/>
            </a:pPr>
            <a:endParaRPr lang="en-US" dirty="0"/>
          </a:p>
          <a:p>
            <a:pPr marL="365760" indent="-256032">
              <a:buFont typeface="Wingdings 3"/>
              <a:buChar char=""/>
              <a:defRPr/>
            </a:pPr>
            <a:r>
              <a:rPr lang="en-US" dirty="0"/>
              <a:t>Enumerator: 0.49</a:t>
            </a:r>
          </a:p>
          <a:p>
            <a:pPr marL="365760" indent="-256032">
              <a:buFont typeface="Wingdings 3"/>
              <a:buChar char=""/>
              <a:defRPr/>
            </a:pPr>
            <a:endParaRPr lang="en-US" dirty="0"/>
          </a:p>
          <a:p>
            <a:pPr marL="365760" indent="-256032">
              <a:buFont typeface="Wingdings 3"/>
              <a:buChar char=""/>
              <a:defRPr/>
            </a:pPr>
            <a:r>
              <a:rPr lang="en-US" dirty="0"/>
              <a:t>Simulator</a:t>
            </a:r>
            <a:r>
              <a:rPr lang="en-US"/>
              <a:t>: 0.51 </a:t>
            </a:r>
            <a:r>
              <a:rPr lang="en-US" dirty="0"/>
              <a:t>(200</a:t>
            </a:r>
            <a:r>
              <a:rPr lang="en-US"/>
              <a:t>), 0.48 </a:t>
            </a:r>
            <a:r>
              <a:rPr lang="en-US" dirty="0"/>
              <a:t>(2000</a:t>
            </a:r>
            <a:r>
              <a:rPr lang="en-US"/>
              <a:t>), 0.49 </a:t>
            </a:r>
            <a:r>
              <a:rPr lang="en-US" dirty="0"/>
              <a:t>(20000)</a:t>
            </a:r>
          </a:p>
          <a:p>
            <a:pPr marL="0" indent="0">
              <a:buNone/>
            </a:pPr>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220201" y="6311900"/>
            <a:ext cx="1304925" cy="333375"/>
          </a:xfrm>
          <a:prstGeom prst="rect">
            <a:avLst/>
          </a:prstGeom>
          <a:noFill/>
          <a:ln>
            <a:noFill/>
          </a:ln>
        </p:spPr>
      </p:pic>
      <p:pic>
        <p:nvPicPr>
          <p:cNvPr id="6" name="Picture 5"/>
          <p:cNvPicPr>
            <a:picLocks noChangeAspect="1"/>
          </p:cNvPicPr>
          <p:nvPr/>
        </p:nvPicPr>
        <p:blipFill>
          <a:blip r:embed="rId4"/>
          <a:stretch>
            <a:fillRect/>
          </a:stretch>
        </p:blipFill>
        <p:spPr>
          <a:xfrm>
            <a:off x="8143876" y="2862264"/>
            <a:ext cx="2143125" cy="2143125"/>
          </a:xfrm>
          <a:prstGeom prst="rect">
            <a:avLst/>
          </a:prstGeom>
          <a:effectLst>
            <a:softEdge rad="317500"/>
          </a:effectLst>
        </p:spPr>
      </p:pic>
    </p:spTree>
    <p:extLst>
      <p:ext uri="{BB962C8B-B14F-4D97-AF65-F5344CB8AC3E}">
        <p14:creationId xmlns:p14="http://schemas.microsoft.com/office/powerpoint/2010/main" val="3844041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Example 1: Segregation in Cities</a:t>
            </a:r>
          </a:p>
        </p:txBody>
      </p:sp>
      <p:sp>
        <p:nvSpPr>
          <p:cNvPr id="3" name="Content Placeholder 2"/>
          <p:cNvSpPr>
            <a:spLocks noGrp="1"/>
          </p:cNvSpPr>
          <p:nvPr>
            <p:ph idx="1"/>
          </p:nvPr>
        </p:nvSpPr>
        <p:spPr/>
        <p:txBody>
          <a:bodyPr/>
          <a:lstStyle/>
          <a:p>
            <a:pPr marL="365760" indent="-256032">
              <a:lnSpc>
                <a:spcPct val="120000"/>
              </a:lnSpc>
              <a:buFont typeface="Wingdings 3"/>
              <a:buChar char=""/>
              <a:defRPr/>
            </a:pPr>
            <a:r>
              <a:rPr lang="en-US" sz="2600" dirty="0"/>
              <a:t>Thomas Schelling, 1971 (Nobel Prize, 2005) pioneered ACE</a:t>
            </a:r>
          </a:p>
          <a:p>
            <a:pPr marL="365760" indent="-256032">
              <a:lnSpc>
                <a:spcPct val="120000"/>
              </a:lnSpc>
              <a:buFont typeface="Wingdings 3"/>
              <a:buChar char=""/>
              <a:defRPr/>
            </a:pPr>
            <a:r>
              <a:rPr lang="en-US" sz="2600" dirty="0"/>
              <a:t>Even a small degree of racial preference could lead to almost complete racial segregation in a city.</a:t>
            </a:r>
          </a:p>
          <a:p>
            <a:pPr marL="365760" indent="-256032">
              <a:lnSpc>
                <a:spcPct val="120000"/>
              </a:lnSpc>
              <a:buFont typeface="Wingdings 3"/>
              <a:buChar char=""/>
              <a:defRPr/>
            </a:pPr>
            <a:r>
              <a:rPr lang="en-US" sz="2600" dirty="0"/>
              <a:t>Analytical solution does not capture tipping points, dynamics, and characteristics of common outcomes.</a:t>
            </a:r>
          </a:p>
          <a:p>
            <a:pPr marL="365760" indent="-256032">
              <a:lnSpc>
                <a:spcPct val="120000"/>
              </a:lnSpc>
              <a:buFont typeface="Wingdings 3"/>
              <a:buChar char=""/>
              <a:defRPr/>
            </a:pPr>
            <a:r>
              <a:rPr lang="en-US" sz="2600" dirty="0"/>
              <a:t>A brief demonstration</a:t>
            </a:r>
          </a:p>
          <a:p>
            <a:pPr marL="365760" indent="-256032">
              <a:lnSpc>
                <a:spcPct val="120000"/>
              </a:lnSpc>
              <a:buFont typeface="Wingdings 3"/>
              <a:buChar char=""/>
              <a:defRPr/>
            </a:pPr>
            <a:endParaRPr lang="en-US" sz="2600" dirty="0"/>
          </a:p>
          <a:p>
            <a:pPr marL="109728" indent="0">
              <a:lnSpc>
                <a:spcPct val="120000"/>
              </a:lnSpc>
              <a:buNone/>
              <a:defRPr/>
            </a:pPr>
            <a:endParaRPr lang="en-US" sz="2600" dirty="0"/>
          </a:p>
          <a:p>
            <a:endParaRPr lang="en-US" dirty="0"/>
          </a:p>
          <a:p>
            <a:endParaRPr lang="en-US" dirty="0"/>
          </a:p>
        </p:txBody>
      </p:sp>
      <p:pic>
        <p:nvPicPr>
          <p:cNvPr id="4" name="Picture 3"/>
          <p:cNvPicPr>
            <a:picLocks noChangeAspect="1"/>
          </p:cNvPicPr>
          <p:nvPr/>
        </p:nvPicPr>
        <p:blipFill>
          <a:blip r:embed="rId2"/>
          <a:stretch>
            <a:fillRect/>
          </a:stretch>
        </p:blipFill>
        <p:spPr>
          <a:xfrm>
            <a:off x="9144001" y="6322151"/>
            <a:ext cx="1304657" cy="335309"/>
          </a:xfrm>
          <a:prstGeom prst="rect">
            <a:avLst/>
          </a:prstGeom>
        </p:spPr>
      </p:pic>
    </p:spTree>
    <p:extLst>
      <p:ext uri="{BB962C8B-B14F-4D97-AF65-F5344CB8AC3E}">
        <p14:creationId xmlns:p14="http://schemas.microsoft.com/office/powerpoint/2010/main" val="167988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Ways of using a computer</a:t>
            </a:r>
          </a:p>
        </p:txBody>
      </p:sp>
      <p:sp>
        <p:nvSpPr>
          <p:cNvPr id="3" name="Content Placeholder 2"/>
          <p:cNvSpPr>
            <a:spLocks noGrp="1"/>
          </p:cNvSpPr>
          <p:nvPr>
            <p:ph idx="1"/>
          </p:nvPr>
        </p:nvSpPr>
        <p:spPr>
          <a:xfrm>
            <a:off x="2152650" y="1690689"/>
            <a:ext cx="8134350" cy="4486274"/>
          </a:xfrm>
        </p:spPr>
        <p:txBody>
          <a:bodyPr>
            <a:normAutofit/>
          </a:bodyPr>
          <a:lstStyle/>
          <a:p>
            <a:pPr marL="365760" indent="-256032">
              <a:buFont typeface="Wingdings 3"/>
              <a:buChar char=""/>
              <a:defRPr/>
            </a:pPr>
            <a:r>
              <a:rPr lang="en-US" sz="2400" dirty="0"/>
              <a:t>For statistical purposes, Economists will often use a computer as a simulator (to do Monte Carlo simulations).</a:t>
            </a:r>
          </a:p>
          <a:p>
            <a:pPr marL="365760" indent="-256032">
              <a:buFont typeface="Wingdings 3"/>
              <a:buChar char=""/>
              <a:defRPr/>
            </a:pPr>
            <a:endParaRPr lang="en-US" sz="2400" dirty="0"/>
          </a:p>
          <a:p>
            <a:pPr marL="365760" indent="-256032">
              <a:buFont typeface="Wingdings 3"/>
              <a:buChar char=""/>
              <a:defRPr/>
            </a:pPr>
            <a:r>
              <a:rPr lang="en-US" sz="2400" dirty="0"/>
              <a:t>But for solving theoretical models, economists have conventionally used a computer primarily as a calculator.</a:t>
            </a:r>
          </a:p>
          <a:p>
            <a:pPr marL="365760" indent="-256032">
              <a:buFont typeface="Wingdings 3"/>
              <a:buChar char=""/>
              <a:defRPr/>
            </a:pPr>
            <a:endParaRPr lang="en-US" sz="2400" dirty="0"/>
          </a:p>
          <a:p>
            <a:pPr marL="365760" indent="-256032">
              <a:buFont typeface="Wingdings 3"/>
              <a:buChar char=""/>
              <a:defRPr/>
            </a:pPr>
            <a:r>
              <a:rPr lang="en-US" sz="2400" dirty="0"/>
              <a:t>However, many if not most </a:t>
            </a:r>
            <a:r>
              <a:rPr lang="en-US" sz="2400" i="1" dirty="0"/>
              <a:t>realistic </a:t>
            </a:r>
            <a:r>
              <a:rPr lang="en-US" sz="2400" dirty="0"/>
              <a:t>economic models are “intractable” and cannot be solved by conventional methods</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220201" y="6311900"/>
            <a:ext cx="1304925" cy="333375"/>
          </a:xfrm>
          <a:prstGeom prst="rect">
            <a:avLst/>
          </a:prstGeom>
          <a:noFill/>
          <a:ln>
            <a:noFill/>
          </a:ln>
        </p:spPr>
      </p:pic>
    </p:spTree>
    <p:extLst>
      <p:ext uri="{BB962C8B-B14F-4D97-AF65-F5344CB8AC3E}">
        <p14:creationId xmlns:p14="http://schemas.microsoft.com/office/powerpoint/2010/main" val="80433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15269" t="3334" r="3297" b="8888"/>
          <a:stretch/>
        </p:blipFill>
        <p:spPr>
          <a:xfrm>
            <a:off x="1524000" y="762000"/>
            <a:ext cx="2438400" cy="6019800"/>
          </a:xfrm>
          <a:prstGeom prst="rect">
            <a:avLst/>
          </a:prstGeom>
        </p:spPr>
      </p:pic>
      <p:sp>
        <p:nvSpPr>
          <p:cNvPr id="2" name="Title 1"/>
          <p:cNvSpPr>
            <a:spLocks noGrp="1"/>
          </p:cNvSpPr>
          <p:nvPr>
            <p:ph type="title"/>
          </p:nvPr>
        </p:nvSpPr>
        <p:spPr>
          <a:xfrm>
            <a:off x="2152650" y="1"/>
            <a:ext cx="7886700" cy="838200"/>
          </a:xfrm>
        </p:spPr>
        <p:txBody>
          <a:bodyPr>
            <a:normAutofit/>
          </a:bodyPr>
          <a:lstStyle/>
          <a:p>
            <a:r>
              <a:rPr lang="en-US" sz="3600" u="sng" dirty="0"/>
              <a:t>Unrealistic but common assumptions</a:t>
            </a:r>
          </a:p>
        </p:txBody>
      </p:sp>
      <p:sp>
        <p:nvSpPr>
          <p:cNvPr id="3" name="Content Placeholder 2"/>
          <p:cNvSpPr>
            <a:spLocks noGrp="1"/>
          </p:cNvSpPr>
          <p:nvPr>
            <p:ph sz="half" idx="1"/>
          </p:nvPr>
        </p:nvSpPr>
        <p:spPr/>
        <p:txBody>
          <a:bodyPr>
            <a:normAutofit fontScale="85000" lnSpcReduction="20000"/>
          </a:bodyPr>
          <a:lstStyle/>
          <a:p>
            <a:pPr marL="109728" indent="0">
              <a:lnSpc>
                <a:spcPct val="100000"/>
              </a:lnSpc>
              <a:buNone/>
              <a:defRPr/>
            </a:pPr>
            <a:endParaRPr lang="en-US" dirty="0"/>
          </a:p>
          <a:p>
            <a:pPr marL="0" indent="0">
              <a:buNone/>
            </a:pPr>
            <a:endParaRPr lang="en-US" dirty="0"/>
          </a:p>
        </p:txBody>
      </p:sp>
      <p:sp>
        <p:nvSpPr>
          <p:cNvPr id="5" name="Content Placeholder 4"/>
          <p:cNvSpPr>
            <a:spLocks noGrp="1"/>
          </p:cNvSpPr>
          <p:nvPr>
            <p:ph sz="half" idx="2"/>
          </p:nvPr>
        </p:nvSpPr>
        <p:spPr>
          <a:xfrm>
            <a:off x="4267200" y="1306512"/>
            <a:ext cx="5772150" cy="5338762"/>
          </a:xfrm>
        </p:spPr>
        <p:txBody>
          <a:bodyPr>
            <a:normAutofit fontScale="85000" lnSpcReduction="20000"/>
          </a:bodyPr>
          <a:lstStyle/>
          <a:p>
            <a:pPr marL="365760" indent="-256032">
              <a:buFont typeface="Wingdings 3"/>
              <a:buChar char=""/>
              <a:defRPr/>
            </a:pPr>
            <a:r>
              <a:rPr lang="en-US" sz="3200" dirty="0"/>
              <a:t>Unrealistic utility functions.</a:t>
            </a:r>
          </a:p>
          <a:p>
            <a:pPr marL="365760" indent="-256032">
              <a:buFont typeface="Wingdings 3"/>
              <a:buChar char=""/>
              <a:defRPr/>
            </a:pPr>
            <a:endParaRPr lang="en-US" sz="3200" dirty="0"/>
          </a:p>
          <a:p>
            <a:pPr marL="365760" indent="-256032">
              <a:buFont typeface="Wingdings 3"/>
              <a:buChar char=""/>
              <a:defRPr/>
            </a:pPr>
            <a:r>
              <a:rPr lang="en-US" sz="3200" dirty="0"/>
              <a:t>Unrealistic optimizations.</a:t>
            </a:r>
          </a:p>
          <a:p>
            <a:pPr marL="365760" indent="-256032">
              <a:buFont typeface="Wingdings 3"/>
              <a:buChar char=""/>
              <a:defRPr/>
            </a:pPr>
            <a:endParaRPr lang="en-US" sz="3200" dirty="0"/>
          </a:p>
          <a:p>
            <a:pPr marL="365760" indent="-256032">
              <a:buFont typeface="Wingdings 3"/>
              <a:buChar char=""/>
              <a:defRPr/>
            </a:pPr>
            <a:r>
              <a:rPr lang="en-US" sz="3200" dirty="0"/>
              <a:t>Unrealistic information and expectations frameworks.</a:t>
            </a:r>
          </a:p>
          <a:p>
            <a:pPr marL="365760" indent="-256032">
              <a:buFont typeface="Wingdings 3"/>
              <a:buChar char=""/>
              <a:defRPr/>
            </a:pPr>
            <a:endParaRPr lang="en-US" sz="3200" dirty="0"/>
          </a:p>
          <a:p>
            <a:pPr marL="365760" indent="-256032">
              <a:buFont typeface="Wingdings 3"/>
              <a:buChar char=""/>
              <a:defRPr/>
            </a:pPr>
            <a:r>
              <a:rPr lang="en-US" sz="3200" dirty="0"/>
              <a:t>Unrealistic levels of homogeneity and unhelpful degree of aggregation.</a:t>
            </a:r>
          </a:p>
          <a:p>
            <a:pPr marL="365760" indent="-256032">
              <a:buFont typeface="Wingdings 3"/>
              <a:buChar char=""/>
              <a:defRPr/>
            </a:pPr>
            <a:endParaRPr lang="en-US" sz="3200" dirty="0"/>
          </a:p>
          <a:p>
            <a:pPr marL="365760" indent="-256032">
              <a:buFont typeface="Wingdings 3"/>
              <a:buChar char=""/>
              <a:defRPr/>
            </a:pPr>
            <a:r>
              <a:rPr lang="en-US" sz="3200" dirty="0"/>
              <a:t>Steady-states, fixed points, equilibriums all of which may only be applicable in the ‘long run.’</a:t>
            </a:r>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9220201" y="6311900"/>
            <a:ext cx="1304925" cy="333375"/>
          </a:xfrm>
          <a:prstGeom prst="rect">
            <a:avLst/>
          </a:prstGeom>
          <a:noFill/>
          <a:ln>
            <a:noFill/>
          </a:ln>
        </p:spPr>
      </p:pic>
    </p:spTree>
    <p:extLst>
      <p:ext uri="{BB962C8B-B14F-4D97-AF65-F5344CB8AC3E}">
        <p14:creationId xmlns:p14="http://schemas.microsoft.com/office/powerpoint/2010/main" val="370284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863436"/>
          </a:xfrm>
        </p:spPr>
        <p:txBody>
          <a:bodyPr>
            <a:normAutofit/>
          </a:bodyPr>
          <a:lstStyle/>
          <a:p>
            <a:r>
              <a:rPr lang="en-US" sz="3600" u="sng" dirty="0"/>
              <a:t>My objections </a:t>
            </a:r>
          </a:p>
        </p:txBody>
      </p:sp>
      <p:sp>
        <p:nvSpPr>
          <p:cNvPr id="3" name="Content Placeholder 2"/>
          <p:cNvSpPr>
            <a:spLocks noGrp="1"/>
          </p:cNvSpPr>
          <p:nvPr>
            <p:ph idx="1"/>
          </p:nvPr>
        </p:nvSpPr>
        <p:spPr>
          <a:xfrm>
            <a:off x="1905000" y="1512854"/>
            <a:ext cx="8134350" cy="1143000"/>
          </a:xfrm>
        </p:spPr>
        <p:txBody>
          <a:bodyPr>
            <a:normAutofit fontScale="92500" lnSpcReduction="20000"/>
          </a:bodyPr>
          <a:lstStyle/>
          <a:p>
            <a:pPr marL="365760" indent="-256032">
              <a:buFont typeface="Wingdings 3"/>
              <a:buChar char=""/>
              <a:defRPr/>
            </a:pPr>
            <a:r>
              <a:rPr lang="en-US" sz="2600" dirty="0"/>
              <a:t>Why Assume When Simulations Possible</a:t>
            </a:r>
          </a:p>
          <a:p>
            <a:pPr marL="365760" indent="-256032">
              <a:buFont typeface="Wingdings 3"/>
              <a:buChar char=""/>
              <a:defRPr/>
            </a:pPr>
            <a:endParaRPr lang="en-US" sz="2600" dirty="0"/>
          </a:p>
          <a:p>
            <a:pPr marL="365760" indent="-256032">
              <a:buFont typeface="Wingdings 3"/>
              <a:buChar char=""/>
              <a:defRPr/>
            </a:pPr>
            <a:r>
              <a:rPr lang="en-US" sz="2600" dirty="0"/>
              <a:t>Economy Greater than Sum of Parts</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220201" y="6311900"/>
            <a:ext cx="1304925" cy="333375"/>
          </a:xfrm>
          <a:prstGeom prst="rect">
            <a:avLst/>
          </a:prstGeom>
          <a:noFill/>
          <a:ln>
            <a:noFill/>
          </a:ln>
        </p:spPr>
      </p:pic>
      <p:pic>
        <p:nvPicPr>
          <p:cNvPr id="5" name="Picture 4"/>
          <p:cNvPicPr>
            <a:picLocks noChangeAspect="1"/>
          </p:cNvPicPr>
          <p:nvPr/>
        </p:nvPicPr>
        <p:blipFill>
          <a:blip r:embed="rId3"/>
          <a:stretch>
            <a:fillRect/>
          </a:stretch>
        </p:blipFill>
        <p:spPr>
          <a:xfrm>
            <a:off x="2016418" y="2940147"/>
            <a:ext cx="7508582" cy="3089245"/>
          </a:xfrm>
          <a:prstGeom prst="rect">
            <a:avLst/>
          </a:prstGeom>
        </p:spPr>
      </p:pic>
    </p:spTree>
    <p:extLst>
      <p:ext uri="{BB962C8B-B14F-4D97-AF65-F5344CB8AC3E}">
        <p14:creationId xmlns:p14="http://schemas.microsoft.com/office/powerpoint/2010/main" val="258366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Emergent Phenomena, Complex Systems, Complex Adaptive Systems</a:t>
            </a:r>
          </a:p>
        </p:txBody>
      </p:sp>
      <p:sp>
        <p:nvSpPr>
          <p:cNvPr id="3" name="Content Placeholder 2"/>
          <p:cNvSpPr>
            <a:spLocks noGrp="1"/>
          </p:cNvSpPr>
          <p:nvPr>
            <p:ph idx="1"/>
          </p:nvPr>
        </p:nvSpPr>
        <p:spPr>
          <a:xfrm>
            <a:off x="2152650" y="1690689"/>
            <a:ext cx="8134350" cy="4486274"/>
          </a:xfrm>
        </p:spPr>
        <p:txBody>
          <a:bodyPr>
            <a:normAutofit fontScale="70000" lnSpcReduction="20000"/>
          </a:bodyPr>
          <a:lstStyle/>
          <a:p>
            <a:pPr marL="514350" indent="-514350">
              <a:buAutoNum type="arabicPeriod"/>
            </a:pPr>
            <a:r>
              <a:rPr lang="en-US" dirty="0"/>
              <a:t>Irreducibility – whole has features not apparent in parts; e.g., temperature and phase in physics, conscious thought from neurons, efficient markets from individual transactions. We need to know about the system and interactions of parts</a:t>
            </a:r>
          </a:p>
          <a:p>
            <a:pPr marL="514350" indent="-514350">
              <a:buAutoNum type="arabicPeriod"/>
            </a:pPr>
            <a:r>
              <a:rPr lang="en-US" dirty="0"/>
              <a:t>A complex system is a system composed of many components which may interact with each other. Complex systems are systems whose behavior is intrinsically difficult to model due to the dependencies, competitions, relationships, or other types of interactions between their parts or between a given system and its environment. (</a:t>
            </a:r>
            <a:r>
              <a:rPr lang="en-US" dirty="0">
                <a:hlinkClick r:id="rId2"/>
              </a:rPr>
              <a:t>Wikipedia</a:t>
            </a:r>
            <a:r>
              <a:rPr lang="en-US" dirty="0"/>
              <a:t>)</a:t>
            </a:r>
          </a:p>
          <a:p>
            <a:pPr marL="514350" indent="-514350">
              <a:buAutoNum type="arabicPeriod"/>
            </a:pPr>
            <a:r>
              <a:rPr lang="en-US" dirty="0"/>
              <a:t>Complex Adaptive Systems are complex in that they are dynamic networks of interactions, and their relationships are not aggregations of the individual static entities, i.e., the behavior of the ensemble is not predicted by the behavior of the components. They are adaptive in that the individual and collective behavior mutate and self-organize corresponding to the change-initiating micro-event or collection of events. (</a:t>
            </a:r>
            <a:r>
              <a:rPr lang="en-US" dirty="0">
                <a:hlinkClick r:id="rId3"/>
              </a:rPr>
              <a:t>Wikipedia</a:t>
            </a:r>
            <a:r>
              <a:rPr lang="en-US" dirty="0"/>
              <a:t>)</a:t>
            </a:r>
          </a:p>
        </p:txBody>
      </p:sp>
      <p:pic>
        <p:nvPicPr>
          <p:cNvPr id="4" name="Picture 3"/>
          <p:cNvPicPr/>
          <p:nvPr/>
        </p:nvPicPr>
        <p:blipFill>
          <a:blip r:embed="rId4">
            <a:extLst>
              <a:ext uri="{28A0092B-C50C-407E-A947-70E740481C1C}">
                <a14:useLocalDpi xmlns:a14="http://schemas.microsoft.com/office/drawing/2010/main" val="0"/>
              </a:ext>
            </a:extLst>
          </a:blip>
          <a:srcRect/>
          <a:stretch>
            <a:fillRect/>
          </a:stretch>
        </p:blipFill>
        <p:spPr bwMode="auto">
          <a:xfrm>
            <a:off x="9220201" y="6311900"/>
            <a:ext cx="1304925" cy="333375"/>
          </a:xfrm>
          <a:prstGeom prst="rect">
            <a:avLst/>
          </a:prstGeom>
          <a:noFill/>
          <a:ln>
            <a:noFill/>
          </a:ln>
        </p:spPr>
      </p:pic>
    </p:spTree>
    <p:extLst>
      <p:ext uri="{BB962C8B-B14F-4D97-AF65-F5344CB8AC3E}">
        <p14:creationId xmlns:p14="http://schemas.microsoft.com/office/powerpoint/2010/main" val="119960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Agent-Based Computational Economics</a:t>
            </a:r>
          </a:p>
        </p:txBody>
      </p:sp>
      <p:sp>
        <p:nvSpPr>
          <p:cNvPr id="3" name="Content Placeholder 2"/>
          <p:cNvSpPr>
            <a:spLocks noGrp="1"/>
          </p:cNvSpPr>
          <p:nvPr>
            <p:ph idx="1"/>
          </p:nvPr>
        </p:nvSpPr>
        <p:spPr>
          <a:xfrm>
            <a:off x="2152650" y="1690689"/>
            <a:ext cx="8134350" cy="4486274"/>
          </a:xfrm>
        </p:spPr>
        <p:txBody>
          <a:bodyPr>
            <a:normAutofit fontScale="92500" lnSpcReduction="20000"/>
          </a:bodyPr>
          <a:lstStyle/>
          <a:p>
            <a:pPr marL="514350" indent="-514350">
              <a:buAutoNum type="arabicPeriod"/>
            </a:pPr>
            <a:r>
              <a:rPr lang="en-US" dirty="0"/>
              <a:t>Use the computer to create simulations of artificial economies or societies</a:t>
            </a:r>
          </a:p>
          <a:p>
            <a:pPr marL="514350" indent="-514350">
              <a:buAutoNum type="arabicPeriod"/>
            </a:pPr>
            <a:r>
              <a:rPr lang="en-US" dirty="0"/>
              <a:t>In each simulation there are many computer-generated individuals (called “agents”) who are programmed to behave like human beings (or other economic entities) in the real economy.</a:t>
            </a:r>
          </a:p>
          <a:p>
            <a:pPr marL="514350" indent="-514350">
              <a:buAutoNum type="arabicPeriod"/>
            </a:pPr>
            <a:r>
              <a:rPr lang="en-US" dirty="0"/>
              <a:t>The consequences of the actions and interactions of these agents are then studied to analyze the economic issue.</a:t>
            </a:r>
          </a:p>
          <a:p>
            <a:endParaRPr lang="en-US" dirty="0"/>
          </a:p>
          <a:p>
            <a:pPr marL="365760" indent="-256032">
              <a:lnSpc>
                <a:spcPct val="110000"/>
              </a:lnSpc>
              <a:buFont typeface="Wingdings 3"/>
              <a:buChar char=""/>
              <a:defRPr/>
            </a:pPr>
            <a:r>
              <a:rPr lang="en-US" sz="2600" dirty="0"/>
              <a:t>Formally, computational study of economic processes modeled as dynamic systems of interacting agents</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220201" y="6311900"/>
            <a:ext cx="1304925" cy="333375"/>
          </a:xfrm>
          <a:prstGeom prst="rect">
            <a:avLst/>
          </a:prstGeom>
          <a:noFill/>
          <a:ln>
            <a:noFill/>
          </a:ln>
        </p:spPr>
      </p:pic>
    </p:spTree>
    <p:extLst>
      <p:ext uri="{BB962C8B-B14F-4D97-AF65-F5344CB8AC3E}">
        <p14:creationId xmlns:p14="http://schemas.microsoft.com/office/powerpoint/2010/main" val="290253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Agent-Based Computational Economics</a:t>
            </a:r>
          </a:p>
        </p:txBody>
      </p:sp>
      <p:sp>
        <p:nvSpPr>
          <p:cNvPr id="3" name="Content Placeholder 2"/>
          <p:cNvSpPr>
            <a:spLocks noGrp="1"/>
          </p:cNvSpPr>
          <p:nvPr>
            <p:ph idx="1"/>
          </p:nvPr>
        </p:nvSpPr>
        <p:spPr>
          <a:xfrm>
            <a:off x="2152650" y="1690689"/>
            <a:ext cx="8134350" cy="4486274"/>
          </a:xfrm>
        </p:spPr>
        <p:txBody>
          <a:bodyPr>
            <a:normAutofit lnSpcReduction="10000"/>
          </a:bodyPr>
          <a:lstStyle/>
          <a:p>
            <a:pPr marL="365760" indent="-256032">
              <a:lnSpc>
                <a:spcPct val="120000"/>
              </a:lnSpc>
              <a:buFont typeface="Wingdings 3"/>
              <a:buChar char=""/>
              <a:defRPr/>
            </a:pPr>
            <a:r>
              <a:rPr lang="en-US" sz="2600" dirty="0"/>
              <a:t>ABM has a long history in natural sciences – from ecology to astrophysics, simulation-based studies are commonplace</a:t>
            </a:r>
          </a:p>
          <a:p>
            <a:pPr marL="365760" indent="-256032">
              <a:lnSpc>
                <a:spcPct val="120000"/>
              </a:lnSpc>
              <a:buFont typeface="Wingdings 3"/>
              <a:buChar char=""/>
              <a:defRPr/>
            </a:pPr>
            <a:r>
              <a:rPr lang="en-US" sz="2600" dirty="0"/>
              <a:t>ACE rapidly gaining popularity, especially since 2008.</a:t>
            </a:r>
          </a:p>
          <a:p>
            <a:pPr marL="365760" indent="-256032">
              <a:lnSpc>
                <a:spcPct val="120000"/>
              </a:lnSpc>
              <a:buFont typeface="Wingdings 3"/>
              <a:buChar char=""/>
              <a:defRPr/>
            </a:pPr>
            <a:r>
              <a:rPr lang="en-US" sz="2600" dirty="0"/>
              <a:t>ACE is particularly suitable to model complex systems where agents’ interactions combine to produce unexpected outcomes</a:t>
            </a:r>
          </a:p>
          <a:p>
            <a:pPr marL="365760" indent="-256032">
              <a:lnSpc>
                <a:spcPct val="120000"/>
              </a:lnSpc>
              <a:buFont typeface="Wingdings 3"/>
              <a:buChar char=""/>
              <a:defRPr/>
            </a:pPr>
            <a:r>
              <a:rPr lang="en-US" sz="2600" dirty="0"/>
              <a:t>ACE models exist in the frontiers of Macroeconomics, Urban Economics, Finance, Industrial Organization, etc.</a:t>
            </a:r>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220201" y="6311900"/>
            <a:ext cx="1304925" cy="333375"/>
          </a:xfrm>
          <a:prstGeom prst="rect">
            <a:avLst/>
          </a:prstGeom>
          <a:noFill/>
          <a:ln>
            <a:noFill/>
          </a:ln>
        </p:spPr>
      </p:pic>
    </p:spTree>
    <p:extLst>
      <p:ext uri="{BB962C8B-B14F-4D97-AF65-F5344CB8AC3E}">
        <p14:creationId xmlns:p14="http://schemas.microsoft.com/office/powerpoint/2010/main" val="332895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ACE: Strengths</a:t>
            </a:r>
          </a:p>
        </p:txBody>
      </p:sp>
      <p:sp>
        <p:nvSpPr>
          <p:cNvPr id="3" name="Content Placeholder 2"/>
          <p:cNvSpPr>
            <a:spLocks noGrp="1"/>
          </p:cNvSpPr>
          <p:nvPr>
            <p:ph idx="1"/>
          </p:nvPr>
        </p:nvSpPr>
        <p:spPr>
          <a:xfrm>
            <a:off x="2152650" y="1690689"/>
            <a:ext cx="8134350" cy="4486274"/>
          </a:xfrm>
        </p:spPr>
        <p:txBody>
          <a:bodyPr>
            <a:normAutofit/>
          </a:bodyPr>
          <a:lstStyle/>
          <a:p>
            <a:pPr marL="365760" indent="-256032">
              <a:lnSpc>
                <a:spcPct val="120000"/>
              </a:lnSpc>
              <a:buFont typeface="Wingdings 3"/>
              <a:buChar char=""/>
              <a:defRPr/>
            </a:pPr>
            <a:r>
              <a:rPr lang="en-US" sz="2600" dirty="0"/>
              <a:t>Study emergent behavior (traffic jams, recessions, polarization, etc.)</a:t>
            </a:r>
          </a:p>
          <a:p>
            <a:pPr marL="365760" indent="-256032">
              <a:lnSpc>
                <a:spcPct val="120000"/>
              </a:lnSpc>
              <a:buFont typeface="Wingdings 3"/>
              <a:buChar char=""/>
              <a:defRPr/>
            </a:pPr>
            <a:r>
              <a:rPr lang="en-US" sz="2600" dirty="0"/>
              <a:t>Study dynamic behavior.</a:t>
            </a:r>
          </a:p>
          <a:p>
            <a:pPr marL="365760" indent="-256032">
              <a:lnSpc>
                <a:spcPct val="120000"/>
              </a:lnSpc>
              <a:buFont typeface="Wingdings 3"/>
              <a:buChar char=""/>
              <a:defRPr/>
            </a:pPr>
            <a:r>
              <a:rPr lang="en-US" sz="2600" dirty="0"/>
              <a:t>Study complex models with multiple equilibria. </a:t>
            </a:r>
          </a:p>
          <a:p>
            <a:pPr marL="365760" indent="-256032">
              <a:lnSpc>
                <a:spcPct val="120000"/>
              </a:lnSpc>
              <a:buFont typeface="Wingdings 3"/>
              <a:buChar char=""/>
              <a:defRPr/>
            </a:pPr>
            <a:r>
              <a:rPr lang="en-US" sz="2600" dirty="0"/>
              <a:t>Study network-based models.</a:t>
            </a:r>
          </a:p>
          <a:p>
            <a:pPr marL="365760" indent="-256032">
              <a:lnSpc>
                <a:spcPct val="120000"/>
              </a:lnSpc>
              <a:buFont typeface="Wingdings 3"/>
              <a:buChar char=""/>
              <a:defRPr/>
            </a:pPr>
            <a:r>
              <a:rPr lang="en-US" sz="2600" dirty="0"/>
              <a:t>Study realistic models in terms of assumptions related to human behavior and its heterogeneity</a:t>
            </a:r>
          </a:p>
          <a:p>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220201" y="6311900"/>
            <a:ext cx="1304925" cy="333375"/>
          </a:xfrm>
          <a:prstGeom prst="rect">
            <a:avLst/>
          </a:prstGeom>
          <a:noFill/>
          <a:ln>
            <a:noFill/>
          </a:ln>
        </p:spPr>
      </p:pic>
    </p:spTree>
    <p:extLst>
      <p:ext uri="{BB962C8B-B14F-4D97-AF65-F5344CB8AC3E}">
        <p14:creationId xmlns:p14="http://schemas.microsoft.com/office/powerpoint/2010/main" val="385618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t>ACE: Weaknesses</a:t>
            </a:r>
          </a:p>
        </p:txBody>
      </p:sp>
      <p:sp>
        <p:nvSpPr>
          <p:cNvPr id="3" name="Content Placeholder 2"/>
          <p:cNvSpPr>
            <a:spLocks noGrp="1"/>
          </p:cNvSpPr>
          <p:nvPr>
            <p:ph idx="1"/>
          </p:nvPr>
        </p:nvSpPr>
        <p:spPr>
          <a:xfrm>
            <a:off x="2152650" y="1690689"/>
            <a:ext cx="8134350" cy="4486274"/>
          </a:xfrm>
        </p:spPr>
        <p:txBody>
          <a:bodyPr>
            <a:normAutofit/>
          </a:bodyPr>
          <a:lstStyle/>
          <a:p>
            <a:pPr marL="365760" indent="-256032">
              <a:lnSpc>
                <a:spcPct val="120000"/>
              </a:lnSpc>
              <a:buFont typeface="Wingdings 3"/>
              <a:buChar char=""/>
              <a:defRPr/>
            </a:pPr>
            <a:r>
              <a:rPr lang="en-US" sz="2600" dirty="0"/>
              <a:t>More suitable for theoretical models that explain phenomena rather than empirical models that estimate correlations or produce numerical forecasts. (exceptions e.g. EURACE, Bank of England Housing Model)</a:t>
            </a:r>
          </a:p>
          <a:p>
            <a:pPr marL="365760" indent="-256032">
              <a:lnSpc>
                <a:spcPct val="120000"/>
              </a:lnSpc>
              <a:buFont typeface="Wingdings 3"/>
              <a:buChar char=""/>
              <a:defRPr/>
            </a:pPr>
            <a:r>
              <a:rPr lang="en-US" sz="2600" dirty="0"/>
              <a:t>Too much modelling freedom?</a:t>
            </a:r>
          </a:p>
          <a:p>
            <a:pPr marL="365760" indent="-256032">
              <a:lnSpc>
                <a:spcPct val="120000"/>
              </a:lnSpc>
              <a:buFont typeface="Wingdings 3"/>
              <a:buChar char=""/>
              <a:defRPr/>
            </a:pPr>
            <a:r>
              <a:rPr lang="en-US" sz="2600" dirty="0"/>
              <a:t>Curse of dimensionality</a:t>
            </a:r>
          </a:p>
          <a:p>
            <a:pPr marL="365760" indent="-256032">
              <a:lnSpc>
                <a:spcPct val="120000"/>
              </a:lnSpc>
              <a:buFont typeface="Wingdings 3"/>
              <a:buChar char=""/>
              <a:defRPr/>
            </a:pPr>
            <a:r>
              <a:rPr lang="en-US" sz="2600" dirty="0"/>
              <a:t>Profusion </a:t>
            </a:r>
            <a:r>
              <a:rPr lang="en-US" sz="2600"/>
              <a:t>of results</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9220201" y="6311900"/>
            <a:ext cx="1304925" cy="333375"/>
          </a:xfrm>
          <a:prstGeom prst="rect">
            <a:avLst/>
          </a:prstGeom>
          <a:noFill/>
          <a:ln>
            <a:noFill/>
          </a:ln>
        </p:spPr>
      </p:pic>
    </p:spTree>
    <p:extLst>
      <p:ext uri="{BB962C8B-B14F-4D97-AF65-F5344CB8AC3E}">
        <p14:creationId xmlns:p14="http://schemas.microsoft.com/office/powerpoint/2010/main" val="3670034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646</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Verdana</vt:lpstr>
      <vt:lpstr>Wingdings 3</vt:lpstr>
      <vt:lpstr>Office Theme</vt:lpstr>
      <vt:lpstr>Ways of using a computer</vt:lpstr>
      <vt:lpstr>Ways of using a computer</vt:lpstr>
      <vt:lpstr>Unrealistic but common assumptions</vt:lpstr>
      <vt:lpstr>My objections </vt:lpstr>
      <vt:lpstr>Emergent Phenomena, Complex Systems, Complex Adaptive Systems</vt:lpstr>
      <vt:lpstr>Agent-Based Computational Economics</vt:lpstr>
      <vt:lpstr>Agent-Based Computational Economics</vt:lpstr>
      <vt:lpstr>ACE: Strengths</vt:lpstr>
      <vt:lpstr>ACE: Weaknesses</vt:lpstr>
      <vt:lpstr>Example 1: Segregation in Cities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Ways of using a computer</dc:title>
  <dc:creator>Gouri Suresh, Shyam</dc:creator>
  <cp:lastModifiedBy>Gouri Suresh, Shyam</cp:lastModifiedBy>
  <cp:revision>3</cp:revision>
  <dcterms:created xsi:type="dcterms:W3CDTF">2020-08-26T13:44:29Z</dcterms:created>
  <dcterms:modified xsi:type="dcterms:W3CDTF">2020-08-26T14:32:46Z</dcterms:modified>
</cp:coreProperties>
</file>