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0"/>
  </p:notesMasterIdLst>
  <p:sldIdLst>
    <p:sldId id="256" r:id="rId5"/>
    <p:sldId id="2146847054" r:id="rId6"/>
    <p:sldId id="262" r:id="rId7"/>
    <p:sldId id="263" r:id="rId8"/>
    <p:sldId id="2146847064" r:id="rId9"/>
    <p:sldId id="2146847062" r:id="rId10"/>
    <p:sldId id="2146847083" r:id="rId11"/>
    <p:sldId id="2146847063" r:id="rId12"/>
    <p:sldId id="265" r:id="rId13"/>
    <p:sldId id="2146847066" r:id="rId14"/>
    <p:sldId id="2146847068" r:id="rId15"/>
    <p:sldId id="2146847065" r:id="rId16"/>
    <p:sldId id="2146847069" r:id="rId17"/>
    <p:sldId id="2146847067" r:id="rId18"/>
    <p:sldId id="267" r:id="rId19"/>
    <p:sldId id="2146847082" r:id="rId20"/>
    <p:sldId id="2146847078" r:id="rId21"/>
    <p:sldId id="2146847079" r:id="rId22"/>
    <p:sldId id="2146847080" r:id="rId23"/>
    <p:sldId id="2146847081" r:id="rId24"/>
    <p:sldId id="2146847075" r:id="rId25"/>
    <p:sldId id="2146847072" r:id="rId26"/>
    <p:sldId id="2146847070" r:id="rId27"/>
    <p:sldId id="2146847074" r:id="rId28"/>
    <p:sldId id="2146847071" r:id="rId29"/>
    <p:sldId id="2146847073" r:id="rId30"/>
    <p:sldId id="2146847076" r:id="rId31"/>
    <p:sldId id="2146847077" r:id="rId32"/>
    <p:sldId id="268" r:id="rId33"/>
    <p:sldId id="2146847055" r:id="rId34"/>
    <p:sldId id="269" r:id="rId35"/>
    <p:sldId id="2146847059" r:id="rId36"/>
    <p:sldId id="2146847060" r:id="rId37"/>
    <p:sldId id="2146847061" r:id="rId38"/>
    <p:sldId id="25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1B391-FB40-A997-8DB3-BCBCF06863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9897C0-CCB5-F982-3F1D-C2F4911828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5379BE-E0CF-87F1-D505-9BD5F7C4E8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E5004D3-6DF6-0FA6-6E5A-8D81E41BD96E}"/>
              </a:ext>
            </a:extLst>
          </p:cNvPr>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918948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6</a:t>
            </a:fld>
            <a:endParaRPr lang="en-IN"/>
          </a:p>
        </p:txBody>
      </p:sp>
    </p:spTree>
    <p:extLst>
      <p:ext uri="{BB962C8B-B14F-4D97-AF65-F5344CB8AC3E}">
        <p14:creationId xmlns:p14="http://schemas.microsoft.com/office/powerpoint/2010/main" val="3613237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1DC48-870F-AB7A-6E7B-98AA4ADD2D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14B4DF-0966-EEB4-359B-0E073F3BB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66C4B-78A2-D5B1-C0DF-8EEFB890F1D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9D2ABEC-65A6-0033-0343-C6922BE3C6EB}"/>
              </a:ext>
            </a:extLst>
          </p:cNvPr>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120832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58B34-FB93-35AA-A6CA-BFBC301696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ECDB4E-9E5D-4CC6-6D1A-ED3D0451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AB4BD-25BD-761C-EAFA-FB5F85C7755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8E45CB9-D4F9-027E-CC56-B550482B5D57}"/>
              </a:ext>
            </a:extLst>
          </p:cNvPr>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28586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0B6DB-E71F-D15A-BC66-08A6D6B98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098688-947A-F22E-53EA-8D1D1A0878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C7303-2B9F-4895-AD91-D67D8D8A4F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DDB987-21D0-1EDE-809A-87A3A1A70D4E}"/>
              </a:ext>
            </a:extLst>
          </p:cNvPr>
          <p:cNvSpPr>
            <a:spLocks noGrp="1"/>
          </p:cNvSpPr>
          <p:nvPr>
            <p:ph type="sldNum" sz="quarter" idx="5"/>
          </p:nvPr>
        </p:nvSpPr>
        <p:spPr/>
        <p:txBody>
          <a:bodyPr/>
          <a:lstStyle/>
          <a:p>
            <a:fld id="{17E254F1-4415-47BF-9E91-C5D4B9A33350}" type="slidenum">
              <a:rPr lang="en-IN" smtClean="0"/>
              <a:t>12</a:t>
            </a:fld>
            <a:endParaRPr lang="en-IN"/>
          </a:p>
        </p:txBody>
      </p:sp>
    </p:spTree>
    <p:extLst>
      <p:ext uri="{BB962C8B-B14F-4D97-AF65-F5344CB8AC3E}">
        <p14:creationId xmlns:p14="http://schemas.microsoft.com/office/powerpoint/2010/main" val="2424155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AF8CE-DF86-C92F-B2E4-8E7184E8D3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9DBCA1-967A-0AA5-2411-5D65A5279D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97611-FDD8-0126-1642-954EE426F27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8E3388-6ABB-8A16-0AF4-4C06A4090D4B}"/>
              </a:ext>
            </a:extLst>
          </p:cNvPr>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38265566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22475-7CAD-2E1D-B3DC-41E2A4766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DEFB57-5272-DC5A-CE32-C222D38D4F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E36079-0300-38D0-62EE-18AB20A6620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3FE364-8D34-A534-7E64-E121B1754C6C}"/>
              </a:ext>
            </a:extLst>
          </p:cNvPr>
          <p:cNvSpPr>
            <a:spLocks noGrp="1"/>
          </p:cNvSpPr>
          <p:nvPr>
            <p:ph type="sldNum" sz="quarter" idx="5"/>
          </p:nvPr>
        </p:nvSpPr>
        <p:spPr/>
        <p:txBody>
          <a:bodyPr/>
          <a:lstStyle/>
          <a:p>
            <a:fld id="{17E254F1-4415-47BF-9E91-C5D4B9A33350}" type="slidenum">
              <a:rPr lang="en-IN" smtClean="0"/>
              <a:t>14</a:t>
            </a:fld>
            <a:endParaRPr lang="en-IN"/>
          </a:p>
        </p:txBody>
      </p:sp>
    </p:spTree>
    <p:extLst>
      <p:ext uri="{BB962C8B-B14F-4D97-AF65-F5344CB8AC3E}">
        <p14:creationId xmlns:p14="http://schemas.microsoft.com/office/powerpoint/2010/main" val="2854806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shyamilyh/Edunet-Capstone-Project--Network-Intrusion-Detection-Syste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 SYSTEM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71550" y="4529215"/>
            <a:ext cx="10729913" cy="1200329"/>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endParaRPr lang="en-US" sz="2400" b="1" dirty="0">
              <a:solidFill>
                <a:schemeClr val="accent1">
                  <a:lumMod val="75000"/>
                </a:schemeClr>
              </a:solidFill>
              <a:latin typeface="Arial" pitchFamily="34" charset="0"/>
              <a:cs typeface="Arial" pitchFamily="34" charset="0"/>
            </a:endParaRPr>
          </a:p>
          <a:p>
            <a:r>
              <a:rPr lang="en-US" sz="2400" b="1" dirty="0">
                <a:solidFill>
                  <a:schemeClr val="accent1">
                    <a:lumMod val="75000"/>
                  </a:schemeClr>
                </a:solidFill>
                <a:latin typeface="Arial"/>
                <a:cs typeface="Arial"/>
              </a:rPr>
              <a:t>1. SHYAMILY HARIDAS –Department of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29C79-4377-2BAB-5AE9-E9E78B13144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27CE70-CF8A-1DB1-BFB4-F2544E86993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F9D2242-2EAA-9FFE-7B6D-F05CD5780B1F}"/>
              </a:ext>
            </a:extLst>
          </p:cNvPr>
          <p:cNvSpPr>
            <a:spLocks noGrp="1" noChangeArrowheads="1"/>
          </p:cNvSpPr>
          <p:nvPr>
            <p:ph idx="1"/>
          </p:nvPr>
        </p:nvSpPr>
        <p:spPr bwMode="auto">
          <a:xfrm>
            <a:off x="581192" y="1375327"/>
            <a:ext cx="11029616" cy="525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Based on the provided Progress map, Model Information, Feature Summary, and evaluation charts, the following algorithm and deployment plan are proposed for the Network Intrusion Detection System (NIDS).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Algorithm Selection</a:t>
            </a:r>
          </a:p>
          <a:p>
            <a:pPr marL="342900" marR="0" lvl="0" indent="-342900" algn="just" defTabSz="914400" rtl="0" eaLnBrk="0" fontAlgn="base" latinLnBrk="0" hangingPunct="0">
              <a:lnSpc>
                <a:spcPct val="150000"/>
              </a:lnSpc>
              <a:spcBef>
                <a:spcPct val="0"/>
              </a:spcBef>
              <a:spcAft>
                <a:spcPct val="0"/>
              </a:spcAft>
              <a:buClrTx/>
              <a:buSzTx/>
              <a:buFontTx/>
              <a:buAutoNum type="arabicPeriod"/>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Chosen Algorithm: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Model Information and Progress map slides indicate that 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Snap Decision Tree Classifier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was selected as the final, optimized algorithm.</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Justification: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algorithm was likely chosen after a series of experiments and optimizations (P1-P8 on the Progress map). The high accuracy of 99.8% on the holdout set, as shown in Model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Eal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ROC Curve, along with the Precision Recall Curve showing a high precision and recall, suggests that this model performs exceptionally well at distinguishing between normal and anomalous network traffic. The Feature Summary also shows that the algorithm effectively leverages key features like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src_bytes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service, which are highly correlated with intrusion events.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218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AF9C1-2557-FA46-4DE6-F9C6B49CC4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93BC4BE-642E-3348-31C6-11C734A5581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C986FAAE-144B-4D34-E78E-917AC641A9EA}"/>
              </a:ext>
            </a:extLst>
          </p:cNvPr>
          <p:cNvSpPr>
            <a:spLocks noGrp="1" noChangeArrowheads="1"/>
          </p:cNvSpPr>
          <p:nvPr>
            <p:ph idx="1"/>
          </p:nvPr>
        </p:nvSpPr>
        <p:spPr bwMode="auto">
          <a:xfrm>
            <a:off x="838367" y="1688660"/>
            <a:ext cx="10263021" cy="4109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Data Input</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is trained to analyze network traffic data, with a specific focus on the following features identified as important in the Feature Summary:</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src_bytes</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bytes transferred from the source to the destination.</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service: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type of network service, such as http, smtp, or ftp.</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dst_host_srv_count</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connections to the same destination host as the current connection in the past two seconds.</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"hot" indicators, which represent suspicious or potentially malicious activity.</a:t>
            </a:r>
          </a:p>
          <a:p>
            <a:pPr marL="666900" lvl="1" indent="-342900" algn="just"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dst_bytes</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number of bytes transferred from the destination to the source.</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8576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6C92A-FAC5-085F-A730-375A63BE82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6D9258-67D8-028D-F0FE-9805DDE4D19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5ED3A290-75C0-1700-5629-778E35F99872}"/>
              </a:ext>
            </a:extLst>
          </p:cNvPr>
          <p:cNvSpPr>
            <a:spLocks noGrp="1" noChangeArrowheads="1"/>
          </p:cNvSpPr>
          <p:nvPr>
            <p:ph idx="1"/>
          </p:nvPr>
        </p:nvSpPr>
        <p:spPr bwMode="auto">
          <a:xfrm>
            <a:off x="581192" y="1399354"/>
            <a:ext cx="11173273"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50000"/>
              </a:lnSpc>
              <a:spcBef>
                <a:spcPct val="0"/>
              </a:spcBef>
              <a:spcAft>
                <a:spcPct val="0"/>
              </a:spcAft>
              <a:buClrTx/>
              <a:buSzTx/>
              <a:buNone/>
            </a:pPr>
            <a:r>
              <a:rPr lang="en-US" altLang="en-US" sz="1600" b="1" dirty="0">
                <a:solidFill>
                  <a:schemeClr val="tx1"/>
                </a:solidFill>
                <a:latin typeface="Arial" panose="020B0604020202020204" pitchFamily="34" charset="0"/>
                <a:cs typeface="Arial" panose="020B0604020202020204" pitchFamily="34" charset="0"/>
              </a:rPr>
              <a:t>3. Training Process</a:t>
            </a:r>
          </a:p>
          <a:p>
            <a:pPr marL="0" lvl="0" indent="0" defTabSz="914400" eaLnBrk="0" fontAlgn="base" hangingPunct="0">
              <a:lnSpc>
                <a:spcPct val="150000"/>
              </a:lnSpc>
              <a:spcBef>
                <a:spcPct val="0"/>
              </a:spcBef>
              <a:spcAft>
                <a:spcPct val="0"/>
              </a:spcAft>
              <a:buClrTx/>
              <a:buSzTx/>
              <a:buNone/>
            </a:pPr>
            <a:endParaRPr lang="en-US" altLang="en-US" sz="1600" b="1"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None/>
            </a:pPr>
            <a:r>
              <a:rPr lang="en-US" altLang="en-US" sz="1600" dirty="0">
                <a:solidFill>
                  <a:schemeClr val="tx1"/>
                </a:solidFill>
                <a:latin typeface="Arial" panose="020B0604020202020204" pitchFamily="34" charset="0"/>
                <a:cs typeface="Arial" panose="020B0604020202020204" pitchFamily="34" charset="0"/>
              </a:rPr>
              <a:t> The Progress map outlines the training pipeline:</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Read Dataset:</a:t>
            </a:r>
            <a:r>
              <a:rPr lang="en-US" altLang="en-US" sz="1600" dirty="0">
                <a:solidFill>
                  <a:schemeClr val="tx1"/>
                </a:solidFill>
                <a:latin typeface="Arial" panose="020B0604020202020204" pitchFamily="34" charset="0"/>
                <a:cs typeface="Arial" panose="020B0604020202020204" pitchFamily="34" charset="0"/>
              </a:rPr>
              <a:t> Ingest the raw network traffic data.</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Split Data:</a:t>
            </a:r>
            <a:r>
              <a:rPr lang="en-US" altLang="en-US" sz="1600" dirty="0">
                <a:solidFill>
                  <a:schemeClr val="tx1"/>
                </a:solidFill>
                <a:latin typeface="Arial" panose="020B0604020202020204" pitchFamily="34" charset="0"/>
                <a:cs typeface="Arial" panose="020B0604020202020204" pitchFamily="34" charset="0"/>
              </a:rPr>
              <a:t> Divide the dataset into training, and test sets.</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Read Training Data &amp; Preprocessing:</a:t>
            </a:r>
            <a:r>
              <a:rPr lang="en-US" altLang="en-US" sz="1600" dirty="0">
                <a:solidFill>
                  <a:schemeClr val="tx1"/>
                </a:solidFill>
                <a:latin typeface="Arial" panose="020B0604020202020204" pitchFamily="34" charset="0"/>
                <a:cs typeface="Arial" panose="020B0604020202020204" pitchFamily="34" charset="0"/>
              </a:rPr>
              <a:t> The training data is preprocessed to handle categorical features and normalize numerical values.</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Model Selection:</a:t>
            </a:r>
            <a:r>
              <a:rPr lang="en-US" altLang="en-US" sz="1600" dirty="0">
                <a:solidFill>
                  <a:schemeClr val="tx1"/>
                </a:solidFill>
                <a:latin typeface="Arial" panose="020B0604020202020204" pitchFamily="34" charset="0"/>
                <a:cs typeface="Arial" panose="020B0604020202020204" pitchFamily="34" charset="0"/>
              </a:rPr>
              <a:t> The Snap Decision Tree Classifier is chosen and trained on the preprocessed data.</a:t>
            </a:r>
          </a:p>
          <a:p>
            <a:pPr marL="800100" lvl="1" indent="-342900" defTabSz="914400" eaLnBrk="0" fontAlgn="base" hangingPunct="0">
              <a:lnSpc>
                <a:spcPct val="150000"/>
              </a:lnSpc>
              <a:spcBef>
                <a:spcPct val="0"/>
              </a:spcBef>
              <a:spcAft>
                <a:spcPct val="0"/>
              </a:spcAft>
              <a:buClrTx/>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Hyperparameter Optimization:</a:t>
            </a:r>
            <a:r>
              <a:rPr lang="en-US" altLang="en-US" sz="1600" dirty="0">
                <a:solidFill>
                  <a:schemeClr val="tx1"/>
                </a:solidFill>
                <a:latin typeface="Arial" panose="020B0604020202020204" pitchFamily="34" charset="0"/>
                <a:cs typeface="Arial" panose="020B0604020202020204" pitchFamily="34" charset="0"/>
              </a:rPr>
              <a:t> A key step where the model's parameters are fine-tuned to achieve the best possible performance, as shown by the various pipelines (P1-P4 and P5-P8) in the Progress map. This iterative process leads to the final optimized model.</a:t>
            </a:r>
            <a:endParaRPr lang="en-US" altLang="en-US" sz="1600" b="1"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254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0DE31-05E5-5305-5877-E7F86E35C7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9525A0-F456-D768-8BA9-7F5E937FE99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0D3806CB-9310-779F-F179-468AEC71DEEE}"/>
              </a:ext>
            </a:extLst>
          </p:cNvPr>
          <p:cNvSpPr>
            <a:spLocks noGrp="1" noChangeArrowheads="1"/>
          </p:cNvSpPr>
          <p:nvPr>
            <p:ph idx="1"/>
          </p:nvPr>
        </p:nvSpPr>
        <p:spPr bwMode="auto">
          <a:xfrm>
            <a:off x="581192" y="1697248"/>
            <a:ext cx="10648783"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Prediction Process</a:t>
            </a:r>
          </a:p>
          <a:p>
            <a:pPr marL="0" marR="0" lvl="0" indent="0" algn="just"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Data Ingestion: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Live network traffic is captured and streamed to the deployed model.</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Feature Extraction: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same 39 features used for training are extracted from the live network packets.</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trained Snap Decision Tree Classifier processes the feature set and outputs a prediction: normal or anomaly (as seen in the Prediction results chart). It also provides a probability score for the prediction.</a:t>
            </a:r>
          </a:p>
          <a:p>
            <a:pPr marL="800100" marR="0" lvl="1" indent="-342900" algn="just" defTabSz="914400" rtl="0" eaLnBrk="0" fontAlgn="base" latinLnBrk="0" hangingPunct="0">
              <a:lnSpc>
                <a:spcPct val="150000"/>
              </a:lnSpc>
              <a:spcBef>
                <a:spcPct val="0"/>
              </a:spcBef>
              <a:spcAft>
                <a:spcPct val="0"/>
              </a:spcAft>
              <a:buClrTx/>
              <a:buSzTx/>
              <a:buFont typeface="+mj-lt"/>
              <a:buAutoNum type="alphaLcParenR"/>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Alerting: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If the prediction is anomaly and the probability exceeds a predefined threshold, an alert is triggered for the network administrator.</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314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0673D-F526-66D1-9C2E-D2D4E66618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D9404BC-18AD-05E7-F13A-254C0E6CC0CA}"/>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r>
              <a:rPr lang="en-US" sz="4000" b="1" dirty="0">
                <a:solidFill>
                  <a:schemeClr val="accent1"/>
                </a:solidFill>
                <a:latin typeface="Arial"/>
                <a:ea typeface="+mj-lt"/>
                <a:cs typeface="Arial"/>
              </a:rPr>
              <a:t> – </a:t>
            </a:r>
            <a:r>
              <a:rPr lang="en-US" b="1" dirty="0">
                <a:solidFill>
                  <a:schemeClr val="accent1"/>
                </a:solidFill>
                <a:latin typeface="Arial"/>
                <a:ea typeface="+mj-lt"/>
                <a:cs typeface="Arial"/>
              </a:rPr>
              <a:t>CONTD.</a:t>
            </a:r>
            <a:endParaRPr lang="en-US" dirty="0"/>
          </a:p>
        </p:txBody>
      </p:sp>
      <p:sp>
        <p:nvSpPr>
          <p:cNvPr id="3" name="Rectangle 1">
            <a:extLst>
              <a:ext uri="{FF2B5EF4-FFF2-40B4-BE49-F238E27FC236}">
                <a16:creationId xmlns:a16="http://schemas.microsoft.com/office/drawing/2014/main" id="{A14C7B7E-603B-FC03-ECD9-451CDFE535A4}"/>
              </a:ext>
            </a:extLst>
          </p:cNvPr>
          <p:cNvSpPr>
            <a:spLocks noGrp="1" noChangeArrowheads="1"/>
          </p:cNvSpPr>
          <p:nvPr>
            <p:ph idx="1"/>
          </p:nvPr>
        </p:nvSpPr>
        <p:spPr bwMode="auto">
          <a:xfrm>
            <a:off x="581192" y="1456008"/>
            <a:ext cx="11306008"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Deployment Strategy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deployment strategy for this NIDS focuses on integration and real-time monitoring.</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Edge Deployment: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trained model is deployed at strategic points within the network (e.g., core routers, firewalls, or on dedicated servers) to analyze traffic as close to the source as possible.</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API Service: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model is wrapped in a lightweight, high-performance API service (e.g., using Flask or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FastAPI</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This allows other network monitoring tools to send a stream of network packet features to the NIDS and receive a prediction in return.</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Scalability: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API service can be containerized using Docker and orchestrated with Kubernetes to handle large volumes of traffic and scale horizontally as needed.</a:t>
            </a:r>
          </a:p>
          <a:p>
            <a:pPr marL="666900" lvl="1" indent="-342900" defTabSz="914400" eaLnBrk="0" fontAlgn="base" hangingPunct="0">
              <a:lnSpc>
                <a:spcPct val="150000"/>
              </a:lnSpc>
              <a:spcBef>
                <a:spcPct val="0"/>
              </a:spcBef>
              <a:spcAft>
                <a:spcPct val="0"/>
              </a:spcAft>
              <a:buClrTx/>
              <a:buSzTx/>
              <a:buFont typeface="+mj-lt"/>
              <a:buAutoNum type="alphaLcParenR"/>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Continuous Monitoring: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performance of the deployed model is continuously monitored in a production environment. The Metric chart suggests that metrics like Accuracy, Precision, and Recall are tracked using cross-validation. This live data can be used to retrain and update the model periodically to adapt to new attack patterns and maintain its high performance.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383895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lgn="just">
              <a:lnSpc>
                <a:spcPct val="150000"/>
              </a:lnSpc>
              <a:buNone/>
            </a:pPr>
            <a:r>
              <a:rPr lang="en-US" altLang="en-US" sz="1800" dirty="0">
                <a:solidFill>
                  <a:schemeClr val="tx1"/>
                </a:solidFill>
                <a:latin typeface="Arial" panose="020B0604020202020204" pitchFamily="34" charset="0"/>
                <a:cs typeface="Arial" panose="020B0604020202020204" pitchFamily="34" charset="0"/>
              </a:rPr>
              <a:t>Based on the provided evaluation graphs, the NIDS project achieved a very high level of performance. The Model Eval - ROC Curve and Precision Recall Curve both show exceptional results, with the model demonstrating a holdout accuracy of 99.8%. Furthermore, the Confusion matrix reveals a very low number of false positives (2) and false negatives (4), indicating that the system is highly effective at correctly classifying both normal and anomalous network traffic. The Metric chart also shows that the model achieved a perfect 1.0 score across several key metrics including Accuracy, Average Precision, and Recall, reinforcing its robust performance. </a:t>
            </a:r>
            <a:endParaRPr lang="en-IN" sz="1800" b="1" dirty="0">
              <a:solidFill>
                <a:srgbClr val="0F0F0F"/>
              </a:solidFill>
              <a:latin typeface="Arial" panose="020B0604020202020204" pitchFamily="34" charset="0"/>
              <a:ea typeface="+mn-lt"/>
              <a:cs typeface="Arial" panose="020B0604020202020204" pitchFamily="34" charset="0"/>
            </a:endParaRPr>
          </a:p>
          <a:p>
            <a:pPr marL="0" indent="0" algn="just">
              <a:lnSpc>
                <a:spcPct val="150000"/>
              </a:lnSpc>
              <a:buNone/>
            </a:pPr>
            <a:endParaRPr lang="en-IN"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DDC967-E146-D434-CB6B-2A11E172749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87E448-DCC0-B6A4-1982-8BA811AF01E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25DCDE4-869D-6A47-E722-DC23983FEC1C}"/>
              </a:ext>
            </a:extLst>
          </p:cNvPr>
          <p:cNvPicPr>
            <a:picLocks noGrp="1" noChangeAspect="1"/>
          </p:cNvPicPr>
          <p:nvPr>
            <p:ph idx="1"/>
          </p:nvPr>
        </p:nvPicPr>
        <p:blipFill>
          <a:blip r:embed="rId2"/>
          <a:stretch>
            <a:fillRect/>
          </a:stretch>
        </p:blipFill>
        <p:spPr>
          <a:xfrm>
            <a:off x="2240756" y="1321869"/>
            <a:ext cx="7710488" cy="4833975"/>
          </a:xfrm>
        </p:spPr>
      </p:pic>
    </p:spTree>
    <p:extLst>
      <p:ext uri="{BB962C8B-B14F-4D97-AF65-F5344CB8AC3E}">
        <p14:creationId xmlns:p14="http://schemas.microsoft.com/office/powerpoint/2010/main" val="1496734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53960-59F9-3E5B-71A5-8A93B717CDC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E26438-F40D-2362-C2EE-0E12110CE77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8120AC8-D8E2-125A-A515-AA9482497E61}"/>
              </a:ext>
            </a:extLst>
          </p:cNvPr>
          <p:cNvPicPr>
            <a:picLocks noGrp="1" noChangeAspect="1"/>
          </p:cNvPicPr>
          <p:nvPr>
            <p:ph idx="1"/>
          </p:nvPr>
        </p:nvPicPr>
        <p:blipFill>
          <a:blip r:embed="rId2"/>
          <a:stretch>
            <a:fillRect/>
          </a:stretch>
        </p:blipFill>
        <p:spPr>
          <a:xfrm>
            <a:off x="1905000" y="1330827"/>
            <a:ext cx="7696200" cy="4825017"/>
          </a:xfrm>
        </p:spPr>
      </p:pic>
    </p:spTree>
    <p:extLst>
      <p:ext uri="{BB962C8B-B14F-4D97-AF65-F5344CB8AC3E}">
        <p14:creationId xmlns:p14="http://schemas.microsoft.com/office/powerpoint/2010/main" val="715561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A6FB1-F636-E488-54A7-9172482031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E930948-8604-00D1-3753-F56C73D2539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F31BDE5B-6598-FBBB-10A6-A3FFDDE5EE95}"/>
              </a:ext>
            </a:extLst>
          </p:cNvPr>
          <p:cNvPicPr>
            <a:picLocks noGrp="1" noChangeAspect="1"/>
          </p:cNvPicPr>
          <p:nvPr>
            <p:ph idx="1"/>
          </p:nvPr>
        </p:nvPicPr>
        <p:blipFill>
          <a:blip r:embed="rId2"/>
          <a:stretch>
            <a:fillRect/>
          </a:stretch>
        </p:blipFill>
        <p:spPr>
          <a:xfrm>
            <a:off x="1833562" y="1414462"/>
            <a:ext cx="8110538" cy="5084780"/>
          </a:xfrm>
        </p:spPr>
      </p:pic>
    </p:spTree>
    <p:extLst>
      <p:ext uri="{BB962C8B-B14F-4D97-AF65-F5344CB8AC3E}">
        <p14:creationId xmlns:p14="http://schemas.microsoft.com/office/powerpoint/2010/main" val="1582291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022F4-B39B-EF5D-8AE5-0F6AB9E8E2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8C3518-4E14-2FBE-1A3F-CD36B0F331F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246E2C49-3C96-05E4-D13D-00089709865C}"/>
              </a:ext>
            </a:extLst>
          </p:cNvPr>
          <p:cNvPicPr>
            <a:picLocks noGrp="1" noChangeAspect="1"/>
          </p:cNvPicPr>
          <p:nvPr>
            <p:ph idx="1"/>
          </p:nvPr>
        </p:nvPicPr>
        <p:blipFill>
          <a:blip r:embed="rId2"/>
          <a:stretch>
            <a:fillRect/>
          </a:stretch>
        </p:blipFill>
        <p:spPr>
          <a:xfrm>
            <a:off x="1890711" y="1352550"/>
            <a:ext cx="8039101" cy="5039994"/>
          </a:xfrm>
        </p:spPr>
      </p:pic>
    </p:spTree>
    <p:extLst>
      <p:ext uri="{BB962C8B-B14F-4D97-AF65-F5344CB8AC3E}">
        <p14:creationId xmlns:p14="http://schemas.microsoft.com/office/powerpoint/2010/main" val="266945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AC931-3C01-8552-5D6A-D4D6CAE8D4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B5A46FD-C0D6-4172-ADD6-93DB3FA0D82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FB6238E-E85A-5A6A-103A-6B92946A52E5}"/>
              </a:ext>
            </a:extLst>
          </p:cNvPr>
          <p:cNvPicPr>
            <a:picLocks noGrp="1" noChangeAspect="1"/>
          </p:cNvPicPr>
          <p:nvPr>
            <p:ph idx="1"/>
          </p:nvPr>
        </p:nvPicPr>
        <p:blipFill>
          <a:blip r:embed="rId2"/>
          <a:stretch>
            <a:fillRect/>
          </a:stretch>
        </p:blipFill>
        <p:spPr>
          <a:xfrm>
            <a:off x="2147888" y="1232452"/>
            <a:ext cx="7696200" cy="4825017"/>
          </a:xfrm>
        </p:spPr>
      </p:pic>
    </p:spTree>
    <p:extLst>
      <p:ext uri="{BB962C8B-B14F-4D97-AF65-F5344CB8AC3E}">
        <p14:creationId xmlns:p14="http://schemas.microsoft.com/office/powerpoint/2010/main" val="121017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C1670-937A-7A65-FCE8-5CEA82CF95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0073BC-6607-1F77-20A0-445DB9C1AAA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1F08C6C-22B4-974A-50F3-5C82DAC873B8}"/>
              </a:ext>
            </a:extLst>
          </p:cNvPr>
          <p:cNvPicPr>
            <a:picLocks noGrp="1" noChangeAspect="1"/>
          </p:cNvPicPr>
          <p:nvPr>
            <p:ph idx="1"/>
          </p:nvPr>
        </p:nvPicPr>
        <p:blipFill>
          <a:blip r:embed="rId2"/>
          <a:stretch>
            <a:fillRect/>
          </a:stretch>
        </p:blipFill>
        <p:spPr>
          <a:xfrm>
            <a:off x="899456" y="851140"/>
            <a:ext cx="10908881" cy="5155719"/>
          </a:xfrm>
        </p:spPr>
      </p:pic>
    </p:spTree>
    <p:extLst>
      <p:ext uri="{BB962C8B-B14F-4D97-AF65-F5344CB8AC3E}">
        <p14:creationId xmlns:p14="http://schemas.microsoft.com/office/powerpoint/2010/main" val="211807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662E3-990C-7485-28CD-EA9A71DB03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BAA9CE-7069-AA06-B693-C80EA4EF0AF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25BCC05-1D76-7D63-34F3-1E61DD8FA59C}"/>
              </a:ext>
            </a:extLst>
          </p:cNvPr>
          <p:cNvPicPr>
            <a:picLocks noGrp="1" noChangeAspect="1"/>
          </p:cNvPicPr>
          <p:nvPr>
            <p:ph idx="1"/>
          </p:nvPr>
        </p:nvPicPr>
        <p:blipFill>
          <a:blip r:embed="rId2"/>
          <a:stretch>
            <a:fillRect/>
          </a:stretch>
        </p:blipFill>
        <p:spPr>
          <a:xfrm>
            <a:off x="581191" y="1484579"/>
            <a:ext cx="11277433" cy="4271625"/>
          </a:xfrm>
        </p:spPr>
      </p:pic>
    </p:spTree>
    <p:extLst>
      <p:ext uri="{BB962C8B-B14F-4D97-AF65-F5344CB8AC3E}">
        <p14:creationId xmlns:p14="http://schemas.microsoft.com/office/powerpoint/2010/main" val="153662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41A48-9F5F-77F6-1293-81503E6952B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BEFB2BC-1ACC-02AA-7111-BB2EE9E3387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19CC0153-0F3B-E5EB-8510-54623CC97682}"/>
              </a:ext>
            </a:extLst>
          </p:cNvPr>
          <p:cNvPicPr>
            <a:picLocks noGrp="1" noChangeAspect="1"/>
          </p:cNvPicPr>
          <p:nvPr>
            <p:ph idx="1"/>
          </p:nvPr>
        </p:nvPicPr>
        <p:blipFill>
          <a:blip r:embed="rId2"/>
          <a:stretch>
            <a:fillRect/>
          </a:stretch>
        </p:blipFill>
        <p:spPr>
          <a:xfrm>
            <a:off x="992761" y="1419025"/>
            <a:ext cx="10206478" cy="4633710"/>
          </a:xfrm>
        </p:spPr>
      </p:pic>
    </p:spTree>
    <p:extLst>
      <p:ext uri="{BB962C8B-B14F-4D97-AF65-F5344CB8AC3E}">
        <p14:creationId xmlns:p14="http://schemas.microsoft.com/office/powerpoint/2010/main" val="2414012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CAB9-9418-1C94-6DCB-9FB3F40B44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8B49997-30F7-D0AD-142E-E221DD279D3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ADB5736B-8551-C2DE-911F-88F66E282081}"/>
              </a:ext>
            </a:extLst>
          </p:cNvPr>
          <p:cNvPicPr>
            <a:picLocks noGrp="1" noChangeAspect="1"/>
          </p:cNvPicPr>
          <p:nvPr>
            <p:ph idx="1"/>
          </p:nvPr>
        </p:nvPicPr>
        <p:blipFill>
          <a:blip r:embed="rId2"/>
          <a:stretch>
            <a:fillRect/>
          </a:stretch>
        </p:blipFill>
        <p:spPr>
          <a:xfrm>
            <a:off x="1675783" y="1509554"/>
            <a:ext cx="8954117" cy="4573547"/>
          </a:xfrm>
        </p:spPr>
      </p:pic>
    </p:spTree>
    <p:extLst>
      <p:ext uri="{BB962C8B-B14F-4D97-AF65-F5344CB8AC3E}">
        <p14:creationId xmlns:p14="http://schemas.microsoft.com/office/powerpoint/2010/main" val="3023519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AFA7B-7891-708F-07EE-3EAD533735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E86D29B-680A-2A30-EC13-CEF408E9F6A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45E5F25B-2D3E-EEBE-E8B7-6E687ACCF0F1}"/>
              </a:ext>
            </a:extLst>
          </p:cNvPr>
          <p:cNvPicPr>
            <a:picLocks noGrp="1" noChangeAspect="1"/>
          </p:cNvPicPr>
          <p:nvPr>
            <p:ph idx="1"/>
          </p:nvPr>
        </p:nvPicPr>
        <p:blipFill>
          <a:blip r:embed="rId2"/>
          <a:stretch>
            <a:fillRect/>
          </a:stretch>
        </p:blipFill>
        <p:spPr>
          <a:xfrm>
            <a:off x="1516856" y="1232452"/>
            <a:ext cx="9158288" cy="4956721"/>
          </a:xfrm>
        </p:spPr>
      </p:pic>
    </p:spTree>
    <p:extLst>
      <p:ext uri="{BB962C8B-B14F-4D97-AF65-F5344CB8AC3E}">
        <p14:creationId xmlns:p14="http://schemas.microsoft.com/office/powerpoint/2010/main" val="4055538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6816A-E711-B1D9-32C1-AE1607E8C19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CE2C2E-BBFC-71B3-9DFA-432D5D32C16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6724B5DD-9CB3-E9A1-EB3C-24C6FEBD43A7}"/>
              </a:ext>
            </a:extLst>
          </p:cNvPr>
          <p:cNvPicPr>
            <a:picLocks noGrp="1" noChangeAspect="1"/>
          </p:cNvPicPr>
          <p:nvPr>
            <p:ph idx="1"/>
          </p:nvPr>
        </p:nvPicPr>
        <p:blipFill>
          <a:blip r:embed="rId2"/>
          <a:stretch>
            <a:fillRect/>
          </a:stretch>
        </p:blipFill>
        <p:spPr>
          <a:xfrm>
            <a:off x="2204659" y="1371313"/>
            <a:ext cx="7839454" cy="4908346"/>
          </a:xfrm>
        </p:spPr>
      </p:pic>
    </p:spTree>
    <p:extLst>
      <p:ext uri="{BB962C8B-B14F-4D97-AF65-F5344CB8AC3E}">
        <p14:creationId xmlns:p14="http://schemas.microsoft.com/office/powerpoint/2010/main" val="1044469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30694-0C8F-3BE3-0D27-680F0D4B58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3243B7-ED81-C65A-AD30-5E1960FCB00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E099F1F-3EB6-BF2A-D3CA-0076973E4A0E}"/>
              </a:ext>
            </a:extLst>
          </p:cNvPr>
          <p:cNvPicPr>
            <a:picLocks noGrp="1" noChangeAspect="1"/>
          </p:cNvPicPr>
          <p:nvPr>
            <p:ph idx="1"/>
          </p:nvPr>
        </p:nvPicPr>
        <p:blipFill>
          <a:blip r:embed="rId2"/>
          <a:stretch>
            <a:fillRect/>
          </a:stretch>
        </p:blipFill>
        <p:spPr>
          <a:xfrm>
            <a:off x="2431050" y="1385600"/>
            <a:ext cx="7329899" cy="5107284"/>
          </a:xfrm>
        </p:spPr>
      </p:pic>
    </p:spTree>
    <p:extLst>
      <p:ext uri="{BB962C8B-B14F-4D97-AF65-F5344CB8AC3E}">
        <p14:creationId xmlns:p14="http://schemas.microsoft.com/office/powerpoint/2010/main" val="26634704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67677-9F88-7225-859D-65635BB8480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FF97753-5771-699A-65E5-A9B4EEADC9E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132ECA3C-F9A7-204E-4C2A-B8E0079EDC50}"/>
              </a:ext>
            </a:extLst>
          </p:cNvPr>
          <p:cNvPicPr>
            <a:picLocks noGrp="1" noChangeAspect="1"/>
          </p:cNvPicPr>
          <p:nvPr>
            <p:ph idx="1"/>
          </p:nvPr>
        </p:nvPicPr>
        <p:blipFill>
          <a:blip r:embed="rId2"/>
          <a:stretch>
            <a:fillRect/>
          </a:stretch>
        </p:blipFill>
        <p:spPr>
          <a:xfrm>
            <a:off x="581025" y="1521919"/>
            <a:ext cx="11029950" cy="4233262"/>
          </a:xfrm>
        </p:spPr>
      </p:pic>
    </p:spTree>
    <p:extLst>
      <p:ext uri="{BB962C8B-B14F-4D97-AF65-F5344CB8AC3E}">
        <p14:creationId xmlns:p14="http://schemas.microsoft.com/office/powerpoint/2010/main" val="1778068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673324"/>
          </a:xfrm>
        </p:spPr>
        <p:txBody>
          <a:bodyPr>
            <a:normAutofit/>
          </a:bodyPr>
          <a:lstStyle/>
          <a:p>
            <a:pPr marL="305435" indent="-305435" algn="just">
              <a:lnSpc>
                <a:spcPct val="200000"/>
              </a:lnSpc>
            </a:pPr>
            <a:r>
              <a:rPr lang="en-US" sz="1800" dirty="0">
                <a:latin typeface="Arial" panose="020B0604020202020204" pitchFamily="34" charset="0"/>
                <a:cs typeface="Arial" panose="020B0604020202020204" pitchFamily="34" charset="0"/>
              </a:rPr>
              <a:t>The machine learning-based NIDS successfully achieves its primary objective of detecting network intrusions with exceptional accuracy and reliability. The </a:t>
            </a:r>
            <a:r>
              <a:rPr lang="en-US" sz="1800" b="1" dirty="0">
                <a:latin typeface="Arial" panose="020B0604020202020204" pitchFamily="34" charset="0"/>
                <a:cs typeface="Arial" panose="020B0604020202020204" pitchFamily="34" charset="0"/>
              </a:rPr>
              <a:t>Snap Decision Tree Classifier</a:t>
            </a:r>
            <a:r>
              <a:rPr lang="en-US" sz="1800" dirty="0">
                <a:latin typeface="Arial" panose="020B0604020202020204" pitchFamily="34" charset="0"/>
                <a:cs typeface="Arial" panose="020B0604020202020204" pitchFamily="34" charset="0"/>
              </a:rPr>
              <a:t> model demonstrated robust performance, as evidenced by its high scores across all key evaluation metrics, including a perfect F1-score and a near-perfect accuracy of </a:t>
            </a:r>
            <a:r>
              <a:rPr lang="en-US" sz="1800" b="1" dirty="0">
                <a:latin typeface="Arial" panose="020B0604020202020204" pitchFamily="34" charset="0"/>
                <a:cs typeface="Arial" panose="020B0604020202020204" pitchFamily="34" charset="0"/>
              </a:rPr>
              <a:t>99.8%</a:t>
            </a:r>
            <a:r>
              <a:rPr lang="en-US" sz="1800" dirty="0">
                <a:latin typeface="Arial" panose="020B0604020202020204" pitchFamily="34" charset="0"/>
                <a:cs typeface="Arial" panose="020B0604020202020204" pitchFamily="34" charset="0"/>
              </a:rPr>
              <a:t>. The system's minimal false positive and false negative rates, as detailed in the </a:t>
            </a:r>
            <a:r>
              <a:rPr lang="en-US" sz="1800" b="1" dirty="0">
                <a:latin typeface="Arial" panose="020B0604020202020204" pitchFamily="34" charset="0"/>
                <a:cs typeface="Arial" panose="020B0604020202020204" pitchFamily="34" charset="0"/>
              </a:rPr>
              <a:t>Confusion Matrix</a:t>
            </a:r>
            <a:r>
              <a:rPr lang="en-US" sz="1800" dirty="0">
                <a:latin typeface="Arial" panose="020B0604020202020204" pitchFamily="34" charset="0"/>
                <a:cs typeface="Arial" panose="020B0604020202020204" pitchFamily="34" charset="0"/>
              </a:rPr>
              <a:t>, confirm its effectiveness in providing an early warning of malicious activity while minimizing disruptions from false alarms. This strong performance provides a solid foundation for further deployment and real-world application.</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5068336"/>
          </a:xfrm>
        </p:spPr>
        <p:txBody>
          <a:bodyPr>
            <a:normAutofit fontScale="55000" lnSpcReduction="20000"/>
          </a:bodyPr>
          <a:lstStyle/>
          <a:p>
            <a:pPr marL="0" indent="0" algn="just">
              <a:lnSpc>
                <a:spcPct val="170000"/>
              </a:lnSpc>
              <a:buNone/>
            </a:pPr>
            <a:r>
              <a:rPr lang="en-US" sz="3200" dirty="0"/>
              <a:t>In an era of increasingly complex and interconnected digital ecosystems, communication networks face a persistent and evolving threat from a variety of cyber-attacks. These malicious activities, including high-volume Denial-of-Service (DoS) attacks that cripple services, stealthy port scans (Probe), sophisticated unauthorized remote-to-local (R2L) access attempts, and internal privilege escalation (U2R), threaten the confidentiality, integrity, and availability of critical data. Traditional, signature-based intrusion detection systems often struggle to keep pace with novel and adaptive attack vectors.</a:t>
            </a:r>
          </a:p>
          <a:p>
            <a:pPr marL="0" indent="0" algn="just">
              <a:lnSpc>
                <a:spcPct val="170000"/>
              </a:lnSpc>
              <a:buNone/>
            </a:pPr>
            <a:r>
              <a:rPr lang="en-US" sz="3200" dirty="0"/>
              <a:t> The objective of this project is to create a robust, intelligent Network Intrusion Detection System (NIDS) utilizing a machine learning approach. By building a model that can analyze real-time network traffic data, the system will be able to accurately identify these diverse attack types, thereby providing an essential early warning mechanism to secure networks and bolster their overall resilience against modern cyber threats.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3" y="1302026"/>
            <a:ext cx="10984094" cy="4673324"/>
          </a:xfrm>
        </p:spPr>
        <p:txBody>
          <a:bodyPr/>
          <a:lstStyle/>
          <a:p>
            <a:pPr algn="just">
              <a:lnSpc>
                <a:spcPct val="150000"/>
              </a:lnSpc>
            </a:pPr>
            <a:r>
              <a:rPr lang="en-US" sz="2000" dirty="0"/>
              <a:t>The future scope for the NIDS involves transitioning to advanced </a:t>
            </a:r>
            <a:r>
              <a:rPr lang="en-US" sz="2000" b="1" dirty="0"/>
              <a:t>deep learning models</a:t>
            </a:r>
            <a:r>
              <a:rPr lang="en-US" sz="2000" dirty="0"/>
              <a:t> and incorporating </a:t>
            </a:r>
            <a:r>
              <a:rPr lang="en-US" sz="2000" b="1" dirty="0"/>
              <a:t>Explainable AI</a:t>
            </a:r>
            <a:r>
              <a:rPr lang="en-US" sz="2000" dirty="0"/>
              <a:t> to provide transparent, robust threat detection. The system will be re-engineered for </a:t>
            </a:r>
            <a:r>
              <a:rPr lang="en-US" sz="2000" b="1" dirty="0"/>
              <a:t>real-time processing</a:t>
            </a:r>
            <a:r>
              <a:rPr lang="en-US" sz="2000" dirty="0"/>
              <a:t> and a </a:t>
            </a:r>
            <a:r>
              <a:rPr lang="en-US" sz="2000" b="1" dirty="0"/>
              <a:t>distributed architecture</a:t>
            </a:r>
            <a:r>
              <a:rPr lang="en-US" sz="2000" dirty="0"/>
              <a:t> to ensure it can scale with increasing network traffic. Key advancements include the ability to detect </a:t>
            </a:r>
            <a:r>
              <a:rPr lang="en-US" sz="2000" b="1" dirty="0"/>
              <a:t>zero-day attacks</a:t>
            </a:r>
            <a:r>
              <a:rPr lang="en-US" sz="2000" dirty="0"/>
              <a:t> and analyze encrypted traffic, moving beyond traditional signature-based methods to a more sophisticated anomaly detection approach. </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hlinkClick r:id="rId2"/>
              </a:rPr>
              <a:t>https://github.com/shyamilyh/Edunet-Capstone-Project--Network-Intrusion-Detection-System</a:t>
            </a:r>
            <a:endParaRPr lang="en-IN" sz="2400" dirty="0">
              <a:solidFill>
                <a:srgbClr val="0F0F0F"/>
              </a:solidFill>
              <a:ea typeface="+mn-lt"/>
              <a:cs typeface="+mn-lt"/>
            </a:endParaRPr>
          </a:p>
          <a:p>
            <a:pPr marL="305435" indent="-305435"/>
            <a:r>
              <a:rPr lang="en-IN" sz="2400" dirty="0">
                <a:solidFill>
                  <a:srgbClr val="0F0F0F"/>
                </a:solidFill>
                <a:ea typeface="+mn-lt"/>
                <a:cs typeface="+mn-lt"/>
              </a:rPr>
              <a:t>https://www.kaggle.com/datasets/sampadab17/network-intrusion-detection?select=Train_data.csv</a:t>
            </a:r>
          </a:p>
          <a:p>
            <a:pPr marL="305435" indent="-305435"/>
            <a:endParaRPr lang="en-IN" sz="2400" dirty="0">
              <a:solidFill>
                <a:srgbClr val="0F0F0F"/>
              </a:solidFill>
              <a:ea typeface="+mn-lt"/>
              <a:cs typeface="+mn-lt"/>
            </a:endParaRP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E313406-049F-2292-CB4E-77626F7E1993}"/>
              </a:ext>
            </a:extLst>
          </p:cNvPr>
          <p:cNvPicPr>
            <a:picLocks noChangeAspect="1"/>
          </p:cNvPicPr>
          <p:nvPr/>
        </p:nvPicPr>
        <p:blipFill>
          <a:blip r:embed="rId2"/>
          <a:stretch>
            <a:fillRect/>
          </a:stretch>
        </p:blipFill>
        <p:spPr>
          <a:xfrm>
            <a:off x="2366699" y="1332717"/>
            <a:ext cx="7458602" cy="508237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6D38589C-04C6-6DFD-653E-32B726A23395}"/>
              </a:ext>
            </a:extLst>
          </p:cNvPr>
          <p:cNvPicPr>
            <a:picLocks noChangeAspect="1"/>
          </p:cNvPicPr>
          <p:nvPr/>
        </p:nvPicPr>
        <p:blipFill>
          <a:blip r:embed="rId2"/>
          <a:stretch>
            <a:fillRect/>
          </a:stretch>
        </p:blipFill>
        <p:spPr>
          <a:xfrm>
            <a:off x="2423823" y="1232452"/>
            <a:ext cx="7580065" cy="5054046"/>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593D4CD-1636-DA1F-436F-6D79355D53AC}"/>
              </a:ext>
            </a:extLst>
          </p:cNvPr>
          <p:cNvPicPr>
            <a:picLocks noChangeAspect="1"/>
          </p:cNvPicPr>
          <p:nvPr/>
        </p:nvPicPr>
        <p:blipFill>
          <a:blip r:embed="rId2"/>
          <a:stretch>
            <a:fillRect/>
          </a:stretch>
        </p:blipFill>
        <p:spPr>
          <a:xfrm>
            <a:off x="2209237" y="1389614"/>
            <a:ext cx="8059275" cy="499179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pPr algn="just"/>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3" name="Rectangle 1">
            <a:extLst>
              <a:ext uri="{FF2B5EF4-FFF2-40B4-BE49-F238E27FC236}">
                <a16:creationId xmlns:a16="http://schemas.microsoft.com/office/drawing/2014/main" id="{CBEB110B-5012-4CD9-9DDC-28A0B0DCDFE2}"/>
              </a:ext>
            </a:extLst>
          </p:cNvPr>
          <p:cNvSpPr>
            <a:spLocks noGrp="1" noChangeArrowheads="1"/>
          </p:cNvSpPr>
          <p:nvPr>
            <p:ph idx="1"/>
          </p:nvPr>
        </p:nvSpPr>
        <p:spPr bwMode="auto">
          <a:xfrm>
            <a:off x="485777" y="1232452"/>
            <a:ext cx="11501437" cy="558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An IBM Cloud-based NIDS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0" i="0" u="none" strike="noStrike" cap="none" normalizeH="0" baseline="0" dirty="0">
                <a:ln>
                  <a:noFill/>
                </a:ln>
                <a:solidFill>
                  <a:schemeClr val="tx1"/>
                </a:solidFill>
                <a:effectLst/>
                <a:latin typeface="Arial" panose="020B0604020202020204" pitchFamily="34" charset="0"/>
              </a:rPr>
              <a:t>This project addresses the challenge of network intrusion detection by leveraging the automated machine learning capabilities of IBM Cloud. The solution is built to analyze network traffic data and provide accurate, real-time classifications of network activity, distinguishing between normal behavior and various types of cyber-attacks.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0" i="0" u="none" strike="noStrike" cap="none" normalizeH="0" baseline="0" dirty="0">
                <a:ln>
                  <a:noFill/>
                </a:ln>
                <a:solidFill>
                  <a:schemeClr val="tx1"/>
                </a:solidFill>
                <a:effectLst/>
                <a:latin typeface="Arial" panose="020B0604020202020204" pitchFamily="34" charset="0"/>
              </a:rPr>
              <a:t>The proposed system will consist of the following components and steps: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1. Data Collection:</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system utilizes the provided network traffic dataset (</a:t>
            </a:r>
            <a:r>
              <a:rPr kumimoji="0" lang="en-US" altLang="en-US" sz="1500" b="0" i="0" u="none" strike="noStrike" cap="none" normalizeH="0" baseline="0" dirty="0">
                <a:ln>
                  <a:noFill/>
                </a:ln>
                <a:solidFill>
                  <a:schemeClr val="tx1"/>
                </a:solidFill>
                <a:effectLst/>
                <a:latin typeface="Arial Unicode MS"/>
              </a:rPr>
              <a:t>Train_data.csv</a:t>
            </a:r>
            <a:r>
              <a:rPr kumimoji="0" lang="en-US" altLang="en-US" sz="1500" b="0" i="0" u="none" strike="noStrike" cap="none" normalizeH="0" baseline="0" dirty="0">
                <a:ln>
                  <a:noFill/>
                </a:ln>
                <a:solidFill>
                  <a:schemeClr val="tx1"/>
                </a:solidFill>
                <a:effectLst/>
              </a:rPr>
              <a:t>) as the primary source of historical information on both normal and anomalous network connections.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dataset includes a comprehensive set of features such as connection duration, protocol type, service, and error rates, which are crucial for identifying malicious patterns.</a:t>
            </a:r>
          </a:p>
          <a:p>
            <a:pPr marL="0" indent="0" algn="just" defTabSz="914400" eaLnBrk="0" fontAlgn="base" hangingPunct="0">
              <a:lnSpc>
                <a:spcPct val="150000"/>
              </a:lnSpc>
              <a:spcBef>
                <a:spcPct val="0"/>
              </a:spcBef>
              <a:spcAft>
                <a:spcPct val="0"/>
              </a:spcAft>
              <a:buClr>
                <a:srgbClr val="00B0F0"/>
              </a:buClr>
              <a:buSzTx/>
              <a:buNone/>
            </a:pPr>
            <a:r>
              <a:rPr kumimoji="0" lang="en-US" altLang="en-US" sz="1500" b="1" i="0" u="none" strike="noStrike" cap="none" normalizeH="0" baseline="0" dirty="0">
                <a:ln>
                  <a:noFill/>
                </a:ln>
                <a:solidFill>
                  <a:schemeClr val="tx1"/>
                </a:solidFill>
                <a:effectLst/>
                <a:latin typeface="Arial" panose="020B0604020202020204" pitchFamily="34" charset="0"/>
              </a:rPr>
              <a:t>2. Data Preprocessing:</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The raw data is prepared for machine learning using a series of automated steps performed by IBM Cloud's </a:t>
            </a:r>
            <a:r>
              <a:rPr kumimoji="0" lang="en-US" altLang="en-US" sz="1500" b="0" i="0" u="none" strike="noStrike" cap="none" normalizeH="0" baseline="0" dirty="0" err="1">
                <a:ln>
                  <a:noFill/>
                </a:ln>
                <a:solidFill>
                  <a:schemeClr val="tx1"/>
                </a:solidFill>
                <a:effectLst/>
                <a:latin typeface="Arial" panose="020B0604020202020204" pitchFamily="34" charset="0"/>
              </a:rPr>
              <a:t>AutoAI</a:t>
            </a:r>
            <a:r>
              <a:rPr kumimoji="0" lang="en-US" altLang="en-US" sz="1500" b="0" i="0" u="none" strike="noStrike" cap="none" normalizeH="0" baseline="0" dirty="0">
                <a:ln>
                  <a:noFill/>
                </a:ln>
                <a:solidFill>
                  <a:schemeClr val="tx1"/>
                </a:solidFill>
                <a:effectLst/>
                <a:latin typeface="Arial" panose="020B0604020202020204" pitchFamily="34" charset="0"/>
              </a:rPr>
              <a:t> service.</a:t>
            </a: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This includes cleaning and preprocessing the collected data to handle any inconsistencies.</a:t>
            </a: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r>
              <a:rPr kumimoji="0" lang="en-US" altLang="en-US" sz="1500" b="0" i="0" u="none" strike="noStrike" cap="none" normalizeH="0" baseline="0" dirty="0">
                <a:ln>
                  <a:noFill/>
                </a:ln>
                <a:solidFill>
                  <a:schemeClr val="tx1"/>
                </a:solidFill>
                <a:effectLst/>
                <a:latin typeface="Arial" panose="020B0604020202020204" pitchFamily="34" charset="0"/>
              </a:rPr>
              <a:t>Crucially, categorical features such as </a:t>
            </a:r>
            <a:r>
              <a:rPr kumimoji="0" lang="en-US" altLang="en-US" sz="1500" b="0" i="0" u="none" strike="noStrike" cap="none" normalizeH="0" baseline="0" dirty="0">
                <a:ln>
                  <a:noFill/>
                </a:ln>
                <a:solidFill>
                  <a:schemeClr val="tx1"/>
                </a:solidFill>
                <a:effectLst/>
                <a:latin typeface="Arial Unicode MS"/>
              </a:rPr>
              <a:t>protocol type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service</a:t>
            </a:r>
            <a:r>
              <a:rPr kumimoji="0" lang="en-US" altLang="en-US" sz="1500" b="0" i="0" u="none" strike="noStrike" cap="none" normalizeH="0" baseline="0" dirty="0">
                <a:ln>
                  <a:noFill/>
                </a:ln>
                <a:solidFill>
                  <a:schemeClr val="tx1"/>
                </a:solidFill>
                <a:effectLst/>
              </a:rPr>
              <a:t>, and </a:t>
            </a:r>
            <a:r>
              <a:rPr kumimoji="0" lang="en-US" altLang="en-US" sz="1500" b="0" i="0" u="none" strike="noStrike" cap="none" normalizeH="0" baseline="0" dirty="0">
                <a:ln>
                  <a:noFill/>
                </a:ln>
                <a:solidFill>
                  <a:schemeClr val="tx1"/>
                </a:solidFill>
                <a:effectLst/>
                <a:latin typeface="Arial Unicode MS"/>
              </a:rPr>
              <a:t>flag</a:t>
            </a:r>
            <a:r>
              <a:rPr kumimoji="0" lang="en-US" altLang="en-US" sz="1500" b="0" i="0" u="none" strike="noStrike" cap="none" normalizeH="0" baseline="0" dirty="0">
                <a:ln>
                  <a:noFill/>
                </a:ln>
                <a:solidFill>
                  <a:schemeClr val="tx1"/>
                </a:solidFill>
                <a:effectLst/>
              </a:rPr>
              <a:t> are automatically transformed using techniques like One-Hot Encoding to be compatible with the machine learning model.</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algn="just" defTabSz="914400" eaLnBrk="0" fontAlgn="base" hangingPunct="0">
              <a:lnSpc>
                <a:spcPct val="150000"/>
              </a:lnSpc>
              <a:spcBef>
                <a:spcPct val="0"/>
              </a:spcBef>
              <a:spcAft>
                <a:spcPct val="0"/>
              </a:spcAft>
              <a:buClr>
                <a:srgbClr val="00B0F0"/>
              </a:buClr>
              <a:buSzTx/>
              <a:buFont typeface="Arial" panose="020B0604020202020204" pitchFamily="34" charset="0"/>
              <a:buChar char="•"/>
            </a:pPr>
            <a:endParaRPr kumimoji="0" lang="en-US" altLang="en-US" sz="1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714A0-686C-FFB1-AB2B-73291EE9F4B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027837-22D3-5077-CEC8-365B4493FB7D}"/>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31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36C5C3B4-606F-27B5-77C2-56592170C830}"/>
              </a:ext>
            </a:extLst>
          </p:cNvPr>
          <p:cNvSpPr>
            <a:spLocks noGrp="1" noChangeArrowheads="1"/>
          </p:cNvSpPr>
          <p:nvPr>
            <p:ph idx="1"/>
          </p:nvPr>
        </p:nvSpPr>
        <p:spPr bwMode="auto">
          <a:xfrm>
            <a:off x="524040" y="1601784"/>
            <a:ext cx="11334583"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defTabSz="914400" eaLnBrk="0" fontAlgn="base" hangingPunct="0">
              <a:lnSpc>
                <a:spcPct val="150000"/>
              </a:lnSpc>
              <a:spcBef>
                <a:spcPct val="0"/>
              </a:spcBef>
              <a:spcAft>
                <a:spcPct val="0"/>
              </a:spcAft>
              <a:buClr>
                <a:srgbClr val="00B0F0"/>
              </a:buClr>
              <a:buSzTx/>
              <a:buNone/>
            </a:pPr>
            <a:r>
              <a:rPr lang="en-US" altLang="en-US" sz="1600" b="1" dirty="0">
                <a:solidFill>
                  <a:schemeClr val="tx1"/>
                </a:solidFill>
                <a:latin typeface="Arial" panose="020B0604020202020204" pitchFamily="34" charset="0"/>
                <a:cs typeface="Arial" panose="020B0604020202020204" pitchFamily="34" charset="0"/>
              </a:rPr>
              <a:t>3. Machine Learning Algorithm:</a:t>
            </a:r>
          </a:p>
          <a:p>
            <a:pPr marL="0" indent="0" algn="just" defTabSz="914400" eaLnBrk="0" fontAlgn="base" hangingPunct="0">
              <a:lnSpc>
                <a:spcPct val="150000"/>
              </a:lnSpc>
              <a:spcBef>
                <a:spcPct val="0"/>
              </a:spcBef>
              <a:spcAft>
                <a:spcPct val="0"/>
              </a:spcAft>
              <a:buClr>
                <a:srgbClr val="00B0F0"/>
              </a:buClr>
              <a:buSzTx/>
              <a:buNone/>
            </a:pPr>
            <a:r>
              <a:rPr lang="en-US" altLang="en-US" sz="1600" dirty="0">
                <a:solidFill>
                  <a:schemeClr val="tx1"/>
                </a:solidFill>
                <a:latin typeface="Arial" panose="020B0604020202020204" pitchFamily="34" charset="0"/>
                <a:cs typeface="Arial" panose="020B0604020202020204" pitchFamily="34" charset="0"/>
              </a:rPr>
              <a:t>The core of the NIDS is a classification model developed using IBM Cloud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The optimal model identified by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is the </a:t>
            </a:r>
            <a:r>
              <a:rPr lang="en-US" altLang="en-US" sz="1600" b="1" dirty="0">
                <a:solidFill>
                  <a:schemeClr val="tx1"/>
                </a:solidFill>
                <a:latin typeface="Arial" panose="020B0604020202020204" pitchFamily="34" charset="0"/>
                <a:cs typeface="Arial" panose="020B0604020202020204" pitchFamily="34" charset="0"/>
              </a:rPr>
              <a:t>Snap Decision Tree Classifier</a:t>
            </a:r>
            <a:r>
              <a:rPr lang="en-US" altLang="en-US" sz="1600" dirty="0">
                <a:solidFill>
                  <a:schemeClr val="tx1"/>
                </a:solidFill>
                <a:latin typeface="Arial" panose="020B0604020202020204" pitchFamily="34" charset="0"/>
                <a:cs typeface="Arial" panose="020B0604020202020204" pitchFamily="34" charset="0"/>
              </a:rPr>
              <a:t>, which achieved a high accuracy of 0.998 on the holdout dataset.</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Algorithm Selection:</a:t>
            </a:r>
            <a:r>
              <a:rPr lang="en-US" altLang="en-US" sz="1600" dirty="0">
                <a:solidFill>
                  <a:schemeClr val="tx1"/>
                </a:solidFill>
                <a:latin typeface="Arial" panose="020B0604020202020204" pitchFamily="34" charset="0"/>
                <a:cs typeface="Arial" panose="020B0604020202020204" pitchFamily="34" charset="0"/>
              </a:rPr>
              <a:t> The Snap Decision Tree Classifier is an efficient and highly interpretable model that partitions the data into a series of rules. It is well-suited for this project due to its ability to handle both categorical and numerical features and its high performance on the provided dataset. </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Data Input:</a:t>
            </a:r>
            <a:r>
              <a:rPr lang="en-US" altLang="en-US" sz="1600" dirty="0">
                <a:solidFill>
                  <a:schemeClr val="tx1"/>
                </a:solidFill>
                <a:latin typeface="Arial" panose="020B0604020202020204" pitchFamily="34" charset="0"/>
                <a:cs typeface="Arial" panose="020B0604020202020204" pitchFamily="34" charset="0"/>
              </a:rPr>
              <a:t> The model uses the preprocessed features from the Train_data.csv file as input. This includes the transformed categorical features and scaled numerical features.</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Training Process:</a:t>
            </a:r>
            <a:r>
              <a:rPr lang="en-US" altLang="en-US" sz="1600" dirty="0">
                <a:solidFill>
                  <a:schemeClr val="tx1"/>
                </a:solidFill>
                <a:latin typeface="Arial" panose="020B0604020202020204" pitchFamily="34" charset="0"/>
                <a:cs typeface="Arial" panose="020B0604020202020204" pitchFamily="34" charset="0"/>
              </a:rPr>
              <a:t> The model was trained using IBM Cloud's </a:t>
            </a:r>
            <a:r>
              <a:rPr lang="en-US" altLang="en-US" sz="1600" dirty="0" err="1">
                <a:solidFill>
                  <a:schemeClr val="tx1"/>
                </a:solidFill>
                <a:latin typeface="Arial" panose="020B0604020202020204" pitchFamily="34" charset="0"/>
                <a:cs typeface="Arial" panose="020B0604020202020204" pitchFamily="34" charset="0"/>
              </a:rPr>
              <a:t>AutoAI</a:t>
            </a:r>
            <a:r>
              <a:rPr lang="en-US" altLang="en-US" sz="1600" dirty="0">
                <a:solidFill>
                  <a:schemeClr val="tx1"/>
                </a:solidFill>
                <a:latin typeface="Arial" panose="020B0604020202020204" pitchFamily="34" charset="0"/>
                <a:cs typeface="Arial" panose="020B0604020202020204" pitchFamily="34" charset="0"/>
              </a:rPr>
              <a:t>, which automatically performed hyperparameter optimization (HPO-1) to fine-tune the model's parameters and achieve the reported high accuracy.</a:t>
            </a: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600" b="1" dirty="0">
                <a:solidFill>
                  <a:schemeClr val="tx1"/>
                </a:solidFill>
                <a:latin typeface="Arial" panose="020B0604020202020204" pitchFamily="34" charset="0"/>
                <a:cs typeface="Arial" panose="020B0604020202020204" pitchFamily="34" charset="0"/>
              </a:rPr>
              <a:t>Prediction Process:</a:t>
            </a:r>
            <a:r>
              <a:rPr lang="en-US" altLang="en-US" sz="1600" dirty="0">
                <a:solidFill>
                  <a:schemeClr val="tx1"/>
                </a:solidFill>
                <a:latin typeface="Arial" panose="020B0604020202020204" pitchFamily="34" charset="0"/>
                <a:cs typeface="Arial" panose="020B0604020202020204" pitchFamily="34" charset="0"/>
              </a:rPr>
              <a:t> The trained model will take new, real-time network traffic data as input. It will then apply the learned decision tree rules to classify the connection as either 'normal' or 'anomaly'.</a:t>
            </a:r>
          </a:p>
        </p:txBody>
      </p:sp>
    </p:spTree>
    <p:extLst>
      <p:ext uri="{BB962C8B-B14F-4D97-AF65-F5344CB8AC3E}">
        <p14:creationId xmlns:p14="http://schemas.microsoft.com/office/powerpoint/2010/main" val="12176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72F01-153F-79DC-8656-F5BFAFB1B5F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CF7358-D690-FB3A-47D9-4C6CEBC33CAE}"/>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 </a:t>
            </a:r>
            <a:r>
              <a:rPr lang="en-US" sz="31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F5305E2D-0E31-F371-584B-52BB2313F557}"/>
              </a:ext>
            </a:extLst>
          </p:cNvPr>
          <p:cNvSpPr>
            <a:spLocks noGrp="1" noChangeArrowheads="1"/>
          </p:cNvSpPr>
          <p:nvPr>
            <p:ph idx="1"/>
          </p:nvPr>
        </p:nvSpPr>
        <p:spPr bwMode="auto">
          <a:xfrm>
            <a:off x="814471" y="1917745"/>
            <a:ext cx="10658392" cy="336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
                <a:srgbClr val="00B0F0"/>
              </a:buClr>
              <a:buSz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Deployment</a:t>
            </a:r>
          </a:p>
          <a:p>
            <a:pPr marL="0" marR="0" lvl="0" indent="0" algn="just" defTabSz="914400" rtl="0" eaLnBrk="0" fontAlgn="base" latinLnBrk="0" hangingPunct="0">
              <a:lnSpc>
                <a:spcPct val="150000"/>
              </a:lnSpc>
              <a:spcBef>
                <a:spcPct val="0"/>
              </a:spcBef>
              <a:spcAft>
                <a:spcPct val="0"/>
              </a:spcAft>
              <a:buClr>
                <a:srgbClr val="00B0F0"/>
              </a:buClr>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666900" lvl="1" indent="-342900" algn="just" defTabSz="914400" eaLnBrk="0" fontAlgn="base" hangingPunct="0">
              <a:lnSpc>
                <a:spcPct val="150000"/>
              </a:lnSpc>
              <a:spcBef>
                <a:spcPct val="0"/>
              </a:spcBef>
              <a:spcAft>
                <a:spcPct val="0"/>
              </a:spcAft>
              <a:buClr>
                <a:schemeClr val="tx1"/>
              </a:buClr>
              <a:buSzTx/>
              <a:buFont typeface="+mj-lt"/>
              <a:buAutoNum type="alphaLcParenR"/>
            </a:pPr>
            <a:r>
              <a:rPr lang="en-US" altLang="en-US" sz="1800" dirty="0">
                <a:solidFill>
                  <a:schemeClr val="tx1"/>
                </a:solidFill>
                <a:latin typeface="Arial" panose="020B0604020202020204" pitchFamily="34" charset="0"/>
                <a:cs typeface="Arial" panose="020B0604020202020204" pitchFamily="34" charset="0"/>
              </a:rPr>
              <a:t>The trained Snap Decision Tree Classifier model, optimized by </a:t>
            </a:r>
            <a:r>
              <a:rPr lang="en-US" altLang="en-US" sz="1800" dirty="0" err="1">
                <a:solidFill>
                  <a:schemeClr val="tx1"/>
                </a:solidFill>
                <a:latin typeface="Arial" panose="020B0604020202020204" pitchFamily="34" charset="0"/>
                <a:cs typeface="Arial" panose="020B0604020202020204" pitchFamily="34" charset="0"/>
              </a:rPr>
              <a:t>AutoAI</a:t>
            </a:r>
            <a:r>
              <a:rPr lang="en-US" altLang="en-US" sz="1800" dirty="0">
                <a:solidFill>
                  <a:schemeClr val="tx1"/>
                </a:solidFill>
                <a:latin typeface="Arial" panose="020B0604020202020204" pitchFamily="34" charset="0"/>
                <a:cs typeface="Arial" panose="020B0604020202020204" pitchFamily="34" charset="0"/>
              </a:rPr>
              <a:t>, will be deployed as a scalable REST API endpoint using IBM Watson Machine Learning.</a:t>
            </a:r>
          </a:p>
          <a:p>
            <a:pPr marL="666900" lvl="1" indent="-342900" algn="just" eaLnBrk="0" fontAlgn="base" hangingPunct="0">
              <a:lnSpc>
                <a:spcPct val="150000"/>
              </a:lnSpc>
              <a:spcBef>
                <a:spcPct val="0"/>
              </a:spcBef>
              <a:spcAft>
                <a:spcPct val="0"/>
              </a:spcAft>
              <a:buClr>
                <a:schemeClr val="tx1"/>
              </a:buClr>
              <a:buFont typeface="+mj-lt"/>
              <a:buAutoNum type="alphaLcParenR"/>
            </a:pPr>
            <a:r>
              <a:rPr lang="en-US" altLang="en-US" sz="1800" dirty="0">
                <a:solidFill>
                  <a:schemeClr val="tx1"/>
                </a:solidFill>
                <a:latin typeface="Arial" panose="020B0604020202020204" pitchFamily="34" charset="0"/>
                <a:cs typeface="Arial" panose="020B0604020202020204" pitchFamily="34" charset="0"/>
              </a:rPr>
              <a:t>This deployment will enable the model to receive network traffic data </a:t>
            </a:r>
            <a:r>
              <a:rPr lang="en-US" sz="1800" dirty="0">
                <a:latin typeface="Arial" panose="020B0604020202020204" pitchFamily="34" charset="0"/>
                <a:cs typeface="Arial" panose="020B0604020202020204" pitchFamily="34" charset="0"/>
              </a:rPr>
              <a:t>and return a real-time classification (e.g., normal or anomaly).</a:t>
            </a:r>
          </a:p>
          <a:p>
            <a:pPr marL="666900" lvl="1" indent="-342900" algn="just" eaLnBrk="0" fontAlgn="base" hangingPunct="0">
              <a:lnSpc>
                <a:spcPct val="150000"/>
              </a:lnSpc>
              <a:spcBef>
                <a:spcPct val="0"/>
              </a:spcBef>
              <a:spcAft>
                <a:spcPct val="0"/>
              </a:spcAft>
              <a:buClr>
                <a:schemeClr val="tx1"/>
              </a:buClr>
              <a:buFont typeface="+mj-lt"/>
              <a:buAutoNum type="alphaLcParenR"/>
            </a:pPr>
            <a:r>
              <a:rPr lang="en-US" sz="1800" dirty="0">
                <a:latin typeface="Arial" panose="020B0604020202020204" pitchFamily="34" charset="0"/>
                <a:cs typeface="Arial" panose="020B0604020202020204" pitchFamily="34" charset="0"/>
              </a:rPr>
              <a:t>The API endpoint provides a flexible interface for integration with other applications or a live network monitoring system, allowing the NIDS to function as an early warning system.</a:t>
            </a:r>
            <a:endParaRPr lang="en-US" altLang="en-US"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848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E4FF8-E8DD-4588-CFFF-8D9CD5A0C3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634531-C8F1-206D-F99D-72268251B638}"/>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r>
              <a:rPr lang="en-US" sz="6000" b="1" dirty="0">
                <a:solidFill>
                  <a:schemeClr val="accent1"/>
                </a:solidFill>
                <a:latin typeface="Arial" panose="020B0604020202020204" pitchFamily="34" charset="0"/>
                <a:cs typeface="Arial" panose="020B0604020202020204" pitchFamily="34" charset="0"/>
              </a:rPr>
              <a:t> – </a:t>
            </a:r>
            <a:r>
              <a:rPr lang="en-US" sz="36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AD6E71C9-17EE-D3FB-C40A-D6E90C1958D9}"/>
              </a:ext>
            </a:extLst>
          </p:cNvPr>
          <p:cNvSpPr>
            <a:spLocks noGrp="1" noChangeArrowheads="1"/>
          </p:cNvSpPr>
          <p:nvPr>
            <p:ph idx="1"/>
          </p:nvPr>
        </p:nvSpPr>
        <p:spPr bwMode="auto">
          <a:xfrm>
            <a:off x="712788" y="1232452"/>
            <a:ext cx="11029616" cy="5223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altLang="en-US" sz="1400" b="1" dirty="0">
                <a:solidFill>
                  <a:schemeClr val="tx1"/>
                </a:solidFill>
                <a:latin typeface="Arial" panose="020B0604020202020204" pitchFamily="34" charset="0"/>
                <a:cs typeface="Arial" panose="020B0604020202020204" pitchFamily="34" charset="0"/>
              </a:rPr>
              <a:t>5. Evaluation:</a:t>
            </a:r>
            <a:endParaRPr lang="en-US" altLang="en-US" sz="1400" dirty="0">
              <a:solidFill>
                <a:schemeClr val="tx1"/>
              </a:solidFill>
              <a:latin typeface="Arial" panose="020B0604020202020204" pitchFamily="34" charset="0"/>
              <a:cs typeface="Arial" panose="020B0604020202020204" pitchFamily="34" charset="0"/>
            </a:endParaRPr>
          </a:p>
          <a:p>
            <a:pPr marL="0" lvl="0" indent="0" algn="just" defTabSz="914400" eaLnBrk="0" fontAlgn="base" hangingPunct="0">
              <a:lnSpc>
                <a:spcPct val="150000"/>
              </a:lnSpc>
              <a:spcBef>
                <a:spcPct val="0"/>
              </a:spcBef>
              <a:spcAft>
                <a:spcPct val="0"/>
              </a:spcAft>
              <a:buClrTx/>
              <a:buSzTx/>
              <a:buNone/>
            </a:pPr>
            <a:r>
              <a:rPr lang="en-US" sz="1400" dirty="0">
                <a:latin typeface="Arial" panose="020B0604020202020204" pitchFamily="34" charset="0"/>
                <a:cs typeface="Arial" panose="020B0604020202020204" pitchFamily="34" charset="0"/>
              </a:rPr>
              <a:t>The performance of the Snap Decision Tree Classifier model is rigorously assessed on a separate, held-out test dataset to ensure its efficacy and generalization capabilities. </a:t>
            </a:r>
            <a:r>
              <a:rPr lang="en-US" altLang="en-US" sz="1400" dirty="0">
                <a:solidFill>
                  <a:schemeClr val="tx1"/>
                </a:solidFill>
                <a:latin typeface="Arial" panose="020B0604020202020204" pitchFamily="34" charset="0"/>
                <a:cs typeface="Arial" panose="020B0604020202020204" pitchFamily="34" charset="0"/>
              </a:rPr>
              <a:t>The model's performance is measured using key classification metrics, including:</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Accuracy</a:t>
            </a:r>
            <a:r>
              <a:rPr lang="en-US" altLang="en-US" dirty="0">
                <a:solidFill>
                  <a:schemeClr val="tx1"/>
                </a:solidFill>
                <a:latin typeface="Arial" panose="020B0604020202020204" pitchFamily="34" charset="0"/>
                <a:cs typeface="Arial" panose="020B0604020202020204" pitchFamily="34" charset="0"/>
              </a:rPr>
              <a:t>: The model achieved an outstanding overall accuracy of </a:t>
            </a:r>
            <a:r>
              <a:rPr lang="en-US" altLang="en-US" b="1" dirty="0">
                <a:solidFill>
                  <a:schemeClr val="tx1"/>
                </a:solidFill>
                <a:latin typeface="Arial" panose="020B0604020202020204" pitchFamily="34" charset="0"/>
                <a:cs typeface="Arial" panose="020B0604020202020204" pitchFamily="34" charset="0"/>
              </a:rPr>
              <a:t>99.8%</a:t>
            </a:r>
            <a:r>
              <a:rPr lang="en-US" altLang="en-US" dirty="0">
                <a:solidFill>
                  <a:schemeClr val="tx1"/>
                </a:solidFill>
                <a:latin typeface="Arial" panose="020B0604020202020204" pitchFamily="34" charset="0"/>
                <a:cs typeface="Arial" panose="020B0604020202020204" pitchFamily="34" charset="0"/>
              </a:rPr>
              <a:t> on the dataset, as shown in the Model Eval - ROC Curve. </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Precision</a:t>
            </a:r>
            <a:r>
              <a:rPr lang="en-US" altLang="en-US" dirty="0">
                <a:solidFill>
                  <a:schemeClr val="tx1"/>
                </a:solidFill>
                <a:latin typeface="Arial" panose="020B0604020202020204" pitchFamily="34" charset="0"/>
                <a:cs typeface="Arial" panose="020B0604020202020204" pitchFamily="34" charset="0"/>
              </a:rPr>
              <a:t>: The model's ability to correctly identify positive classes (anomalies) is very high, with a perfect score of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on the Metric chart. The Precision Recall Curve also shows precision staying near the maximum value, meaning that when the model predicts an attack, it is almost always correct.</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Recall</a:t>
            </a:r>
            <a:r>
              <a:rPr lang="en-US" altLang="en-US" dirty="0">
                <a:solidFill>
                  <a:schemeClr val="tx1"/>
                </a:solidFill>
                <a:latin typeface="Arial" panose="020B0604020202020204" pitchFamily="34" charset="0"/>
                <a:cs typeface="Arial" panose="020B0604020202020204" pitchFamily="34" charset="0"/>
              </a:rPr>
              <a:t>: The system is highly effective at finding all relevant cases, achieving a perfect recall score of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on the Metric chart. This means the model successfully detected nearly all actual anomalous events within the dataset.</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F1-Score</a:t>
            </a:r>
            <a:r>
              <a:rPr lang="en-US" altLang="en-US" dirty="0">
                <a:solidFill>
                  <a:schemeClr val="tx1"/>
                </a:solidFill>
                <a:latin typeface="Arial" panose="020B0604020202020204" pitchFamily="34" charset="0"/>
                <a:cs typeface="Arial" panose="020B0604020202020204" pitchFamily="34" charset="0"/>
              </a:rPr>
              <a:t>: Providing a balanced view of both precision and recall, the F1-Score for the model is also </a:t>
            </a:r>
            <a:r>
              <a:rPr lang="en-US" altLang="en-US" b="1" dirty="0">
                <a:solidFill>
                  <a:schemeClr val="tx1"/>
                </a:solidFill>
                <a:latin typeface="Arial" panose="020B0604020202020204" pitchFamily="34" charset="0"/>
                <a:cs typeface="Arial" panose="020B0604020202020204" pitchFamily="34" charset="0"/>
              </a:rPr>
              <a:t>1.000</a:t>
            </a:r>
            <a:r>
              <a:rPr lang="en-US" altLang="en-US" dirty="0">
                <a:solidFill>
                  <a:schemeClr val="tx1"/>
                </a:solidFill>
                <a:latin typeface="Arial" panose="020B0604020202020204" pitchFamily="34" charset="0"/>
                <a:cs typeface="Arial" panose="020B0604020202020204" pitchFamily="34" charset="0"/>
              </a:rPr>
              <a:t>, as seen on the Metric chart. This perfect score highlights the model's consistent and robust performance.</a:t>
            </a:r>
          </a:p>
          <a:p>
            <a:pPr marL="666900" lvl="1" indent="-342900" algn="just" defTabSz="914400" eaLnBrk="0" fontAlgn="base" hangingPunct="0">
              <a:lnSpc>
                <a:spcPct val="150000"/>
              </a:lnSpc>
              <a:spcBef>
                <a:spcPct val="0"/>
              </a:spcBef>
              <a:spcAft>
                <a:spcPct val="0"/>
              </a:spcAft>
              <a:buClrTx/>
              <a:buSzTx/>
              <a:buFont typeface="+mj-lt"/>
              <a:buAutoNum type="alphaLcParenR"/>
            </a:pPr>
            <a:r>
              <a:rPr lang="en-US" altLang="en-US" b="1" dirty="0">
                <a:solidFill>
                  <a:schemeClr val="tx1"/>
                </a:solidFill>
                <a:latin typeface="Arial" panose="020B0604020202020204" pitchFamily="34" charset="0"/>
                <a:cs typeface="Arial" panose="020B0604020202020204" pitchFamily="34" charset="0"/>
              </a:rPr>
              <a:t>Confusion Matrix</a:t>
            </a:r>
            <a:r>
              <a:rPr lang="en-US" altLang="en-US" dirty="0">
                <a:solidFill>
                  <a:schemeClr val="tx1"/>
                </a:solidFill>
                <a:latin typeface="Arial" panose="020B0604020202020204" pitchFamily="34" charset="0"/>
                <a:cs typeface="Arial" panose="020B0604020202020204" pitchFamily="34" charset="0"/>
              </a:rPr>
              <a:t>: The Confusion Matrix provides a detailed breakdown of the model's predictions. Out of 2520 evaluation instances, the model correctly classified </a:t>
            </a:r>
            <a:r>
              <a:rPr lang="en-US" altLang="en-US" b="1" dirty="0">
                <a:solidFill>
                  <a:schemeClr val="tx1"/>
                </a:solidFill>
                <a:latin typeface="Arial" panose="020B0604020202020204" pitchFamily="34" charset="0"/>
                <a:cs typeface="Arial" panose="020B0604020202020204" pitchFamily="34" charset="0"/>
              </a:rPr>
              <a:t>1343 normal</a:t>
            </a:r>
            <a:r>
              <a:rPr lang="en-US" altLang="en-US" dirty="0">
                <a:solidFill>
                  <a:schemeClr val="tx1"/>
                </a:solidFill>
                <a:latin typeface="Arial" panose="020B0604020202020204" pitchFamily="34" charset="0"/>
                <a:cs typeface="Arial" panose="020B0604020202020204" pitchFamily="34" charset="0"/>
              </a:rPr>
              <a:t> connections and </a:t>
            </a:r>
            <a:r>
              <a:rPr lang="en-US" altLang="en-US" b="1" dirty="0">
                <a:solidFill>
                  <a:schemeClr val="tx1"/>
                </a:solidFill>
                <a:latin typeface="Arial" panose="020B0604020202020204" pitchFamily="34" charset="0"/>
                <a:cs typeface="Arial" panose="020B0604020202020204" pitchFamily="34" charset="0"/>
              </a:rPr>
              <a:t>1171 anomalous</a:t>
            </a:r>
            <a:r>
              <a:rPr lang="en-US" altLang="en-US" dirty="0">
                <a:solidFill>
                  <a:schemeClr val="tx1"/>
                </a:solidFill>
                <a:latin typeface="Arial" panose="020B0604020202020204" pitchFamily="34" charset="0"/>
                <a:cs typeface="Arial" panose="020B0604020202020204" pitchFamily="34" charset="0"/>
              </a:rPr>
              <a:t> connections. It exhibited a very low error rate with only </a:t>
            </a:r>
            <a:r>
              <a:rPr lang="en-US" altLang="en-US" b="1" dirty="0">
                <a:solidFill>
                  <a:schemeClr val="tx1"/>
                </a:solidFill>
                <a:latin typeface="Arial" panose="020B0604020202020204" pitchFamily="34" charset="0"/>
                <a:cs typeface="Arial" panose="020B0604020202020204" pitchFamily="34" charset="0"/>
              </a:rPr>
              <a:t>2 false positives</a:t>
            </a:r>
            <a:r>
              <a:rPr lang="en-US" altLang="en-US" dirty="0">
                <a:solidFill>
                  <a:schemeClr val="tx1"/>
                </a:solidFill>
                <a:latin typeface="Arial" panose="020B0604020202020204" pitchFamily="34" charset="0"/>
                <a:cs typeface="Arial" panose="020B0604020202020204" pitchFamily="34" charset="0"/>
              </a:rPr>
              <a:t> (normal traffic incorrectly labeled as an anomaly) and </a:t>
            </a:r>
            <a:r>
              <a:rPr lang="en-US" altLang="en-US" b="1" dirty="0">
                <a:solidFill>
                  <a:schemeClr val="tx1"/>
                </a:solidFill>
                <a:latin typeface="Arial" panose="020B0604020202020204" pitchFamily="34" charset="0"/>
                <a:cs typeface="Arial" panose="020B0604020202020204" pitchFamily="34" charset="0"/>
              </a:rPr>
              <a:t>4 false negatives</a:t>
            </a:r>
            <a:r>
              <a:rPr lang="en-US" altLang="en-US" dirty="0">
                <a:solidFill>
                  <a:schemeClr val="tx1"/>
                </a:solidFill>
                <a:latin typeface="Arial" panose="020B0604020202020204" pitchFamily="34" charset="0"/>
                <a:cs typeface="Arial" panose="020B0604020202020204" pitchFamily="34" charset="0"/>
              </a:rPr>
              <a:t> (anomalies incorrectly labeled as normal).</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48EA2B60-5543-3533-ECB5-200D2BDE18EA}"/>
              </a:ext>
            </a:extLst>
          </p:cNvPr>
          <p:cNvSpPr>
            <a:spLocks noChangeArrowheads="1"/>
          </p:cNvSpPr>
          <p:nvPr/>
        </p:nvSpPr>
        <p:spPr bwMode="auto">
          <a:xfrm>
            <a:off x="0" y="43934"/>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4300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95DC2-523B-1E3D-8257-2855B96E87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B2873F-FD02-3BFD-E648-6EA22E5A0D67}"/>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r>
              <a:rPr lang="en-US" sz="6000" b="1" dirty="0">
                <a:solidFill>
                  <a:schemeClr val="accent1"/>
                </a:solidFill>
                <a:latin typeface="Arial" panose="020B0604020202020204" pitchFamily="34" charset="0"/>
                <a:cs typeface="Arial" panose="020B0604020202020204" pitchFamily="34" charset="0"/>
              </a:rPr>
              <a:t> – </a:t>
            </a:r>
            <a:r>
              <a:rPr lang="en-US" sz="3600" b="1" dirty="0">
                <a:solidFill>
                  <a:schemeClr val="accent1"/>
                </a:solidFill>
                <a:latin typeface="Arial" panose="020B0604020202020204" pitchFamily="34" charset="0"/>
                <a:cs typeface="Arial" panose="020B0604020202020204" pitchFamily="34" charset="0"/>
              </a:rPr>
              <a:t>Contd.</a:t>
            </a:r>
            <a:endParaRPr lang="en-US" sz="4400" dirty="0"/>
          </a:p>
        </p:txBody>
      </p:sp>
      <p:sp>
        <p:nvSpPr>
          <p:cNvPr id="3" name="Rectangle 1">
            <a:extLst>
              <a:ext uri="{FF2B5EF4-FFF2-40B4-BE49-F238E27FC236}">
                <a16:creationId xmlns:a16="http://schemas.microsoft.com/office/drawing/2014/main" id="{85AAC5B9-E298-FDF8-0208-3DA49254A519}"/>
              </a:ext>
            </a:extLst>
          </p:cNvPr>
          <p:cNvSpPr>
            <a:spLocks noGrp="1" noChangeArrowheads="1"/>
          </p:cNvSpPr>
          <p:nvPr>
            <p:ph idx="1"/>
          </p:nvPr>
        </p:nvSpPr>
        <p:spPr bwMode="auto">
          <a:xfrm>
            <a:off x="827088" y="1339967"/>
            <a:ext cx="10302875"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defTabSz="914400" eaLnBrk="0" fontAlgn="base" hangingPunct="0">
              <a:lnSpc>
                <a:spcPct val="150000"/>
              </a:lnSpc>
              <a:spcBef>
                <a:spcPct val="0"/>
              </a:spcBef>
              <a:spcAft>
                <a:spcPct val="0"/>
              </a:spcAft>
              <a:buClrTx/>
              <a:buSzTx/>
              <a:buNone/>
            </a:pPr>
            <a:r>
              <a:rPr lang="en-US" altLang="en-US" sz="1800" b="1" dirty="0">
                <a:solidFill>
                  <a:schemeClr val="tx1"/>
                </a:solidFill>
                <a:latin typeface="Arial" panose="020B0604020202020204" pitchFamily="34" charset="0"/>
              </a:rPr>
              <a:t>6. Result:</a:t>
            </a:r>
          </a:p>
          <a:p>
            <a:pPr marL="0" lvl="0" indent="0" algn="just" defTabSz="914400" eaLnBrk="0" fontAlgn="base" hangingPunct="0">
              <a:lnSpc>
                <a:spcPct val="15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algn="just" defTabSz="914400" eaLnBrk="0" fontAlgn="base" hangingPunct="0">
              <a:lnSpc>
                <a:spcPct val="150000"/>
              </a:lnSpc>
              <a:spcBef>
                <a:spcPct val="0"/>
              </a:spcBef>
              <a:spcAft>
                <a:spcPct val="0"/>
              </a:spcAft>
              <a:buClrTx/>
              <a:buSzTx/>
              <a:buNone/>
            </a:pPr>
            <a:r>
              <a:rPr lang="en-US" altLang="en-US" sz="1800" dirty="0">
                <a:solidFill>
                  <a:schemeClr val="tx1"/>
                </a:solidFill>
                <a:latin typeface="Arial" panose="020B0604020202020204" pitchFamily="34" charset="0"/>
              </a:rPr>
              <a:t>The outcome is a highly effective, automated NIDS that can accurately predict and classify various network attacks, providing network administrators with a powerful tool for enhancing cybersecurity and ensuring the stability of their communication infrastructure.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7198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07140"/>
            <a:ext cx="11029616" cy="5284512"/>
          </a:xfrm>
        </p:spPr>
        <p:txBody>
          <a:bodyPr>
            <a:normAutofit lnSpcReduction="10000"/>
          </a:bodyPr>
          <a:lstStyle/>
          <a:p>
            <a:pPr marL="0" indent="0" algn="just">
              <a:buNone/>
            </a:pPr>
            <a:r>
              <a:rPr lang="en-US" sz="1600" dirty="0"/>
              <a:t>This section outlines the overall strategy and methodology for developing and implementing the Network Intrusion Detection System (NIDS).</a:t>
            </a:r>
          </a:p>
          <a:p>
            <a:pPr marL="0" indent="0" algn="just">
              <a:buNone/>
            </a:pPr>
            <a:r>
              <a:rPr lang="en-US" sz="1600" b="1" dirty="0"/>
              <a:t>System Requirements</a:t>
            </a:r>
            <a:endParaRPr lang="en-US" sz="1600" dirty="0"/>
          </a:p>
          <a:p>
            <a:pPr algn="just"/>
            <a:r>
              <a:rPr lang="en-US" sz="1600" b="1" dirty="0"/>
              <a:t>IBM Cloud Account:</a:t>
            </a:r>
            <a:r>
              <a:rPr lang="en-US" sz="1600" dirty="0"/>
              <a:t> Access to a valid IBM Cloud account with the Lite plan is required to utilize </a:t>
            </a:r>
            <a:r>
              <a:rPr lang="en-US" sz="1600" dirty="0" err="1"/>
              <a:t>AutoAI</a:t>
            </a:r>
            <a:r>
              <a:rPr lang="en-US" sz="1600" dirty="0"/>
              <a:t> and Watson Machine Learning.</a:t>
            </a:r>
          </a:p>
          <a:p>
            <a:pPr algn="just"/>
            <a:r>
              <a:rPr lang="en-US" sz="1600" b="1" dirty="0"/>
              <a:t>Data Storage:</a:t>
            </a:r>
            <a:r>
              <a:rPr lang="en-US" sz="1600" dirty="0"/>
              <a:t> The training and testing datasets must be stored in an accessible location within the IBM Cloud environment, such as a Cloud Object Storage bucket.</a:t>
            </a:r>
          </a:p>
          <a:p>
            <a:pPr algn="just"/>
            <a:r>
              <a:rPr lang="en-US" sz="1600" b="1" dirty="0"/>
              <a:t>Network Connectivity:</a:t>
            </a:r>
            <a:r>
              <a:rPr lang="en-US" sz="1600" dirty="0"/>
              <a:t> A reliable internet connection is necessary to interact with the IBM Cloud console and deploy the model.</a:t>
            </a:r>
          </a:p>
          <a:p>
            <a:pPr marL="0" indent="0" algn="just">
              <a:lnSpc>
                <a:spcPct val="170000"/>
              </a:lnSpc>
              <a:buNone/>
            </a:pPr>
            <a:r>
              <a:rPr lang="en-US" sz="1600" b="1" dirty="0"/>
              <a:t>Libraries and Tools Required to Build the Model</a:t>
            </a:r>
            <a:endParaRPr lang="en-US" sz="1600" dirty="0"/>
          </a:p>
          <a:p>
            <a:pPr algn="just"/>
            <a:r>
              <a:rPr lang="en-US" sz="1600" b="1" dirty="0"/>
              <a:t>IBM Watson Studio:</a:t>
            </a:r>
            <a:r>
              <a:rPr lang="en-US" sz="1600" dirty="0"/>
              <a:t> The central hub on IBM Cloud for data science projects, providing the environment for </a:t>
            </a:r>
            <a:r>
              <a:rPr lang="en-US" sz="1600" dirty="0" err="1"/>
              <a:t>AutoAI</a:t>
            </a:r>
            <a:r>
              <a:rPr lang="en-US" sz="1600" dirty="0"/>
              <a:t>.</a:t>
            </a:r>
          </a:p>
          <a:p>
            <a:pPr algn="just"/>
            <a:r>
              <a:rPr lang="en-US" sz="1600" b="1" dirty="0"/>
              <a:t>IBM </a:t>
            </a:r>
            <a:r>
              <a:rPr lang="en-US" sz="1600" b="1" dirty="0" err="1"/>
              <a:t>AutoAI</a:t>
            </a:r>
            <a:r>
              <a:rPr lang="en-US" sz="1600" b="1" dirty="0"/>
              <a:t>:</a:t>
            </a:r>
            <a:r>
              <a:rPr lang="en-US" sz="1600" dirty="0"/>
              <a:t> An automated machine learning tool that handles data preprocessing, model selection, and hyperparameter tuning.</a:t>
            </a:r>
          </a:p>
          <a:p>
            <a:pPr algn="just"/>
            <a:r>
              <a:rPr lang="en-US" sz="1600" b="1" dirty="0"/>
              <a:t>IBM Watson Machine Learning:</a:t>
            </a:r>
            <a:r>
              <a:rPr lang="en-US" sz="1600" dirty="0"/>
              <a:t> A service for deploying the trained machine learning model as a REST API endpoint.</a:t>
            </a:r>
          </a:p>
          <a:p>
            <a:pPr algn="just"/>
            <a:r>
              <a:rPr lang="en-US" sz="1600" b="1" dirty="0" err="1"/>
              <a:t>Jupyter</a:t>
            </a:r>
            <a:r>
              <a:rPr lang="en-US" sz="1600" b="1" dirty="0"/>
              <a:t> Notebooks:</a:t>
            </a:r>
            <a:r>
              <a:rPr lang="en-US" sz="1600" dirty="0"/>
              <a:t> An interactive environment within Watson Studio for coding and documentation.</a:t>
            </a:r>
          </a:p>
        </p:txBody>
      </p:sp>
    </p:spTree>
    <p:extLst>
      <p:ext uri="{BB962C8B-B14F-4D97-AF65-F5344CB8AC3E}">
        <p14:creationId xmlns:p14="http://schemas.microsoft.com/office/powerpoint/2010/main" val="320202452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288</TotalTime>
  <Words>2272</Words>
  <Application>Microsoft Office PowerPoint</Application>
  <PresentationFormat>Widescreen</PresentationFormat>
  <Paragraphs>138</Paragraphs>
  <Slides>35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Arial Unicode MS</vt:lpstr>
      <vt:lpstr>Calibri</vt:lpstr>
      <vt:lpstr>Calibri Light</vt:lpstr>
      <vt:lpstr>Franklin Gothic Book</vt:lpstr>
      <vt:lpstr>Franklin Gothic Demi</vt:lpstr>
      <vt:lpstr>Wingdings 2</vt:lpstr>
      <vt:lpstr>DividendVTI</vt:lpstr>
      <vt:lpstr>Network Intrusion Detection SYSTEM </vt:lpstr>
      <vt:lpstr>OUTLINE</vt:lpstr>
      <vt:lpstr>Problem Statement</vt:lpstr>
      <vt:lpstr>Proposed Solution</vt:lpstr>
      <vt:lpstr>Proposed Solution – Contd.</vt:lpstr>
      <vt:lpstr>Proposed Solution – Contd.</vt:lpstr>
      <vt:lpstr>Proposed Solution – Contd.</vt:lpstr>
      <vt:lpstr>Proposed Solution – Contd.</vt:lpstr>
      <vt:lpstr>System  Approach</vt:lpstr>
      <vt:lpstr>Algorithm &amp; Deployment</vt:lpstr>
      <vt:lpstr>Algorithm &amp; Deployment – CONTD.</vt:lpstr>
      <vt:lpstr>Algorithm &amp; Deployment – CONTD.</vt:lpstr>
      <vt:lpstr>Algorithm &amp; Deployment – CONTD.</vt:lpstr>
      <vt:lpstr>Algorithm &amp; Deployment – CONTD.</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Shyamily Haridas</cp:lastModifiedBy>
  <cp:revision>27</cp:revision>
  <dcterms:created xsi:type="dcterms:W3CDTF">2021-05-26T16:50:10Z</dcterms:created>
  <dcterms:modified xsi:type="dcterms:W3CDTF">2025-08-04T12:11:51Z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