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7" r:id="rId1"/>
  </p:sldMasterIdLst>
  <p:sldIdLst>
    <p:sldId id="256" r:id="rId2"/>
    <p:sldId id="257" r:id="rId3"/>
    <p:sldId id="258" r:id="rId4"/>
    <p:sldId id="259" r:id="rId5"/>
    <p:sldId id="260" r:id="rId6"/>
    <p:sldId id="265" r:id="rId7"/>
    <p:sldId id="266"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4" autoAdjust="0"/>
    <p:restoredTop sz="94660"/>
  </p:normalViewPr>
  <p:slideViewPr>
    <p:cSldViewPr snapToGrid="0">
      <p:cViewPr varScale="1">
        <p:scale>
          <a:sx n="69" d="100"/>
          <a:sy n="69" d="100"/>
        </p:scale>
        <p:origin x="557"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354855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142233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399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2846057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960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760135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3752078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356156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275110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DB1-9108-45F3-A37C-4AA71C0452F7}"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398252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FC4DB1-9108-45F3-A37C-4AA71C0452F7}"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229802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FC4DB1-9108-45F3-A37C-4AA71C0452F7}" type="datetimeFigureOut">
              <a:rPr lang="en-US" smtClean="0"/>
              <a:pPr/>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208415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FC4DB1-9108-45F3-A37C-4AA71C0452F7}" type="datetimeFigureOut">
              <a:rPr lang="en-US" smtClean="0"/>
              <a:pPr/>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286536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C4DB1-9108-45F3-A37C-4AA71C0452F7}" type="datetimeFigureOut">
              <a:rPr lang="en-US" smtClean="0"/>
              <a:pPr/>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214380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C4DB1-9108-45F3-A37C-4AA71C0452F7}"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9550-4817-41FE-8796-0E85D387250E}" type="slidenum">
              <a:rPr lang="en-US" smtClean="0"/>
              <a:pPr/>
              <a:t>‹#›</a:t>
            </a:fld>
            <a:endParaRPr lang="en-US"/>
          </a:p>
        </p:txBody>
      </p:sp>
    </p:spTree>
    <p:extLst>
      <p:ext uri="{BB962C8B-B14F-4D97-AF65-F5344CB8AC3E}">
        <p14:creationId xmlns:p14="http://schemas.microsoft.com/office/powerpoint/2010/main" val="415001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69550-4817-41FE-8796-0E85D387250E}" type="slidenum">
              <a:rPr lang="en-US" smtClean="0"/>
              <a:pPr/>
              <a:t>‹#›</a:t>
            </a:fld>
            <a:endParaRPr lang="en-US"/>
          </a:p>
        </p:txBody>
      </p:sp>
      <p:sp>
        <p:nvSpPr>
          <p:cNvPr id="5" name="Date Placeholder 4"/>
          <p:cNvSpPr>
            <a:spLocks noGrp="1"/>
          </p:cNvSpPr>
          <p:nvPr>
            <p:ph type="dt" sz="half" idx="10"/>
          </p:nvPr>
        </p:nvSpPr>
        <p:spPr/>
        <p:txBody>
          <a:bodyPr/>
          <a:lstStyle/>
          <a:p>
            <a:fld id="{C7FC4DB1-9108-45F3-A37C-4AA71C0452F7}" type="datetimeFigureOut">
              <a:rPr lang="en-US" smtClean="0"/>
              <a:pPr/>
              <a:t>2/25/2016</a:t>
            </a:fld>
            <a:endParaRPr lang="en-US"/>
          </a:p>
        </p:txBody>
      </p:sp>
    </p:spTree>
    <p:extLst>
      <p:ext uri="{BB962C8B-B14F-4D97-AF65-F5344CB8AC3E}">
        <p14:creationId xmlns:p14="http://schemas.microsoft.com/office/powerpoint/2010/main" val="163152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FC4DB1-9108-45F3-A37C-4AA71C0452F7}" type="datetimeFigureOut">
              <a:rPr lang="en-US" smtClean="0"/>
              <a:pPr/>
              <a:t>2/25/2016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569550-4817-41FE-8796-0E85D387250E}" type="slidenum">
              <a:rPr lang="en-US" smtClean="0"/>
              <a:pPr/>
              <a:t>‹#›</a:t>
            </a:fld>
            <a:endParaRPr lang="en-US"/>
          </a:p>
        </p:txBody>
      </p:sp>
    </p:spTree>
    <p:extLst>
      <p:ext uri="{BB962C8B-B14F-4D97-AF65-F5344CB8AC3E}">
        <p14:creationId xmlns:p14="http://schemas.microsoft.com/office/powerpoint/2010/main" val="3267394510"/>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 id="2147484170" r:id="rId13"/>
    <p:sldLayoutId id="2147484171" r:id="rId14"/>
    <p:sldLayoutId id="2147484172" r:id="rId15"/>
    <p:sldLayoutId id="21474841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335" y="646771"/>
            <a:ext cx="7766936" cy="2344700"/>
          </a:xfrm>
        </p:spPr>
        <p:txBody>
          <a:bodyPr/>
          <a:lstStyle/>
          <a:p>
            <a:r>
              <a:rPr lang="en-US" sz="6000" dirty="0" smtClean="0">
                <a:solidFill>
                  <a:schemeClr val="accent1">
                    <a:lumMod val="50000"/>
                  </a:schemeClr>
                </a:solidFill>
                <a:latin typeface="Adobe Garamond Pro" pitchFamily="18" charset="0"/>
              </a:rPr>
              <a:t>R</a:t>
            </a:r>
            <a:r>
              <a:rPr lang="en-US" sz="6000" dirty="0" smtClean="0">
                <a:solidFill>
                  <a:schemeClr val="accent1">
                    <a:lumMod val="75000"/>
                  </a:schemeClr>
                </a:solidFill>
                <a:latin typeface="Adobe Garamond Pro" pitchFamily="18" charset="0"/>
              </a:rPr>
              <a:t>IDOPSY</a:t>
            </a:r>
            <a:br>
              <a:rPr lang="en-US" sz="6000" dirty="0" smtClean="0">
                <a:solidFill>
                  <a:schemeClr val="accent1">
                    <a:lumMod val="75000"/>
                  </a:schemeClr>
                </a:solidFill>
                <a:latin typeface="Adobe Garamond Pro" pitchFamily="18" charset="0"/>
              </a:rPr>
            </a:br>
            <a:r>
              <a:rPr lang="en-US" sz="2400" dirty="0" smtClean="0">
                <a:solidFill>
                  <a:schemeClr val="accent1">
                    <a:lumMod val="50000"/>
                  </a:schemeClr>
                </a:solidFill>
                <a:latin typeface="Adobe Garamond Pro Bold" pitchFamily="18" charset="0"/>
              </a:rPr>
              <a:t>L</a:t>
            </a:r>
            <a:r>
              <a:rPr lang="en-US" sz="2400" dirty="0" smtClean="0">
                <a:solidFill>
                  <a:schemeClr val="accent1">
                    <a:lumMod val="75000"/>
                  </a:schemeClr>
                </a:solidFill>
                <a:latin typeface="Adobe Garamond Pro Bold" pitchFamily="18" charset="0"/>
              </a:rPr>
              <a:t>ocate anyone, </a:t>
            </a:r>
            <a:r>
              <a:rPr lang="en-US" sz="2400" dirty="0" smtClean="0">
                <a:solidFill>
                  <a:schemeClr val="accent1">
                    <a:lumMod val="50000"/>
                  </a:schemeClr>
                </a:solidFill>
                <a:latin typeface="Adobe Garamond Pro Bold" pitchFamily="18" charset="0"/>
              </a:rPr>
              <a:t>T</a:t>
            </a:r>
            <a:r>
              <a:rPr lang="en-US" sz="2400" dirty="0" smtClean="0">
                <a:solidFill>
                  <a:schemeClr val="accent1">
                    <a:lumMod val="75000"/>
                  </a:schemeClr>
                </a:solidFill>
                <a:latin typeface="Adobe Garamond Pro Bold" pitchFamily="18" charset="0"/>
              </a:rPr>
              <a:t>rack anything, </a:t>
            </a:r>
            <a:r>
              <a:rPr lang="en-US" sz="2400" dirty="0" smtClean="0">
                <a:solidFill>
                  <a:schemeClr val="accent1">
                    <a:lumMod val="50000"/>
                  </a:schemeClr>
                </a:solidFill>
                <a:latin typeface="Adobe Garamond Pro Bold" pitchFamily="18" charset="0"/>
              </a:rPr>
              <a:t>S</a:t>
            </a:r>
            <a:r>
              <a:rPr lang="en-US" sz="2400" dirty="0" smtClean="0">
                <a:solidFill>
                  <a:schemeClr val="accent1">
                    <a:lumMod val="75000"/>
                  </a:schemeClr>
                </a:solidFill>
                <a:latin typeface="Adobe Garamond Pro Bold" pitchFamily="18" charset="0"/>
              </a:rPr>
              <a:t>chedule anyway, </a:t>
            </a:r>
            <a:r>
              <a:rPr lang="en-US" sz="2400" dirty="0" smtClean="0">
                <a:solidFill>
                  <a:schemeClr val="accent1">
                    <a:lumMod val="50000"/>
                  </a:schemeClr>
                </a:solidFill>
                <a:latin typeface="Adobe Garamond Pro Bold" pitchFamily="18" charset="0"/>
              </a:rPr>
              <a:t>G</a:t>
            </a:r>
            <a:r>
              <a:rPr lang="en-US" sz="2400" dirty="0" smtClean="0">
                <a:solidFill>
                  <a:schemeClr val="accent1">
                    <a:lumMod val="75000"/>
                  </a:schemeClr>
                </a:solidFill>
                <a:latin typeface="Adobe Garamond Pro Bold" pitchFamily="18" charset="0"/>
              </a:rPr>
              <a:t>odlike</a:t>
            </a:r>
            <a:br>
              <a:rPr lang="en-US" sz="2400" dirty="0" smtClean="0">
                <a:solidFill>
                  <a:schemeClr val="accent1">
                    <a:lumMod val="75000"/>
                  </a:schemeClr>
                </a:solidFill>
                <a:latin typeface="Adobe Garamond Pro Bold" pitchFamily="18" charset="0"/>
              </a:rPr>
            </a:br>
            <a:endParaRPr lang="en-US" sz="6000" dirty="0">
              <a:solidFill>
                <a:schemeClr val="accent1">
                  <a:lumMod val="75000"/>
                </a:schemeClr>
              </a:solidFill>
              <a:latin typeface="Adobe Garamond Pro" pitchFamily="18" charset="0"/>
            </a:endParaRPr>
          </a:p>
        </p:txBody>
      </p:sp>
      <p:sp>
        <p:nvSpPr>
          <p:cNvPr id="3" name="Subtitle 2"/>
          <p:cNvSpPr>
            <a:spLocks noGrp="1"/>
          </p:cNvSpPr>
          <p:nvPr>
            <p:ph type="subTitle" idx="1"/>
          </p:nvPr>
        </p:nvSpPr>
        <p:spPr>
          <a:xfrm>
            <a:off x="1540520" y="3256157"/>
            <a:ext cx="7982621" cy="3300761"/>
          </a:xfrm>
        </p:spPr>
        <p:txBody>
          <a:bodyPr>
            <a:normAutofit/>
          </a:bodyPr>
          <a:lstStyle/>
          <a:p>
            <a:endParaRPr lang="en-US" sz="2000" dirty="0" smtClean="0">
              <a:solidFill>
                <a:schemeClr val="accent1">
                  <a:lumMod val="50000"/>
                </a:schemeClr>
              </a:solidFill>
              <a:latin typeface="Adobe Garamond Pro Bold" pitchFamily="18" charset="0"/>
            </a:endParaRPr>
          </a:p>
          <a:p>
            <a:endParaRPr lang="en-US" sz="2000" dirty="0">
              <a:solidFill>
                <a:schemeClr val="accent1">
                  <a:lumMod val="50000"/>
                </a:schemeClr>
              </a:solidFill>
              <a:latin typeface="Adobe Garamond Pro Bold" pitchFamily="18" charset="0"/>
            </a:endParaRPr>
          </a:p>
          <a:p>
            <a:endParaRPr lang="en-IN" sz="1400" b="1" dirty="0" smtClean="0">
              <a:solidFill>
                <a:schemeClr val="accent1">
                  <a:lumMod val="50000"/>
                </a:schemeClr>
              </a:solidFill>
              <a:latin typeface="Adobe Garamond Pro Bold" pitchFamily="18" charset="0"/>
            </a:endParaRPr>
          </a:p>
          <a:p>
            <a:endParaRPr lang="en-US" sz="2400" dirty="0" smtClean="0">
              <a:solidFill>
                <a:schemeClr val="accent1">
                  <a:lumMod val="50000"/>
                </a:schemeClr>
              </a:solidFill>
              <a:latin typeface="Adobe Garamond Pro Bold" pitchFamily="18" charset="0"/>
            </a:endParaRPr>
          </a:p>
          <a:p>
            <a:r>
              <a:rPr lang="en-US" sz="2400" dirty="0" smtClean="0">
                <a:solidFill>
                  <a:schemeClr val="accent1">
                    <a:lumMod val="50000"/>
                  </a:schemeClr>
                </a:solidFill>
                <a:latin typeface="Adobe Garamond Pro Bold" pitchFamily="18" charset="0"/>
              </a:rPr>
              <a:t>S</a:t>
            </a:r>
            <a:r>
              <a:rPr lang="en-US" sz="2400" dirty="0" smtClean="0">
                <a:solidFill>
                  <a:schemeClr val="accent1">
                    <a:lumMod val="75000"/>
                  </a:schemeClr>
                </a:solidFill>
                <a:latin typeface="Adobe Garamond Pro Bold" pitchFamily="18" charset="0"/>
              </a:rPr>
              <a:t>ri </a:t>
            </a:r>
            <a:r>
              <a:rPr lang="en-US" sz="2400" dirty="0" smtClean="0">
                <a:solidFill>
                  <a:schemeClr val="accent1">
                    <a:lumMod val="50000"/>
                  </a:schemeClr>
                </a:solidFill>
                <a:latin typeface="Adobe Garamond Pro Bold" pitchFamily="18" charset="0"/>
              </a:rPr>
              <a:t>M</a:t>
            </a:r>
            <a:r>
              <a:rPr lang="en-US" sz="2400" dirty="0" smtClean="0">
                <a:solidFill>
                  <a:schemeClr val="accent1">
                    <a:lumMod val="75000"/>
                  </a:schemeClr>
                </a:solidFill>
                <a:latin typeface="Adobe Garamond Pro Bold" pitchFamily="18" charset="0"/>
              </a:rPr>
              <a:t>anakula </a:t>
            </a:r>
            <a:r>
              <a:rPr lang="en-US" sz="2400" dirty="0" smtClean="0">
                <a:solidFill>
                  <a:schemeClr val="accent1">
                    <a:lumMod val="50000"/>
                  </a:schemeClr>
                </a:solidFill>
                <a:latin typeface="Adobe Garamond Pro Bold" pitchFamily="18" charset="0"/>
              </a:rPr>
              <a:t>V</a:t>
            </a:r>
            <a:r>
              <a:rPr lang="en-US" sz="2400" dirty="0" smtClean="0">
                <a:solidFill>
                  <a:schemeClr val="accent1">
                    <a:lumMod val="75000"/>
                  </a:schemeClr>
                </a:solidFill>
                <a:latin typeface="Adobe Garamond Pro Bold" pitchFamily="18" charset="0"/>
              </a:rPr>
              <a:t>inayagar </a:t>
            </a:r>
            <a:r>
              <a:rPr lang="en-US" sz="2400" dirty="0" smtClean="0">
                <a:solidFill>
                  <a:schemeClr val="accent1">
                    <a:lumMod val="50000"/>
                  </a:schemeClr>
                </a:solidFill>
                <a:latin typeface="Adobe Garamond Pro Bold" pitchFamily="18" charset="0"/>
              </a:rPr>
              <a:t>E</a:t>
            </a:r>
            <a:r>
              <a:rPr lang="en-US" sz="2400" dirty="0" smtClean="0">
                <a:solidFill>
                  <a:schemeClr val="accent1">
                    <a:lumMod val="75000"/>
                  </a:schemeClr>
                </a:solidFill>
                <a:latin typeface="Adobe Garamond Pro Bold" pitchFamily="18" charset="0"/>
              </a:rPr>
              <a:t>ngineering </a:t>
            </a:r>
            <a:r>
              <a:rPr lang="en-US" sz="2400" dirty="0" smtClean="0">
                <a:solidFill>
                  <a:schemeClr val="accent1">
                    <a:lumMod val="50000"/>
                  </a:schemeClr>
                </a:solidFill>
                <a:latin typeface="Adobe Garamond Pro Bold" pitchFamily="18" charset="0"/>
              </a:rPr>
              <a:t>C</a:t>
            </a:r>
            <a:r>
              <a:rPr lang="en-US" sz="2400" dirty="0" smtClean="0">
                <a:solidFill>
                  <a:schemeClr val="accent1">
                    <a:lumMod val="75000"/>
                  </a:schemeClr>
                </a:solidFill>
                <a:latin typeface="Adobe Garamond Pro Bold" pitchFamily="18" charset="0"/>
              </a:rPr>
              <a:t>ollege</a:t>
            </a:r>
          </a:p>
          <a:p>
            <a:r>
              <a:rPr lang="en-US" sz="2400" dirty="0" smtClean="0">
                <a:solidFill>
                  <a:schemeClr val="accent1">
                    <a:lumMod val="50000"/>
                  </a:schemeClr>
                </a:solidFill>
                <a:latin typeface="Adobe Garamond Pro Bold" pitchFamily="18" charset="0"/>
              </a:rPr>
              <a:t>S</a:t>
            </a:r>
            <a:r>
              <a:rPr lang="en-US" sz="2400" dirty="0" smtClean="0">
                <a:solidFill>
                  <a:schemeClr val="accent1">
                    <a:lumMod val="75000"/>
                  </a:schemeClr>
                </a:solidFill>
                <a:latin typeface="Adobe Garamond Pro Bold" pitchFamily="18" charset="0"/>
              </a:rPr>
              <a:t>hyam </a:t>
            </a:r>
            <a:r>
              <a:rPr lang="en-US" sz="2400" dirty="0" smtClean="0">
                <a:solidFill>
                  <a:schemeClr val="accent1">
                    <a:lumMod val="50000"/>
                  </a:schemeClr>
                </a:solidFill>
                <a:latin typeface="Adobe Garamond Pro Bold" pitchFamily="18" charset="0"/>
              </a:rPr>
              <a:t>S</a:t>
            </a:r>
            <a:r>
              <a:rPr lang="en-US" sz="2400" dirty="0" smtClean="0">
                <a:solidFill>
                  <a:schemeClr val="accent1">
                    <a:lumMod val="75000"/>
                  </a:schemeClr>
                </a:solidFill>
                <a:latin typeface="Adobe Garamond Pro Bold" pitchFamily="18" charset="0"/>
              </a:rPr>
              <a:t>uganth </a:t>
            </a:r>
            <a:r>
              <a:rPr lang="en-US" sz="2400" dirty="0" smtClean="0">
                <a:solidFill>
                  <a:schemeClr val="accent1">
                    <a:lumMod val="50000"/>
                  </a:schemeClr>
                </a:solidFill>
                <a:latin typeface="Adobe Garamond Pro Bold" pitchFamily="18" charset="0"/>
              </a:rPr>
              <a:t>J</a:t>
            </a:r>
          </a:p>
          <a:p>
            <a:r>
              <a:rPr lang="en-US" sz="2400" dirty="0" smtClean="0">
                <a:solidFill>
                  <a:schemeClr val="accent1">
                    <a:lumMod val="50000"/>
                  </a:schemeClr>
                </a:solidFill>
                <a:latin typeface="Adobe Garamond Pro Bold" pitchFamily="18" charset="0"/>
              </a:rPr>
              <a:t>T</a:t>
            </a:r>
            <a:r>
              <a:rPr lang="en-US" sz="2400" dirty="0" smtClean="0">
                <a:solidFill>
                  <a:schemeClr val="accent1">
                    <a:lumMod val="75000"/>
                  </a:schemeClr>
                </a:solidFill>
                <a:latin typeface="Adobe Garamond Pro Bold" pitchFamily="18" charset="0"/>
              </a:rPr>
              <a:t>hamarai </a:t>
            </a:r>
            <a:r>
              <a:rPr lang="en-US" sz="2400" dirty="0" smtClean="0">
                <a:solidFill>
                  <a:schemeClr val="accent1">
                    <a:lumMod val="50000"/>
                  </a:schemeClr>
                </a:solidFill>
                <a:latin typeface="Adobe Garamond Pro Bold" pitchFamily="18" charset="0"/>
              </a:rPr>
              <a:t>S</a:t>
            </a:r>
            <a:r>
              <a:rPr lang="en-US" sz="2400" dirty="0" smtClean="0">
                <a:solidFill>
                  <a:schemeClr val="accent1">
                    <a:lumMod val="75000"/>
                  </a:schemeClr>
                </a:solidFill>
                <a:latin typeface="Adobe Garamond Pro Bold" pitchFamily="18" charset="0"/>
              </a:rPr>
              <a:t>elvan </a:t>
            </a:r>
            <a:r>
              <a:rPr lang="en-US" sz="2400" dirty="0" smtClean="0">
                <a:solidFill>
                  <a:schemeClr val="accent1">
                    <a:lumMod val="50000"/>
                  </a:schemeClr>
                </a:solidFill>
                <a:latin typeface="Adobe Garamond Pro Bold" pitchFamily="18" charset="0"/>
              </a:rPr>
              <a:t>S</a:t>
            </a:r>
            <a:endParaRPr lang="en-US" sz="2400" dirty="0">
              <a:solidFill>
                <a:schemeClr val="accent1">
                  <a:lumMod val="50000"/>
                </a:schemeClr>
              </a:solidFill>
              <a:latin typeface="Adobe Garamond Pro Bold" pitchFamily="18" charset="0"/>
            </a:endParaRPr>
          </a:p>
        </p:txBody>
      </p:sp>
      <p:pic>
        <p:nvPicPr>
          <p:cNvPr id="4" name="Picture 3"/>
          <p:cNvPicPr>
            <a:picLocks noChangeAspect="1"/>
          </p:cNvPicPr>
          <p:nvPr/>
        </p:nvPicPr>
        <p:blipFill>
          <a:blip r:embed="rId2"/>
          <a:stretch>
            <a:fillRect/>
          </a:stretch>
        </p:blipFill>
        <p:spPr>
          <a:xfrm>
            <a:off x="9441271" y="812024"/>
            <a:ext cx="1370107" cy="1351920"/>
          </a:xfrm>
          <a:prstGeom prst="rect">
            <a:avLst/>
          </a:prstGeom>
        </p:spPr>
      </p:pic>
    </p:spTree>
    <p:extLst>
      <p:ext uri="{BB962C8B-B14F-4D97-AF65-F5344CB8AC3E}">
        <p14:creationId xmlns:p14="http://schemas.microsoft.com/office/powerpoint/2010/main" val="41248849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lumMod val="50000"/>
                  </a:schemeClr>
                </a:solidFill>
                <a:latin typeface="Adobe Garamond Pro Bold" pitchFamily="18" charset="0"/>
              </a:rPr>
              <a:t>R</a:t>
            </a:r>
            <a:r>
              <a:rPr lang="en-US" dirty="0" smtClean="0">
                <a:latin typeface="Adobe Garamond Pro Bold" pitchFamily="18" charset="0"/>
              </a:rPr>
              <a:t>idopsy- </a:t>
            </a:r>
            <a:r>
              <a:rPr lang="en-US" dirty="0">
                <a:solidFill>
                  <a:schemeClr val="accent1">
                    <a:lumMod val="50000"/>
                  </a:schemeClr>
                </a:solidFill>
                <a:latin typeface="Adobe Garamond Pro Bold" pitchFamily="18" charset="0"/>
              </a:rPr>
              <a:t>E</a:t>
            </a:r>
            <a:r>
              <a:rPr lang="en-US" dirty="0">
                <a:latin typeface="Adobe Garamond Pro Bold" pitchFamily="18" charset="0"/>
              </a:rPr>
              <a:t>verywhere, </a:t>
            </a:r>
            <a:r>
              <a:rPr lang="en-US" dirty="0">
                <a:solidFill>
                  <a:schemeClr val="accent1">
                    <a:lumMod val="50000"/>
                  </a:schemeClr>
                </a:solidFill>
                <a:latin typeface="Adobe Garamond Pro Bold" pitchFamily="18" charset="0"/>
              </a:rPr>
              <a:t>E</a:t>
            </a:r>
            <a:r>
              <a:rPr lang="en-US" dirty="0">
                <a:latin typeface="Adobe Garamond Pro Bold" pitchFamily="18" charset="0"/>
              </a:rPr>
              <a:t>verything</a:t>
            </a:r>
            <a:r>
              <a:rPr lang="en-US" dirty="0"/>
              <a:t/>
            </a:r>
            <a:br>
              <a:rPr lang="en-US" dirty="0"/>
            </a:br>
            <a:endParaRPr lang="en-US" dirty="0"/>
          </a:p>
        </p:txBody>
      </p:sp>
      <p:sp>
        <p:nvSpPr>
          <p:cNvPr id="3" name="Content Placeholder 2"/>
          <p:cNvSpPr>
            <a:spLocks noGrp="1"/>
          </p:cNvSpPr>
          <p:nvPr>
            <p:ph idx="1"/>
          </p:nvPr>
        </p:nvSpPr>
        <p:spPr>
          <a:xfrm>
            <a:off x="733089" y="1572322"/>
            <a:ext cx="9938627" cy="4884233"/>
          </a:xfrm>
        </p:spPr>
        <p:txBody>
          <a:bodyPr>
            <a:normAutofit/>
          </a:bodyPr>
          <a:lstStyle/>
          <a:p>
            <a:pPr marL="0" indent="0">
              <a:lnSpc>
                <a:spcPct val="150000"/>
              </a:lnSpc>
              <a:buFont typeface="Wingdings" pitchFamily="2" charset="2"/>
              <a:buChar char="Ø"/>
            </a:pPr>
            <a:r>
              <a:rPr lang="en-US" dirty="0" smtClean="0">
                <a:solidFill>
                  <a:schemeClr val="accent1">
                    <a:lumMod val="50000"/>
                  </a:schemeClr>
                </a:solidFill>
                <a:latin typeface="Adobe Garamond Pro Bold" pitchFamily="18" charset="0"/>
              </a:rPr>
              <a:t>Ridopsy assists every common </a:t>
            </a:r>
            <a:r>
              <a:rPr lang="en-US" b="1" dirty="0" smtClean="0">
                <a:solidFill>
                  <a:schemeClr val="accent1">
                    <a:lumMod val="50000"/>
                  </a:schemeClr>
                </a:solidFill>
                <a:latin typeface="Adobe Garamond Pro Bold" pitchFamily="18" charset="0"/>
              </a:rPr>
              <a:t>person or a child </a:t>
            </a:r>
            <a:r>
              <a:rPr lang="en-US" dirty="0" smtClean="0">
                <a:solidFill>
                  <a:schemeClr val="accent1">
                    <a:lumMod val="50000"/>
                  </a:schemeClr>
                </a:solidFill>
                <a:latin typeface="Adobe Garamond Pro Bold" pitchFamily="18" charset="0"/>
              </a:rPr>
              <a:t>in scheduling his time.</a:t>
            </a:r>
          </a:p>
          <a:p>
            <a:pPr marL="0" indent="0">
              <a:lnSpc>
                <a:spcPct val="150000"/>
              </a:lnSpc>
              <a:buFont typeface="Wingdings" pitchFamily="2" charset="2"/>
              <a:buChar char="Ø"/>
            </a:pPr>
            <a:r>
              <a:rPr lang="en-US" dirty="0" smtClean="0">
                <a:solidFill>
                  <a:schemeClr val="accent1">
                    <a:lumMod val="50000"/>
                  </a:schemeClr>
                </a:solidFill>
                <a:latin typeface="Adobe Garamond Pro Bold" pitchFamily="18" charset="0"/>
              </a:rPr>
              <a:t>Any </a:t>
            </a:r>
            <a:r>
              <a:rPr lang="en-US" b="1" dirty="0" smtClean="0">
                <a:solidFill>
                  <a:schemeClr val="accent1">
                    <a:lumMod val="50000"/>
                  </a:schemeClr>
                </a:solidFill>
                <a:latin typeface="Adobe Garamond Pro Bold" pitchFamily="18" charset="0"/>
              </a:rPr>
              <a:t>individual or an organization </a:t>
            </a:r>
            <a:r>
              <a:rPr lang="en-US" dirty="0" smtClean="0">
                <a:solidFill>
                  <a:schemeClr val="accent1">
                    <a:lumMod val="50000"/>
                  </a:schemeClr>
                </a:solidFill>
                <a:latin typeface="Adobe Garamond Pro Bold" pitchFamily="18" charset="0"/>
              </a:rPr>
              <a:t>can make use of it to identify the client’s(rider’s) location, movement and other details.</a:t>
            </a:r>
          </a:p>
          <a:p>
            <a:pPr marL="0" indent="0">
              <a:lnSpc>
                <a:spcPct val="150000"/>
              </a:lnSpc>
              <a:buFont typeface="Wingdings" pitchFamily="2" charset="2"/>
              <a:buChar char="Ø"/>
            </a:pPr>
            <a:r>
              <a:rPr lang="en-US" dirty="0" smtClean="0">
                <a:solidFill>
                  <a:schemeClr val="accent1">
                    <a:lumMod val="50000"/>
                  </a:schemeClr>
                </a:solidFill>
                <a:latin typeface="Adobe Garamond Pro Bold" pitchFamily="18" charset="0"/>
              </a:rPr>
              <a:t>It eliminates the </a:t>
            </a:r>
            <a:r>
              <a:rPr lang="en-US" b="1" dirty="0" smtClean="0">
                <a:solidFill>
                  <a:schemeClr val="accent1">
                    <a:lumMod val="50000"/>
                  </a:schemeClr>
                </a:solidFill>
                <a:latin typeface="Adobe Garamond Pro Bold" pitchFamily="18" charset="0"/>
              </a:rPr>
              <a:t>traditional concept </a:t>
            </a:r>
            <a:r>
              <a:rPr lang="en-US" dirty="0" smtClean="0">
                <a:solidFill>
                  <a:schemeClr val="accent1">
                    <a:lumMod val="50000"/>
                  </a:schemeClr>
                </a:solidFill>
                <a:latin typeface="Adobe Garamond Pro Bold" pitchFamily="18" charset="0"/>
              </a:rPr>
              <a:t>of manual information gathering of a unit’s location, arrival, movement etc.</a:t>
            </a:r>
          </a:p>
          <a:p>
            <a:pPr marL="0" indent="0">
              <a:lnSpc>
                <a:spcPct val="150000"/>
              </a:lnSpc>
              <a:buFont typeface="Wingdings" pitchFamily="2" charset="2"/>
              <a:buChar char="Ø"/>
            </a:pPr>
            <a:r>
              <a:rPr lang="en-US" dirty="0" smtClean="0">
                <a:solidFill>
                  <a:schemeClr val="accent1">
                    <a:lumMod val="50000"/>
                  </a:schemeClr>
                </a:solidFill>
                <a:latin typeface="Adobe Garamond Pro Bold" pitchFamily="18" charset="0"/>
              </a:rPr>
              <a:t>Ridopsy </a:t>
            </a:r>
            <a:r>
              <a:rPr lang="en-US" b="1" dirty="0" smtClean="0">
                <a:solidFill>
                  <a:schemeClr val="accent1">
                    <a:lumMod val="50000"/>
                  </a:schemeClr>
                </a:solidFill>
                <a:latin typeface="Adobe Garamond Pro Bold" pitchFamily="18" charset="0"/>
              </a:rPr>
              <a:t>integrates</a:t>
            </a:r>
            <a:r>
              <a:rPr lang="en-US" dirty="0" smtClean="0">
                <a:solidFill>
                  <a:schemeClr val="accent1">
                    <a:lumMod val="50000"/>
                  </a:schemeClr>
                </a:solidFill>
                <a:latin typeface="Adobe Garamond Pro Bold" pitchFamily="18" charset="0"/>
              </a:rPr>
              <a:t> many services in which the user can utilize the services available near him.</a:t>
            </a:r>
          </a:p>
          <a:p>
            <a:pPr marL="0" indent="0">
              <a:lnSpc>
                <a:spcPct val="150000"/>
              </a:lnSpc>
              <a:buFont typeface="Wingdings" pitchFamily="2" charset="2"/>
              <a:buChar char="Ø"/>
            </a:pPr>
            <a:r>
              <a:rPr lang="en-US" dirty="0" smtClean="0">
                <a:solidFill>
                  <a:schemeClr val="accent1">
                    <a:lumMod val="50000"/>
                  </a:schemeClr>
                </a:solidFill>
                <a:latin typeface="Adobe Garamond Pro Bold" pitchFamily="18" charset="0"/>
              </a:rPr>
              <a:t>In short </a:t>
            </a:r>
            <a:r>
              <a:rPr lang="en-US" dirty="0">
                <a:solidFill>
                  <a:schemeClr val="accent1">
                    <a:lumMod val="50000"/>
                  </a:schemeClr>
                </a:solidFill>
                <a:latin typeface="Adobe Garamond Pro Bold" pitchFamily="18" charset="0"/>
              </a:rPr>
              <a:t>R</a:t>
            </a:r>
            <a:r>
              <a:rPr lang="en-US" dirty="0" smtClean="0">
                <a:solidFill>
                  <a:schemeClr val="accent1">
                    <a:lumMod val="50000"/>
                  </a:schemeClr>
                </a:solidFill>
                <a:latin typeface="Adobe Garamond Pro Bold" pitchFamily="18" charset="0"/>
              </a:rPr>
              <a:t>idopsy is for </a:t>
            </a:r>
            <a:r>
              <a:rPr lang="en-US" b="1" dirty="0" smtClean="0">
                <a:solidFill>
                  <a:schemeClr val="accent1">
                    <a:lumMod val="50000"/>
                  </a:schemeClr>
                </a:solidFill>
                <a:latin typeface="Adobe Garamond Pro Bold" pitchFamily="18" charset="0"/>
              </a:rPr>
              <a:t>everyone used everywhere </a:t>
            </a:r>
            <a:r>
              <a:rPr lang="en-US" dirty="0" smtClean="0">
                <a:solidFill>
                  <a:schemeClr val="accent1">
                    <a:lumMod val="50000"/>
                  </a:schemeClr>
                </a:solidFill>
                <a:latin typeface="Adobe Garamond Pro Bold" pitchFamily="18" charset="0"/>
              </a:rPr>
              <a:t>and provide services for everything.</a:t>
            </a:r>
            <a:endParaRPr lang="en-US" dirty="0">
              <a:solidFill>
                <a:schemeClr val="accent1">
                  <a:lumMod val="50000"/>
                </a:schemeClr>
              </a:solidFill>
              <a:latin typeface="Adobe Garamond Pro Bold" pitchFamily="18" charset="0"/>
            </a:endParaRPr>
          </a:p>
        </p:txBody>
      </p:sp>
    </p:spTree>
    <p:extLst>
      <p:ext uri="{BB962C8B-B14F-4D97-AF65-F5344CB8AC3E}">
        <p14:creationId xmlns:p14="http://schemas.microsoft.com/office/powerpoint/2010/main" val="4102309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6550"/>
            <a:ext cx="8596668" cy="921744"/>
          </a:xfrm>
        </p:spPr>
        <p:txBody>
          <a:bodyPr/>
          <a:lstStyle/>
          <a:p>
            <a:r>
              <a:rPr lang="en-US" dirty="0" smtClean="0">
                <a:solidFill>
                  <a:schemeClr val="accent1">
                    <a:lumMod val="50000"/>
                  </a:schemeClr>
                </a:solidFill>
                <a:latin typeface="Adobe Garamond Pro Bold" pitchFamily="18" charset="0"/>
              </a:rPr>
              <a:t>P</a:t>
            </a:r>
            <a:r>
              <a:rPr lang="en-US" dirty="0" smtClean="0">
                <a:latin typeface="Adobe Garamond Pro Bold" pitchFamily="18" charset="0"/>
              </a:rPr>
              <a:t>eek </a:t>
            </a:r>
            <a:r>
              <a:rPr lang="en-US" dirty="0" smtClean="0">
                <a:solidFill>
                  <a:schemeClr val="accent1">
                    <a:lumMod val="50000"/>
                  </a:schemeClr>
                </a:solidFill>
                <a:latin typeface="Adobe Garamond Pro Bold" pitchFamily="18" charset="0"/>
              </a:rPr>
              <a:t>I</a:t>
            </a:r>
            <a:r>
              <a:rPr lang="en-US" dirty="0" smtClean="0">
                <a:latin typeface="Adobe Garamond Pro Bold" pitchFamily="18" charset="0"/>
              </a:rPr>
              <a:t>nto</a:t>
            </a:r>
            <a:endParaRPr lang="en-US" dirty="0">
              <a:latin typeface="Adobe Garamond Pro Bold" pitchFamily="18" charset="0"/>
            </a:endParaRPr>
          </a:p>
        </p:txBody>
      </p:sp>
      <p:sp>
        <p:nvSpPr>
          <p:cNvPr id="3" name="Content Placeholder 2"/>
          <p:cNvSpPr>
            <a:spLocks noGrp="1"/>
          </p:cNvSpPr>
          <p:nvPr>
            <p:ph idx="1"/>
          </p:nvPr>
        </p:nvSpPr>
        <p:spPr>
          <a:xfrm>
            <a:off x="677334" y="1498294"/>
            <a:ext cx="8596668" cy="3880773"/>
          </a:xfrm>
        </p:spPr>
        <p:txBody>
          <a:bodyPr/>
          <a:lstStyle/>
          <a:p>
            <a:pPr>
              <a:buFont typeface="Wingdings" pitchFamily="2" charset="2"/>
              <a:buChar char="Ø"/>
            </a:pPr>
            <a:r>
              <a:rPr lang="en-US" sz="2400" dirty="0" smtClean="0">
                <a:solidFill>
                  <a:schemeClr val="accent1">
                    <a:lumMod val="50000"/>
                  </a:schemeClr>
                </a:solidFill>
                <a:latin typeface="Adobe Garamond Pro Bold" pitchFamily="18" charset="0"/>
              </a:rPr>
              <a:t>A Preview</a:t>
            </a:r>
          </a:p>
          <a:p>
            <a:pPr>
              <a:buFont typeface="Wingdings" pitchFamily="2" charset="2"/>
              <a:buChar char="Ø"/>
            </a:pPr>
            <a:r>
              <a:rPr lang="en-US" sz="2400" dirty="0" smtClean="0">
                <a:solidFill>
                  <a:schemeClr val="accent1">
                    <a:lumMod val="50000"/>
                  </a:schemeClr>
                </a:solidFill>
                <a:latin typeface="Adobe Garamond Pro Bold" pitchFamily="18" charset="0"/>
              </a:rPr>
              <a:t>What is Ridopsy?</a:t>
            </a:r>
          </a:p>
          <a:p>
            <a:pPr>
              <a:buFont typeface="Wingdings" pitchFamily="2" charset="2"/>
              <a:buChar char="Ø"/>
            </a:pPr>
            <a:r>
              <a:rPr lang="en-US" sz="2400" dirty="0" smtClean="0">
                <a:solidFill>
                  <a:schemeClr val="accent1">
                    <a:lumMod val="50000"/>
                  </a:schemeClr>
                </a:solidFill>
                <a:latin typeface="Adobe Garamond Pro Bold" pitchFamily="18" charset="0"/>
              </a:rPr>
              <a:t>Ridopsy services</a:t>
            </a:r>
          </a:p>
          <a:p>
            <a:pPr>
              <a:buFont typeface="Wingdings" pitchFamily="2" charset="2"/>
              <a:buChar char="Ø"/>
            </a:pPr>
            <a:r>
              <a:rPr lang="en-US" sz="2400" dirty="0" smtClean="0">
                <a:solidFill>
                  <a:schemeClr val="accent1">
                    <a:lumMod val="50000"/>
                  </a:schemeClr>
                </a:solidFill>
                <a:latin typeface="Adobe Garamond Pro Bold" pitchFamily="18" charset="0"/>
              </a:rPr>
              <a:t>Backend processing</a:t>
            </a:r>
          </a:p>
          <a:p>
            <a:pPr>
              <a:buFont typeface="Wingdings" pitchFamily="2" charset="2"/>
              <a:buChar char="Ø"/>
            </a:pPr>
            <a:r>
              <a:rPr lang="en-US" sz="2400" dirty="0" smtClean="0">
                <a:solidFill>
                  <a:schemeClr val="accent1">
                    <a:lumMod val="50000"/>
                  </a:schemeClr>
                </a:solidFill>
                <a:latin typeface="Adobe Garamond Pro Bold" pitchFamily="18" charset="0"/>
              </a:rPr>
              <a:t>Exploding applications</a:t>
            </a:r>
          </a:p>
          <a:p>
            <a:pPr>
              <a:buFont typeface="Wingdings" pitchFamily="2" charset="2"/>
              <a:buChar char="Ø"/>
            </a:pPr>
            <a:r>
              <a:rPr lang="en-US" sz="2400" dirty="0" smtClean="0">
                <a:solidFill>
                  <a:schemeClr val="accent1">
                    <a:lumMod val="50000"/>
                  </a:schemeClr>
                </a:solidFill>
                <a:latin typeface="Adobe Garamond Pro Bold" pitchFamily="18" charset="0"/>
              </a:rPr>
              <a:t>Ridopsy construction</a:t>
            </a:r>
          </a:p>
          <a:p>
            <a:pPr>
              <a:buFont typeface="Wingdings" pitchFamily="2" charset="2"/>
              <a:buChar char="Ø"/>
            </a:pPr>
            <a:r>
              <a:rPr lang="en-US" sz="2400" dirty="0" smtClean="0">
                <a:solidFill>
                  <a:schemeClr val="accent1">
                    <a:lumMod val="50000"/>
                  </a:schemeClr>
                </a:solidFill>
                <a:latin typeface="Adobe Garamond Pro Bold" pitchFamily="18" charset="0"/>
              </a:rPr>
              <a:t>Ridopsy - Everywhere, Everything</a:t>
            </a:r>
          </a:p>
          <a:p>
            <a:pPr>
              <a:buFont typeface="Wingdings" pitchFamily="2" charset="2"/>
              <a:buChar char="Ø"/>
            </a:pPr>
            <a:endParaRPr lang="en-US" dirty="0" smtClean="0">
              <a:latin typeface="Adobe Garamond Pro Bold" pitchFamily="18" charset="0"/>
            </a:endParaRPr>
          </a:p>
          <a:p>
            <a:pPr>
              <a:buFont typeface="Wingdings" pitchFamily="2" charset="2"/>
              <a:buChar char="Ø"/>
            </a:pPr>
            <a:endParaRPr lang="en-US" dirty="0">
              <a:latin typeface="Adobe Garamond Pro Bold" pitchFamily="18" charset="0"/>
            </a:endParaRPr>
          </a:p>
        </p:txBody>
      </p:sp>
    </p:spTree>
    <p:extLst>
      <p:ext uri="{BB962C8B-B14F-4D97-AF65-F5344CB8AC3E}">
        <p14:creationId xmlns:p14="http://schemas.microsoft.com/office/powerpoint/2010/main" val="128289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Adobe Garamond Pro Bold" pitchFamily="18" charset="0"/>
              </a:rPr>
              <a:t>A</a:t>
            </a:r>
            <a:r>
              <a:rPr lang="en-US" dirty="0" smtClean="0">
                <a:latin typeface="Adobe Garamond Pro Bold" pitchFamily="18" charset="0"/>
              </a:rPr>
              <a:t> </a:t>
            </a:r>
            <a:r>
              <a:rPr lang="en-US" dirty="0" smtClean="0">
                <a:solidFill>
                  <a:schemeClr val="accent1">
                    <a:lumMod val="50000"/>
                  </a:schemeClr>
                </a:solidFill>
                <a:latin typeface="Adobe Garamond Pro Bold" pitchFamily="18" charset="0"/>
              </a:rPr>
              <a:t>P</a:t>
            </a:r>
            <a:r>
              <a:rPr lang="en-US" dirty="0" smtClean="0">
                <a:latin typeface="Adobe Garamond Pro Bold" pitchFamily="18" charset="0"/>
              </a:rPr>
              <a:t>review</a:t>
            </a:r>
            <a:endParaRPr lang="en-US" dirty="0">
              <a:latin typeface="Adobe Garamond Pro Bold" pitchFamily="18" charset="0"/>
            </a:endParaRPr>
          </a:p>
        </p:txBody>
      </p:sp>
      <p:sp>
        <p:nvSpPr>
          <p:cNvPr id="3" name="Content Placeholder 2"/>
          <p:cNvSpPr>
            <a:spLocks noGrp="1"/>
          </p:cNvSpPr>
          <p:nvPr>
            <p:ph idx="1"/>
          </p:nvPr>
        </p:nvSpPr>
        <p:spPr>
          <a:xfrm>
            <a:off x="677334" y="1538868"/>
            <a:ext cx="8596668" cy="4502495"/>
          </a:xfrm>
        </p:spPr>
        <p:txBody>
          <a:bodyPr>
            <a:noAutofit/>
          </a:bodyPr>
          <a:lstStyle/>
          <a:p>
            <a:r>
              <a:rPr lang="en-US" sz="2000" b="1" dirty="0" smtClean="0">
                <a:solidFill>
                  <a:schemeClr val="accent1">
                    <a:lumMod val="50000"/>
                  </a:schemeClr>
                </a:solidFill>
                <a:latin typeface="Adobe Garamond Pro Bold" pitchFamily="18" charset="0"/>
              </a:rPr>
              <a:t>Time</a:t>
            </a:r>
            <a:r>
              <a:rPr lang="en-US" sz="2000" dirty="0" smtClean="0">
                <a:solidFill>
                  <a:schemeClr val="accent1">
                    <a:lumMod val="50000"/>
                  </a:schemeClr>
                </a:solidFill>
                <a:latin typeface="Adobe Garamond Pro Bold" pitchFamily="18" charset="0"/>
              </a:rPr>
              <a:t> is precise and valuable. The practice of calling someone to know where he is and when he would reach is now over.</a:t>
            </a:r>
          </a:p>
          <a:p>
            <a:pPr>
              <a:buNone/>
            </a:pPr>
            <a:endParaRPr lang="en-US" sz="2000" dirty="0" smtClean="0">
              <a:solidFill>
                <a:schemeClr val="accent1">
                  <a:lumMod val="50000"/>
                </a:schemeClr>
              </a:solidFill>
              <a:latin typeface="Adobe Garamond Pro Bold" pitchFamily="18" charset="0"/>
            </a:endParaRPr>
          </a:p>
          <a:p>
            <a:r>
              <a:rPr lang="en-US" sz="2000" b="1" dirty="0" smtClean="0">
                <a:solidFill>
                  <a:schemeClr val="accent1">
                    <a:lumMod val="50000"/>
                  </a:schemeClr>
                </a:solidFill>
                <a:latin typeface="Adobe Garamond Pro Bold" pitchFamily="18" charset="0"/>
              </a:rPr>
              <a:t>Information gathering </a:t>
            </a:r>
            <a:r>
              <a:rPr lang="en-US" sz="2000" dirty="0" smtClean="0">
                <a:solidFill>
                  <a:schemeClr val="accent1">
                    <a:lumMod val="50000"/>
                  </a:schemeClr>
                </a:solidFill>
                <a:latin typeface="Adobe Garamond Pro Bold" pitchFamily="18" charset="0"/>
              </a:rPr>
              <a:t>about transport location and travel is tedious.</a:t>
            </a:r>
          </a:p>
          <a:p>
            <a:pPr>
              <a:buNone/>
            </a:pPr>
            <a:endParaRPr lang="en-US" sz="2000" dirty="0" smtClean="0">
              <a:solidFill>
                <a:schemeClr val="accent1">
                  <a:lumMod val="50000"/>
                </a:schemeClr>
              </a:solidFill>
              <a:latin typeface="Adobe Garamond Pro Bold" pitchFamily="18" charset="0"/>
            </a:endParaRPr>
          </a:p>
          <a:p>
            <a:r>
              <a:rPr lang="en-US" sz="2000" dirty="0" smtClean="0">
                <a:solidFill>
                  <a:schemeClr val="accent1">
                    <a:lumMod val="50000"/>
                  </a:schemeClr>
                </a:solidFill>
                <a:latin typeface="Adobe Garamond Pro Bold" pitchFamily="18" charset="0"/>
              </a:rPr>
              <a:t>Ridopsy is an android mobile application that serves to </a:t>
            </a:r>
            <a:r>
              <a:rPr lang="en-US" sz="2000" b="1" dirty="0" smtClean="0">
                <a:solidFill>
                  <a:schemeClr val="accent1">
                    <a:lumMod val="50000"/>
                  </a:schemeClr>
                </a:solidFill>
                <a:latin typeface="Adobe Garamond Pro Bold" pitchFamily="18" charset="0"/>
              </a:rPr>
              <a:t>pinpoint any identity</a:t>
            </a:r>
            <a:r>
              <a:rPr lang="en-US" sz="2000" dirty="0" smtClean="0">
                <a:solidFill>
                  <a:schemeClr val="accent1">
                    <a:lumMod val="50000"/>
                  </a:schemeClr>
                </a:solidFill>
                <a:latin typeface="Adobe Garamond Pro Bold" pitchFamily="18" charset="0"/>
              </a:rPr>
              <a:t> in a </a:t>
            </a:r>
            <a:r>
              <a:rPr lang="en-US" sz="2000" dirty="0">
                <a:solidFill>
                  <a:schemeClr val="accent1">
                    <a:lumMod val="50000"/>
                  </a:schemeClr>
                </a:solidFill>
                <a:latin typeface="Adobe Garamond Pro Bold" pitchFamily="18" charset="0"/>
              </a:rPr>
              <a:t>G</a:t>
            </a:r>
            <a:r>
              <a:rPr lang="en-US" sz="2000" dirty="0" smtClean="0">
                <a:solidFill>
                  <a:schemeClr val="accent1">
                    <a:lumMod val="50000"/>
                  </a:schemeClr>
                </a:solidFill>
                <a:latin typeface="Adobe Garamond Pro Bold" pitchFamily="18" charset="0"/>
              </a:rPr>
              <a:t>oogle map, its status, route, distance from you and the time to hit you.</a:t>
            </a:r>
          </a:p>
          <a:p>
            <a:pPr>
              <a:buNone/>
            </a:pPr>
            <a:endParaRPr lang="en-US" sz="2000" dirty="0" smtClean="0">
              <a:solidFill>
                <a:schemeClr val="accent1">
                  <a:lumMod val="50000"/>
                </a:schemeClr>
              </a:solidFill>
              <a:latin typeface="Adobe Garamond Pro Bold" pitchFamily="18" charset="0"/>
            </a:endParaRPr>
          </a:p>
          <a:p>
            <a:r>
              <a:rPr lang="en-US" sz="2000" dirty="0" smtClean="0">
                <a:solidFill>
                  <a:schemeClr val="accent1">
                    <a:lumMod val="50000"/>
                  </a:schemeClr>
                </a:solidFill>
                <a:latin typeface="Adobe Garamond Pro Bold" pitchFamily="18" charset="0"/>
              </a:rPr>
              <a:t>Ridopsy is all about easing the way of locating, tracking, monitoring, analyzing, scheduling and </a:t>
            </a:r>
            <a:r>
              <a:rPr lang="en-US" sz="2000" b="1" dirty="0" smtClean="0">
                <a:solidFill>
                  <a:schemeClr val="accent1">
                    <a:lumMod val="50000"/>
                  </a:schemeClr>
                </a:solidFill>
                <a:latin typeface="Adobe Garamond Pro Bold" pitchFamily="18" charset="0"/>
              </a:rPr>
              <a:t>lifestyle upgrading</a:t>
            </a:r>
            <a:r>
              <a:rPr lang="en-US" sz="2000" dirty="0" smtClean="0">
                <a:solidFill>
                  <a:schemeClr val="accent1">
                    <a:lumMod val="50000"/>
                  </a:schemeClr>
                </a:solidFill>
                <a:latin typeface="Adobe Garamond Pro Bold" pitchFamily="18" charset="0"/>
              </a:rPr>
              <a:t>.</a:t>
            </a:r>
            <a:endParaRPr lang="en-US" sz="2000" dirty="0">
              <a:solidFill>
                <a:schemeClr val="accent1">
                  <a:lumMod val="50000"/>
                </a:schemeClr>
              </a:solidFill>
              <a:latin typeface="Adobe Garamond Pro Bold" pitchFamily="18" charset="0"/>
            </a:endParaRPr>
          </a:p>
        </p:txBody>
      </p:sp>
    </p:spTree>
    <p:extLst>
      <p:ext uri="{BB962C8B-B14F-4D97-AF65-F5344CB8AC3E}">
        <p14:creationId xmlns:p14="http://schemas.microsoft.com/office/powerpoint/2010/main" val="204942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Adobe Garamond Pro Bold" pitchFamily="18" charset="0"/>
              </a:rPr>
              <a:t>W</a:t>
            </a:r>
            <a:r>
              <a:rPr lang="en-US" dirty="0" smtClean="0">
                <a:latin typeface="Adobe Garamond Pro Bold" pitchFamily="18" charset="0"/>
              </a:rPr>
              <a:t>hat </a:t>
            </a:r>
            <a:r>
              <a:rPr lang="en-US" dirty="0" smtClean="0">
                <a:solidFill>
                  <a:schemeClr val="accent1">
                    <a:lumMod val="50000"/>
                  </a:schemeClr>
                </a:solidFill>
                <a:latin typeface="Adobe Garamond Pro Bold" pitchFamily="18" charset="0"/>
              </a:rPr>
              <a:t>I</a:t>
            </a:r>
            <a:r>
              <a:rPr lang="en-US" dirty="0" smtClean="0">
                <a:latin typeface="Adobe Garamond Pro Bold" pitchFamily="18" charset="0"/>
              </a:rPr>
              <a:t>s </a:t>
            </a:r>
            <a:r>
              <a:rPr lang="en-US" dirty="0" smtClean="0">
                <a:solidFill>
                  <a:schemeClr val="accent1">
                    <a:lumMod val="50000"/>
                  </a:schemeClr>
                </a:solidFill>
                <a:latin typeface="Adobe Garamond Pro Bold" pitchFamily="18" charset="0"/>
              </a:rPr>
              <a:t>R</a:t>
            </a:r>
            <a:r>
              <a:rPr lang="en-US" dirty="0" smtClean="0">
                <a:latin typeface="Adobe Garamond Pro Bold" pitchFamily="18" charset="0"/>
              </a:rPr>
              <a:t>idopsy?</a:t>
            </a:r>
            <a:endParaRPr lang="en-US" dirty="0">
              <a:latin typeface="Adobe Garamond Pro Bold" pitchFamily="18" charset="0"/>
            </a:endParaRPr>
          </a:p>
        </p:txBody>
      </p:sp>
      <p:sp>
        <p:nvSpPr>
          <p:cNvPr id="3" name="Content Placeholder 2"/>
          <p:cNvSpPr>
            <a:spLocks noGrp="1"/>
          </p:cNvSpPr>
          <p:nvPr>
            <p:ph idx="1"/>
          </p:nvPr>
        </p:nvSpPr>
        <p:spPr>
          <a:xfrm>
            <a:off x="677334" y="1550021"/>
            <a:ext cx="8596668" cy="4491342"/>
          </a:xfrm>
        </p:spPr>
        <p:txBody>
          <a:bodyPr>
            <a:noAutofit/>
          </a:bodyPr>
          <a:lstStyle/>
          <a:p>
            <a:pPr>
              <a:lnSpc>
                <a:spcPct val="150000"/>
              </a:lnSpc>
              <a:buFont typeface="Wingdings" pitchFamily="2" charset="2"/>
              <a:buChar char="Ø"/>
            </a:pPr>
            <a:r>
              <a:rPr lang="en-US" sz="2000" b="1" dirty="0" smtClean="0">
                <a:solidFill>
                  <a:schemeClr val="accent1">
                    <a:lumMod val="50000"/>
                  </a:schemeClr>
                </a:solidFill>
                <a:latin typeface="Adobe Garamond Pro Bold" pitchFamily="18" charset="0"/>
              </a:rPr>
              <a:t>As a one liner: </a:t>
            </a:r>
            <a:r>
              <a:rPr lang="en-US" sz="2000" dirty="0">
                <a:solidFill>
                  <a:schemeClr val="accent1">
                    <a:lumMod val="50000"/>
                  </a:schemeClr>
                </a:solidFill>
                <a:latin typeface="Adobe Garamond Pro Bold" pitchFamily="18" charset="0"/>
              </a:rPr>
              <a:t>R</a:t>
            </a:r>
            <a:r>
              <a:rPr lang="en-US" sz="2000" dirty="0" smtClean="0">
                <a:solidFill>
                  <a:schemeClr val="accent1">
                    <a:lumMod val="50000"/>
                  </a:schemeClr>
                </a:solidFill>
                <a:latin typeface="Adobe Garamond Pro Bold" pitchFamily="18" charset="0"/>
              </a:rPr>
              <a:t>idopsy is an app which conveys the user with extreme precision about the current location of a transport, person or a service.</a:t>
            </a:r>
          </a:p>
          <a:p>
            <a:pPr>
              <a:lnSpc>
                <a:spcPct val="150000"/>
              </a:lnSpc>
              <a:buFont typeface="Wingdings" pitchFamily="2" charset="2"/>
              <a:buChar char="Ø"/>
            </a:pPr>
            <a:r>
              <a:rPr lang="en-US" sz="2000" dirty="0" smtClean="0">
                <a:solidFill>
                  <a:schemeClr val="accent1">
                    <a:lumMod val="50000"/>
                  </a:schemeClr>
                </a:solidFill>
                <a:latin typeface="Adobe Garamond Pro Bold" pitchFamily="18" charset="0"/>
              </a:rPr>
              <a:t>For example it simply tells the user where his pick up ride is currently moving, how long it would take to reach his pick up point, how far away it is located, and even at which minute he should start off to his pick up point, to board it.</a:t>
            </a:r>
          </a:p>
          <a:p>
            <a:pPr>
              <a:lnSpc>
                <a:spcPct val="150000"/>
              </a:lnSpc>
              <a:buFont typeface="Wingdings" pitchFamily="2" charset="2"/>
              <a:buChar char="Ø"/>
            </a:pPr>
            <a:r>
              <a:rPr lang="en-US" sz="2000" dirty="0" smtClean="0">
                <a:solidFill>
                  <a:schemeClr val="accent1">
                    <a:lumMod val="50000"/>
                  </a:schemeClr>
                </a:solidFill>
                <a:latin typeface="Adobe Garamond Pro Bold" pitchFamily="18" charset="0"/>
              </a:rPr>
              <a:t>Ridopsy includes </a:t>
            </a:r>
            <a:r>
              <a:rPr lang="en-US" sz="2000" b="1" dirty="0" smtClean="0">
                <a:solidFill>
                  <a:schemeClr val="accent1">
                    <a:lumMod val="50000"/>
                  </a:schemeClr>
                </a:solidFill>
                <a:latin typeface="Adobe Garamond Pro Bold" pitchFamily="18" charset="0"/>
              </a:rPr>
              <a:t>two diverse usages</a:t>
            </a:r>
            <a:r>
              <a:rPr lang="en-US" sz="2000" dirty="0" smtClean="0">
                <a:solidFill>
                  <a:schemeClr val="accent1">
                    <a:lumMod val="50000"/>
                  </a:schemeClr>
                </a:solidFill>
                <a:latin typeface="Adobe Garamond Pro Bold" pitchFamily="18" charset="0"/>
              </a:rPr>
              <a:t>. You may login as a rider constantly updating the lat long positions in the cloud or sit at home and watch the units moving in the map, and finding the closest ride available.</a:t>
            </a:r>
            <a:endParaRPr lang="en-US" sz="2000" dirty="0">
              <a:solidFill>
                <a:schemeClr val="accent1">
                  <a:lumMod val="50000"/>
                </a:schemeClr>
              </a:solidFill>
              <a:latin typeface="Adobe Garamond Pro Bold" pitchFamily="18" charset="0"/>
            </a:endParaRPr>
          </a:p>
        </p:txBody>
      </p:sp>
    </p:spTree>
    <p:extLst>
      <p:ext uri="{BB962C8B-B14F-4D97-AF65-F5344CB8AC3E}">
        <p14:creationId xmlns:p14="http://schemas.microsoft.com/office/powerpoint/2010/main" val="1088495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5"/>
            <a:ext cx="10058400" cy="650099"/>
          </a:xfrm>
        </p:spPr>
        <p:txBody>
          <a:bodyPr>
            <a:normAutofit/>
          </a:bodyPr>
          <a:lstStyle/>
          <a:p>
            <a:r>
              <a:rPr lang="en-US" dirty="0" smtClean="0">
                <a:solidFill>
                  <a:schemeClr val="accent1">
                    <a:lumMod val="50000"/>
                  </a:schemeClr>
                </a:solidFill>
                <a:latin typeface="Adobe Garamond Pro Bold" pitchFamily="18" charset="0"/>
              </a:rPr>
              <a:t>R</a:t>
            </a:r>
            <a:r>
              <a:rPr lang="en-US" dirty="0" smtClean="0">
                <a:latin typeface="Adobe Garamond Pro Bold" pitchFamily="18" charset="0"/>
              </a:rPr>
              <a:t>idopsy </a:t>
            </a:r>
            <a:r>
              <a:rPr lang="en-US" dirty="0" smtClean="0">
                <a:solidFill>
                  <a:schemeClr val="accent1">
                    <a:lumMod val="50000"/>
                  </a:schemeClr>
                </a:solidFill>
                <a:latin typeface="Adobe Garamond Pro Bold" pitchFamily="18" charset="0"/>
              </a:rPr>
              <a:t>S</a:t>
            </a:r>
            <a:r>
              <a:rPr lang="en-US" dirty="0" smtClean="0">
                <a:latin typeface="Adobe Garamond Pro Bold" pitchFamily="18" charset="0"/>
              </a:rPr>
              <a:t>ervices</a:t>
            </a:r>
            <a:endParaRPr lang="en-US" dirty="0">
              <a:latin typeface="Adobe Garamond Pro Bold" pitchFamily="18" charset="0"/>
            </a:endParaRPr>
          </a:p>
        </p:txBody>
      </p:sp>
      <p:sp>
        <p:nvSpPr>
          <p:cNvPr id="3" name="Content Placeholder 2"/>
          <p:cNvSpPr>
            <a:spLocks noGrp="1"/>
          </p:cNvSpPr>
          <p:nvPr>
            <p:ph idx="1"/>
          </p:nvPr>
        </p:nvSpPr>
        <p:spPr>
          <a:xfrm>
            <a:off x="1750741" y="1070516"/>
            <a:ext cx="9668108" cy="4761571"/>
          </a:xfrm>
        </p:spPr>
        <p:txBody>
          <a:bodyPr>
            <a:normAutofit lnSpcReduction="10000"/>
          </a:bodyPr>
          <a:lstStyle/>
          <a:p>
            <a:pPr marL="0" indent="0">
              <a:buNone/>
            </a:pPr>
            <a:r>
              <a:rPr lang="en-US" sz="1600" dirty="0" smtClean="0">
                <a:solidFill>
                  <a:schemeClr val="accent1">
                    <a:lumMod val="50000"/>
                  </a:schemeClr>
                </a:solidFill>
              </a:rPr>
              <a:t>Pinpoints all available transport vehicles (your pickup as a bus) in the </a:t>
            </a:r>
            <a:r>
              <a:rPr lang="en-US" sz="1600" dirty="0">
                <a:solidFill>
                  <a:schemeClr val="accent1">
                    <a:lumMod val="50000"/>
                  </a:schemeClr>
                </a:solidFill>
              </a:rPr>
              <a:t>G</a:t>
            </a:r>
            <a:r>
              <a:rPr lang="en-US" sz="1600" dirty="0" smtClean="0">
                <a:solidFill>
                  <a:schemeClr val="accent1">
                    <a:lumMod val="50000"/>
                  </a:schemeClr>
                </a:solidFill>
              </a:rPr>
              <a:t>oogle map and identifies the nearest vehicle from your stop, informs you about its distance and duration from the stop.  It alerts the user exactly when he should start moving to board his ride.</a:t>
            </a:r>
          </a:p>
          <a:p>
            <a:pPr marL="0" indent="0">
              <a:buNone/>
            </a:pPr>
            <a:endParaRPr lang="en-US" dirty="0" smtClean="0">
              <a:solidFill>
                <a:schemeClr val="accent1">
                  <a:lumMod val="50000"/>
                </a:schemeClr>
              </a:solidFill>
            </a:endParaRPr>
          </a:p>
          <a:p>
            <a:pPr marL="0" indent="0">
              <a:buNone/>
            </a:pPr>
            <a:r>
              <a:rPr lang="en-US" sz="1600" dirty="0" smtClean="0">
                <a:solidFill>
                  <a:schemeClr val="accent1">
                    <a:lumMod val="75000"/>
                  </a:schemeClr>
                </a:solidFill>
              </a:rPr>
              <a:t>As a rider you simply turn on your app and drive, automatically updating your lat long position.  And as a user you track your friends , find who is nearest to you, watch their movement and contact them.</a:t>
            </a:r>
          </a:p>
          <a:p>
            <a:pPr marL="0" indent="0">
              <a:buNone/>
            </a:pPr>
            <a:r>
              <a:rPr lang="en-US" dirty="0" smtClean="0"/>
              <a:t>	</a:t>
            </a:r>
          </a:p>
          <a:p>
            <a:pPr marL="0" indent="0">
              <a:buNone/>
            </a:pPr>
            <a:r>
              <a:rPr lang="en-US" sz="1600" dirty="0" smtClean="0">
                <a:solidFill>
                  <a:schemeClr val="accent1">
                    <a:lumMod val="50000"/>
                  </a:schemeClr>
                </a:solidFill>
              </a:rPr>
              <a:t>Any unengaged ambulance all around you are tracked and the user contacts the driver who is nearest for emergency services.</a:t>
            </a:r>
          </a:p>
          <a:p>
            <a:pPr marL="0" indent="0">
              <a:buNone/>
            </a:pPr>
            <a:endParaRPr lang="en-US" dirty="0" smtClean="0">
              <a:solidFill>
                <a:schemeClr val="accent1">
                  <a:lumMod val="50000"/>
                </a:schemeClr>
              </a:solidFill>
            </a:endParaRPr>
          </a:p>
          <a:p>
            <a:pPr marL="0" indent="0">
              <a:buNone/>
            </a:pPr>
            <a:r>
              <a:rPr lang="en-US" sz="1600" dirty="0" smtClean="0">
                <a:solidFill>
                  <a:schemeClr val="accent1">
                    <a:lumMod val="75000"/>
                  </a:schemeClr>
                </a:solidFill>
              </a:rPr>
              <a:t>The user can check for all available mobile ATMs, find the nearest one’s location, distance and duration to reach it in the map.</a:t>
            </a:r>
            <a:endParaRPr lang="en-US" dirty="0" smtClean="0">
              <a:solidFill>
                <a:schemeClr val="accent1">
                  <a:lumMod val="75000"/>
                </a:schemeClr>
              </a:solidFill>
            </a:endParaRPr>
          </a:p>
          <a:p>
            <a:pPr marL="0" indent="0">
              <a:buNone/>
            </a:pPr>
            <a:r>
              <a:rPr lang="en-US" dirty="0" smtClean="0"/>
              <a:t>	</a:t>
            </a:r>
          </a:p>
          <a:p>
            <a:pPr marL="0" indent="0">
              <a:buNone/>
            </a:pPr>
            <a:r>
              <a:rPr lang="en-US" sz="1600" dirty="0" smtClean="0">
                <a:solidFill>
                  <a:schemeClr val="accent1">
                    <a:lumMod val="50000"/>
                  </a:schemeClr>
                </a:solidFill>
              </a:rPr>
              <a:t>Any registered cab is identified by a user of specific location where he calls the nearest cab driver, watching his duration to reach in the map, taxi model and seat availability.</a:t>
            </a:r>
            <a:endParaRPr lang="en-US" dirty="0">
              <a:solidFill>
                <a:schemeClr val="accent1">
                  <a:lumMod val="50000"/>
                </a:schemeClr>
              </a:solidFill>
            </a:endParaRPr>
          </a:p>
        </p:txBody>
      </p:sp>
      <p:pic>
        <p:nvPicPr>
          <p:cNvPr id="2050" name="Picture 2" descr="C:\Users\home\Desktop\images.jpg"/>
          <p:cNvPicPr>
            <a:picLocks noChangeAspect="1" noChangeArrowheads="1"/>
          </p:cNvPicPr>
          <p:nvPr/>
        </p:nvPicPr>
        <p:blipFill>
          <a:blip r:embed="rId2"/>
          <a:srcRect/>
          <a:stretch>
            <a:fillRect/>
          </a:stretch>
        </p:blipFill>
        <p:spPr bwMode="auto">
          <a:xfrm>
            <a:off x="727502" y="1151190"/>
            <a:ext cx="945182" cy="648723"/>
          </a:xfrm>
          <a:prstGeom prst="rect">
            <a:avLst/>
          </a:prstGeom>
          <a:noFill/>
        </p:spPr>
      </p:pic>
      <p:pic>
        <p:nvPicPr>
          <p:cNvPr id="2052" name="Picture 4" descr="C:\Users\home\Desktop\cliparti1_ambulance-clipart_01.jpg"/>
          <p:cNvPicPr>
            <a:picLocks noChangeAspect="1" noChangeArrowheads="1"/>
          </p:cNvPicPr>
          <p:nvPr/>
        </p:nvPicPr>
        <p:blipFill>
          <a:blip r:embed="rId3" cstate="print"/>
          <a:srcRect/>
          <a:stretch>
            <a:fillRect/>
          </a:stretch>
        </p:blipFill>
        <p:spPr bwMode="auto">
          <a:xfrm>
            <a:off x="462968" y="3198779"/>
            <a:ext cx="1165110" cy="539279"/>
          </a:xfrm>
          <a:prstGeom prst="rect">
            <a:avLst/>
          </a:prstGeom>
          <a:noFill/>
        </p:spPr>
      </p:pic>
      <p:pic>
        <p:nvPicPr>
          <p:cNvPr id="2053" name="Picture 5" descr="C:\Users\home\Desktop\17052411-Taxi-Theme-with-Passenger-Stock-Vector-taxi-cab-icon.jpg"/>
          <p:cNvPicPr>
            <a:picLocks noChangeAspect="1" noChangeArrowheads="1"/>
          </p:cNvPicPr>
          <p:nvPr/>
        </p:nvPicPr>
        <p:blipFill>
          <a:blip r:embed="rId4" cstate="print"/>
          <a:srcRect/>
          <a:stretch>
            <a:fillRect/>
          </a:stretch>
        </p:blipFill>
        <p:spPr bwMode="auto">
          <a:xfrm>
            <a:off x="607665" y="5065412"/>
            <a:ext cx="986959" cy="827772"/>
          </a:xfrm>
          <a:prstGeom prst="rect">
            <a:avLst/>
          </a:prstGeom>
          <a:noFill/>
        </p:spPr>
      </p:pic>
      <p:pic>
        <p:nvPicPr>
          <p:cNvPr id="2054" name="Picture 6" descr="C:\Users\home\Desktop\trailer.jpg"/>
          <p:cNvPicPr>
            <a:picLocks noChangeAspect="1" noChangeArrowheads="1"/>
          </p:cNvPicPr>
          <p:nvPr/>
        </p:nvPicPr>
        <p:blipFill>
          <a:blip r:embed="rId5" cstate="print"/>
          <a:srcRect/>
          <a:stretch>
            <a:fillRect/>
          </a:stretch>
        </p:blipFill>
        <p:spPr bwMode="auto">
          <a:xfrm>
            <a:off x="546103" y="4036739"/>
            <a:ext cx="996115" cy="731954"/>
          </a:xfrm>
          <a:prstGeom prst="rect">
            <a:avLst/>
          </a:prstGeom>
          <a:noFill/>
        </p:spPr>
      </p:pic>
      <p:pic>
        <p:nvPicPr>
          <p:cNvPr id="2055" name="Picture 7" descr="C:\Users\home\Desktop\23825961-Cartoon-Young-man-and-woman-having-fun-driving-their-car-on-a-road-trip--Stock-Vector.jpg"/>
          <p:cNvPicPr>
            <a:picLocks noChangeAspect="1" noChangeArrowheads="1"/>
          </p:cNvPicPr>
          <p:nvPr/>
        </p:nvPicPr>
        <p:blipFill>
          <a:blip r:embed="rId6" cstate="print"/>
          <a:srcRect/>
          <a:stretch>
            <a:fillRect/>
          </a:stretch>
        </p:blipFill>
        <p:spPr bwMode="auto">
          <a:xfrm>
            <a:off x="693465" y="2077189"/>
            <a:ext cx="778495" cy="884815"/>
          </a:xfrm>
          <a:prstGeom prst="rect">
            <a:avLst/>
          </a:prstGeom>
          <a:noFill/>
        </p:spPr>
      </p:pic>
    </p:spTree>
    <p:extLst>
      <p:ext uri="{BB962C8B-B14F-4D97-AF65-F5344CB8AC3E}">
        <p14:creationId xmlns:p14="http://schemas.microsoft.com/office/powerpoint/2010/main" val="705057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786" y="280286"/>
            <a:ext cx="10058400" cy="187959"/>
          </a:xfrm>
        </p:spPr>
        <p:txBody>
          <a:bodyPr>
            <a:normAutofit fontScale="90000"/>
          </a:bodyPr>
          <a:lstStyle/>
          <a:p>
            <a:r>
              <a:rPr lang="en-US" dirty="0" smtClean="0">
                <a:solidFill>
                  <a:schemeClr val="accent1">
                    <a:lumMod val="50000"/>
                  </a:schemeClr>
                </a:solidFill>
                <a:latin typeface="Adobe Garamond Pro Bold" pitchFamily="18" charset="0"/>
              </a:rPr>
              <a:t>B</a:t>
            </a:r>
            <a:r>
              <a:rPr lang="en-US" dirty="0" smtClean="0">
                <a:latin typeface="Adobe Garamond Pro Bold" pitchFamily="18" charset="0"/>
              </a:rPr>
              <a:t>ackend </a:t>
            </a:r>
            <a:r>
              <a:rPr lang="en-US" dirty="0" smtClean="0">
                <a:solidFill>
                  <a:schemeClr val="accent1">
                    <a:lumMod val="50000"/>
                  </a:schemeClr>
                </a:solidFill>
                <a:latin typeface="Adobe Garamond Pro Bold" pitchFamily="18" charset="0"/>
              </a:rPr>
              <a:t>P</a:t>
            </a:r>
            <a:r>
              <a:rPr lang="en-US" dirty="0" smtClean="0">
                <a:latin typeface="Adobe Garamond Pro Bold" pitchFamily="18" charset="0"/>
              </a:rPr>
              <a:t>rocessing</a:t>
            </a:r>
            <a:endParaRPr lang="en-US" dirty="0">
              <a:latin typeface="Adobe Garamond Pro Bold" pitchFamily="18" charset="0"/>
            </a:endParaRPr>
          </a:p>
        </p:txBody>
      </p:sp>
      <p:pic>
        <p:nvPicPr>
          <p:cNvPr id="2050" name="Picture 2" descr="C:\Users\home\Pictures\Screenshots\Screenshot (4).jpg"/>
          <p:cNvPicPr>
            <a:picLocks noChangeAspect="1" noChangeArrowheads="1"/>
          </p:cNvPicPr>
          <p:nvPr/>
        </p:nvPicPr>
        <p:blipFill>
          <a:blip r:embed="rId2"/>
          <a:srcRect/>
          <a:stretch>
            <a:fillRect/>
          </a:stretch>
        </p:blipFill>
        <p:spPr bwMode="auto">
          <a:xfrm>
            <a:off x="412595" y="1098024"/>
            <a:ext cx="11509452" cy="5391985"/>
          </a:xfrm>
          <a:prstGeom prst="rect">
            <a:avLst/>
          </a:prstGeom>
          <a:noFill/>
        </p:spPr>
      </p:pic>
      <p:sp>
        <p:nvSpPr>
          <p:cNvPr id="5" name="TextBox 4"/>
          <p:cNvSpPr txBox="1"/>
          <p:nvPr/>
        </p:nvSpPr>
        <p:spPr>
          <a:xfrm>
            <a:off x="947857" y="1393901"/>
            <a:ext cx="1884556" cy="369332"/>
          </a:xfrm>
          <a:prstGeom prst="rect">
            <a:avLst/>
          </a:prstGeom>
          <a:noFill/>
        </p:spPr>
        <p:txBody>
          <a:bodyPr wrap="square" rtlCol="0">
            <a:spAutoFit/>
          </a:bodyPr>
          <a:lstStyle/>
          <a:p>
            <a:r>
              <a:rPr lang="en-US" dirty="0" smtClean="0">
                <a:solidFill>
                  <a:schemeClr val="bg1"/>
                </a:solidFill>
              </a:rPr>
              <a:t>Rider Login</a:t>
            </a:r>
            <a:endParaRPr lang="en-US" dirty="0">
              <a:solidFill>
                <a:schemeClr val="bg1"/>
              </a:solidFill>
            </a:endParaRPr>
          </a:p>
        </p:txBody>
      </p:sp>
      <p:sp>
        <p:nvSpPr>
          <p:cNvPr id="7" name="TextBox 6"/>
          <p:cNvSpPr txBox="1"/>
          <p:nvPr/>
        </p:nvSpPr>
        <p:spPr>
          <a:xfrm>
            <a:off x="802891" y="2308305"/>
            <a:ext cx="1706137" cy="646331"/>
          </a:xfrm>
          <a:prstGeom prst="rect">
            <a:avLst/>
          </a:prstGeom>
          <a:noFill/>
        </p:spPr>
        <p:txBody>
          <a:bodyPr wrap="square" rtlCol="0">
            <a:spAutoFit/>
          </a:bodyPr>
          <a:lstStyle/>
          <a:p>
            <a:pPr algn="ctr"/>
            <a:r>
              <a:rPr lang="en-US" dirty="0" smtClean="0">
                <a:solidFill>
                  <a:schemeClr val="bg1"/>
                </a:solidFill>
              </a:rPr>
              <a:t>Turn on transmission</a:t>
            </a:r>
            <a:endParaRPr lang="en-US" dirty="0">
              <a:solidFill>
                <a:schemeClr val="bg1"/>
              </a:solidFill>
            </a:endParaRPr>
          </a:p>
        </p:txBody>
      </p:sp>
      <p:sp>
        <p:nvSpPr>
          <p:cNvPr id="8" name="TextBox 7"/>
          <p:cNvSpPr txBox="1"/>
          <p:nvPr/>
        </p:nvSpPr>
        <p:spPr>
          <a:xfrm>
            <a:off x="970155" y="3490331"/>
            <a:ext cx="1605775" cy="369332"/>
          </a:xfrm>
          <a:prstGeom prst="rect">
            <a:avLst/>
          </a:prstGeom>
          <a:noFill/>
        </p:spPr>
        <p:txBody>
          <a:bodyPr wrap="square" rtlCol="0">
            <a:spAutoFit/>
          </a:bodyPr>
          <a:lstStyle/>
          <a:p>
            <a:r>
              <a:rPr lang="en-US" dirty="0" smtClean="0">
                <a:solidFill>
                  <a:schemeClr val="bg1"/>
                </a:solidFill>
              </a:rPr>
              <a:t>Starts riding</a:t>
            </a:r>
            <a:endParaRPr lang="en-US" dirty="0">
              <a:solidFill>
                <a:schemeClr val="bg1"/>
              </a:solidFill>
            </a:endParaRPr>
          </a:p>
        </p:txBody>
      </p:sp>
      <p:sp>
        <p:nvSpPr>
          <p:cNvPr id="9" name="TextBox 8"/>
          <p:cNvSpPr txBox="1"/>
          <p:nvPr/>
        </p:nvSpPr>
        <p:spPr>
          <a:xfrm>
            <a:off x="791737" y="4449338"/>
            <a:ext cx="1750743" cy="646331"/>
          </a:xfrm>
          <a:prstGeom prst="rect">
            <a:avLst/>
          </a:prstGeom>
          <a:noFill/>
        </p:spPr>
        <p:txBody>
          <a:bodyPr wrap="square" rtlCol="0">
            <a:spAutoFit/>
          </a:bodyPr>
          <a:lstStyle/>
          <a:p>
            <a:pPr algn="ctr"/>
            <a:r>
              <a:rPr lang="en-US" dirty="0" smtClean="0">
                <a:solidFill>
                  <a:schemeClr val="bg1"/>
                </a:solidFill>
              </a:rPr>
              <a:t>Rider LatLong</a:t>
            </a:r>
          </a:p>
          <a:p>
            <a:pPr algn="ctr"/>
            <a:r>
              <a:rPr lang="en-US" dirty="0" smtClean="0">
                <a:solidFill>
                  <a:schemeClr val="bg1"/>
                </a:solidFill>
              </a:rPr>
              <a:t>(Using GPS)</a:t>
            </a:r>
            <a:endParaRPr lang="en-US" dirty="0">
              <a:solidFill>
                <a:schemeClr val="bg1"/>
              </a:solidFill>
            </a:endParaRPr>
          </a:p>
        </p:txBody>
      </p:sp>
      <p:sp>
        <p:nvSpPr>
          <p:cNvPr id="10" name="TextBox 9"/>
          <p:cNvSpPr txBox="1"/>
          <p:nvPr/>
        </p:nvSpPr>
        <p:spPr>
          <a:xfrm>
            <a:off x="847494" y="5363738"/>
            <a:ext cx="1661531" cy="923330"/>
          </a:xfrm>
          <a:prstGeom prst="rect">
            <a:avLst/>
          </a:prstGeom>
          <a:noFill/>
        </p:spPr>
        <p:txBody>
          <a:bodyPr wrap="square" rtlCol="0">
            <a:spAutoFit/>
          </a:bodyPr>
          <a:lstStyle/>
          <a:p>
            <a:pPr algn="ctr"/>
            <a:r>
              <a:rPr lang="en-US" dirty="0" smtClean="0">
                <a:solidFill>
                  <a:schemeClr val="bg1"/>
                </a:solidFill>
              </a:rPr>
              <a:t>Constant update in cloud</a:t>
            </a:r>
            <a:endParaRPr lang="en-US" dirty="0">
              <a:solidFill>
                <a:schemeClr val="bg1"/>
              </a:solidFill>
            </a:endParaRPr>
          </a:p>
        </p:txBody>
      </p:sp>
      <p:sp>
        <p:nvSpPr>
          <p:cNvPr id="11" name="TextBox 10"/>
          <p:cNvSpPr txBox="1"/>
          <p:nvPr/>
        </p:nvSpPr>
        <p:spPr>
          <a:xfrm>
            <a:off x="3445728" y="1260088"/>
            <a:ext cx="2241394" cy="615553"/>
          </a:xfrm>
          <a:prstGeom prst="rect">
            <a:avLst/>
          </a:prstGeom>
          <a:noFill/>
        </p:spPr>
        <p:txBody>
          <a:bodyPr wrap="square" rtlCol="0">
            <a:spAutoFit/>
          </a:bodyPr>
          <a:lstStyle/>
          <a:p>
            <a:r>
              <a:rPr lang="en-US" sz="1700" dirty="0" smtClean="0">
                <a:solidFill>
                  <a:schemeClr val="bg1"/>
                </a:solidFill>
              </a:rPr>
              <a:t>Monitors all riders</a:t>
            </a:r>
          </a:p>
          <a:p>
            <a:r>
              <a:rPr lang="en-US" sz="1700" dirty="0" smtClean="0">
                <a:solidFill>
                  <a:schemeClr val="bg1"/>
                </a:solidFill>
              </a:rPr>
              <a:t>Location, distance</a:t>
            </a:r>
            <a:endParaRPr lang="en-US" sz="1700" dirty="0">
              <a:solidFill>
                <a:schemeClr val="bg1"/>
              </a:solidFill>
            </a:endParaRPr>
          </a:p>
        </p:txBody>
      </p:sp>
      <p:sp>
        <p:nvSpPr>
          <p:cNvPr id="12" name="TextBox 11"/>
          <p:cNvSpPr txBox="1"/>
          <p:nvPr/>
        </p:nvSpPr>
        <p:spPr>
          <a:xfrm>
            <a:off x="3546088" y="2330605"/>
            <a:ext cx="1750743" cy="646331"/>
          </a:xfrm>
          <a:prstGeom prst="rect">
            <a:avLst/>
          </a:prstGeom>
          <a:noFill/>
        </p:spPr>
        <p:txBody>
          <a:bodyPr wrap="square" rtlCol="0">
            <a:spAutoFit/>
          </a:bodyPr>
          <a:lstStyle/>
          <a:p>
            <a:pPr algn="ctr"/>
            <a:r>
              <a:rPr lang="en-US" dirty="0" smtClean="0">
                <a:solidFill>
                  <a:schemeClr val="bg1"/>
                </a:solidFill>
              </a:rPr>
              <a:t>Track the rider with LatLong</a:t>
            </a:r>
            <a:endParaRPr lang="en-US" dirty="0">
              <a:solidFill>
                <a:schemeClr val="bg1"/>
              </a:solidFill>
            </a:endParaRPr>
          </a:p>
        </p:txBody>
      </p:sp>
      <p:sp>
        <p:nvSpPr>
          <p:cNvPr id="13" name="TextBox 12"/>
          <p:cNvSpPr txBox="1"/>
          <p:nvPr/>
        </p:nvSpPr>
        <p:spPr>
          <a:xfrm>
            <a:off x="3468030" y="3267310"/>
            <a:ext cx="1973767" cy="877163"/>
          </a:xfrm>
          <a:prstGeom prst="rect">
            <a:avLst/>
          </a:prstGeom>
          <a:noFill/>
        </p:spPr>
        <p:txBody>
          <a:bodyPr wrap="square" rtlCol="0">
            <a:spAutoFit/>
          </a:bodyPr>
          <a:lstStyle/>
          <a:p>
            <a:pPr algn="ctr"/>
            <a:r>
              <a:rPr lang="en-US" sz="1700" dirty="0" smtClean="0">
                <a:solidFill>
                  <a:schemeClr val="bg1"/>
                </a:solidFill>
              </a:rPr>
              <a:t>Constant download from cloud</a:t>
            </a:r>
            <a:endParaRPr lang="en-US" sz="1700" dirty="0">
              <a:solidFill>
                <a:schemeClr val="bg1"/>
              </a:solidFill>
            </a:endParaRPr>
          </a:p>
        </p:txBody>
      </p:sp>
      <p:sp>
        <p:nvSpPr>
          <p:cNvPr id="14" name="TextBox 13"/>
          <p:cNvSpPr txBox="1"/>
          <p:nvPr/>
        </p:nvSpPr>
        <p:spPr>
          <a:xfrm>
            <a:off x="3501485" y="4449339"/>
            <a:ext cx="1817649" cy="646331"/>
          </a:xfrm>
          <a:prstGeom prst="rect">
            <a:avLst/>
          </a:prstGeom>
          <a:noFill/>
        </p:spPr>
        <p:txBody>
          <a:bodyPr wrap="square" rtlCol="0">
            <a:spAutoFit/>
          </a:bodyPr>
          <a:lstStyle/>
          <a:p>
            <a:pPr algn="ctr"/>
            <a:r>
              <a:rPr lang="en-US" dirty="0" smtClean="0">
                <a:solidFill>
                  <a:schemeClr val="bg1"/>
                </a:solidFill>
              </a:rPr>
              <a:t>Select type of service</a:t>
            </a:r>
            <a:endParaRPr lang="en-US" dirty="0">
              <a:solidFill>
                <a:schemeClr val="bg1"/>
              </a:solidFill>
            </a:endParaRPr>
          </a:p>
        </p:txBody>
      </p:sp>
      <p:sp>
        <p:nvSpPr>
          <p:cNvPr id="15" name="TextBox 14"/>
          <p:cNvSpPr txBox="1"/>
          <p:nvPr/>
        </p:nvSpPr>
        <p:spPr>
          <a:xfrm>
            <a:off x="3546089" y="5586762"/>
            <a:ext cx="1761893" cy="369332"/>
          </a:xfrm>
          <a:prstGeom prst="rect">
            <a:avLst/>
          </a:prstGeom>
          <a:noFill/>
        </p:spPr>
        <p:txBody>
          <a:bodyPr wrap="square" rtlCol="0">
            <a:spAutoFit/>
          </a:bodyPr>
          <a:lstStyle/>
          <a:p>
            <a:pPr algn="ctr"/>
            <a:r>
              <a:rPr lang="en-US" dirty="0" smtClean="0">
                <a:solidFill>
                  <a:schemeClr val="bg1"/>
                </a:solidFill>
              </a:rPr>
              <a:t>User login</a:t>
            </a:r>
            <a:endParaRPr lang="en-US" dirty="0">
              <a:solidFill>
                <a:schemeClr val="bg1"/>
              </a:solidFill>
            </a:endParaRPr>
          </a:p>
        </p:txBody>
      </p:sp>
      <p:sp>
        <p:nvSpPr>
          <p:cNvPr id="16" name="TextBox 15"/>
          <p:cNvSpPr txBox="1"/>
          <p:nvPr/>
        </p:nvSpPr>
        <p:spPr>
          <a:xfrm>
            <a:off x="7883912" y="1293543"/>
            <a:ext cx="1862255" cy="646331"/>
          </a:xfrm>
          <a:prstGeom prst="rect">
            <a:avLst/>
          </a:prstGeom>
          <a:noFill/>
        </p:spPr>
        <p:txBody>
          <a:bodyPr wrap="square" rtlCol="0">
            <a:spAutoFit/>
          </a:bodyPr>
          <a:lstStyle/>
          <a:p>
            <a:pPr algn="ctr"/>
            <a:r>
              <a:rPr lang="en-US" dirty="0" smtClean="0">
                <a:solidFill>
                  <a:schemeClr val="bg1"/>
                </a:solidFill>
              </a:rPr>
              <a:t>Select the nearest rider</a:t>
            </a:r>
            <a:endParaRPr lang="en-US" dirty="0">
              <a:solidFill>
                <a:schemeClr val="bg1"/>
              </a:solidFill>
            </a:endParaRPr>
          </a:p>
        </p:txBody>
      </p:sp>
      <p:sp>
        <p:nvSpPr>
          <p:cNvPr id="17" name="TextBox 16"/>
          <p:cNvSpPr txBox="1"/>
          <p:nvPr/>
        </p:nvSpPr>
        <p:spPr>
          <a:xfrm>
            <a:off x="6110868" y="2732049"/>
            <a:ext cx="2341757" cy="1415772"/>
          </a:xfrm>
          <a:prstGeom prst="rect">
            <a:avLst/>
          </a:prstGeom>
          <a:noFill/>
        </p:spPr>
        <p:txBody>
          <a:bodyPr wrap="square" rtlCol="0">
            <a:spAutoFit/>
          </a:bodyPr>
          <a:lstStyle/>
          <a:p>
            <a:pPr algn="ctr"/>
            <a:r>
              <a:rPr lang="en-US" dirty="0" smtClean="0">
                <a:solidFill>
                  <a:schemeClr val="bg1"/>
                </a:solidFill>
              </a:rPr>
              <a:t>Ge</a:t>
            </a:r>
            <a:r>
              <a:rPr lang="en-US" sz="1700" dirty="0" smtClean="0">
                <a:solidFill>
                  <a:schemeClr val="bg1"/>
                </a:solidFill>
              </a:rPr>
              <a:t>ts reminder to start off as the rider closest to pickup point </a:t>
            </a:r>
          </a:p>
          <a:p>
            <a:pPr algn="ctr"/>
            <a:r>
              <a:rPr lang="en-US" sz="1700" dirty="0" smtClean="0">
                <a:solidFill>
                  <a:schemeClr val="bg1"/>
                </a:solidFill>
              </a:rPr>
              <a:t> (Time scheduling)</a:t>
            </a:r>
            <a:endParaRPr lang="en-US" sz="1700" dirty="0">
              <a:solidFill>
                <a:schemeClr val="bg1"/>
              </a:solidFill>
            </a:endParaRPr>
          </a:p>
        </p:txBody>
      </p:sp>
      <p:sp>
        <p:nvSpPr>
          <p:cNvPr id="18" name="TextBox 17"/>
          <p:cNvSpPr txBox="1"/>
          <p:nvPr/>
        </p:nvSpPr>
        <p:spPr>
          <a:xfrm>
            <a:off x="9233211" y="3055434"/>
            <a:ext cx="2085279" cy="646331"/>
          </a:xfrm>
          <a:prstGeom prst="rect">
            <a:avLst/>
          </a:prstGeom>
          <a:noFill/>
        </p:spPr>
        <p:txBody>
          <a:bodyPr wrap="square" rtlCol="0">
            <a:spAutoFit/>
          </a:bodyPr>
          <a:lstStyle/>
          <a:p>
            <a:pPr algn="ctr"/>
            <a:r>
              <a:rPr lang="en-US" dirty="0" smtClean="0">
                <a:solidFill>
                  <a:schemeClr val="bg1"/>
                </a:solidFill>
              </a:rPr>
              <a:t>Contact / reach nearest rider</a:t>
            </a:r>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6" y="258618"/>
            <a:ext cx="8596668" cy="1320800"/>
          </a:xfrm>
        </p:spPr>
        <p:txBody>
          <a:bodyPr/>
          <a:lstStyle/>
          <a:p>
            <a:r>
              <a:rPr lang="en-US" dirty="0" smtClean="0">
                <a:solidFill>
                  <a:schemeClr val="accent1">
                    <a:lumMod val="50000"/>
                  </a:schemeClr>
                </a:solidFill>
              </a:rPr>
              <a:t>A</a:t>
            </a:r>
            <a:r>
              <a:rPr lang="en-US" dirty="0" smtClean="0"/>
              <a:t>rchitecture </a:t>
            </a:r>
            <a:endParaRPr lang="en-US" dirty="0"/>
          </a:p>
        </p:txBody>
      </p:sp>
      <p:pic>
        <p:nvPicPr>
          <p:cNvPr id="1026" name="Picture 2" descr="C:\Users\home\Desktop\Screenshot (4).jpg"/>
          <p:cNvPicPr>
            <a:picLocks noChangeAspect="1" noChangeArrowheads="1"/>
          </p:cNvPicPr>
          <p:nvPr/>
        </p:nvPicPr>
        <p:blipFill>
          <a:blip r:embed="rId2"/>
          <a:srcRect/>
          <a:stretch>
            <a:fillRect/>
          </a:stretch>
        </p:blipFill>
        <p:spPr bwMode="auto">
          <a:xfrm>
            <a:off x="1648259" y="997525"/>
            <a:ext cx="7230964" cy="5745020"/>
          </a:xfrm>
          <a:prstGeom prst="rect">
            <a:avLst/>
          </a:prstGeom>
          <a:noFill/>
        </p:spPr>
      </p:pic>
      <p:sp>
        <p:nvSpPr>
          <p:cNvPr id="5" name="TextBox 4"/>
          <p:cNvSpPr txBox="1"/>
          <p:nvPr/>
        </p:nvSpPr>
        <p:spPr>
          <a:xfrm>
            <a:off x="3971636" y="1136073"/>
            <a:ext cx="2198254" cy="369332"/>
          </a:xfrm>
          <a:prstGeom prst="rect">
            <a:avLst/>
          </a:prstGeom>
          <a:noFill/>
        </p:spPr>
        <p:txBody>
          <a:bodyPr wrap="square" rtlCol="0">
            <a:spAutoFit/>
          </a:bodyPr>
          <a:lstStyle/>
          <a:p>
            <a:r>
              <a:rPr lang="en-US" dirty="0" smtClean="0">
                <a:solidFill>
                  <a:schemeClr val="bg1"/>
                </a:solidFill>
              </a:rPr>
              <a:t>Ridopsy Application</a:t>
            </a:r>
            <a:endParaRPr lang="en-US" dirty="0">
              <a:solidFill>
                <a:schemeClr val="bg1"/>
              </a:solidFill>
            </a:endParaRPr>
          </a:p>
        </p:txBody>
      </p:sp>
      <p:sp>
        <p:nvSpPr>
          <p:cNvPr id="7" name="TextBox 6"/>
          <p:cNvSpPr txBox="1"/>
          <p:nvPr/>
        </p:nvSpPr>
        <p:spPr>
          <a:xfrm>
            <a:off x="5218545" y="2299854"/>
            <a:ext cx="1209964" cy="369332"/>
          </a:xfrm>
          <a:prstGeom prst="rect">
            <a:avLst/>
          </a:prstGeom>
          <a:noFill/>
        </p:spPr>
        <p:txBody>
          <a:bodyPr wrap="square" rtlCol="0">
            <a:spAutoFit/>
          </a:bodyPr>
          <a:lstStyle/>
          <a:p>
            <a:r>
              <a:rPr lang="en-US" dirty="0" smtClean="0">
                <a:solidFill>
                  <a:schemeClr val="bg1"/>
                </a:solidFill>
              </a:rPr>
              <a:t>Service 3</a:t>
            </a:r>
            <a:endParaRPr lang="en-US" dirty="0">
              <a:solidFill>
                <a:schemeClr val="bg1"/>
              </a:solidFill>
            </a:endParaRPr>
          </a:p>
        </p:txBody>
      </p:sp>
      <p:sp>
        <p:nvSpPr>
          <p:cNvPr id="8" name="TextBox 7"/>
          <p:cNvSpPr txBox="1"/>
          <p:nvPr/>
        </p:nvSpPr>
        <p:spPr>
          <a:xfrm>
            <a:off x="3620654" y="2290619"/>
            <a:ext cx="1246909" cy="369332"/>
          </a:xfrm>
          <a:prstGeom prst="rect">
            <a:avLst/>
          </a:prstGeom>
          <a:noFill/>
        </p:spPr>
        <p:txBody>
          <a:bodyPr wrap="square" rtlCol="0">
            <a:spAutoFit/>
          </a:bodyPr>
          <a:lstStyle/>
          <a:p>
            <a:r>
              <a:rPr lang="en-US" dirty="0" smtClean="0">
                <a:solidFill>
                  <a:schemeClr val="bg1"/>
                </a:solidFill>
              </a:rPr>
              <a:t>Service 2</a:t>
            </a:r>
            <a:endParaRPr lang="en-US" dirty="0">
              <a:solidFill>
                <a:schemeClr val="bg1"/>
              </a:solidFill>
            </a:endParaRPr>
          </a:p>
        </p:txBody>
      </p:sp>
      <p:sp>
        <p:nvSpPr>
          <p:cNvPr id="9" name="TextBox 8"/>
          <p:cNvSpPr txBox="1"/>
          <p:nvPr/>
        </p:nvSpPr>
        <p:spPr>
          <a:xfrm>
            <a:off x="2041233" y="2281381"/>
            <a:ext cx="1265382" cy="369332"/>
          </a:xfrm>
          <a:prstGeom prst="rect">
            <a:avLst/>
          </a:prstGeom>
          <a:noFill/>
        </p:spPr>
        <p:txBody>
          <a:bodyPr wrap="square" rtlCol="0">
            <a:spAutoFit/>
          </a:bodyPr>
          <a:lstStyle/>
          <a:p>
            <a:r>
              <a:rPr lang="en-US" dirty="0" smtClean="0">
                <a:solidFill>
                  <a:schemeClr val="bg1"/>
                </a:solidFill>
              </a:rPr>
              <a:t>Service 1</a:t>
            </a:r>
            <a:endParaRPr lang="en-US" dirty="0">
              <a:solidFill>
                <a:schemeClr val="bg1"/>
              </a:solidFill>
            </a:endParaRPr>
          </a:p>
        </p:txBody>
      </p:sp>
      <p:sp>
        <p:nvSpPr>
          <p:cNvPr id="10" name="TextBox 9"/>
          <p:cNvSpPr txBox="1"/>
          <p:nvPr/>
        </p:nvSpPr>
        <p:spPr>
          <a:xfrm>
            <a:off x="7559967" y="2313709"/>
            <a:ext cx="1233055" cy="369332"/>
          </a:xfrm>
          <a:prstGeom prst="rect">
            <a:avLst/>
          </a:prstGeom>
          <a:noFill/>
        </p:spPr>
        <p:txBody>
          <a:bodyPr wrap="square" rtlCol="0">
            <a:spAutoFit/>
          </a:bodyPr>
          <a:lstStyle/>
          <a:p>
            <a:r>
              <a:rPr lang="en-US" dirty="0" smtClean="0">
                <a:solidFill>
                  <a:schemeClr val="bg1"/>
                </a:solidFill>
              </a:rPr>
              <a:t>Service n</a:t>
            </a:r>
            <a:endParaRPr lang="en-US" dirty="0">
              <a:solidFill>
                <a:schemeClr val="bg1"/>
              </a:solidFill>
            </a:endParaRPr>
          </a:p>
        </p:txBody>
      </p:sp>
      <p:sp>
        <p:nvSpPr>
          <p:cNvPr id="11" name="TextBox 10"/>
          <p:cNvSpPr txBox="1"/>
          <p:nvPr/>
        </p:nvSpPr>
        <p:spPr>
          <a:xfrm>
            <a:off x="1874979" y="3417453"/>
            <a:ext cx="1570182" cy="369332"/>
          </a:xfrm>
          <a:prstGeom prst="rect">
            <a:avLst/>
          </a:prstGeom>
          <a:noFill/>
        </p:spPr>
        <p:txBody>
          <a:bodyPr wrap="square" rtlCol="0">
            <a:spAutoFit/>
          </a:bodyPr>
          <a:lstStyle/>
          <a:p>
            <a:r>
              <a:rPr lang="en-US" dirty="0" smtClean="0">
                <a:solidFill>
                  <a:schemeClr val="bg1"/>
                </a:solidFill>
              </a:rPr>
              <a:t>Rider 1</a:t>
            </a:r>
            <a:r>
              <a:rPr lang="en-US" dirty="0" smtClean="0"/>
              <a:t> </a:t>
            </a:r>
            <a:endParaRPr lang="en-US" dirty="0"/>
          </a:p>
        </p:txBody>
      </p:sp>
      <p:sp>
        <p:nvSpPr>
          <p:cNvPr id="12" name="TextBox 11"/>
          <p:cNvSpPr txBox="1"/>
          <p:nvPr/>
        </p:nvSpPr>
        <p:spPr>
          <a:xfrm>
            <a:off x="3292761" y="3422072"/>
            <a:ext cx="1570182" cy="369332"/>
          </a:xfrm>
          <a:prstGeom prst="rect">
            <a:avLst/>
          </a:prstGeom>
          <a:noFill/>
        </p:spPr>
        <p:txBody>
          <a:bodyPr wrap="square" rtlCol="0">
            <a:spAutoFit/>
          </a:bodyPr>
          <a:lstStyle/>
          <a:p>
            <a:r>
              <a:rPr lang="en-US" dirty="0" smtClean="0">
                <a:solidFill>
                  <a:schemeClr val="bg1"/>
                </a:solidFill>
              </a:rPr>
              <a:t>Rider 2</a:t>
            </a:r>
            <a:r>
              <a:rPr lang="en-US" dirty="0" smtClean="0"/>
              <a:t> </a:t>
            </a:r>
            <a:endParaRPr lang="en-US" dirty="0"/>
          </a:p>
        </p:txBody>
      </p:sp>
      <p:sp>
        <p:nvSpPr>
          <p:cNvPr id="13" name="TextBox 12"/>
          <p:cNvSpPr txBox="1"/>
          <p:nvPr/>
        </p:nvSpPr>
        <p:spPr>
          <a:xfrm>
            <a:off x="4719772" y="3426692"/>
            <a:ext cx="1570182" cy="369332"/>
          </a:xfrm>
          <a:prstGeom prst="rect">
            <a:avLst/>
          </a:prstGeom>
          <a:noFill/>
        </p:spPr>
        <p:txBody>
          <a:bodyPr wrap="square" rtlCol="0">
            <a:spAutoFit/>
          </a:bodyPr>
          <a:lstStyle/>
          <a:p>
            <a:r>
              <a:rPr lang="en-US" dirty="0" smtClean="0">
                <a:solidFill>
                  <a:schemeClr val="bg1"/>
                </a:solidFill>
              </a:rPr>
              <a:t>Rider 3</a:t>
            </a:r>
            <a:r>
              <a:rPr lang="en-US" dirty="0" smtClean="0"/>
              <a:t> </a:t>
            </a:r>
            <a:endParaRPr lang="en-US" dirty="0"/>
          </a:p>
        </p:txBody>
      </p:sp>
      <p:sp>
        <p:nvSpPr>
          <p:cNvPr id="14" name="TextBox 13"/>
          <p:cNvSpPr txBox="1"/>
          <p:nvPr/>
        </p:nvSpPr>
        <p:spPr>
          <a:xfrm>
            <a:off x="2267527" y="3846945"/>
            <a:ext cx="1570182" cy="369332"/>
          </a:xfrm>
          <a:prstGeom prst="rect">
            <a:avLst/>
          </a:prstGeom>
          <a:noFill/>
        </p:spPr>
        <p:txBody>
          <a:bodyPr wrap="square" rtlCol="0">
            <a:spAutoFit/>
          </a:bodyPr>
          <a:lstStyle/>
          <a:p>
            <a:r>
              <a:rPr lang="en-US" dirty="0" smtClean="0">
                <a:solidFill>
                  <a:schemeClr val="bg1"/>
                </a:solidFill>
              </a:rPr>
              <a:t>Rider</a:t>
            </a:r>
            <a:r>
              <a:rPr lang="en-US" dirty="0" smtClean="0"/>
              <a:t> </a:t>
            </a:r>
            <a:endParaRPr lang="en-US" dirty="0"/>
          </a:p>
        </p:txBody>
      </p:sp>
      <p:sp>
        <p:nvSpPr>
          <p:cNvPr id="15" name="TextBox 14"/>
          <p:cNvSpPr txBox="1"/>
          <p:nvPr/>
        </p:nvSpPr>
        <p:spPr>
          <a:xfrm>
            <a:off x="7075042" y="3426693"/>
            <a:ext cx="1570182" cy="369332"/>
          </a:xfrm>
          <a:prstGeom prst="rect">
            <a:avLst/>
          </a:prstGeom>
          <a:noFill/>
        </p:spPr>
        <p:txBody>
          <a:bodyPr wrap="square" rtlCol="0">
            <a:spAutoFit/>
          </a:bodyPr>
          <a:lstStyle/>
          <a:p>
            <a:r>
              <a:rPr lang="en-US" dirty="0" smtClean="0">
                <a:solidFill>
                  <a:schemeClr val="bg1"/>
                </a:solidFill>
              </a:rPr>
              <a:t>Rider n</a:t>
            </a:r>
            <a:r>
              <a:rPr lang="en-US" dirty="0" smtClean="0"/>
              <a:t> </a:t>
            </a:r>
            <a:endParaRPr lang="en-US" dirty="0"/>
          </a:p>
        </p:txBody>
      </p:sp>
      <p:sp>
        <p:nvSpPr>
          <p:cNvPr id="16" name="TextBox 15"/>
          <p:cNvSpPr txBox="1"/>
          <p:nvPr/>
        </p:nvSpPr>
        <p:spPr>
          <a:xfrm>
            <a:off x="4802908" y="4821380"/>
            <a:ext cx="2419927" cy="369332"/>
          </a:xfrm>
          <a:prstGeom prst="rect">
            <a:avLst/>
          </a:prstGeom>
          <a:noFill/>
        </p:spPr>
        <p:txBody>
          <a:bodyPr wrap="square" rtlCol="0">
            <a:spAutoFit/>
          </a:bodyPr>
          <a:lstStyle/>
          <a:p>
            <a:r>
              <a:rPr lang="en-US" dirty="0" smtClean="0">
                <a:solidFill>
                  <a:schemeClr val="bg1"/>
                </a:solidFill>
              </a:rPr>
              <a:t>Cloud Database</a:t>
            </a:r>
            <a:endParaRPr lang="en-US" dirty="0">
              <a:solidFill>
                <a:schemeClr val="bg1"/>
              </a:solidFill>
            </a:endParaRPr>
          </a:p>
        </p:txBody>
      </p:sp>
      <p:sp>
        <p:nvSpPr>
          <p:cNvPr id="17" name="TextBox 16"/>
          <p:cNvSpPr txBox="1"/>
          <p:nvPr/>
        </p:nvSpPr>
        <p:spPr>
          <a:xfrm>
            <a:off x="4784433" y="6096000"/>
            <a:ext cx="1016000" cy="369332"/>
          </a:xfrm>
          <a:prstGeom prst="rect">
            <a:avLst/>
          </a:prstGeom>
          <a:noFill/>
        </p:spPr>
        <p:txBody>
          <a:bodyPr wrap="square" rtlCol="0">
            <a:spAutoFit/>
          </a:bodyPr>
          <a:lstStyle/>
          <a:p>
            <a:r>
              <a:rPr lang="en-US" dirty="0" smtClean="0">
                <a:solidFill>
                  <a:schemeClr val="bg1"/>
                </a:solidFill>
              </a:rPr>
              <a:t>User 3</a:t>
            </a:r>
            <a:endParaRPr lang="en-US" dirty="0">
              <a:solidFill>
                <a:schemeClr val="bg1"/>
              </a:solidFill>
            </a:endParaRPr>
          </a:p>
        </p:txBody>
      </p:sp>
      <p:sp>
        <p:nvSpPr>
          <p:cNvPr id="18" name="TextBox 17"/>
          <p:cNvSpPr txBox="1"/>
          <p:nvPr/>
        </p:nvSpPr>
        <p:spPr>
          <a:xfrm>
            <a:off x="7458365" y="6100617"/>
            <a:ext cx="1016000" cy="369332"/>
          </a:xfrm>
          <a:prstGeom prst="rect">
            <a:avLst/>
          </a:prstGeom>
          <a:noFill/>
        </p:spPr>
        <p:txBody>
          <a:bodyPr wrap="square" rtlCol="0">
            <a:spAutoFit/>
          </a:bodyPr>
          <a:lstStyle/>
          <a:p>
            <a:r>
              <a:rPr lang="en-US" dirty="0" smtClean="0">
                <a:solidFill>
                  <a:schemeClr val="bg1"/>
                </a:solidFill>
              </a:rPr>
              <a:t>User n</a:t>
            </a:r>
            <a:endParaRPr lang="en-US" dirty="0">
              <a:solidFill>
                <a:schemeClr val="bg1"/>
              </a:solidFill>
            </a:endParaRPr>
          </a:p>
        </p:txBody>
      </p:sp>
      <p:sp>
        <p:nvSpPr>
          <p:cNvPr id="19" name="TextBox 18"/>
          <p:cNvSpPr txBox="1"/>
          <p:nvPr/>
        </p:nvSpPr>
        <p:spPr>
          <a:xfrm>
            <a:off x="2078179" y="6105235"/>
            <a:ext cx="1016000" cy="369332"/>
          </a:xfrm>
          <a:prstGeom prst="rect">
            <a:avLst/>
          </a:prstGeom>
          <a:noFill/>
        </p:spPr>
        <p:txBody>
          <a:bodyPr wrap="square" rtlCol="0">
            <a:spAutoFit/>
          </a:bodyPr>
          <a:lstStyle/>
          <a:p>
            <a:r>
              <a:rPr lang="en-US" dirty="0" smtClean="0">
                <a:solidFill>
                  <a:schemeClr val="bg1"/>
                </a:solidFill>
              </a:rPr>
              <a:t>User 1</a:t>
            </a:r>
            <a:endParaRPr lang="en-US" dirty="0">
              <a:solidFill>
                <a:schemeClr val="bg1"/>
              </a:solidFill>
            </a:endParaRPr>
          </a:p>
        </p:txBody>
      </p:sp>
      <p:sp>
        <p:nvSpPr>
          <p:cNvPr id="20" name="TextBox 19"/>
          <p:cNvSpPr txBox="1"/>
          <p:nvPr/>
        </p:nvSpPr>
        <p:spPr>
          <a:xfrm>
            <a:off x="3459014" y="6100619"/>
            <a:ext cx="1016000" cy="369332"/>
          </a:xfrm>
          <a:prstGeom prst="rect">
            <a:avLst/>
          </a:prstGeom>
          <a:noFill/>
        </p:spPr>
        <p:txBody>
          <a:bodyPr wrap="square" rtlCol="0">
            <a:spAutoFit/>
          </a:bodyPr>
          <a:lstStyle/>
          <a:p>
            <a:r>
              <a:rPr lang="en-US" dirty="0" smtClean="0">
                <a:solidFill>
                  <a:schemeClr val="bg1"/>
                </a:solidFill>
              </a:rPr>
              <a:t>User 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latin typeface="Adobe Garamond Pro Bold" pitchFamily="18" charset="0"/>
              </a:rPr>
              <a:t>E</a:t>
            </a:r>
            <a:r>
              <a:rPr lang="en-US" dirty="0" smtClean="0">
                <a:latin typeface="Adobe Garamond Pro Bold" pitchFamily="18" charset="0"/>
              </a:rPr>
              <a:t>xploding </a:t>
            </a:r>
            <a:r>
              <a:rPr lang="en-US" dirty="0" smtClean="0">
                <a:solidFill>
                  <a:schemeClr val="accent1">
                    <a:lumMod val="50000"/>
                  </a:schemeClr>
                </a:solidFill>
                <a:latin typeface="Adobe Garamond Pro Bold" pitchFamily="18" charset="0"/>
              </a:rPr>
              <a:t>A</a:t>
            </a:r>
            <a:r>
              <a:rPr lang="en-US" dirty="0" smtClean="0">
                <a:latin typeface="Adobe Garamond Pro Bold" pitchFamily="18" charset="0"/>
              </a:rPr>
              <a:t>pplications</a:t>
            </a:r>
            <a:endParaRPr lang="en-US" dirty="0">
              <a:latin typeface="Adobe Garamond Pro Bold" pitchFamily="18" charset="0"/>
            </a:endParaRPr>
          </a:p>
        </p:txBody>
      </p:sp>
      <p:sp>
        <p:nvSpPr>
          <p:cNvPr id="3" name="Content Placeholder 2"/>
          <p:cNvSpPr>
            <a:spLocks noGrp="1"/>
          </p:cNvSpPr>
          <p:nvPr>
            <p:ph idx="1"/>
          </p:nvPr>
        </p:nvSpPr>
        <p:spPr>
          <a:xfrm>
            <a:off x="677333" y="1416205"/>
            <a:ext cx="10250862" cy="4625157"/>
          </a:xfrm>
        </p:spPr>
        <p:txBody>
          <a:bodyPr>
            <a:noAutofit/>
          </a:bodyPr>
          <a:lstStyle/>
          <a:p>
            <a:pPr>
              <a:lnSpc>
                <a:spcPct val="150000"/>
              </a:lnSpc>
              <a:buFont typeface="Wingdings" pitchFamily="2" charset="2"/>
              <a:buChar char="Ø"/>
            </a:pPr>
            <a:r>
              <a:rPr lang="en-US" dirty="0" smtClean="0">
                <a:solidFill>
                  <a:schemeClr val="accent1">
                    <a:lumMod val="50000"/>
                  </a:schemeClr>
                </a:solidFill>
                <a:latin typeface="Adobe Garamond Pro Bold" pitchFamily="18" charset="0"/>
              </a:rPr>
              <a:t>Ridopsy  is an </a:t>
            </a:r>
            <a:r>
              <a:rPr lang="en-US" b="1" dirty="0" smtClean="0">
                <a:solidFill>
                  <a:schemeClr val="accent1">
                    <a:lumMod val="50000"/>
                  </a:schemeClr>
                </a:solidFill>
                <a:latin typeface="Adobe Garamond Pro Bold" pitchFamily="18" charset="0"/>
              </a:rPr>
              <a:t>ultimate transport tracker</a:t>
            </a:r>
            <a:r>
              <a:rPr lang="en-US" dirty="0" smtClean="0">
                <a:solidFill>
                  <a:schemeClr val="accent1">
                    <a:lumMod val="50000"/>
                  </a:schemeClr>
                </a:solidFill>
                <a:latin typeface="Adobe Garamond Pro Bold" pitchFamily="18" charset="0"/>
              </a:rPr>
              <a:t> which is very user friendly that it makes the lifestyle of the user easier.</a:t>
            </a:r>
          </a:p>
          <a:p>
            <a:pPr>
              <a:lnSpc>
                <a:spcPct val="150000"/>
              </a:lnSpc>
              <a:buFont typeface="Wingdings" pitchFamily="2" charset="2"/>
              <a:buChar char="Ø"/>
            </a:pPr>
            <a:r>
              <a:rPr lang="en-US" dirty="0" smtClean="0">
                <a:solidFill>
                  <a:schemeClr val="accent1">
                    <a:lumMod val="50000"/>
                  </a:schemeClr>
                </a:solidFill>
                <a:latin typeface="Adobe Garamond Pro Bold" pitchFamily="18" charset="0"/>
              </a:rPr>
              <a:t>Ridopsy </a:t>
            </a:r>
            <a:r>
              <a:rPr lang="en-US" b="1" dirty="0" smtClean="0">
                <a:solidFill>
                  <a:schemeClr val="accent1">
                    <a:lumMod val="50000"/>
                  </a:schemeClr>
                </a:solidFill>
                <a:latin typeface="Adobe Garamond Pro Bold" pitchFamily="18" charset="0"/>
              </a:rPr>
              <a:t>eliminates the manual searching </a:t>
            </a:r>
            <a:r>
              <a:rPr lang="en-US" dirty="0" smtClean="0">
                <a:solidFill>
                  <a:schemeClr val="accent1">
                    <a:lumMod val="50000"/>
                  </a:schemeClr>
                </a:solidFill>
                <a:latin typeface="Adobe Garamond Pro Bold" pitchFamily="18" charset="0"/>
              </a:rPr>
              <a:t>of a transport in person , and simply notifies the user of all available units and services in and far away from his locality. </a:t>
            </a:r>
          </a:p>
          <a:p>
            <a:pPr>
              <a:lnSpc>
                <a:spcPct val="150000"/>
              </a:lnSpc>
              <a:buFont typeface="Wingdings" pitchFamily="2" charset="2"/>
              <a:buChar char="Ø"/>
            </a:pPr>
            <a:r>
              <a:rPr lang="en-US" dirty="0" smtClean="0">
                <a:solidFill>
                  <a:schemeClr val="accent1">
                    <a:lumMod val="50000"/>
                  </a:schemeClr>
                </a:solidFill>
                <a:latin typeface="Adobe Garamond Pro Bold" pitchFamily="18" charset="0"/>
              </a:rPr>
              <a:t>Rider location </a:t>
            </a:r>
            <a:r>
              <a:rPr lang="en-US" b="1" dirty="0" smtClean="0">
                <a:solidFill>
                  <a:schemeClr val="accent1">
                    <a:lumMod val="50000"/>
                  </a:schemeClr>
                </a:solidFill>
                <a:latin typeface="Adobe Garamond Pro Bold" pitchFamily="18" charset="0"/>
              </a:rPr>
              <a:t>precision is extreme </a:t>
            </a:r>
            <a:r>
              <a:rPr lang="en-US" dirty="0" smtClean="0">
                <a:solidFill>
                  <a:schemeClr val="accent1">
                    <a:lumMod val="50000"/>
                  </a:schemeClr>
                </a:solidFill>
                <a:latin typeface="Adobe Garamond Pro Bold" pitchFamily="18" charset="0"/>
              </a:rPr>
              <a:t>and constant movement monitoring is possible.</a:t>
            </a:r>
          </a:p>
          <a:p>
            <a:pPr>
              <a:lnSpc>
                <a:spcPct val="150000"/>
              </a:lnSpc>
              <a:buFont typeface="Wingdings" pitchFamily="2" charset="2"/>
              <a:buChar char="Ø"/>
            </a:pPr>
            <a:r>
              <a:rPr lang="en-US" dirty="0" smtClean="0">
                <a:solidFill>
                  <a:schemeClr val="accent1">
                    <a:lumMod val="50000"/>
                  </a:schemeClr>
                </a:solidFill>
                <a:latin typeface="Adobe Garamond Pro Bold" pitchFamily="18" charset="0"/>
              </a:rPr>
              <a:t>Ridopsy enables any person to </a:t>
            </a:r>
            <a:r>
              <a:rPr lang="en-US" b="1" dirty="0" smtClean="0">
                <a:solidFill>
                  <a:schemeClr val="accent1">
                    <a:lumMod val="50000"/>
                  </a:schemeClr>
                </a:solidFill>
                <a:latin typeface="Adobe Garamond Pro Bold" pitchFamily="18" charset="0"/>
              </a:rPr>
              <a:t>board his pickup in time</a:t>
            </a:r>
            <a:r>
              <a:rPr lang="en-US" dirty="0" smtClean="0">
                <a:solidFill>
                  <a:schemeClr val="accent1">
                    <a:lumMod val="50000"/>
                  </a:schemeClr>
                </a:solidFill>
                <a:latin typeface="Adobe Garamond Pro Bold" pitchFamily="18" charset="0"/>
              </a:rPr>
              <a:t>, notifies the nearest pickup, its location, distance, time to reach it and other details.</a:t>
            </a:r>
          </a:p>
          <a:p>
            <a:pPr>
              <a:lnSpc>
                <a:spcPct val="150000"/>
              </a:lnSpc>
              <a:buFont typeface="Wingdings" pitchFamily="2" charset="2"/>
              <a:buChar char="Ø"/>
            </a:pPr>
            <a:r>
              <a:rPr lang="en-US" dirty="0" smtClean="0">
                <a:solidFill>
                  <a:schemeClr val="accent1">
                    <a:lumMod val="50000"/>
                  </a:schemeClr>
                </a:solidFill>
                <a:latin typeface="Adobe Garamond Pro Bold" pitchFamily="18" charset="0"/>
              </a:rPr>
              <a:t>The emergency services as </a:t>
            </a:r>
            <a:r>
              <a:rPr lang="en-US" b="1" dirty="0" smtClean="0">
                <a:solidFill>
                  <a:schemeClr val="accent1">
                    <a:lumMod val="50000"/>
                  </a:schemeClr>
                </a:solidFill>
                <a:latin typeface="Adobe Garamond Pro Bold" pitchFamily="18" charset="0"/>
              </a:rPr>
              <a:t>Ambulance and mobile ATMs </a:t>
            </a:r>
            <a:r>
              <a:rPr lang="en-US" dirty="0" smtClean="0">
                <a:solidFill>
                  <a:schemeClr val="accent1">
                    <a:lumMod val="50000"/>
                  </a:schemeClr>
                </a:solidFill>
                <a:latin typeface="Adobe Garamond Pro Bold" pitchFamily="18" charset="0"/>
              </a:rPr>
              <a:t>are life saving  and easily available.</a:t>
            </a:r>
          </a:p>
          <a:p>
            <a:pPr>
              <a:lnSpc>
                <a:spcPct val="150000"/>
              </a:lnSpc>
              <a:buFont typeface="Wingdings" pitchFamily="2" charset="2"/>
              <a:buChar char="Ø"/>
            </a:pPr>
            <a:r>
              <a:rPr lang="en-US" b="1" dirty="0" smtClean="0">
                <a:solidFill>
                  <a:schemeClr val="accent1">
                    <a:lumMod val="50000"/>
                  </a:schemeClr>
                </a:solidFill>
                <a:latin typeface="Adobe Garamond Pro Bold" pitchFamily="18" charset="0"/>
              </a:rPr>
              <a:t>Personal friends </a:t>
            </a:r>
            <a:r>
              <a:rPr lang="en-US" dirty="0" smtClean="0">
                <a:solidFill>
                  <a:schemeClr val="accent1">
                    <a:lumMod val="50000"/>
                  </a:schemeClr>
                </a:solidFill>
                <a:latin typeface="Adobe Garamond Pro Bold" pitchFamily="18" charset="0"/>
              </a:rPr>
              <a:t>are tracked of their locations and can be easily contacted.</a:t>
            </a:r>
          </a:p>
          <a:p>
            <a:pPr>
              <a:lnSpc>
                <a:spcPct val="150000"/>
              </a:lnSpc>
              <a:buFont typeface="Wingdings" pitchFamily="2" charset="2"/>
              <a:buChar char="Ø"/>
            </a:pPr>
            <a:r>
              <a:rPr lang="en-US" b="1" dirty="0" smtClean="0">
                <a:solidFill>
                  <a:schemeClr val="accent1">
                    <a:lumMod val="50000"/>
                  </a:schemeClr>
                </a:solidFill>
                <a:latin typeface="Adobe Garamond Pro Bold" pitchFamily="18" charset="0"/>
              </a:rPr>
              <a:t>Cab services </a:t>
            </a:r>
            <a:r>
              <a:rPr lang="en-US" dirty="0" smtClean="0">
                <a:solidFill>
                  <a:schemeClr val="accent1">
                    <a:lumMod val="50000"/>
                  </a:schemeClr>
                </a:solidFill>
                <a:latin typeface="Adobe Garamond Pro Bold" pitchFamily="18" charset="0"/>
              </a:rPr>
              <a:t>provide quick cab bookings for the nearest available unit.</a:t>
            </a:r>
            <a:endParaRPr lang="en-US" dirty="0">
              <a:solidFill>
                <a:schemeClr val="accent1">
                  <a:lumMod val="50000"/>
                </a:schemeClr>
              </a:solidFill>
              <a:latin typeface="Adobe Garamond Pro Bold" pitchFamily="18" charset="0"/>
            </a:endParaRPr>
          </a:p>
        </p:txBody>
      </p:sp>
    </p:spTree>
    <p:extLst>
      <p:ext uri="{BB962C8B-B14F-4D97-AF65-F5344CB8AC3E}">
        <p14:creationId xmlns:p14="http://schemas.microsoft.com/office/powerpoint/2010/main" val="250339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855" y="241610"/>
            <a:ext cx="8596668" cy="1163444"/>
          </a:xfrm>
        </p:spPr>
        <p:txBody>
          <a:bodyPr/>
          <a:lstStyle/>
          <a:p>
            <a:r>
              <a:rPr lang="en-US" dirty="0" smtClean="0">
                <a:solidFill>
                  <a:schemeClr val="accent1">
                    <a:lumMod val="50000"/>
                  </a:schemeClr>
                </a:solidFill>
              </a:rPr>
              <a:t>R</a:t>
            </a:r>
            <a:r>
              <a:rPr lang="en-US" dirty="0" smtClean="0"/>
              <a:t>idopsy </a:t>
            </a:r>
            <a:r>
              <a:rPr lang="en-US" dirty="0" smtClean="0">
                <a:solidFill>
                  <a:schemeClr val="accent1">
                    <a:lumMod val="50000"/>
                  </a:schemeClr>
                </a:solidFill>
              </a:rPr>
              <a:t>C</a:t>
            </a:r>
            <a:r>
              <a:rPr lang="en-US" dirty="0" smtClean="0"/>
              <a:t>onstruction</a:t>
            </a:r>
            <a:endParaRPr lang="en-US" dirty="0"/>
          </a:p>
        </p:txBody>
      </p:sp>
      <p:sp>
        <p:nvSpPr>
          <p:cNvPr id="3" name="Content Placeholder 2"/>
          <p:cNvSpPr>
            <a:spLocks noGrp="1"/>
          </p:cNvSpPr>
          <p:nvPr>
            <p:ph idx="1"/>
          </p:nvPr>
        </p:nvSpPr>
        <p:spPr>
          <a:xfrm>
            <a:off x="379141" y="1360449"/>
            <a:ext cx="11173522" cy="5163014"/>
          </a:xfrm>
        </p:spPr>
        <p:txBody>
          <a:bodyPr/>
          <a:lstStyle/>
          <a:p>
            <a:pPr>
              <a:buNone/>
            </a:pPr>
            <a:endParaRPr lang="en-US" dirty="0" smtClean="0"/>
          </a:p>
          <a:p>
            <a:pPr>
              <a:buNone/>
            </a:pPr>
            <a:endParaRPr lang="en-US" dirty="0" smtClean="0"/>
          </a:p>
        </p:txBody>
      </p:sp>
      <p:pic>
        <p:nvPicPr>
          <p:cNvPr id="1028" name="Picture 4" descr="C:\Users\home\Desktop\Screenshot (1).jpg"/>
          <p:cNvPicPr>
            <a:picLocks noChangeAspect="1" noChangeArrowheads="1"/>
          </p:cNvPicPr>
          <p:nvPr/>
        </p:nvPicPr>
        <p:blipFill>
          <a:blip r:embed="rId2"/>
          <a:srcRect/>
          <a:stretch>
            <a:fillRect/>
          </a:stretch>
        </p:blipFill>
        <p:spPr bwMode="auto">
          <a:xfrm>
            <a:off x="565854" y="3340954"/>
            <a:ext cx="3426283" cy="3517046"/>
          </a:xfrm>
          <a:prstGeom prst="rect">
            <a:avLst/>
          </a:prstGeom>
          <a:noFill/>
        </p:spPr>
      </p:pic>
      <p:pic>
        <p:nvPicPr>
          <p:cNvPr id="1029" name="Picture 5" descr="C:\Users\home\Pictures\Screenshots\Screenshot (2).png"/>
          <p:cNvPicPr>
            <a:picLocks noChangeAspect="1" noChangeArrowheads="1"/>
          </p:cNvPicPr>
          <p:nvPr/>
        </p:nvPicPr>
        <p:blipFill>
          <a:blip r:embed="rId3" cstate="print"/>
          <a:srcRect/>
          <a:stretch>
            <a:fillRect/>
          </a:stretch>
        </p:blipFill>
        <p:spPr bwMode="auto">
          <a:xfrm>
            <a:off x="3638844" y="1690469"/>
            <a:ext cx="3991980" cy="1523256"/>
          </a:xfrm>
          <a:prstGeom prst="rect">
            <a:avLst/>
          </a:prstGeom>
          <a:noFill/>
        </p:spPr>
      </p:pic>
      <p:pic>
        <p:nvPicPr>
          <p:cNvPr id="1031" name="Picture 7" descr="C:\Users\home\Pictures\Screenshots\Screenshot (3).jpg"/>
          <p:cNvPicPr>
            <a:picLocks noChangeAspect="1" noChangeArrowheads="1"/>
          </p:cNvPicPr>
          <p:nvPr/>
        </p:nvPicPr>
        <p:blipFill>
          <a:blip r:embed="rId4" cstate="print"/>
          <a:srcRect/>
          <a:stretch>
            <a:fillRect/>
          </a:stretch>
        </p:blipFill>
        <p:spPr bwMode="auto">
          <a:xfrm>
            <a:off x="6880302" y="3592725"/>
            <a:ext cx="4337825" cy="2562745"/>
          </a:xfrm>
          <a:prstGeom prst="rect">
            <a:avLst/>
          </a:prstGeom>
          <a:noFill/>
        </p:spPr>
      </p:pic>
      <p:sp>
        <p:nvSpPr>
          <p:cNvPr id="7" name="TextBox 6"/>
          <p:cNvSpPr txBox="1"/>
          <p:nvPr/>
        </p:nvSpPr>
        <p:spPr>
          <a:xfrm>
            <a:off x="1159727" y="2687445"/>
            <a:ext cx="2653990" cy="584775"/>
          </a:xfrm>
          <a:prstGeom prst="rect">
            <a:avLst/>
          </a:prstGeom>
          <a:noFill/>
        </p:spPr>
        <p:txBody>
          <a:bodyPr wrap="square" rtlCol="0">
            <a:spAutoFit/>
          </a:bodyPr>
          <a:lstStyle/>
          <a:p>
            <a:r>
              <a:rPr lang="en-US" sz="3200" dirty="0" smtClean="0">
                <a:solidFill>
                  <a:schemeClr val="accent1">
                    <a:lumMod val="50000"/>
                  </a:schemeClr>
                </a:solidFill>
                <a:latin typeface="Adobe Garamond Pro Bold" pitchFamily="18" charset="0"/>
              </a:rPr>
              <a:t>API’s Used</a:t>
            </a:r>
            <a:endParaRPr lang="en-US" sz="3200" dirty="0">
              <a:solidFill>
                <a:schemeClr val="accent1">
                  <a:lumMod val="50000"/>
                </a:schemeClr>
              </a:solidFill>
              <a:latin typeface="Adobe Garamond Pro Bold" pitchFamily="18" charset="0"/>
            </a:endParaRPr>
          </a:p>
        </p:txBody>
      </p:sp>
      <p:sp>
        <p:nvSpPr>
          <p:cNvPr id="8" name="TextBox 7"/>
          <p:cNvSpPr txBox="1"/>
          <p:nvPr/>
        </p:nvSpPr>
        <p:spPr>
          <a:xfrm>
            <a:off x="4382428" y="1081668"/>
            <a:ext cx="2988527" cy="584775"/>
          </a:xfrm>
          <a:prstGeom prst="rect">
            <a:avLst/>
          </a:prstGeom>
          <a:noFill/>
        </p:spPr>
        <p:txBody>
          <a:bodyPr wrap="square" rtlCol="0">
            <a:spAutoFit/>
          </a:bodyPr>
          <a:lstStyle/>
          <a:p>
            <a:r>
              <a:rPr lang="en-US" sz="3200" dirty="0" smtClean="0">
                <a:solidFill>
                  <a:schemeClr val="accent1">
                    <a:lumMod val="50000"/>
                  </a:schemeClr>
                </a:solidFill>
                <a:latin typeface="Adobe Garamond Pro Bold" pitchFamily="18" charset="0"/>
              </a:rPr>
              <a:t>Service Used</a:t>
            </a:r>
            <a:endParaRPr lang="en-US" sz="3200" dirty="0">
              <a:solidFill>
                <a:schemeClr val="accent1">
                  <a:lumMod val="50000"/>
                </a:schemeClr>
              </a:solidFill>
              <a:latin typeface="Adobe Garamond Pro Bold" pitchFamily="18" charset="0"/>
            </a:endParaRPr>
          </a:p>
        </p:txBody>
      </p:sp>
      <p:sp>
        <p:nvSpPr>
          <p:cNvPr id="9" name="TextBox 8"/>
          <p:cNvSpPr txBox="1"/>
          <p:nvPr/>
        </p:nvSpPr>
        <p:spPr>
          <a:xfrm>
            <a:off x="8106936" y="2698595"/>
            <a:ext cx="2787805" cy="584775"/>
          </a:xfrm>
          <a:prstGeom prst="rect">
            <a:avLst/>
          </a:prstGeom>
          <a:noFill/>
        </p:spPr>
        <p:txBody>
          <a:bodyPr wrap="square" rtlCol="0">
            <a:spAutoFit/>
          </a:bodyPr>
          <a:lstStyle/>
          <a:p>
            <a:r>
              <a:rPr lang="en-US" sz="3200" dirty="0" smtClean="0">
                <a:solidFill>
                  <a:schemeClr val="accent1">
                    <a:lumMod val="50000"/>
                  </a:schemeClr>
                </a:solidFill>
                <a:latin typeface="Adobe Garamond Pro Bold" pitchFamily="18" charset="0"/>
              </a:rPr>
              <a:t>Tool’s Used</a:t>
            </a:r>
            <a:endParaRPr lang="en-US" sz="3200" dirty="0">
              <a:solidFill>
                <a:schemeClr val="accent1">
                  <a:lumMod val="50000"/>
                </a:schemeClr>
              </a:solidFill>
              <a:latin typeface="Adobe Garamond Pro Bold" pitchFamily="18" charset="0"/>
            </a:endParaRPr>
          </a:p>
        </p:txBody>
      </p:sp>
    </p:spTree>
    <p:extLst>
      <p:ext uri="{BB962C8B-B14F-4D97-AF65-F5344CB8AC3E}">
        <p14:creationId xmlns:p14="http://schemas.microsoft.com/office/powerpoint/2010/main" val="1193130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833</TotalTime>
  <Words>672</Words>
  <Application>Microsoft Office PowerPoint</Application>
  <PresentationFormat>Widescreen</PresentationFormat>
  <Paragraphs>89</Paragraphs>
  <Slides>10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Garamond Pro</vt:lpstr>
      <vt:lpstr>Adobe Garamond Pro Bold</vt:lpstr>
      <vt:lpstr>Arial</vt:lpstr>
      <vt:lpstr>Trebuchet MS</vt:lpstr>
      <vt:lpstr>Wingdings</vt:lpstr>
      <vt:lpstr>Wingdings 3</vt:lpstr>
      <vt:lpstr>Facet</vt:lpstr>
      <vt:lpstr>RIDOPSY Locate anyone, Track anything, Schedule anyway, Godlike </vt:lpstr>
      <vt:lpstr>Peek Into</vt:lpstr>
      <vt:lpstr>A Preview</vt:lpstr>
      <vt:lpstr>What Is Ridopsy?</vt:lpstr>
      <vt:lpstr>Ridopsy Services</vt:lpstr>
      <vt:lpstr>Backend Processing</vt:lpstr>
      <vt:lpstr>Architecture </vt:lpstr>
      <vt:lpstr>Exploding Applications</vt:lpstr>
      <vt:lpstr>Ridopsy Construction</vt:lpstr>
      <vt:lpstr>Ridopsy- Everywhere, Everything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69</cp:revision>
  <dcterms:created xsi:type="dcterms:W3CDTF">2016-02-17T13:45:16Z</dcterms:created>
  <dcterms:modified xsi:type="dcterms:W3CDTF">2016-02-25T04:57:01Z</dcterms:modified>
</cp:coreProperties>
</file>