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32" r:id="rId3"/>
    <p:sldId id="258" r:id="rId4"/>
    <p:sldId id="341" r:id="rId5"/>
    <p:sldId id="336" r:id="rId6"/>
    <p:sldId id="335" r:id="rId7"/>
    <p:sldId id="342" r:id="rId8"/>
    <p:sldId id="260" r:id="rId9"/>
    <p:sldId id="340" r:id="rId10"/>
    <p:sldId id="338" r:id="rId11"/>
    <p:sldId id="339" r:id="rId12"/>
    <p:sldId id="259" r:id="rId13"/>
    <p:sldId id="257" r:id="rId14"/>
    <p:sldId id="266"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2D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75" d="100"/>
          <a:sy n="75" d="100"/>
        </p:scale>
        <p:origin x="4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047B7-3E49-41E0-A99D-1F5EB5566169}" type="datetimeFigureOut">
              <a:rPr lang="en-IN" smtClean="0"/>
              <a:t>22-01-2022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5DB29-9C5F-4406-BE94-B2AFC59D01D0}" type="slidenum">
              <a:rPr lang="en-IN" smtClean="0"/>
              <a:t>‹#›</a:t>
            </a:fld>
            <a:endParaRPr lang="en-IN"/>
          </a:p>
        </p:txBody>
      </p:sp>
    </p:spTree>
    <p:extLst>
      <p:ext uri="{BB962C8B-B14F-4D97-AF65-F5344CB8AC3E}">
        <p14:creationId xmlns:p14="http://schemas.microsoft.com/office/powerpoint/2010/main" val="90770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B90CB90-7263-4043-ABAE-38144F699B3A}"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468DC2A-D9DE-4668-9929-27324E3286B5}"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88352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5630DE-1019-4E3C-A542-47F456524713}"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73ED6FFC-EC99-4485-9833-7F92354850CA}"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65880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E40764-77B4-478D-A13A-312B77BDCCB1}"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7B6C84D7-819F-460C-84B4-C8B93EA069F6}"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7155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972800" cy="609600"/>
          </a:xfrm>
        </p:spPr>
        <p:txBody>
          <a:bodyPr>
            <a:noAutofit/>
          </a:bodyPr>
          <a:lstStyle>
            <a:lvl1pPr>
              <a:defRPr sz="2800">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914400" y="685801"/>
            <a:ext cx="10972800" cy="4525963"/>
          </a:xfrm>
        </p:spPr>
        <p:txBody>
          <a:bodyPr>
            <a:normAutofit/>
          </a:bodyPr>
          <a:lstStyle>
            <a:lvl1pPr>
              <a:defRPr sz="2000">
                <a:latin typeface="Times New Roman" pitchFamily="18" charset="0"/>
                <a:cs typeface="Times New Roman" pitchFamily="18" charset="0"/>
              </a:defRPr>
            </a:lvl1pPr>
            <a:lvl2pPr>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sz="14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BB1FC77-F693-48C5-80D0-E6F2F9196BFA}"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CB84C75C-0810-48D6-9E82-505EDCB9146A}"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2949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14AE383-70C1-4589-9B22-BB279BACFC93}"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CA15F831-CB28-4732-AE51-D91DFC6A77A8}"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4866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6699251-F4A6-43E6-BA1F-069D18AD8626}"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DFFEFD45-1A5E-4923-BE86-DF97595BF4E9}"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11101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8B870B4-C71C-4F36-89A2-6B7A4AA40F11}"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D421C695-982F-412B-B5C8-783AF9D4CE91}"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13165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B858546-D3FF-47D9-A132-C0580FAD2355}"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EB8DE3D6-EB92-40C5-9B7B-D2229AC89AA4}"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6291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C553CB-41F4-44DC-BC53-0E2C23455904}"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2D7F1E67-1519-4858-A423-5A3AF1394B8B}"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26360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26A1FD-C2C7-4E5B-A105-2F50886C46F4}"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00123E20-5C0A-4453-886A-D96B87E7B501}"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19360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7933CB9-98EB-4D9B-82BB-DEAA0D667D03}"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618C29D0-2848-4429-A430-63AE89475C6E}"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262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914400" y="6858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D24D290-687E-44C5-93FA-F0D9D3C79E71}" type="datetime1">
              <a:rPr lang="en-US" smtClean="0">
                <a:solidFill>
                  <a:prstClr val="black">
                    <a:tint val="75000"/>
                  </a:prstClr>
                </a:solidFill>
              </a:rPr>
              <a:pPr>
                <a:defRPr/>
              </a:pPr>
              <a:t>1/22/2022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AA5EA189-64A3-4ABC-9BD2-081D6181CE0B}" type="slidenum">
              <a:rPr lang="en-US" altLang="en-US" smtClean="0">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4168496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2800" b="1" kern="1200">
          <a:solidFill>
            <a:schemeClr val="tx1"/>
          </a:solidFill>
          <a:latin typeface="Times New Roman" pitchFamily="18" charset="0"/>
          <a:ea typeface="+mj-ea"/>
          <a:cs typeface="Times New Roman" pitchFamily="18" charset="0"/>
        </a:defRPr>
      </a:lvl1pPr>
      <a:lvl2pPr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Arial" panose="020B0604020202020204" pitchFamily="34" charset="0"/>
        <a:buChar char="•"/>
        <a:defRPr kern="120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1EB5-6989-4C5C-B137-4D24D06D0DC0}"/>
              </a:ext>
            </a:extLst>
          </p:cNvPr>
          <p:cNvSpPr>
            <a:spLocks noGrp="1"/>
          </p:cNvSpPr>
          <p:nvPr>
            <p:ph type="ctrTitle"/>
          </p:nvPr>
        </p:nvSpPr>
        <p:spPr>
          <a:xfrm>
            <a:off x="1066800" y="876783"/>
            <a:ext cx="10058400" cy="1282707"/>
          </a:xfrm>
          <a:effectLst>
            <a:outerShdw blurRad="50800" dist="38100" dir="2700000" algn="tl" rotWithShape="0">
              <a:prstClr val="black">
                <a:alpha val="40000"/>
              </a:prstClr>
            </a:outerShdw>
          </a:effectLst>
        </p:spPr>
        <p:txBody>
          <a:bodyPr>
            <a:normAutofit/>
          </a:bodyPr>
          <a:lstStyle/>
          <a:p>
            <a:r>
              <a:rPr lang="en-US" sz="5200" b="1" dirty="0"/>
              <a:t>Intelligence in Farming </a:t>
            </a:r>
            <a:endParaRPr lang="en-IN" sz="5200" b="1" dirty="0"/>
          </a:p>
        </p:txBody>
      </p:sp>
      <p:sp>
        <p:nvSpPr>
          <p:cNvPr id="4" name="Subtitle 3">
            <a:extLst>
              <a:ext uri="{FF2B5EF4-FFF2-40B4-BE49-F238E27FC236}">
                <a16:creationId xmlns:a16="http://schemas.microsoft.com/office/drawing/2014/main" id="{0ADFAFD2-AC70-4E92-8A91-1FADBF2A56A3}"/>
              </a:ext>
            </a:extLst>
          </p:cNvPr>
          <p:cNvSpPr>
            <a:spLocks noGrp="1"/>
          </p:cNvSpPr>
          <p:nvPr>
            <p:ph type="subTitle" idx="1"/>
          </p:nvPr>
        </p:nvSpPr>
        <p:spPr>
          <a:xfrm>
            <a:off x="2743198" y="3027458"/>
            <a:ext cx="7856740" cy="2953759"/>
          </a:xfrm>
        </p:spPr>
        <p:txBody>
          <a:bodyPr/>
          <a:lstStyle/>
          <a:p>
            <a:pPr algn="l">
              <a:spcBef>
                <a:spcPct val="0"/>
              </a:spcBef>
              <a:buFontTx/>
              <a:buNone/>
            </a:pPr>
            <a:r>
              <a:rPr lang="en-US" altLang="en-US" sz="2500" dirty="0">
                <a:solidFill>
                  <a:schemeClr val="tx1"/>
                </a:solidFill>
              </a:rPr>
              <a:t>        </a:t>
            </a:r>
            <a:r>
              <a:rPr lang="en-US" altLang="en-US" sz="2500" b="1" dirty="0">
                <a:solidFill>
                  <a:schemeClr val="tx1"/>
                </a:solidFill>
              </a:rPr>
              <a:t>Guided by – Prof. Deepali Deshpande</a:t>
            </a:r>
          </a:p>
          <a:p>
            <a:pPr marL="2571750" lvl="5" indent="-285750" algn="l">
              <a:buFont typeface="Arial" panose="020B0604020202020204" pitchFamily="34" charset="0"/>
              <a:buChar char="–"/>
              <a:defRPr/>
            </a:pPr>
            <a:r>
              <a:rPr lang="en-US" dirty="0">
                <a:solidFill>
                  <a:srgbClr val="000000"/>
                </a:solidFill>
                <a:latin typeface="Times New Roman" panose="02020603050405020304" pitchFamily="18" charset="0"/>
                <a:cs typeface="Times New Roman" panose="02020603050405020304" pitchFamily="18" charset="0"/>
              </a:rPr>
              <a:t>18 - Abhijit </a:t>
            </a:r>
            <a:r>
              <a:rPr lang="en-US" dirty="0" err="1">
                <a:solidFill>
                  <a:srgbClr val="000000"/>
                </a:solidFill>
                <a:latin typeface="Times New Roman" panose="02020603050405020304" pitchFamily="18" charset="0"/>
                <a:cs typeface="Times New Roman" panose="02020603050405020304" pitchFamily="18" charset="0"/>
              </a:rPr>
              <a:t>Gawai</a:t>
            </a:r>
            <a:endParaRPr lang="en-US" dirty="0">
              <a:solidFill>
                <a:srgbClr val="000000"/>
              </a:solidFill>
              <a:latin typeface="Times New Roman" panose="02020603050405020304" pitchFamily="18" charset="0"/>
              <a:cs typeface="Times New Roman" panose="02020603050405020304" pitchFamily="18" charset="0"/>
            </a:endParaRPr>
          </a:p>
          <a:p>
            <a:pPr marL="2571750" lvl="5" indent="-285750" algn="l">
              <a:buFont typeface="Arial" panose="020B0604020202020204" pitchFamily="34" charset="0"/>
              <a:buChar char="–"/>
              <a:defRPr/>
            </a:pPr>
            <a:r>
              <a:rPr lang="en-US" dirty="0">
                <a:solidFill>
                  <a:srgbClr val="000000"/>
                </a:solidFill>
                <a:latin typeface="Times New Roman" panose="02020603050405020304" pitchFamily="18" charset="0"/>
                <a:cs typeface="Times New Roman" panose="02020603050405020304" pitchFamily="18" charset="0"/>
              </a:rPr>
              <a:t>29 - </a:t>
            </a:r>
            <a:r>
              <a:rPr lang="en-US" dirty="0" err="1">
                <a:solidFill>
                  <a:srgbClr val="000000"/>
                </a:solidFill>
                <a:latin typeface="Times New Roman" panose="02020603050405020304" pitchFamily="18" charset="0"/>
                <a:cs typeface="Times New Roman" panose="02020603050405020304" pitchFamily="18" charset="0"/>
              </a:rPr>
              <a:t>Shyam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Kawale</a:t>
            </a:r>
            <a:endParaRPr lang="en-US" dirty="0">
              <a:solidFill>
                <a:srgbClr val="000000"/>
              </a:solidFill>
              <a:latin typeface="Times New Roman" panose="02020603050405020304" pitchFamily="18" charset="0"/>
              <a:cs typeface="Times New Roman" panose="02020603050405020304" pitchFamily="18" charset="0"/>
            </a:endParaRPr>
          </a:p>
          <a:p>
            <a:pPr marL="2571750" lvl="5" indent="-285750" algn="l">
              <a:buFont typeface="Arial" panose="020B0604020202020204" pitchFamily="34" charset="0"/>
              <a:buChar char="–"/>
              <a:defRPr/>
            </a:pPr>
            <a:r>
              <a:rPr lang="en-US" dirty="0">
                <a:solidFill>
                  <a:srgbClr val="000000"/>
                </a:solidFill>
                <a:latin typeface="Times New Roman" panose="02020603050405020304" pitchFamily="18" charset="0"/>
                <a:cs typeface="Times New Roman" panose="02020603050405020304" pitchFamily="18" charset="0"/>
              </a:rPr>
              <a:t>43 - Nishant Bhat</a:t>
            </a:r>
          </a:p>
          <a:p>
            <a:pPr marL="2571750" lvl="5" indent="-285750" algn="l">
              <a:buFont typeface="Arial" panose="020B0604020202020204" pitchFamily="34" charset="0"/>
              <a:buChar char="–"/>
              <a:defRPr/>
            </a:pPr>
            <a:r>
              <a:rPr lang="en-US" dirty="0">
                <a:solidFill>
                  <a:srgbClr val="000000"/>
                </a:solidFill>
                <a:latin typeface="Times New Roman" panose="02020603050405020304" pitchFamily="18" charset="0"/>
                <a:cs typeface="Times New Roman" panose="02020603050405020304" pitchFamily="18" charset="0"/>
              </a:rPr>
              <a:t>50 - Bhargav Pawar</a:t>
            </a:r>
          </a:p>
          <a:p>
            <a:pPr marL="2571750" lvl="5" indent="-285750" algn="l">
              <a:buFont typeface="Arial" panose="020B0604020202020204" pitchFamily="34" charset="0"/>
              <a:buChar char="–"/>
              <a:defRPr/>
            </a:pPr>
            <a:r>
              <a:rPr lang="en-US" dirty="0">
                <a:solidFill>
                  <a:srgbClr val="000000"/>
                </a:solidFill>
                <a:latin typeface="Times New Roman" panose="02020603050405020304" pitchFamily="18" charset="0"/>
                <a:cs typeface="Times New Roman" panose="02020603050405020304" pitchFamily="18" charset="0"/>
              </a:rPr>
              <a:t>55 - S. Abhishek </a:t>
            </a:r>
          </a:p>
          <a:p>
            <a:pPr algn="l">
              <a:spcBef>
                <a:spcPct val="0"/>
              </a:spcBef>
              <a:buFontTx/>
              <a:buNone/>
            </a:pPr>
            <a:endParaRPr lang="en-US" altLang="en-US" sz="2500" b="1" dirty="0">
              <a:solidFill>
                <a:schemeClr val="tx1"/>
              </a:solidFill>
            </a:endParaRPr>
          </a:p>
        </p:txBody>
      </p:sp>
      <p:sp>
        <p:nvSpPr>
          <p:cNvPr id="8" name="Slide Number Placeholder 4">
            <a:extLst>
              <a:ext uri="{FF2B5EF4-FFF2-40B4-BE49-F238E27FC236}">
                <a16:creationId xmlns:a16="http://schemas.microsoft.com/office/drawing/2014/main" id="{B4D329B5-81C5-4C10-BE4B-7C659E8DD4F0}"/>
              </a:ext>
            </a:extLst>
          </p:cNvPr>
          <p:cNvSpPr>
            <a:spLocks noGrp="1"/>
          </p:cNvSpPr>
          <p:nvPr>
            <p:ph type="sldNum" sz="quarter" idx="12"/>
          </p:nvPr>
        </p:nvSpPr>
        <p:spPr>
          <a:xfrm>
            <a:off x="8737600" y="6356351"/>
            <a:ext cx="2844800" cy="365125"/>
          </a:xfrm>
        </p:spPr>
        <p:txBody>
          <a:bodyPr/>
          <a:lstStyle/>
          <a:p>
            <a:pPr fontAlgn="base">
              <a:spcBef>
                <a:spcPct val="0"/>
              </a:spcBef>
              <a:spcAft>
                <a:spcPct val="0"/>
              </a:spcAft>
            </a:pPr>
            <a:fld id="{DFFEFD45-1A5E-4923-BE86-DF97595BF4E9}" type="slidenum">
              <a:rPr lang="en-US" altLang="en-US" smtClean="0">
                <a:cs typeface="Arial" panose="020B0604020202020204" pitchFamily="34" charset="0"/>
              </a:rPr>
              <a:pPr fontAlgn="base">
                <a:spcBef>
                  <a:spcPct val="0"/>
                </a:spcBef>
                <a:spcAft>
                  <a:spcPct val="0"/>
                </a:spcAft>
              </a:pPr>
              <a:t>1</a:t>
            </a:fld>
            <a:endParaRPr lang="en-US" altLang="en-US">
              <a:cs typeface="Arial" panose="020B0604020202020204" pitchFamily="34" charset="0"/>
            </a:endParaRPr>
          </a:p>
        </p:txBody>
      </p:sp>
    </p:spTree>
    <p:extLst>
      <p:ext uri="{BB962C8B-B14F-4D97-AF65-F5344CB8AC3E}">
        <p14:creationId xmlns:p14="http://schemas.microsoft.com/office/powerpoint/2010/main" val="116586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8670-D63C-4BA7-965F-3D2AA45D5F95}"/>
              </a:ext>
            </a:extLst>
          </p:cNvPr>
          <p:cNvSpPr>
            <a:spLocks noGrp="1"/>
          </p:cNvSpPr>
          <p:nvPr>
            <p:ph type="title"/>
          </p:nvPr>
        </p:nvSpPr>
        <p:spPr/>
        <p:txBody>
          <a:bodyPr/>
          <a:lstStyle/>
          <a:p>
            <a:r>
              <a:rPr lang="en-US" dirty="0"/>
              <a:t>Workflow</a:t>
            </a:r>
            <a:endParaRPr lang="en-IN" dirty="0"/>
          </a:p>
        </p:txBody>
      </p:sp>
      <p:sp>
        <p:nvSpPr>
          <p:cNvPr id="3" name="Content Placeholder 2">
            <a:extLst>
              <a:ext uri="{FF2B5EF4-FFF2-40B4-BE49-F238E27FC236}">
                <a16:creationId xmlns:a16="http://schemas.microsoft.com/office/drawing/2014/main" id="{11A6C8DA-9A13-47ED-9070-10EBD4E8E4D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2454A523-7126-42B3-8717-D513A81F5ED2}"/>
              </a:ext>
            </a:extLst>
          </p:cNvPr>
          <p:cNvSpPr/>
          <p:nvPr/>
        </p:nvSpPr>
        <p:spPr>
          <a:xfrm>
            <a:off x="1091381" y="2595281"/>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 </a:t>
            </a:r>
            <a:endParaRPr lang="en-IN" dirty="0"/>
          </a:p>
        </p:txBody>
      </p:sp>
      <p:sp>
        <p:nvSpPr>
          <p:cNvPr id="7" name="Rectangle 6">
            <a:extLst>
              <a:ext uri="{FF2B5EF4-FFF2-40B4-BE49-F238E27FC236}">
                <a16:creationId xmlns:a16="http://schemas.microsoft.com/office/drawing/2014/main" id="{EA0A24A9-5ED1-4CB7-8F73-B3B186731F10}"/>
              </a:ext>
            </a:extLst>
          </p:cNvPr>
          <p:cNvSpPr/>
          <p:nvPr/>
        </p:nvSpPr>
        <p:spPr>
          <a:xfrm>
            <a:off x="3259394" y="2595281"/>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in Application</a:t>
            </a:r>
            <a:endParaRPr lang="en-IN" dirty="0"/>
          </a:p>
        </p:txBody>
      </p:sp>
      <p:sp>
        <p:nvSpPr>
          <p:cNvPr id="8" name="Rectangle 7">
            <a:extLst>
              <a:ext uri="{FF2B5EF4-FFF2-40B4-BE49-F238E27FC236}">
                <a16:creationId xmlns:a16="http://schemas.microsoft.com/office/drawing/2014/main" id="{D097425F-945B-42E0-BD7F-DB4D88841BFA}"/>
              </a:ext>
            </a:extLst>
          </p:cNvPr>
          <p:cNvSpPr/>
          <p:nvPr/>
        </p:nvSpPr>
        <p:spPr>
          <a:xfrm>
            <a:off x="5358581" y="2595280"/>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Tflite</a:t>
            </a:r>
            <a:r>
              <a:rPr lang="en-US" dirty="0"/>
              <a:t> File</a:t>
            </a:r>
            <a:endParaRPr lang="en-IN" dirty="0"/>
          </a:p>
        </p:txBody>
      </p:sp>
      <p:sp>
        <p:nvSpPr>
          <p:cNvPr id="9" name="Rectangle 8">
            <a:extLst>
              <a:ext uri="{FF2B5EF4-FFF2-40B4-BE49-F238E27FC236}">
                <a16:creationId xmlns:a16="http://schemas.microsoft.com/office/drawing/2014/main" id="{7983C00D-05FD-4205-A379-92E79E316F17}"/>
              </a:ext>
            </a:extLst>
          </p:cNvPr>
          <p:cNvSpPr/>
          <p:nvPr/>
        </p:nvSpPr>
        <p:spPr>
          <a:xfrm>
            <a:off x="7618771" y="2595279"/>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Tflite</a:t>
            </a:r>
            <a:r>
              <a:rPr lang="en-US" dirty="0"/>
              <a:t> Consist of Trained Layers</a:t>
            </a:r>
            <a:endParaRPr lang="en-IN" dirty="0"/>
          </a:p>
        </p:txBody>
      </p:sp>
      <p:sp>
        <p:nvSpPr>
          <p:cNvPr id="10" name="Rectangle 9">
            <a:extLst>
              <a:ext uri="{FF2B5EF4-FFF2-40B4-BE49-F238E27FC236}">
                <a16:creationId xmlns:a16="http://schemas.microsoft.com/office/drawing/2014/main" id="{CB094738-734A-4BAB-90F3-3A250486C3A0}"/>
              </a:ext>
            </a:extLst>
          </p:cNvPr>
          <p:cNvSpPr/>
          <p:nvPr/>
        </p:nvSpPr>
        <p:spPr>
          <a:xfrm>
            <a:off x="9717958" y="2595278"/>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Classification </a:t>
            </a:r>
            <a:endParaRPr lang="en-IN" dirty="0"/>
          </a:p>
        </p:txBody>
      </p:sp>
      <p:sp>
        <p:nvSpPr>
          <p:cNvPr id="11" name="Rectangle 10">
            <a:extLst>
              <a:ext uri="{FF2B5EF4-FFF2-40B4-BE49-F238E27FC236}">
                <a16:creationId xmlns:a16="http://schemas.microsoft.com/office/drawing/2014/main" id="{D2EEFFF3-DC14-4070-A455-BA17B5E4A83D}"/>
              </a:ext>
            </a:extLst>
          </p:cNvPr>
          <p:cNvSpPr/>
          <p:nvPr/>
        </p:nvSpPr>
        <p:spPr>
          <a:xfrm>
            <a:off x="9717958" y="4507653"/>
            <a:ext cx="1474838" cy="1406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Classified Image Solution  </a:t>
            </a:r>
            <a:endParaRPr lang="en-IN" b="1" dirty="0"/>
          </a:p>
        </p:txBody>
      </p:sp>
      <p:cxnSp>
        <p:nvCxnSpPr>
          <p:cNvPr id="13" name="Straight Arrow Connector 12">
            <a:extLst>
              <a:ext uri="{FF2B5EF4-FFF2-40B4-BE49-F238E27FC236}">
                <a16:creationId xmlns:a16="http://schemas.microsoft.com/office/drawing/2014/main" id="{83E2D5B0-E13B-4D67-A73B-96B70868C122}"/>
              </a:ext>
            </a:extLst>
          </p:cNvPr>
          <p:cNvCxnSpPr>
            <a:stCxn id="4" idx="3"/>
            <a:endCxn id="7" idx="1"/>
          </p:cNvCxnSpPr>
          <p:nvPr/>
        </p:nvCxnSpPr>
        <p:spPr>
          <a:xfrm flipV="1">
            <a:off x="2566219" y="3298284"/>
            <a:ext cx="693175"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2499DF-6DAE-477E-B23F-B6CDC7E9C644}"/>
              </a:ext>
            </a:extLst>
          </p:cNvPr>
          <p:cNvCxnSpPr>
            <a:cxnSpLocks/>
            <a:endCxn id="8" idx="1"/>
          </p:cNvCxnSpPr>
          <p:nvPr/>
        </p:nvCxnSpPr>
        <p:spPr>
          <a:xfrm flipV="1">
            <a:off x="4658645" y="3298287"/>
            <a:ext cx="6999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47AB66-EBBB-4F76-89A8-2FDAE95307E1}"/>
              </a:ext>
            </a:extLst>
          </p:cNvPr>
          <p:cNvCxnSpPr>
            <a:cxnSpLocks/>
            <a:stCxn id="8" idx="3"/>
          </p:cNvCxnSpPr>
          <p:nvPr/>
        </p:nvCxnSpPr>
        <p:spPr>
          <a:xfrm>
            <a:off x="6833419" y="3298287"/>
            <a:ext cx="785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208967-3358-4F5D-918C-E09A5BE4FABD}"/>
              </a:ext>
            </a:extLst>
          </p:cNvPr>
          <p:cNvCxnSpPr>
            <a:cxnSpLocks/>
            <a:endCxn id="10" idx="1"/>
          </p:cNvCxnSpPr>
          <p:nvPr/>
        </p:nvCxnSpPr>
        <p:spPr>
          <a:xfrm>
            <a:off x="9093609" y="3298284"/>
            <a:ext cx="6243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77AB3C4-D764-49CE-A837-16DC8B45F736}"/>
              </a:ext>
            </a:extLst>
          </p:cNvPr>
          <p:cNvCxnSpPr>
            <a:cxnSpLocks/>
            <a:stCxn id="10" idx="2"/>
            <a:endCxn id="11" idx="0"/>
          </p:cNvCxnSpPr>
          <p:nvPr/>
        </p:nvCxnSpPr>
        <p:spPr>
          <a:xfrm>
            <a:off x="10455377" y="4001291"/>
            <a:ext cx="0"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77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3175-0835-4B89-9244-2B5E663D3562}"/>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E4668D7D-C04F-4CE6-BE03-2296107BE15E}"/>
              </a:ext>
            </a:extLst>
          </p:cNvPr>
          <p:cNvSpPr>
            <a:spLocks noGrp="1"/>
          </p:cNvSpPr>
          <p:nvPr>
            <p:ph idx="1"/>
          </p:nvPr>
        </p:nvSpPr>
        <p:spPr/>
        <p:txBody>
          <a:bodyPr/>
          <a:lstStyle/>
          <a:p>
            <a:r>
              <a:rPr lang="en-US" dirty="0"/>
              <a:t>Convolution is then used to add the convolutional layer.</a:t>
            </a:r>
          </a:p>
          <a:p>
            <a:r>
              <a:rPr lang="en-US" dirty="0" err="1"/>
              <a:t>MaxPooling</a:t>
            </a:r>
            <a:r>
              <a:rPr lang="en-US" dirty="0"/>
              <a:t> is then used to apply Max Pooling to the input images.</a:t>
            </a:r>
          </a:p>
          <a:p>
            <a:r>
              <a:rPr lang="en-US" dirty="0"/>
              <a:t>Flatten is then used to flatten the pooled images. </a:t>
            </a:r>
          </a:p>
          <a:p>
            <a:r>
              <a:rPr lang="en-US" dirty="0"/>
              <a:t>Dense is used to add the output layer with </a:t>
            </a:r>
            <a:r>
              <a:rPr lang="en-US" dirty="0" err="1"/>
              <a:t>softmax</a:t>
            </a:r>
            <a:r>
              <a:rPr lang="en-US" dirty="0"/>
              <a:t>.</a:t>
            </a:r>
          </a:p>
          <a:p>
            <a:pPr marL="0" indent="0">
              <a:buNone/>
            </a:pPr>
            <a:endParaRPr lang="en-IN" dirty="0"/>
          </a:p>
          <a:p>
            <a:pPr marL="0" indent="0">
              <a:buNone/>
            </a:pPr>
            <a:endParaRPr lang="en-IN" dirty="0"/>
          </a:p>
        </p:txBody>
      </p:sp>
      <p:pic>
        <p:nvPicPr>
          <p:cNvPr id="1030" name="Picture 6" descr="Basic CNN Architecture: Explaining 5 Layers of Convolutional Neural Network  | upGrad blog">
            <a:extLst>
              <a:ext uri="{FF2B5EF4-FFF2-40B4-BE49-F238E27FC236}">
                <a16:creationId xmlns:a16="http://schemas.microsoft.com/office/drawing/2014/main" id="{A4858DCF-BCF5-4CF3-9D94-B4976CAA2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632" y="3429000"/>
            <a:ext cx="553402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3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9A9C-35E3-420F-BC48-0DE1B67C200E}"/>
              </a:ext>
            </a:extLst>
          </p:cNvPr>
          <p:cNvSpPr>
            <a:spLocks noGrp="1"/>
          </p:cNvSpPr>
          <p:nvPr>
            <p:ph type="title"/>
          </p:nvPr>
        </p:nvSpPr>
        <p:spPr/>
        <p:txBody>
          <a:bodyPr/>
          <a:lstStyle/>
          <a:p>
            <a:r>
              <a:rPr lang="en-US" dirty="0"/>
              <a:t>Classes: </a:t>
            </a:r>
            <a:endParaRPr lang="en-IN" dirty="0"/>
          </a:p>
        </p:txBody>
      </p:sp>
      <p:sp>
        <p:nvSpPr>
          <p:cNvPr id="3" name="Content Placeholder 2">
            <a:extLst>
              <a:ext uri="{FF2B5EF4-FFF2-40B4-BE49-F238E27FC236}">
                <a16:creationId xmlns:a16="http://schemas.microsoft.com/office/drawing/2014/main" id="{48E1D576-F7F0-4039-AD18-2D385A3C8EC5}"/>
              </a:ext>
            </a:extLst>
          </p:cNvPr>
          <p:cNvSpPr>
            <a:spLocks noGrp="1"/>
          </p:cNvSpPr>
          <p:nvPr>
            <p:ph idx="1"/>
          </p:nvPr>
        </p:nvSpPr>
        <p:spPr/>
        <p:txBody>
          <a:bodyPr>
            <a:normAutofit fontScale="85000" lnSpcReduction="10000"/>
          </a:bodyPr>
          <a:lstStyle/>
          <a:p>
            <a:r>
              <a:rPr lang="en-IN" dirty="0"/>
              <a:t>TOMATO</a:t>
            </a:r>
          </a:p>
          <a:p>
            <a:pPr lvl="1">
              <a:buFont typeface="Wingdings" panose="05000000000000000000" pitchFamily="2" charset="2"/>
              <a:buChar char="§"/>
            </a:pPr>
            <a:r>
              <a:rPr lang="en-IN" dirty="0" err="1"/>
              <a:t>Target_SpotMosaic_virus</a:t>
            </a:r>
            <a:endParaRPr lang="en-IN" dirty="0"/>
          </a:p>
          <a:p>
            <a:pPr lvl="1">
              <a:buFont typeface="Wingdings" panose="05000000000000000000" pitchFamily="2" charset="2"/>
              <a:buChar char="§"/>
            </a:pPr>
            <a:r>
              <a:rPr lang="en-IN" dirty="0" err="1"/>
              <a:t>YellowLeaf</a:t>
            </a:r>
            <a:r>
              <a:rPr lang="en-IN" dirty="0"/>
              <a:t>__</a:t>
            </a:r>
            <a:r>
              <a:rPr lang="en-IN" dirty="0" err="1"/>
              <a:t>Curl_Virus</a:t>
            </a:r>
            <a:endParaRPr lang="en-IN" dirty="0"/>
          </a:p>
          <a:p>
            <a:pPr lvl="1">
              <a:buFont typeface="Wingdings" panose="05000000000000000000" pitchFamily="2" charset="2"/>
              <a:buChar char="§"/>
            </a:pPr>
            <a:r>
              <a:rPr lang="en-IN" dirty="0" err="1"/>
              <a:t>Bacterial_spot</a:t>
            </a:r>
            <a:endParaRPr lang="en-IN" dirty="0"/>
          </a:p>
          <a:p>
            <a:pPr lvl="1">
              <a:buFont typeface="Wingdings" panose="05000000000000000000" pitchFamily="2" charset="2"/>
              <a:buChar char="§"/>
            </a:pPr>
            <a:r>
              <a:rPr lang="en-IN" dirty="0" err="1"/>
              <a:t>Early_blight</a:t>
            </a:r>
            <a:endParaRPr lang="en-IN" dirty="0"/>
          </a:p>
          <a:p>
            <a:pPr lvl="1">
              <a:buFont typeface="Wingdings" panose="05000000000000000000" pitchFamily="2" charset="2"/>
              <a:buChar char="§"/>
            </a:pPr>
            <a:r>
              <a:rPr lang="en-IN" dirty="0" err="1"/>
              <a:t>Late_blight</a:t>
            </a:r>
            <a:endParaRPr lang="en-IN" dirty="0"/>
          </a:p>
          <a:p>
            <a:pPr lvl="1">
              <a:buFont typeface="Wingdings" panose="05000000000000000000" pitchFamily="2" charset="2"/>
              <a:buChar char="§"/>
            </a:pPr>
            <a:r>
              <a:rPr lang="en-IN" dirty="0" err="1"/>
              <a:t>Leaf_Mold</a:t>
            </a:r>
            <a:endParaRPr lang="en-IN" dirty="0"/>
          </a:p>
          <a:p>
            <a:pPr lvl="1">
              <a:buFont typeface="Wingdings" panose="05000000000000000000" pitchFamily="2" charset="2"/>
              <a:buChar char="§"/>
            </a:pPr>
            <a:r>
              <a:rPr lang="en-IN" dirty="0" err="1"/>
              <a:t>Septoria_leaf_spot</a:t>
            </a:r>
            <a:endParaRPr lang="en-IN" dirty="0"/>
          </a:p>
          <a:p>
            <a:pPr lvl="1">
              <a:buFont typeface="Wingdings" panose="05000000000000000000" pitchFamily="2" charset="2"/>
              <a:buChar char="§"/>
            </a:pPr>
            <a:r>
              <a:rPr lang="en-IN" dirty="0" err="1"/>
              <a:t>Spider_mites_Two_spotted_spider_mite</a:t>
            </a:r>
            <a:endParaRPr lang="en-IN" dirty="0"/>
          </a:p>
          <a:p>
            <a:pPr lvl="1">
              <a:buFont typeface="Wingdings" panose="05000000000000000000" pitchFamily="2" charset="2"/>
              <a:buChar char="§"/>
            </a:pPr>
            <a:r>
              <a:rPr lang="en-IN" dirty="0"/>
              <a:t>Healthy</a:t>
            </a:r>
          </a:p>
          <a:p>
            <a:pPr marL="228600" lvl="1">
              <a:lnSpc>
                <a:spcPct val="100000"/>
              </a:lnSpc>
              <a:spcBef>
                <a:spcPts val="1000"/>
              </a:spcBef>
            </a:pPr>
            <a:r>
              <a:rPr lang="en-IN" sz="2800" dirty="0"/>
              <a:t>POTATO </a:t>
            </a:r>
          </a:p>
          <a:p>
            <a:pPr lvl="1">
              <a:buFont typeface="Wingdings" panose="05000000000000000000" pitchFamily="2" charset="2"/>
              <a:buChar char="§"/>
            </a:pPr>
            <a:r>
              <a:rPr lang="en-IN" dirty="0" err="1"/>
              <a:t>Early_blightLate_blight</a:t>
            </a:r>
            <a:endParaRPr lang="en-IN" dirty="0"/>
          </a:p>
          <a:p>
            <a:pPr lvl="1">
              <a:buFont typeface="Wingdings" panose="05000000000000000000" pitchFamily="2" charset="2"/>
              <a:buChar char="§"/>
            </a:pPr>
            <a:r>
              <a:rPr lang="en-IN" dirty="0"/>
              <a:t>Healthy</a:t>
            </a:r>
          </a:p>
          <a:p>
            <a:pPr marL="228600" lvl="1">
              <a:spcBef>
                <a:spcPts val="1000"/>
              </a:spcBef>
            </a:pPr>
            <a:r>
              <a:rPr lang="en-IN" sz="2800" dirty="0"/>
              <a:t>PEPPER</a:t>
            </a:r>
          </a:p>
          <a:p>
            <a:pPr lvl="1">
              <a:buFont typeface="Wingdings" panose="05000000000000000000" pitchFamily="2" charset="2"/>
              <a:buChar char="§"/>
            </a:pPr>
            <a:r>
              <a:rPr lang="en-IN" dirty="0" err="1"/>
              <a:t>Bell_Bacterial_spot</a:t>
            </a:r>
            <a:endParaRPr lang="en-IN" dirty="0"/>
          </a:p>
          <a:p>
            <a:pPr lvl="1">
              <a:buFont typeface="Wingdings" panose="05000000000000000000" pitchFamily="2" charset="2"/>
              <a:buChar char="§"/>
            </a:pPr>
            <a:r>
              <a:rPr lang="en-IN" dirty="0"/>
              <a:t>Healthy</a:t>
            </a:r>
          </a:p>
        </p:txBody>
      </p:sp>
      <p:pic>
        <p:nvPicPr>
          <p:cNvPr id="8" name="Picture 2" descr="Tomato Leaf Fragrance Oil - CandleScience">
            <a:extLst>
              <a:ext uri="{FF2B5EF4-FFF2-40B4-BE49-F238E27FC236}">
                <a16:creationId xmlns:a16="http://schemas.microsoft.com/office/drawing/2014/main" id="{685FEA27-3CD4-4586-BA4A-768DD07A2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998" y="1027906"/>
            <a:ext cx="1674486" cy="16744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tato leaves Images, Stock Photos &amp;amp; Vectors | Shutterstock">
            <a:extLst>
              <a:ext uri="{FF2B5EF4-FFF2-40B4-BE49-F238E27FC236}">
                <a16:creationId xmlns:a16="http://schemas.microsoft.com/office/drawing/2014/main" id="{89BF6E01-5708-4342-865F-4DF3F0FA7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77" y="2928769"/>
            <a:ext cx="2087127" cy="16744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Yellow spots on bell pepper leaves. Is it just overwatering? #gardening  #garden #DIY #home #flowers #roses #nature #… | Pepper plants, Stuffed  peppers, Plant leaves">
            <a:extLst>
              <a:ext uri="{FF2B5EF4-FFF2-40B4-BE49-F238E27FC236}">
                <a16:creationId xmlns:a16="http://schemas.microsoft.com/office/drawing/2014/main" id="{1A2B093D-8D30-4621-8743-9DE0A5750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1778" y="4829632"/>
            <a:ext cx="1357706" cy="181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2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8E0D-44ED-418F-AC4A-9DBDFD228CF9}"/>
              </a:ext>
            </a:extLst>
          </p:cNvPr>
          <p:cNvSpPr>
            <a:spLocks noGrp="1"/>
          </p:cNvSpPr>
          <p:nvPr>
            <p:ph type="title"/>
          </p:nvPr>
        </p:nvSpPr>
        <p:spPr/>
        <p:txBody>
          <a:bodyPr/>
          <a:lstStyle/>
          <a:p>
            <a:r>
              <a:rPr lang="en-US" dirty="0"/>
              <a:t>Chatbot for Farmers </a:t>
            </a:r>
            <a:endParaRPr lang="en-IN" dirty="0"/>
          </a:p>
        </p:txBody>
      </p:sp>
      <p:sp>
        <p:nvSpPr>
          <p:cNvPr id="3" name="Content Placeholder 2">
            <a:extLst>
              <a:ext uri="{FF2B5EF4-FFF2-40B4-BE49-F238E27FC236}">
                <a16:creationId xmlns:a16="http://schemas.microsoft.com/office/drawing/2014/main" id="{2DBF5953-6E3D-4050-95E9-BC0ADCE53135}"/>
              </a:ext>
            </a:extLst>
          </p:cNvPr>
          <p:cNvSpPr>
            <a:spLocks noGrp="1"/>
          </p:cNvSpPr>
          <p:nvPr>
            <p:ph idx="1"/>
          </p:nvPr>
        </p:nvSpPr>
        <p:spPr>
          <a:xfrm>
            <a:off x="909762" y="931378"/>
            <a:ext cx="10515600" cy="5424973"/>
          </a:xfrm>
        </p:spPr>
        <p:txBody>
          <a:bodyPr>
            <a:normAutofit/>
          </a:bodyPr>
          <a:lstStyle/>
          <a:p>
            <a:r>
              <a:rPr lang="en-IN" dirty="0">
                <a:solidFill>
                  <a:srgbClr val="000000"/>
                </a:solidFill>
                <a:effectLst/>
                <a:ea typeface="Times New Roman" panose="02020603050405020304" pitchFamily="18" charset="0"/>
              </a:rPr>
              <a:t>Conversational experience powered by AI.</a:t>
            </a:r>
          </a:p>
          <a:p>
            <a:r>
              <a:rPr lang="en-IN" b="1" dirty="0">
                <a:solidFill>
                  <a:srgbClr val="000000"/>
                </a:solidFill>
                <a:ea typeface="Times New Roman" panose="02020603050405020304" pitchFamily="18" charset="0"/>
              </a:rPr>
              <a:t>The Database consisted of: </a:t>
            </a:r>
          </a:p>
          <a:p>
            <a:pPr lvl="1"/>
            <a:r>
              <a:rPr lang="en-IN" sz="2000" dirty="0">
                <a:solidFill>
                  <a:srgbClr val="000000"/>
                </a:solidFill>
              </a:rPr>
              <a:t>Plant Protection  </a:t>
            </a:r>
          </a:p>
          <a:p>
            <a:pPr lvl="1"/>
            <a:r>
              <a:rPr lang="en-US" sz="2000" dirty="0">
                <a:solidFill>
                  <a:srgbClr val="000000"/>
                </a:solidFill>
              </a:rPr>
              <a:t>Pests and diseases.</a:t>
            </a:r>
          </a:p>
          <a:p>
            <a:pPr lvl="1"/>
            <a:r>
              <a:rPr lang="en-US" sz="2000" dirty="0">
                <a:solidFill>
                  <a:srgbClr val="000000"/>
                </a:solidFill>
              </a:rPr>
              <a:t>Weather</a:t>
            </a:r>
          </a:p>
          <a:p>
            <a:pPr lvl="1"/>
            <a:r>
              <a:rPr lang="en-US" sz="2000" dirty="0">
                <a:solidFill>
                  <a:srgbClr val="000000"/>
                </a:solidFill>
              </a:rPr>
              <a:t>Best Practices</a:t>
            </a:r>
          </a:p>
          <a:p>
            <a:pPr lvl="1"/>
            <a:r>
              <a:rPr lang="en-US" sz="2000" dirty="0">
                <a:solidFill>
                  <a:srgbClr val="000000"/>
                </a:solidFill>
              </a:rPr>
              <a:t>Unbiased Recommendations on Products</a:t>
            </a:r>
          </a:p>
          <a:p>
            <a:pPr marL="457200" lvl="1" indent="0">
              <a:buNone/>
            </a:pPr>
            <a:endParaRPr lang="en-IN" sz="2000" dirty="0">
              <a:solidFill>
                <a:srgbClr val="000000"/>
              </a:solidFill>
            </a:endParaRPr>
          </a:p>
          <a:p>
            <a:r>
              <a:rPr lang="en-IN" b="1" dirty="0">
                <a:solidFill>
                  <a:srgbClr val="000000"/>
                </a:solidFill>
                <a:ea typeface="Calibri" panose="020F0502020204030204" pitchFamily="34" charset="0"/>
              </a:rPr>
              <a:t>Chatbot making has 3 parts:</a:t>
            </a:r>
          </a:p>
          <a:p>
            <a:pPr lvl="1"/>
            <a:r>
              <a:rPr lang="en-IN" sz="2000" dirty="0">
                <a:solidFill>
                  <a:srgbClr val="000000"/>
                </a:solidFill>
                <a:effectLst/>
                <a:ea typeface="Calibri" panose="020F0502020204030204" pitchFamily="34" charset="0"/>
              </a:rPr>
              <a:t>Intent Matching </a:t>
            </a:r>
          </a:p>
          <a:p>
            <a:pPr lvl="1"/>
            <a:r>
              <a:rPr lang="en-IN" sz="2000" dirty="0">
                <a:solidFill>
                  <a:srgbClr val="000000"/>
                </a:solidFill>
                <a:ea typeface="Calibri" panose="020F0502020204030204" pitchFamily="34" charset="0"/>
              </a:rPr>
              <a:t>Entity Extraction </a:t>
            </a:r>
          </a:p>
          <a:p>
            <a:pPr lvl="1"/>
            <a:r>
              <a:rPr lang="en-IN" sz="2000" dirty="0">
                <a:solidFill>
                  <a:srgbClr val="000000"/>
                </a:solidFill>
                <a:effectLst/>
                <a:ea typeface="Calibri" panose="020F0502020204030204" pitchFamily="34" charset="0"/>
              </a:rPr>
              <a:t>Dialog Control </a:t>
            </a:r>
            <a:endParaRPr lang="en-IN" sz="2000" dirty="0">
              <a:effectLst/>
              <a:ea typeface="Calibri" panose="020F0502020204030204" pitchFamily="34" charset="0"/>
            </a:endParaRPr>
          </a:p>
          <a:p>
            <a:pPr algn="just"/>
            <a:endParaRPr lang="en-US" sz="2800" dirty="0"/>
          </a:p>
        </p:txBody>
      </p:sp>
      <p:sp>
        <p:nvSpPr>
          <p:cNvPr id="4" name="Slide Number Placeholder 4">
            <a:extLst>
              <a:ext uri="{FF2B5EF4-FFF2-40B4-BE49-F238E27FC236}">
                <a16:creationId xmlns:a16="http://schemas.microsoft.com/office/drawing/2014/main" id="{30B32A0B-0B1F-45D4-B410-6B50AC01603D}"/>
              </a:ext>
            </a:extLst>
          </p:cNvPr>
          <p:cNvSpPr>
            <a:spLocks noGrp="1"/>
          </p:cNvSpPr>
          <p:nvPr>
            <p:ph type="sldNum" sz="quarter" idx="12"/>
          </p:nvPr>
        </p:nvSpPr>
        <p:spPr>
          <a:xfrm>
            <a:off x="8737600" y="6356351"/>
            <a:ext cx="2844800" cy="365125"/>
          </a:xfrm>
        </p:spPr>
        <p:txBody>
          <a:bodyPr/>
          <a:lstStyle/>
          <a:p>
            <a:pPr fontAlgn="base">
              <a:spcBef>
                <a:spcPct val="0"/>
              </a:spcBef>
              <a:spcAft>
                <a:spcPct val="0"/>
              </a:spcAft>
            </a:pPr>
            <a:fld id="{DFFEFD45-1A5E-4923-BE86-DF97595BF4E9}" type="slidenum">
              <a:rPr lang="en-US" altLang="en-US" smtClean="0">
                <a:cs typeface="Arial" panose="020B0604020202020204" pitchFamily="34" charset="0"/>
              </a:rPr>
              <a:pPr fontAlgn="base">
                <a:spcBef>
                  <a:spcPct val="0"/>
                </a:spcBef>
                <a:spcAft>
                  <a:spcPct val="0"/>
                </a:spcAft>
              </a:pPr>
              <a:t>13</a:t>
            </a:fld>
            <a:endParaRPr lang="en-US" altLang="en-US">
              <a:cs typeface="Arial" panose="020B0604020202020204" pitchFamily="34" charset="0"/>
            </a:endParaRPr>
          </a:p>
        </p:txBody>
      </p:sp>
      <p:pic>
        <p:nvPicPr>
          <p:cNvPr id="6" name="Picture 5">
            <a:extLst>
              <a:ext uri="{FF2B5EF4-FFF2-40B4-BE49-F238E27FC236}">
                <a16:creationId xmlns:a16="http://schemas.microsoft.com/office/drawing/2014/main" id="{E959937D-0FF7-4FB7-97D3-85316994F02F}"/>
              </a:ext>
            </a:extLst>
          </p:cNvPr>
          <p:cNvPicPr>
            <a:picLocks noChangeAspect="1"/>
          </p:cNvPicPr>
          <p:nvPr/>
        </p:nvPicPr>
        <p:blipFill>
          <a:blip r:embed="rId2"/>
          <a:stretch>
            <a:fillRect/>
          </a:stretch>
        </p:blipFill>
        <p:spPr>
          <a:xfrm>
            <a:off x="8174163" y="1893456"/>
            <a:ext cx="2844800" cy="2648232"/>
          </a:xfrm>
          <a:prstGeom prst="rect">
            <a:avLst/>
          </a:prstGeom>
        </p:spPr>
      </p:pic>
      <p:sp>
        <p:nvSpPr>
          <p:cNvPr id="7" name="TextBox 6">
            <a:extLst>
              <a:ext uri="{FF2B5EF4-FFF2-40B4-BE49-F238E27FC236}">
                <a16:creationId xmlns:a16="http://schemas.microsoft.com/office/drawing/2014/main" id="{915FEB57-FF49-4ACA-B1DD-176C0C91694C}"/>
              </a:ext>
            </a:extLst>
          </p:cNvPr>
          <p:cNvSpPr txBox="1"/>
          <p:nvPr/>
        </p:nvSpPr>
        <p:spPr>
          <a:xfrm>
            <a:off x="8857653" y="4658269"/>
            <a:ext cx="1847292" cy="584775"/>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Fig5. System Entity </a:t>
            </a:r>
          </a:p>
          <a:p>
            <a:endParaRPr lang="en-IN" dirty="0"/>
          </a:p>
        </p:txBody>
      </p:sp>
    </p:spTree>
    <p:extLst>
      <p:ext uri="{BB962C8B-B14F-4D97-AF65-F5344CB8AC3E}">
        <p14:creationId xmlns:p14="http://schemas.microsoft.com/office/powerpoint/2010/main" val="344581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B687-EF94-435D-80A1-EF3D868EECBB}"/>
              </a:ext>
            </a:extLst>
          </p:cNvPr>
          <p:cNvSpPr>
            <a:spLocks noGrp="1"/>
          </p:cNvSpPr>
          <p:nvPr>
            <p:ph type="title"/>
          </p:nvPr>
        </p:nvSpPr>
        <p:spPr>
          <a:xfrm>
            <a:off x="830555" y="0"/>
            <a:ext cx="10972800" cy="609600"/>
          </a:xfrm>
        </p:spPr>
        <p:txBody>
          <a:bodyPr/>
          <a:lstStyle/>
          <a:p>
            <a:r>
              <a:rPr lang="en-IN" dirty="0"/>
              <a:t>References </a:t>
            </a:r>
          </a:p>
        </p:txBody>
      </p:sp>
      <p:sp>
        <p:nvSpPr>
          <p:cNvPr id="3" name="Content Placeholder 2">
            <a:extLst>
              <a:ext uri="{FF2B5EF4-FFF2-40B4-BE49-F238E27FC236}">
                <a16:creationId xmlns:a16="http://schemas.microsoft.com/office/drawing/2014/main" id="{76B5DC79-7160-4468-AE24-EC5C3AD60C2C}"/>
              </a:ext>
            </a:extLst>
          </p:cNvPr>
          <p:cNvSpPr>
            <a:spLocks noGrp="1"/>
          </p:cNvSpPr>
          <p:nvPr>
            <p:ph idx="1"/>
          </p:nvPr>
        </p:nvSpPr>
        <p:spPr>
          <a:xfrm>
            <a:off x="915327" y="701336"/>
            <a:ext cx="10972800" cy="5832629"/>
          </a:xfrm>
        </p:spPr>
        <p:txBody>
          <a:bodyPr>
            <a:normAutofit/>
          </a:bodyPr>
          <a:lstStyle/>
          <a:p>
            <a:pPr indent="0">
              <a:spcBef>
                <a:spcPts val="800"/>
              </a:spcBef>
              <a:spcAft>
                <a:spcPts val="400"/>
              </a:spcAft>
              <a:buNone/>
              <a:tabLst>
                <a:tab pos="137160" algn="l"/>
                <a:tab pos="365760" algn="l"/>
                <a:tab pos="137160" algn="l"/>
              </a:tabLst>
            </a:pPr>
            <a:r>
              <a:rPr lang="en-IN" sz="1800" i="1" dirty="0">
                <a:effectLst/>
                <a:ea typeface="Calibri" panose="020F0502020204030204" pitchFamily="34" charset="0"/>
              </a:rPr>
              <a:t>[1] Satish Babu (2013), ‘A Software Model for Precision Agriculture for Small and Marginal Farmers’, at the International Centre </a:t>
            </a:r>
            <a:r>
              <a:rPr lang="en-IN" sz="1800" i="1" dirty="0" err="1">
                <a:effectLst/>
                <a:ea typeface="Calibri" panose="020F0502020204030204" pitchFamily="34" charset="0"/>
              </a:rPr>
              <a:t>forFree</a:t>
            </a:r>
            <a:r>
              <a:rPr lang="en-IN" sz="1800" i="1" dirty="0">
                <a:effectLst/>
                <a:ea typeface="Calibri" panose="020F0502020204030204" pitchFamily="34" charset="0"/>
              </a:rPr>
              <a:t> and Open Source Software (ICFOSS) Trivandrum, India. </a:t>
            </a:r>
            <a:br>
              <a:rPr lang="en-IN" sz="1800" i="1" dirty="0">
                <a:effectLst/>
                <a:ea typeface="Calibri" panose="020F0502020204030204" pitchFamily="34" charset="0"/>
              </a:rPr>
            </a:br>
            <a:r>
              <a:rPr lang="en-IN" sz="1800" i="1" dirty="0">
                <a:effectLst/>
                <a:ea typeface="Calibri" panose="020F0502020204030204" pitchFamily="34" charset="0"/>
              </a:rPr>
              <a:t>[2] </a:t>
            </a:r>
            <a:r>
              <a:rPr lang="en-IN" sz="1800" i="1" dirty="0" err="1">
                <a:effectLst/>
                <a:ea typeface="Calibri" panose="020F0502020204030204" pitchFamily="34" charset="0"/>
              </a:rPr>
              <a:t>Anshal</a:t>
            </a:r>
            <a:r>
              <a:rPr lang="en-IN" sz="1800" i="1" dirty="0">
                <a:effectLst/>
                <a:ea typeface="Calibri" panose="020F0502020204030204" pitchFamily="34" charset="0"/>
              </a:rPr>
              <a:t> </a:t>
            </a:r>
            <a:r>
              <a:rPr lang="en-IN" sz="1800" i="1" dirty="0" err="1">
                <a:effectLst/>
                <a:ea typeface="Calibri" panose="020F0502020204030204" pitchFamily="34" charset="0"/>
              </a:rPr>
              <a:t>Savla</a:t>
            </a:r>
            <a:r>
              <a:rPr lang="en-IN" sz="1800" i="1" dirty="0">
                <a:effectLst/>
                <a:ea typeface="Calibri" panose="020F0502020204030204" pitchFamily="34" charset="0"/>
              </a:rPr>
              <a:t>, </a:t>
            </a:r>
            <a:r>
              <a:rPr lang="en-IN" sz="1800" i="1" dirty="0" err="1">
                <a:effectLst/>
                <a:ea typeface="Calibri" panose="020F0502020204030204" pitchFamily="34" charset="0"/>
              </a:rPr>
              <a:t>Parul</a:t>
            </a:r>
            <a:r>
              <a:rPr lang="en-IN" sz="1800" i="1" dirty="0">
                <a:effectLst/>
                <a:ea typeface="Calibri" panose="020F0502020204030204" pitchFamily="34" charset="0"/>
              </a:rPr>
              <a:t> Dhawan, </a:t>
            </a:r>
            <a:r>
              <a:rPr lang="en-IN" sz="1800" i="1" dirty="0" err="1">
                <a:effectLst/>
                <a:ea typeface="Calibri" panose="020F0502020204030204" pitchFamily="34" charset="0"/>
              </a:rPr>
              <a:t>Himtanaya</a:t>
            </a:r>
            <a:r>
              <a:rPr lang="en-IN" sz="1800" i="1" dirty="0">
                <a:effectLst/>
                <a:ea typeface="Calibri" panose="020F0502020204030204" pitchFamily="34" charset="0"/>
              </a:rPr>
              <a:t> </a:t>
            </a:r>
            <a:r>
              <a:rPr lang="en-IN" sz="1800" i="1" dirty="0" err="1">
                <a:effectLst/>
                <a:ea typeface="Calibri" panose="020F0502020204030204" pitchFamily="34" charset="0"/>
              </a:rPr>
              <a:t>Bhadada</a:t>
            </a:r>
            <a:r>
              <a:rPr lang="en-IN" sz="1800" i="1" dirty="0">
                <a:effectLst/>
                <a:ea typeface="Calibri" panose="020F0502020204030204" pitchFamily="34" charset="0"/>
              </a:rPr>
              <a:t>, Nivedita </a:t>
            </a:r>
            <a:r>
              <a:rPr lang="en-IN" sz="1800" i="1" dirty="0" err="1">
                <a:effectLst/>
                <a:ea typeface="Calibri" panose="020F0502020204030204" pitchFamily="34" charset="0"/>
              </a:rPr>
              <a:t>Israni</a:t>
            </a:r>
            <a:r>
              <a:rPr lang="en-IN" sz="1800" i="1" dirty="0">
                <a:effectLst/>
                <a:ea typeface="Calibri" panose="020F0502020204030204" pitchFamily="34" charset="0"/>
              </a:rPr>
              <a:t>, Alisha </a:t>
            </a:r>
            <a:r>
              <a:rPr lang="en-IN" sz="1800" i="1" dirty="0" err="1">
                <a:effectLst/>
                <a:ea typeface="Calibri" panose="020F0502020204030204" pitchFamily="34" charset="0"/>
              </a:rPr>
              <a:t>Mandholia</a:t>
            </a:r>
            <a:r>
              <a:rPr lang="en-IN" sz="1800" i="1" dirty="0">
                <a:effectLst/>
                <a:ea typeface="Calibri" panose="020F0502020204030204" pitchFamily="34" charset="0"/>
              </a:rPr>
              <a:t> , </a:t>
            </a:r>
            <a:r>
              <a:rPr lang="en-IN" sz="1800" i="1" dirty="0" err="1">
                <a:effectLst/>
                <a:ea typeface="Calibri" panose="020F0502020204030204" pitchFamily="34" charset="0"/>
              </a:rPr>
              <a:t>Sanya</a:t>
            </a:r>
            <a:r>
              <a:rPr lang="en-IN" sz="1800" i="1" dirty="0">
                <a:effectLst/>
                <a:ea typeface="Calibri" panose="020F0502020204030204" pitchFamily="34" charset="0"/>
              </a:rPr>
              <a:t> Bhardwaj (2015), ‘Survey of classification algorithms for formulating yield prediction accuracy in precision agriculture', Innovations in </a:t>
            </a:r>
            <a:r>
              <a:rPr lang="en-IN" sz="1800" i="1" dirty="0" err="1">
                <a:effectLst/>
                <a:ea typeface="Calibri" panose="020F0502020204030204" pitchFamily="34" charset="0"/>
              </a:rPr>
              <a:t>Information,Embedded</a:t>
            </a:r>
            <a:r>
              <a:rPr lang="en-IN" sz="1800" i="1" dirty="0">
                <a:effectLst/>
                <a:ea typeface="Calibri" panose="020F0502020204030204" pitchFamily="34" charset="0"/>
              </a:rPr>
              <a:t> and Communication systems (ICIIECS). [3] Rakesh Kumar, M.P. Singh, Prabhat Kumar and J.P. Singh (2015), ’Crop Selection Method to Maximize Crop Yield Rate using Machine Learning Technique’, International Conference on Smart Technologies and Management for Computing, Communication, Controls, Energy and Materials (ICSTM). </a:t>
            </a:r>
            <a:br>
              <a:rPr lang="en-IN" sz="1800" i="1" dirty="0">
                <a:effectLst/>
                <a:ea typeface="Calibri" panose="020F0502020204030204" pitchFamily="34" charset="0"/>
              </a:rPr>
            </a:br>
            <a:r>
              <a:rPr lang="en-IN" sz="1800" i="1" dirty="0">
                <a:effectLst/>
                <a:ea typeface="Calibri" panose="020F0502020204030204" pitchFamily="34" charset="0"/>
              </a:rPr>
              <a:t>[4] </a:t>
            </a:r>
            <a:r>
              <a:rPr lang="en-IN" sz="1800" i="1" dirty="0" err="1">
                <a:effectLst/>
                <a:ea typeface="Calibri" panose="020F0502020204030204" pitchFamily="34" charset="0"/>
              </a:rPr>
              <a:t>Liying</a:t>
            </a:r>
            <a:r>
              <a:rPr lang="en-IN" sz="1800" i="1" dirty="0">
                <a:effectLst/>
                <a:ea typeface="Calibri" panose="020F0502020204030204" pitchFamily="34" charset="0"/>
              </a:rPr>
              <a:t> Yang (2011), ‘Classifiers selection for ensemble learning based on accuracy and diversity’ Published by Elsevier Ltd. Selection and/or peer-review under responsibility of [CEIS]. </a:t>
            </a:r>
            <a:br>
              <a:rPr lang="en-IN" sz="1800" i="1" dirty="0">
                <a:effectLst/>
                <a:ea typeface="Calibri" panose="020F0502020204030204" pitchFamily="34" charset="0"/>
              </a:rPr>
            </a:br>
            <a:r>
              <a:rPr lang="en-IN" sz="1800" i="1" dirty="0">
                <a:effectLst/>
                <a:ea typeface="Calibri" panose="020F0502020204030204" pitchFamily="34" charset="0"/>
              </a:rPr>
              <a:t>[5] A.T.M Shakil Ahamed, </a:t>
            </a:r>
            <a:r>
              <a:rPr lang="en-IN" sz="1800" i="1" dirty="0" err="1">
                <a:effectLst/>
                <a:ea typeface="Calibri" panose="020F0502020204030204" pitchFamily="34" charset="0"/>
              </a:rPr>
              <a:t>Navid</a:t>
            </a:r>
            <a:r>
              <a:rPr lang="en-IN" sz="1800" i="1" dirty="0">
                <a:effectLst/>
                <a:ea typeface="Calibri" panose="020F0502020204030204" pitchFamily="34" charset="0"/>
              </a:rPr>
              <a:t> </a:t>
            </a:r>
            <a:r>
              <a:rPr lang="en-IN" sz="1800" i="1" dirty="0" err="1">
                <a:effectLst/>
                <a:ea typeface="Calibri" panose="020F0502020204030204" pitchFamily="34" charset="0"/>
              </a:rPr>
              <a:t>Tanzeem</a:t>
            </a:r>
            <a:r>
              <a:rPr lang="en-IN" sz="1800" i="1" dirty="0">
                <a:effectLst/>
                <a:ea typeface="Calibri" panose="020F0502020204030204" pitchFamily="34" charset="0"/>
              </a:rPr>
              <a:t> Mahmood, Nazmul Hossain, Mohammad </a:t>
            </a:r>
            <a:r>
              <a:rPr lang="en-IN" sz="1800" i="1" dirty="0" err="1">
                <a:effectLst/>
                <a:ea typeface="Calibri" panose="020F0502020204030204" pitchFamily="34" charset="0"/>
              </a:rPr>
              <a:t>Tanzir</a:t>
            </a:r>
            <a:r>
              <a:rPr lang="en-IN" sz="1800" i="1" dirty="0">
                <a:effectLst/>
                <a:ea typeface="Calibri" panose="020F0502020204030204" pitchFamily="34" charset="0"/>
              </a:rPr>
              <a:t> Kabir, </a:t>
            </a:r>
            <a:r>
              <a:rPr lang="en-IN" sz="1800" i="1" dirty="0" err="1">
                <a:effectLst/>
                <a:ea typeface="Calibri" panose="020F0502020204030204" pitchFamily="34" charset="0"/>
              </a:rPr>
              <a:t>Kallal</a:t>
            </a:r>
            <a:r>
              <a:rPr lang="en-IN" sz="1800" i="1" dirty="0">
                <a:effectLst/>
                <a:ea typeface="Calibri" panose="020F0502020204030204" pitchFamily="34" charset="0"/>
              </a:rPr>
              <a:t> Das, </a:t>
            </a:r>
            <a:r>
              <a:rPr lang="en-IN" sz="1800" i="1" dirty="0" err="1">
                <a:effectLst/>
                <a:ea typeface="Calibri" panose="020F0502020204030204" pitchFamily="34" charset="0"/>
              </a:rPr>
              <a:t>Faridur</a:t>
            </a:r>
            <a:r>
              <a:rPr lang="en-IN" sz="1800" i="1" dirty="0">
                <a:effectLst/>
                <a:ea typeface="Calibri" panose="020F0502020204030204" pitchFamily="34" charset="0"/>
              </a:rPr>
              <a:t> Rahman, </a:t>
            </a:r>
            <a:r>
              <a:rPr lang="en-IN" sz="1800" i="1" dirty="0" err="1">
                <a:effectLst/>
                <a:ea typeface="Calibri" panose="020F0502020204030204" pitchFamily="34" charset="0"/>
              </a:rPr>
              <a:t>Rashedur</a:t>
            </a:r>
            <a:r>
              <a:rPr lang="en-IN" sz="1800" i="1" dirty="0">
                <a:effectLst/>
                <a:ea typeface="Calibri" panose="020F0502020204030204" pitchFamily="34" charset="0"/>
              </a:rPr>
              <a:t> M Rahman (2015) , ‘Applying Data Mining Techniques to Predict Annual Yield of Major Crops and Recommend Planting Different Crops in Different Districts in Bangladesh’ , (SNPD) IEEE/ACIS International Conference. </a:t>
            </a:r>
            <a:br>
              <a:rPr lang="en-IN" sz="1800" i="1" dirty="0">
                <a:effectLst/>
                <a:ea typeface="Calibri" panose="020F0502020204030204" pitchFamily="34" charset="0"/>
              </a:rPr>
            </a:br>
            <a:r>
              <a:rPr lang="en-IN" sz="1800" i="1" dirty="0">
                <a:effectLst/>
                <a:ea typeface="Calibri" panose="020F0502020204030204" pitchFamily="34" charset="0"/>
              </a:rPr>
              <a:t>[6] </a:t>
            </a:r>
            <a:r>
              <a:rPr lang="en-IN" sz="1800" i="1" dirty="0" err="1">
                <a:effectLst/>
                <a:ea typeface="Calibri" panose="020F0502020204030204" pitchFamily="34" charset="0"/>
              </a:rPr>
              <a:t>Aymen</a:t>
            </a:r>
            <a:r>
              <a:rPr lang="en-IN" sz="1800" i="1" dirty="0">
                <a:effectLst/>
                <a:ea typeface="Calibri" panose="020F0502020204030204" pitchFamily="34" charset="0"/>
              </a:rPr>
              <a:t> E </a:t>
            </a:r>
            <a:r>
              <a:rPr lang="en-IN" sz="1800" i="1" dirty="0" err="1">
                <a:effectLst/>
                <a:ea typeface="Calibri" panose="020F0502020204030204" pitchFamily="34" charset="0"/>
              </a:rPr>
              <a:t>Khedr</a:t>
            </a:r>
            <a:r>
              <a:rPr lang="en-IN" sz="1800" i="1" dirty="0">
                <a:effectLst/>
                <a:ea typeface="Calibri" panose="020F0502020204030204" pitchFamily="34" charset="0"/>
              </a:rPr>
              <a:t>, Mona </a:t>
            </a:r>
            <a:r>
              <a:rPr lang="en-IN" sz="1800" i="1" dirty="0" err="1">
                <a:effectLst/>
                <a:ea typeface="Calibri" panose="020F0502020204030204" pitchFamily="34" charset="0"/>
              </a:rPr>
              <a:t>Kadry</a:t>
            </a:r>
            <a:r>
              <a:rPr lang="en-IN" sz="1800" i="1" dirty="0">
                <a:effectLst/>
                <a:ea typeface="Calibri" panose="020F0502020204030204" pitchFamily="34" charset="0"/>
              </a:rPr>
              <a:t>, </a:t>
            </a:r>
            <a:r>
              <a:rPr lang="en-IN" sz="1800" i="1" dirty="0" err="1">
                <a:effectLst/>
                <a:ea typeface="Calibri" panose="020F0502020204030204" pitchFamily="34" charset="0"/>
              </a:rPr>
              <a:t>Ghada</a:t>
            </a:r>
            <a:r>
              <a:rPr lang="en-IN" sz="1800" i="1" dirty="0">
                <a:effectLst/>
                <a:ea typeface="Calibri" panose="020F0502020204030204" pitchFamily="34" charset="0"/>
              </a:rPr>
              <a:t> Walid (2015), ‘Proposed Framework for Implementing Data Mining Techniques to Enhance Decisions in Agriculture Sector Applied Case on Food Security Information </a:t>
            </a:r>
            <a:r>
              <a:rPr lang="en-IN" sz="1800" i="1" dirty="0" err="1">
                <a:effectLst/>
                <a:ea typeface="Calibri" panose="020F0502020204030204" pitchFamily="34" charset="0"/>
              </a:rPr>
              <a:t>Center</a:t>
            </a:r>
            <a:r>
              <a:rPr lang="en-IN" sz="1800" i="1" dirty="0">
                <a:effectLst/>
                <a:ea typeface="Calibri" panose="020F0502020204030204" pitchFamily="34" charset="0"/>
              </a:rPr>
              <a:t> Ministry of Agriculture, Egypt’, International. </a:t>
            </a:r>
            <a:br>
              <a:rPr lang="en-IN" sz="1800" i="1" dirty="0">
                <a:effectLst/>
                <a:ea typeface="Calibri" panose="020F0502020204030204" pitchFamily="34" charset="0"/>
              </a:rPr>
            </a:br>
            <a:r>
              <a:rPr lang="en-IN" sz="1800" i="1" dirty="0">
                <a:effectLst/>
                <a:ea typeface="Calibri" panose="020F0502020204030204" pitchFamily="34" charset="0"/>
              </a:rPr>
              <a:t>[7] </a:t>
            </a:r>
            <a:r>
              <a:rPr lang="en-IN" sz="1800" i="1" dirty="0" err="1">
                <a:effectLst/>
                <a:ea typeface="Calibri" panose="020F0502020204030204" pitchFamily="34" charset="0"/>
              </a:rPr>
              <a:t>Monali</a:t>
            </a:r>
            <a:r>
              <a:rPr lang="en-IN" sz="1800" i="1" dirty="0">
                <a:effectLst/>
                <a:ea typeface="Calibri" panose="020F0502020204030204" pitchFamily="34" charset="0"/>
              </a:rPr>
              <a:t> Paul, Santosh K. Vishwakarma, Ashok Verma (2015), ‘Analysis of Soil Behaviour and Prediction of Crop Yield using Data Mining Approach’, International Conference on Computational Intelligence and Communication Networks</a:t>
            </a:r>
          </a:p>
          <a:p>
            <a:pPr indent="0">
              <a:spcBef>
                <a:spcPts val="800"/>
              </a:spcBef>
              <a:spcAft>
                <a:spcPts val="400"/>
              </a:spcAft>
              <a:buNone/>
              <a:tabLst>
                <a:tab pos="137160" algn="l"/>
                <a:tab pos="365760" algn="l"/>
                <a:tab pos="137160" algn="l"/>
              </a:tabLst>
            </a:pPr>
            <a:endParaRPr lang="en-IN" sz="1050" dirty="0">
              <a:solidFill>
                <a:srgbClr val="9AA0A6"/>
              </a:solidFill>
              <a:latin typeface="Roboto"/>
            </a:endParaRPr>
          </a:p>
        </p:txBody>
      </p:sp>
      <p:sp>
        <p:nvSpPr>
          <p:cNvPr id="4" name="Slide Number Placeholder 4">
            <a:extLst>
              <a:ext uri="{FF2B5EF4-FFF2-40B4-BE49-F238E27FC236}">
                <a16:creationId xmlns:a16="http://schemas.microsoft.com/office/drawing/2014/main" id="{FC73057C-4541-4762-B053-DDBDA99EC7D3}"/>
              </a:ext>
            </a:extLst>
          </p:cNvPr>
          <p:cNvSpPr>
            <a:spLocks noGrp="1"/>
          </p:cNvSpPr>
          <p:nvPr>
            <p:ph type="sldNum" sz="quarter" idx="12"/>
          </p:nvPr>
        </p:nvSpPr>
        <p:spPr>
          <a:xfrm>
            <a:off x="8737600" y="6356351"/>
            <a:ext cx="2844800" cy="365125"/>
          </a:xfrm>
        </p:spPr>
        <p:txBody>
          <a:bodyPr/>
          <a:lstStyle/>
          <a:p>
            <a:pPr fontAlgn="base">
              <a:spcBef>
                <a:spcPct val="0"/>
              </a:spcBef>
              <a:spcAft>
                <a:spcPct val="0"/>
              </a:spcAft>
            </a:pPr>
            <a:fld id="{DFFEFD45-1A5E-4923-BE86-DF97595BF4E9}" type="slidenum">
              <a:rPr lang="en-US" altLang="en-US" smtClean="0">
                <a:cs typeface="Arial" panose="020B0604020202020204" pitchFamily="34" charset="0"/>
              </a:rPr>
              <a:pPr fontAlgn="base">
                <a:spcBef>
                  <a:spcPct val="0"/>
                </a:spcBef>
                <a:spcAft>
                  <a:spcPct val="0"/>
                </a:spcAft>
              </a:pPr>
              <a:t>14</a:t>
            </a:fld>
            <a:endParaRPr lang="en-US" altLang="en-US">
              <a:cs typeface="Arial" panose="020B0604020202020204" pitchFamily="34" charset="0"/>
            </a:endParaRPr>
          </a:p>
        </p:txBody>
      </p:sp>
    </p:spTree>
    <p:extLst>
      <p:ext uri="{BB962C8B-B14F-4D97-AF65-F5344CB8AC3E}">
        <p14:creationId xmlns:p14="http://schemas.microsoft.com/office/powerpoint/2010/main" val="126828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91C5-B0FF-4F27-AD31-AE1EEACADC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4DD75C-43CE-4ADD-8263-6C2A5C38D65F}"/>
              </a:ext>
            </a:extLst>
          </p:cNvPr>
          <p:cNvSpPr>
            <a:spLocks noGrp="1"/>
          </p:cNvSpPr>
          <p:nvPr>
            <p:ph idx="1"/>
          </p:nvPr>
        </p:nvSpPr>
        <p:spPr>
          <a:xfrm>
            <a:off x="3790765" y="2911876"/>
            <a:ext cx="5299969" cy="1524339"/>
          </a:xfrm>
        </p:spPr>
        <p:txBody>
          <a:bodyPr>
            <a:normAutofit/>
          </a:bodyPr>
          <a:lstStyle/>
          <a:p>
            <a:pPr marL="0" indent="0" algn="ctr">
              <a:buNone/>
            </a:pPr>
            <a:r>
              <a:rPr lang="en-US" sz="6000" b="1" dirty="0"/>
              <a:t>THANK YOU </a:t>
            </a:r>
            <a:endParaRPr lang="en-IN" sz="6000" b="1" dirty="0"/>
          </a:p>
        </p:txBody>
      </p:sp>
      <p:sp>
        <p:nvSpPr>
          <p:cNvPr id="4" name="Slide Number Placeholder 3">
            <a:extLst>
              <a:ext uri="{FF2B5EF4-FFF2-40B4-BE49-F238E27FC236}">
                <a16:creationId xmlns:a16="http://schemas.microsoft.com/office/drawing/2014/main" id="{1B015311-EBB2-4DDF-AA63-CCFCEFB5C6D3}"/>
              </a:ext>
            </a:extLst>
          </p:cNvPr>
          <p:cNvSpPr>
            <a:spLocks noGrp="1"/>
          </p:cNvSpPr>
          <p:nvPr>
            <p:ph type="sldNum" sz="quarter" idx="12"/>
          </p:nvPr>
        </p:nvSpPr>
        <p:spPr/>
        <p:txBody>
          <a:bodyPr/>
          <a:lstStyle/>
          <a:p>
            <a:pPr fontAlgn="base">
              <a:spcBef>
                <a:spcPct val="0"/>
              </a:spcBef>
              <a:spcAft>
                <a:spcPct val="0"/>
              </a:spcAft>
            </a:pPr>
            <a:fld id="{CB84C75C-0810-48D6-9E82-505EDCB9146A}" type="slidenum">
              <a:rPr lang="en-US" altLang="en-US" smtClean="0">
                <a:cs typeface="Arial" panose="020B0604020202020204" pitchFamily="34" charset="0"/>
              </a:rPr>
              <a:pPr fontAlgn="base">
                <a:spcBef>
                  <a:spcPct val="0"/>
                </a:spcBef>
                <a:spcAft>
                  <a:spcPct val="0"/>
                </a:spcAft>
              </a:pPr>
              <a:t>15</a:t>
            </a:fld>
            <a:endParaRPr lang="en-US" altLang="en-US">
              <a:cs typeface="Arial" panose="020B0604020202020204" pitchFamily="34" charset="0"/>
            </a:endParaRPr>
          </a:p>
        </p:txBody>
      </p:sp>
    </p:spTree>
    <p:extLst>
      <p:ext uri="{BB962C8B-B14F-4D97-AF65-F5344CB8AC3E}">
        <p14:creationId xmlns:p14="http://schemas.microsoft.com/office/powerpoint/2010/main" val="268612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9E42AD4-0046-405A-B81F-1A16D3F46ACF}"/>
              </a:ext>
            </a:extLst>
          </p:cNvPr>
          <p:cNvSpPr>
            <a:spLocks noGrp="1"/>
          </p:cNvSpPr>
          <p:nvPr>
            <p:ph type="title"/>
          </p:nvPr>
        </p:nvSpPr>
        <p:spPr/>
        <p:txBody>
          <a:bodyPr/>
          <a:lstStyle/>
          <a:p>
            <a:r>
              <a:rPr lang="en-IN" altLang="en-US"/>
              <a:t>AIM</a:t>
            </a:r>
          </a:p>
        </p:txBody>
      </p:sp>
      <p:sp>
        <p:nvSpPr>
          <p:cNvPr id="3" name="Content Placeholder 2">
            <a:extLst>
              <a:ext uri="{FF2B5EF4-FFF2-40B4-BE49-F238E27FC236}">
                <a16:creationId xmlns:a16="http://schemas.microsoft.com/office/drawing/2014/main" id="{D0FE30A4-089B-4273-8565-638170B463C3}"/>
              </a:ext>
            </a:extLst>
          </p:cNvPr>
          <p:cNvSpPr>
            <a:spLocks noGrp="1"/>
          </p:cNvSpPr>
          <p:nvPr>
            <p:ph idx="1"/>
          </p:nvPr>
        </p:nvSpPr>
        <p:spPr>
          <a:xfrm>
            <a:off x="2209800" y="603250"/>
            <a:ext cx="8229600" cy="5945332"/>
          </a:xfrm>
        </p:spPr>
        <p:txBody>
          <a:bodyPr>
            <a:normAutofit/>
          </a:bodyPr>
          <a:lstStyle/>
          <a:p>
            <a:pPr lvl="1">
              <a:defRPr/>
            </a:pPr>
            <a:r>
              <a:rPr lang="en-IN" sz="2000" dirty="0">
                <a:solidFill>
                  <a:srgbClr val="000000"/>
                </a:solidFill>
              </a:rPr>
              <a:t>CROP PREDICTION AND FERTILIZER PREDICTION</a:t>
            </a:r>
          </a:p>
          <a:p>
            <a:pPr lvl="1">
              <a:defRPr/>
            </a:pPr>
            <a:r>
              <a:rPr lang="en-IN" sz="2000" dirty="0">
                <a:solidFill>
                  <a:srgbClr val="000000"/>
                </a:solidFill>
              </a:rPr>
              <a:t>PLANT DISEASE DETECTION</a:t>
            </a:r>
          </a:p>
          <a:p>
            <a:pPr lvl="1">
              <a:defRPr/>
            </a:pPr>
            <a:r>
              <a:rPr lang="en-IN" sz="2000" dirty="0">
                <a:solidFill>
                  <a:srgbClr val="000000"/>
                </a:solidFill>
              </a:rPr>
              <a:t>CHAT BOT</a:t>
            </a:r>
          </a:p>
          <a:p>
            <a:pPr lvl="1">
              <a:defRPr/>
            </a:pPr>
            <a:r>
              <a:rPr lang="en-IN" sz="2000" dirty="0">
                <a:solidFill>
                  <a:srgbClr val="000000"/>
                </a:solidFill>
              </a:rPr>
              <a:t>E-MARKET VENDORS</a:t>
            </a:r>
          </a:p>
          <a:p>
            <a:pPr lvl="1">
              <a:defRPr/>
            </a:pPr>
            <a:r>
              <a:rPr lang="en-IN" sz="2000" dirty="0">
                <a:solidFill>
                  <a:srgbClr val="000000"/>
                </a:solidFill>
              </a:rPr>
              <a:t>AN INTERFACE FOR GOVERNMENT SCHEMES</a:t>
            </a:r>
            <a:r>
              <a:rPr lang="en-IN" dirty="0"/>
              <a:t>		</a:t>
            </a:r>
          </a:p>
          <a:p>
            <a:pPr marL="0" indent="0">
              <a:buNone/>
              <a:defRPr/>
            </a:pPr>
            <a:endParaRPr lang="en-IN" dirty="0"/>
          </a:p>
          <a:p>
            <a:pPr marL="0" indent="0">
              <a:buNone/>
              <a:defRPr/>
            </a:pPr>
            <a:endParaRPr lang="en-IN" dirty="0"/>
          </a:p>
          <a:p>
            <a:pPr marL="0" indent="0">
              <a:buNone/>
              <a:defRPr/>
            </a:pPr>
            <a:endParaRPr lang="en-IN" dirty="0"/>
          </a:p>
          <a:p>
            <a:pPr lvl="1">
              <a:defRPr/>
            </a:pPr>
            <a:r>
              <a:rPr lang="en-IN" sz="2000" dirty="0">
                <a:solidFill>
                  <a:srgbClr val="000000"/>
                </a:solidFill>
              </a:rPr>
              <a:t>A major portion of the farming community in India are not well versed with the recent technology.</a:t>
            </a:r>
          </a:p>
          <a:p>
            <a:pPr lvl="1">
              <a:defRPr/>
            </a:pPr>
            <a:r>
              <a:rPr lang="en-IN" sz="2000" dirty="0">
                <a:solidFill>
                  <a:srgbClr val="000000"/>
                </a:solidFill>
              </a:rPr>
              <a:t>They depend on the traditional methods for farming and that is not really efficient in recent times.</a:t>
            </a:r>
          </a:p>
          <a:p>
            <a:pPr lvl="1">
              <a:defRPr/>
            </a:pPr>
            <a:r>
              <a:rPr lang="en-IN" sz="2000" dirty="0">
                <a:solidFill>
                  <a:srgbClr val="000000"/>
                </a:solidFill>
              </a:rPr>
              <a:t>It is a task for farmers to get access to the farming instruments.</a:t>
            </a:r>
          </a:p>
          <a:p>
            <a:pPr lvl="1">
              <a:defRPr/>
            </a:pPr>
            <a:r>
              <a:rPr lang="en-IN" sz="2000" dirty="0">
                <a:solidFill>
                  <a:srgbClr val="000000"/>
                </a:solidFill>
              </a:rPr>
              <a:t>Government launches various schemes for farmers but due to their scarce resources they are not really aware of all the changes happening.</a:t>
            </a:r>
          </a:p>
        </p:txBody>
      </p:sp>
      <p:sp>
        <p:nvSpPr>
          <p:cNvPr id="5124" name="Slide Number Placeholder 3">
            <a:extLst>
              <a:ext uri="{FF2B5EF4-FFF2-40B4-BE49-F238E27FC236}">
                <a16:creationId xmlns:a16="http://schemas.microsoft.com/office/drawing/2014/main" id="{952B60F5-3947-41EA-9E8C-11DF0BE839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7D2FBD-390D-4885-9E42-C0CE9ACD78FB}" type="slidenum">
              <a:rPr lang="en-US" altLang="en-US" smtClean="0">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5125" name="TextBox 4">
            <a:extLst>
              <a:ext uri="{FF2B5EF4-FFF2-40B4-BE49-F238E27FC236}">
                <a16:creationId xmlns:a16="http://schemas.microsoft.com/office/drawing/2014/main" id="{EF768E98-A1CA-4A1C-84E9-0417032D3C2F}"/>
              </a:ext>
            </a:extLst>
          </p:cNvPr>
          <p:cNvSpPr txBox="1">
            <a:spLocks noChangeArrowheads="1"/>
          </p:cNvSpPr>
          <p:nvPr/>
        </p:nvSpPr>
        <p:spPr bwMode="auto">
          <a:xfrm>
            <a:off x="5105400" y="2955925"/>
            <a:ext cx="2590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800" b="1">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75A0BA1-BAD7-4FCD-A39E-2426699373E4}"/>
              </a:ext>
            </a:extLst>
          </p:cNvPr>
          <p:cNvSpPr>
            <a:spLocks noGrp="1"/>
          </p:cNvSpPr>
          <p:nvPr>
            <p:ph type="title"/>
          </p:nvPr>
        </p:nvSpPr>
        <p:spPr/>
        <p:txBody>
          <a:bodyPr/>
          <a:lstStyle/>
          <a:p>
            <a:r>
              <a:rPr lang="en-IN" altLang="en-US"/>
              <a:t>LITERARURE REVIEW</a:t>
            </a:r>
          </a:p>
        </p:txBody>
      </p:sp>
      <p:graphicFrame>
        <p:nvGraphicFramePr>
          <p:cNvPr id="5" name="Table 5">
            <a:extLst>
              <a:ext uri="{FF2B5EF4-FFF2-40B4-BE49-F238E27FC236}">
                <a16:creationId xmlns:a16="http://schemas.microsoft.com/office/drawing/2014/main" id="{F5B99576-2F74-450F-803D-2DA323AA47B1}"/>
              </a:ext>
            </a:extLst>
          </p:cNvPr>
          <p:cNvGraphicFramePr>
            <a:graphicFrameLocks noGrp="1"/>
          </p:cNvGraphicFramePr>
          <p:nvPr>
            <p:ph idx="1"/>
            <p:extLst>
              <p:ext uri="{D42A27DB-BD31-4B8C-83A1-F6EECF244321}">
                <p14:modId xmlns:p14="http://schemas.microsoft.com/office/powerpoint/2010/main" val="158204028"/>
              </p:ext>
            </p:extLst>
          </p:nvPr>
        </p:nvGraphicFramePr>
        <p:xfrm>
          <a:off x="2267527" y="1052964"/>
          <a:ext cx="8229600" cy="5147365"/>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58281">
                <a:tc>
                  <a:txBody>
                    <a:bodyPr/>
                    <a:lstStyle/>
                    <a:p>
                      <a:r>
                        <a:rPr lang="en-IN" sz="1800" dirty="0">
                          <a:latin typeface="Times New Roman" panose="02020603050405020304" pitchFamily="18" charset="0"/>
                          <a:cs typeface="Times New Roman" panose="02020603050405020304" pitchFamily="18" charset="0"/>
                        </a:rPr>
                        <a:t>Paper</a:t>
                      </a:r>
                    </a:p>
                  </a:txBody>
                  <a:tcPr marT="45717" marB="45717"/>
                </a:tc>
                <a:tc>
                  <a:txBody>
                    <a:bodyPr/>
                    <a:lstStyle/>
                    <a:p>
                      <a:r>
                        <a:rPr lang="en-IN" sz="1800" dirty="0">
                          <a:latin typeface="Times New Roman" panose="02020603050405020304" pitchFamily="18" charset="0"/>
                          <a:cs typeface="Times New Roman" panose="02020603050405020304" pitchFamily="18" charset="0"/>
                        </a:rPr>
                        <a:t>Characteristic</a:t>
                      </a:r>
                    </a:p>
                  </a:txBody>
                  <a:tcPr marT="45717" marB="45717"/>
                </a:tc>
                <a:extLst>
                  <a:ext uri="{0D108BD9-81ED-4DB2-BD59-A6C34878D82A}">
                    <a16:rowId xmlns:a16="http://schemas.microsoft.com/office/drawing/2014/main" val="10000"/>
                  </a:ext>
                </a:extLst>
              </a:tr>
              <a:tr h="914339">
                <a:tc>
                  <a:txBody>
                    <a:bodyPr/>
                    <a:lstStyle/>
                    <a:p>
                      <a:r>
                        <a:rPr lang="en-IN" sz="1800" b="1" dirty="0">
                          <a:latin typeface="Times New Roman" panose="02020603050405020304" pitchFamily="18" charset="0"/>
                          <a:cs typeface="Times New Roman" panose="02020603050405020304" pitchFamily="18" charset="0"/>
                        </a:rPr>
                        <a:t>Paper  1</a:t>
                      </a:r>
                    </a:p>
                  </a:txBody>
                  <a:tcPr marT="45717" marB="45717"/>
                </a:tc>
                <a:tc>
                  <a:txBody>
                    <a:bodyPr/>
                    <a:lstStyle/>
                    <a:p>
                      <a:r>
                        <a:rPr lang="en-IN" sz="1800" dirty="0">
                          <a:latin typeface="Times New Roman" panose="02020603050405020304" pitchFamily="18" charset="0"/>
                          <a:cs typeface="Times New Roman" panose="02020603050405020304" pitchFamily="18" charset="0"/>
                        </a:rPr>
                        <a:t>It states the requirements and planning needed for developing a model for precision farming</a:t>
                      </a:r>
                    </a:p>
                  </a:txBody>
                  <a:tcPr marT="45717" marB="45717"/>
                </a:tc>
                <a:extLst>
                  <a:ext uri="{0D108BD9-81ED-4DB2-BD59-A6C34878D82A}">
                    <a16:rowId xmlns:a16="http://schemas.microsoft.com/office/drawing/2014/main" val="10001"/>
                  </a:ext>
                </a:extLst>
              </a:tr>
              <a:tr h="914339">
                <a:tc>
                  <a:txBody>
                    <a:bodyPr/>
                    <a:lstStyle/>
                    <a:p>
                      <a:r>
                        <a:rPr lang="en-IN" sz="1800" b="1" dirty="0">
                          <a:latin typeface="Times New Roman" panose="02020603050405020304" pitchFamily="18" charset="0"/>
                          <a:cs typeface="Times New Roman" panose="02020603050405020304" pitchFamily="18" charset="0"/>
                        </a:rPr>
                        <a:t>Paper 2</a:t>
                      </a:r>
                    </a:p>
                  </a:txBody>
                  <a:tcPr marT="45717" marB="45717"/>
                </a:tc>
                <a:tc>
                  <a:txBody>
                    <a:bodyPr/>
                    <a:lstStyle/>
                    <a:p>
                      <a:r>
                        <a:rPr lang="en-IN" sz="1800" dirty="0">
                          <a:latin typeface="Times New Roman" panose="02020603050405020304" pitchFamily="18" charset="0"/>
                          <a:cs typeface="Times New Roman" panose="02020603050405020304" pitchFamily="18" charset="0"/>
                        </a:rPr>
                        <a:t>This paper makes a cogitation of assortment algorithms and their performances in yield prediction.</a:t>
                      </a:r>
                    </a:p>
                  </a:txBody>
                  <a:tcPr marT="45717" marB="45717"/>
                </a:tc>
                <a:extLst>
                  <a:ext uri="{0D108BD9-81ED-4DB2-BD59-A6C34878D82A}">
                    <a16:rowId xmlns:a16="http://schemas.microsoft.com/office/drawing/2014/main" val="10002"/>
                  </a:ext>
                </a:extLst>
              </a:tr>
              <a:tr h="914339">
                <a:tc>
                  <a:txBody>
                    <a:bodyPr/>
                    <a:lstStyle/>
                    <a:p>
                      <a:r>
                        <a:rPr lang="en-IN" sz="1800" b="1" dirty="0">
                          <a:latin typeface="Times New Roman" panose="02020603050405020304" pitchFamily="18" charset="0"/>
                          <a:cs typeface="Times New Roman" panose="02020603050405020304" pitchFamily="18" charset="0"/>
                        </a:rPr>
                        <a:t>Paper 3</a:t>
                      </a:r>
                    </a:p>
                  </a:txBody>
                  <a:tcPr marT="45717" marB="45717"/>
                </a:tc>
                <a:tc>
                  <a:txBody>
                    <a:bodyPr/>
                    <a:lstStyle/>
                    <a:p>
                      <a:r>
                        <a:rPr lang="en-IN" sz="1800" dirty="0">
                          <a:latin typeface="Times New Roman" panose="02020603050405020304" pitchFamily="18" charset="0"/>
                          <a:cs typeface="Times New Roman" panose="02020603050405020304" pitchFamily="18" charset="0"/>
                        </a:rPr>
                        <a:t>This paper focuses on the factors that need to be studied for deciding the crop selection.</a:t>
                      </a:r>
                    </a:p>
                  </a:txBody>
                  <a:tcPr marT="45717" marB="45717"/>
                </a:tc>
                <a:extLst>
                  <a:ext uri="{0D108BD9-81ED-4DB2-BD59-A6C34878D82A}">
                    <a16:rowId xmlns:a16="http://schemas.microsoft.com/office/drawing/2014/main" val="10003"/>
                  </a:ext>
                </a:extLst>
              </a:tr>
              <a:tr h="640037">
                <a:tc>
                  <a:txBody>
                    <a:bodyPr/>
                    <a:lstStyle/>
                    <a:p>
                      <a:r>
                        <a:rPr lang="en-IN" sz="1800" b="1" dirty="0">
                          <a:latin typeface="Times New Roman" panose="02020603050405020304" pitchFamily="18" charset="0"/>
                          <a:cs typeface="Times New Roman" panose="02020603050405020304" pitchFamily="18" charset="0"/>
                        </a:rPr>
                        <a:t>Paper 4</a:t>
                      </a:r>
                    </a:p>
                  </a:txBody>
                  <a:tcPr marT="45717" marB="45717"/>
                </a:tc>
                <a:tc>
                  <a:txBody>
                    <a:bodyPr/>
                    <a:lstStyle/>
                    <a:p>
                      <a:r>
                        <a:rPr lang="en-IN" sz="1800" dirty="0">
                          <a:latin typeface="Times New Roman" panose="02020603050405020304" pitchFamily="18" charset="0"/>
                          <a:cs typeface="Times New Roman" panose="02020603050405020304" pitchFamily="18" charset="0"/>
                        </a:rPr>
                        <a:t>This paper aims to solve the problem of selecting classifiers for ensemble learning</a:t>
                      </a:r>
                    </a:p>
                  </a:txBody>
                  <a:tcPr marT="45717" marB="45717"/>
                </a:tc>
                <a:extLst>
                  <a:ext uri="{0D108BD9-81ED-4DB2-BD59-A6C34878D82A}">
                    <a16:rowId xmlns:a16="http://schemas.microsoft.com/office/drawing/2014/main" val="10004"/>
                  </a:ext>
                </a:extLst>
              </a:tr>
              <a:tr h="640037">
                <a:tc>
                  <a:txBody>
                    <a:bodyPr/>
                    <a:lstStyle/>
                    <a:p>
                      <a:r>
                        <a:rPr lang="en-IN" sz="1800" b="1" dirty="0">
                          <a:latin typeface="Times New Roman" panose="02020603050405020304" pitchFamily="18" charset="0"/>
                          <a:cs typeface="Times New Roman" panose="02020603050405020304" pitchFamily="18" charset="0"/>
                        </a:rPr>
                        <a:t>Paper 5</a:t>
                      </a:r>
                    </a:p>
                  </a:txBody>
                  <a:tcPr marT="45717" marB="45717"/>
                </a:tc>
                <a:tc>
                  <a:txBody>
                    <a:bodyPr/>
                    <a:lstStyle/>
                    <a:p>
                      <a:r>
                        <a:rPr lang="en-IN" sz="1800" dirty="0">
                          <a:latin typeface="Times New Roman" panose="02020603050405020304" pitchFamily="18" charset="0"/>
                          <a:cs typeface="Times New Roman" panose="02020603050405020304" pitchFamily="18" charset="0"/>
                        </a:rPr>
                        <a:t>This paper studies the different diseases that plants face.</a:t>
                      </a:r>
                    </a:p>
                  </a:txBody>
                  <a:tcPr marT="45717" marB="45717"/>
                </a:tc>
                <a:extLst>
                  <a:ext uri="{0D108BD9-81ED-4DB2-BD59-A6C34878D82A}">
                    <a16:rowId xmlns:a16="http://schemas.microsoft.com/office/drawing/2014/main" val="10005"/>
                  </a:ext>
                </a:extLst>
              </a:tr>
              <a:tr h="365736">
                <a:tc>
                  <a:txBody>
                    <a:bodyPr/>
                    <a:lstStyle/>
                    <a:p>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endParaRPr lang="en-IN" sz="18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6"/>
                  </a:ext>
                </a:extLst>
              </a:tr>
            </a:tbl>
          </a:graphicData>
        </a:graphic>
      </p:graphicFrame>
      <p:sp>
        <p:nvSpPr>
          <p:cNvPr id="6173" name="Slide Number Placeholder 3">
            <a:extLst>
              <a:ext uri="{FF2B5EF4-FFF2-40B4-BE49-F238E27FC236}">
                <a16:creationId xmlns:a16="http://schemas.microsoft.com/office/drawing/2014/main" id="{709DD79F-AD03-4E4A-A782-B42CE2CBB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72B394-A6D8-4D6F-B8AC-6167AB34B19F}" type="slidenum">
              <a:rPr lang="en-US" altLang="en-US" smtClean="0">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78739"/>
            <a:ext cx="10972800" cy="609600"/>
          </a:xfrm>
        </p:spPr>
        <p:txBody>
          <a:bodyPr/>
          <a:lstStyle/>
          <a:p>
            <a:r>
              <a:rPr lang="en-US" dirty="0" smtClean="0"/>
              <a:t>APPLICATION FLOW DIAGRAM</a:t>
            </a:r>
            <a:endParaRPr lang="en-IN"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CB84C75C-0810-48D6-9E82-505EDCB9146A}" type="slidenum">
              <a:rPr lang="en-US" altLang="en-US" smtClean="0">
                <a:cs typeface="Arial" panose="020B0604020202020204" pitchFamily="34" charset="0"/>
              </a:rPr>
              <a:pPr fontAlgn="base">
                <a:spcBef>
                  <a:spcPct val="0"/>
                </a:spcBef>
                <a:spcAft>
                  <a:spcPct val="0"/>
                </a:spcAft>
              </a:pPr>
              <a:t>4</a:t>
            </a:fld>
            <a:endParaRPr lang="en-US" altLang="en-US">
              <a:cs typeface="Arial" panose="020B0604020202020204" pitchFamily="34" charset="0"/>
            </a:endParaRPr>
          </a:p>
        </p:txBody>
      </p:sp>
      <p:pic>
        <p:nvPicPr>
          <p:cNvPr id="8" name="Google Shape;117;p3"/>
          <p:cNvPicPr preferRelativeResize="0"/>
          <p:nvPr/>
        </p:nvPicPr>
        <p:blipFill rotWithShape="1">
          <a:blip r:embed="rId2">
            <a:alphaModFix/>
          </a:blip>
          <a:srcRect t="3473"/>
          <a:stretch/>
        </p:blipFill>
        <p:spPr>
          <a:xfrm>
            <a:off x="8006594" y="523353"/>
            <a:ext cx="1866438" cy="2618138"/>
          </a:xfrm>
          <a:prstGeom prst="rect">
            <a:avLst/>
          </a:prstGeom>
          <a:ln>
            <a:noFill/>
          </a:ln>
          <a:effectLst>
            <a:outerShdw blurRad="292100" dist="139700" dir="2700000" algn="tl" rotWithShape="0">
              <a:srgbClr val="333333">
                <a:alpha val="65000"/>
              </a:srgbClr>
            </a:outerShdw>
          </a:effectLst>
        </p:spPr>
      </p:pic>
      <p:sp>
        <p:nvSpPr>
          <p:cNvPr id="11" name="Google Shape;120;p3"/>
          <p:cNvSpPr txBox="1"/>
          <p:nvPr/>
        </p:nvSpPr>
        <p:spPr>
          <a:xfrm>
            <a:off x="2704421" y="3071484"/>
            <a:ext cx="2568632"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FERTILIZER PREDICTION</a:t>
            </a:r>
            <a:endParaRPr dirty="0">
              <a:latin typeface="Calibri"/>
              <a:ea typeface="Calibri"/>
              <a:cs typeface="Calibri"/>
              <a:sym typeface="Calibri"/>
            </a:endParaRPr>
          </a:p>
        </p:txBody>
      </p:sp>
      <p:sp>
        <p:nvSpPr>
          <p:cNvPr id="12" name="Google Shape;121;p3"/>
          <p:cNvSpPr txBox="1"/>
          <p:nvPr/>
        </p:nvSpPr>
        <p:spPr>
          <a:xfrm>
            <a:off x="1227527" y="6396365"/>
            <a:ext cx="229114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CROP PREDICTION</a:t>
            </a:r>
            <a:endParaRPr dirty="0">
              <a:latin typeface="Calibri"/>
              <a:ea typeface="Calibri"/>
              <a:cs typeface="Calibri"/>
              <a:sym typeface="Calibri"/>
            </a:endParaRPr>
          </a:p>
        </p:txBody>
      </p:sp>
      <p:sp>
        <p:nvSpPr>
          <p:cNvPr id="14" name="Google Shape;123;p3"/>
          <p:cNvSpPr txBox="1"/>
          <p:nvPr/>
        </p:nvSpPr>
        <p:spPr>
          <a:xfrm>
            <a:off x="4585299" y="6446008"/>
            <a:ext cx="2056801"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PLANT DETECTION</a:t>
            </a:r>
            <a:endParaRPr dirty="0">
              <a:latin typeface="Calibri"/>
              <a:ea typeface="Calibri"/>
              <a:cs typeface="Calibri"/>
              <a:sym typeface="Calibri"/>
            </a:endParaRPr>
          </a:p>
        </p:txBody>
      </p:sp>
      <p:sp>
        <p:nvSpPr>
          <p:cNvPr id="15" name="Google Shape;124;p3"/>
          <p:cNvSpPr txBox="1"/>
          <p:nvPr/>
        </p:nvSpPr>
        <p:spPr>
          <a:xfrm>
            <a:off x="10084501" y="622495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CHAT BOT</a:t>
            </a:r>
            <a:endParaRPr dirty="0">
              <a:latin typeface="Calibri"/>
              <a:ea typeface="Calibri"/>
              <a:cs typeface="Calibri"/>
              <a:sym typeface="Calibri"/>
            </a:endParaRPr>
          </a:p>
        </p:txBody>
      </p:sp>
      <p:sp>
        <p:nvSpPr>
          <p:cNvPr id="16" name="Google Shape;125;p3"/>
          <p:cNvSpPr txBox="1"/>
          <p:nvPr/>
        </p:nvSpPr>
        <p:spPr>
          <a:xfrm>
            <a:off x="8436642" y="3048772"/>
            <a:ext cx="125344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latin typeface="Calibri"/>
                <a:ea typeface="Calibri"/>
                <a:cs typeface="Calibri"/>
                <a:sym typeface="Calibri"/>
              </a:rPr>
              <a:t>E- MARKET</a:t>
            </a:r>
            <a:endParaRPr dirty="0">
              <a:latin typeface="Calibri"/>
              <a:ea typeface="Calibri"/>
              <a:cs typeface="Calibri"/>
              <a:sym typeface="Calibri"/>
            </a:endParaRPr>
          </a:p>
        </p:txBody>
      </p:sp>
      <p:cxnSp>
        <p:nvCxnSpPr>
          <p:cNvPr id="17" name="Google Shape;126;p3"/>
          <p:cNvCxnSpPr/>
          <p:nvPr/>
        </p:nvCxnSpPr>
        <p:spPr>
          <a:xfrm flipH="1">
            <a:off x="4822480" y="1392960"/>
            <a:ext cx="469328" cy="180417"/>
          </a:xfrm>
          <a:prstGeom prst="straightConnector1">
            <a:avLst/>
          </a:prstGeom>
          <a:noFill/>
          <a:ln w="38100" cap="flat" cmpd="sng">
            <a:solidFill>
              <a:schemeClr val="dk2"/>
            </a:solidFill>
            <a:prstDash val="solid"/>
            <a:round/>
            <a:headEnd type="none" w="med" len="med"/>
            <a:tailEnd type="triangle" w="med" len="med"/>
          </a:ln>
        </p:spPr>
      </p:cxnSp>
      <p:cxnSp>
        <p:nvCxnSpPr>
          <p:cNvPr id="18" name="Google Shape;127;p3"/>
          <p:cNvCxnSpPr/>
          <p:nvPr/>
        </p:nvCxnSpPr>
        <p:spPr>
          <a:xfrm flipH="1">
            <a:off x="3570558" y="3402278"/>
            <a:ext cx="1541259" cy="1263183"/>
          </a:xfrm>
          <a:prstGeom prst="straightConnector1">
            <a:avLst/>
          </a:prstGeom>
          <a:noFill/>
          <a:ln w="38100" cap="flat" cmpd="sng">
            <a:solidFill>
              <a:schemeClr val="dk2"/>
            </a:solidFill>
            <a:prstDash val="solid"/>
            <a:round/>
            <a:headEnd type="none" w="med" len="med"/>
            <a:tailEnd type="triangle" w="med" len="med"/>
          </a:ln>
        </p:spPr>
      </p:cxnSp>
      <p:cxnSp>
        <p:nvCxnSpPr>
          <p:cNvPr id="19" name="Google Shape;128;p3"/>
          <p:cNvCxnSpPr/>
          <p:nvPr/>
        </p:nvCxnSpPr>
        <p:spPr>
          <a:xfrm>
            <a:off x="7492997" y="1404407"/>
            <a:ext cx="478673" cy="168970"/>
          </a:xfrm>
          <a:prstGeom prst="straightConnector1">
            <a:avLst/>
          </a:prstGeom>
          <a:noFill/>
          <a:ln w="38100" cap="flat" cmpd="sng">
            <a:solidFill>
              <a:schemeClr val="dk2"/>
            </a:solidFill>
            <a:prstDash val="solid"/>
            <a:round/>
            <a:headEnd type="none" w="med" len="med"/>
            <a:tailEnd type="triangle" w="med" len="med"/>
          </a:ln>
        </p:spPr>
      </p:cxnSp>
      <p:cxnSp>
        <p:nvCxnSpPr>
          <p:cNvPr id="20" name="Google Shape;129;p3"/>
          <p:cNvCxnSpPr/>
          <p:nvPr/>
        </p:nvCxnSpPr>
        <p:spPr>
          <a:xfrm>
            <a:off x="7663881" y="3100868"/>
            <a:ext cx="1855322" cy="622007"/>
          </a:xfrm>
          <a:prstGeom prst="straightConnector1">
            <a:avLst/>
          </a:prstGeom>
          <a:noFill/>
          <a:ln w="38100" cap="flat" cmpd="sng">
            <a:solidFill>
              <a:schemeClr val="dk2"/>
            </a:solidFill>
            <a:prstDash val="solid"/>
            <a:round/>
            <a:headEnd type="none" w="med" len="med"/>
            <a:tailEnd type="triangle" w="med" len="med"/>
          </a:ln>
        </p:spPr>
      </p:cxnSp>
      <p:cxnSp>
        <p:nvCxnSpPr>
          <p:cNvPr id="21" name="Google Shape;130;p3"/>
          <p:cNvCxnSpPr/>
          <p:nvPr/>
        </p:nvCxnSpPr>
        <p:spPr>
          <a:xfrm flipH="1">
            <a:off x="5745962" y="3398740"/>
            <a:ext cx="336635" cy="528061"/>
          </a:xfrm>
          <a:prstGeom prst="straightConnector1">
            <a:avLst/>
          </a:prstGeom>
          <a:noFill/>
          <a:ln w="38100" cap="flat" cmpd="sng">
            <a:solidFill>
              <a:schemeClr val="dk2"/>
            </a:solidFill>
            <a:prstDash val="solid"/>
            <a:round/>
            <a:headEnd type="none" w="med" len="med"/>
            <a:tailEnd type="triangle" w="med" len="med"/>
          </a:ln>
        </p:spPr>
      </p:cxnSp>
      <p:pic>
        <p:nvPicPr>
          <p:cNvPr id="22" name="Google Shape;131;p3"/>
          <p:cNvPicPr preferRelativeResize="0"/>
          <p:nvPr/>
        </p:nvPicPr>
        <p:blipFill>
          <a:blip r:embed="rId3">
            <a:alphaModFix/>
          </a:blip>
          <a:stretch>
            <a:fillRect/>
          </a:stretch>
        </p:blipFill>
        <p:spPr>
          <a:xfrm>
            <a:off x="9595030" y="3378689"/>
            <a:ext cx="2058871" cy="2867682"/>
          </a:xfrm>
          <a:prstGeom prst="rect">
            <a:avLst/>
          </a:prstGeom>
          <a:ln>
            <a:noFill/>
          </a:ln>
          <a:effectLst>
            <a:outerShdw blurRad="292100" dist="139700" dir="2700000" algn="tl" rotWithShape="0">
              <a:srgbClr val="333333">
                <a:alpha val="65000"/>
              </a:srgbClr>
            </a:outerShdw>
          </a:effectLst>
        </p:spPr>
      </p:pic>
      <p:pic>
        <p:nvPicPr>
          <p:cNvPr id="23" name="Google Shape;132;p3"/>
          <p:cNvPicPr preferRelativeResize="0"/>
          <p:nvPr/>
        </p:nvPicPr>
        <p:blipFill rotWithShape="1">
          <a:blip r:embed="rId4">
            <a:alphaModFix/>
          </a:blip>
          <a:srcRect t="8966"/>
          <a:stretch/>
        </p:blipFill>
        <p:spPr>
          <a:xfrm>
            <a:off x="4587650" y="3884228"/>
            <a:ext cx="1822425" cy="2655763"/>
          </a:xfrm>
          <a:prstGeom prst="rect">
            <a:avLst/>
          </a:prstGeom>
          <a:ln>
            <a:noFill/>
          </a:ln>
          <a:effectLst>
            <a:outerShdw blurRad="292100" dist="139700" dir="2700000" algn="tl" rotWithShape="0">
              <a:srgbClr val="333333">
                <a:alpha val="65000"/>
              </a:srgbClr>
            </a:outerShdw>
          </a:effectLst>
        </p:spPr>
      </p:pic>
      <p:pic>
        <p:nvPicPr>
          <p:cNvPr id="24" name="Picture 23" descr="C:\Users\Shyam Kawale\Downloads\WhatsApp Image 2022-01-22 at 10.09.57 AM.jpeg"/>
          <p:cNvPicPr/>
          <p:nvPr/>
        </p:nvPicPr>
        <p:blipFill rotWithShape="1">
          <a:blip r:embed="rId5" cstate="print">
            <a:extLst>
              <a:ext uri="{28A0092B-C50C-407E-A947-70E740481C1C}">
                <a14:useLocalDpi xmlns:a14="http://schemas.microsoft.com/office/drawing/2010/main" val="0"/>
              </a:ext>
            </a:extLst>
          </a:blip>
          <a:srcRect t="2937"/>
          <a:stretch/>
        </p:blipFill>
        <p:spPr bwMode="auto">
          <a:xfrm>
            <a:off x="5327153" y="516293"/>
            <a:ext cx="2165844" cy="2942554"/>
          </a:xfrm>
          <a:prstGeom prst="rect">
            <a:avLst/>
          </a:prstGeom>
          <a:noFill/>
          <a:ln>
            <a:noFill/>
          </a:ln>
        </p:spPr>
      </p:pic>
      <p:pic>
        <p:nvPicPr>
          <p:cNvPr id="26" name="Picture 25"/>
          <p:cNvPicPr>
            <a:picLocks noChangeAspect="1"/>
          </p:cNvPicPr>
          <p:nvPr/>
        </p:nvPicPr>
        <p:blipFill rotWithShape="1">
          <a:blip r:embed="rId6" cstate="print">
            <a:extLst>
              <a:ext uri="{28A0092B-C50C-407E-A947-70E740481C1C}">
                <a14:useLocalDpi xmlns:a14="http://schemas.microsoft.com/office/drawing/2010/main" val="0"/>
              </a:ext>
            </a:extLst>
          </a:blip>
          <a:srcRect t="3998"/>
          <a:stretch/>
        </p:blipFill>
        <p:spPr>
          <a:xfrm>
            <a:off x="1284219" y="3503734"/>
            <a:ext cx="2119873" cy="2972992"/>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rotWithShape="1">
          <a:blip r:embed="rId7" cstate="print">
            <a:extLst>
              <a:ext uri="{28A0092B-C50C-407E-A947-70E740481C1C}">
                <a14:useLocalDpi xmlns:a14="http://schemas.microsoft.com/office/drawing/2010/main" val="0"/>
              </a:ext>
            </a:extLst>
          </a:blip>
          <a:srcRect t="4232"/>
          <a:stretch/>
        </p:blipFill>
        <p:spPr>
          <a:xfrm>
            <a:off x="6975031" y="3833347"/>
            <a:ext cx="1993277" cy="2670390"/>
          </a:xfrm>
          <a:prstGeom prst="rect">
            <a:avLst/>
          </a:prstGeom>
          <a:ln>
            <a:noFill/>
          </a:ln>
          <a:effectLst>
            <a:outerShdw blurRad="292100" dist="139700" dir="2700000" algn="tl" rotWithShape="0">
              <a:srgbClr val="333333">
                <a:alpha val="65000"/>
              </a:srgbClr>
            </a:outerShdw>
          </a:effectLst>
        </p:spPr>
      </p:pic>
      <p:pic>
        <p:nvPicPr>
          <p:cNvPr id="33" name="Picture 32"/>
          <p:cNvPicPr>
            <a:picLocks noChangeAspect="1"/>
          </p:cNvPicPr>
          <p:nvPr/>
        </p:nvPicPr>
        <p:blipFill rotWithShape="1">
          <a:blip r:embed="rId8" cstate="print">
            <a:extLst>
              <a:ext uri="{28A0092B-C50C-407E-A947-70E740481C1C}">
                <a14:useLocalDpi xmlns:a14="http://schemas.microsoft.com/office/drawing/2010/main" val="0"/>
              </a:ext>
            </a:extLst>
          </a:blip>
          <a:srcRect t="4306"/>
          <a:stretch/>
        </p:blipFill>
        <p:spPr>
          <a:xfrm>
            <a:off x="2909912" y="482730"/>
            <a:ext cx="1938568" cy="2618138"/>
          </a:xfrm>
          <a:prstGeom prst="rect">
            <a:avLst/>
          </a:prstGeom>
          <a:ln>
            <a:noFill/>
          </a:ln>
          <a:effectLst>
            <a:outerShdw blurRad="292100" dist="139700" dir="2700000" algn="tl" rotWithShape="0">
              <a:srgbClr val="333333">
                <a:alpha val="65000"/>
              </a:srgbClr>
            </a:outerShdw>
          </a:effectLst>
        </p:spPr>
      </p:pic>
      <p:cxnSp>
        <p:nvCxnSpPr>
          <p:cNvPr id="39" name="Google Shape;130;p3"/>
          <p:cNvCxnSpPr/>
          <p:nvPr/>
        </p:nvCxnSpPr>
        <p:spPr>
          <a:xfrm>
            <a:off x="7009955" y="3467611"/>
            <a:ext cx="372051" cy="402650"/>
          </a:xfrm>
          <a:prstGeom prst="straightConnector1">
            <a:avLst/>
          </a:prstGeom>
          <a:noFill/>
          <a:ln w="38100" cap="flat" cmpd="sng">
            <a:solidFill>
              <a:schemeClr val="dk2"/>
            </a:solidFill>
            <a:prstDash val="solid"/>
            <a:round/>
            <a:headEnd type="none" w="med" len="med"/>
            <a:tailEnd type="triangle" w="med" len="med"/>
          </a:ln>
        </p:spPr>
      </p:cxnSp>
      <p:sp>
        <p:nvSpPr>
          <p:cNvPr id="42" name="Google Shape;123;p3"/>
          <p:cNvSpPr txBox="1"/>
          <p:nvPr/>
        </p:nvSpPr>
        <p:spPr>
          <a:xfrm>
            <a:off x="7128566" y="6440268"/>
            <a:ext cx="2056801"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latin typeface="Calibri"/>
                <a:ea typeface="Calibri"/>
                <a:cs typeface="Calibri"/>
                <a:sym typeface="Calibri"/>
              </a:rPr>
              <a:t>GOVT SCHEMES</a:t>
            </a:r>
            <a:endParaRPr dirty="0">
              <a:latin typeface="Calibri"/>
              <a:ea typeface="Calibri"/>
              <a:cs typeface="Calibri"/>
              <a:sym typeface="Calibri"/>
            </a:endParaRPr>
          </a:p>
        </p:txBody>
      </p:sp>
      <p:sp>
        <p:nvSpPr>
          <p:cNvPr id="43" name="Rectangle 42"/>
          <p:cNvSpPr/>
          <p:nvPr/>
        </p:nvSpPr>
        <p:spPr>
          <a:xfrm>
            <a:off x="9907956" y="1068725"/>
            <a:ext cx="2567766" cy="1508105"/>
          </a:xfrm>
          <a:prstGeom prst="rect">
            <a:avLst/>
          </a:prstGeom>
        </p:spPr>
        <p:txBody>
          <a:bodyPr wrap="square">
            <a:spAutoFit/>
          </a:bodyPr>
          <a:lstStyle/>
          <a:p>
            <a:pPr lvl="0" algn="ctr" fontAlgn="base">
              <a:spcBef>
                <a:spcPct val="20000"/>
              </a:spcBef>
              <a:spcAft>
                <a:spcPct val="0"/>
              </a:spcAft>
            </a:pPr>
            <a:r>
              <a:rPr lang="en-US" sz="2000" dirty="0" smtClean="0">
                <a:solidFill>
                  <a:prstClr val="black"/>
                </a:solidFill>
                <a:latin typeface="Times New Roman" pitchFamily="18" charset="0"/>
                <a:cs typeface="Times New Roman" pitchFamily="18" charset="0"/>
              </a:rPr>
              <a:t>Sub modules</a:t>
            </a:r>
          </a:p>
          <a:p>
            <a:pPr lvl="0" fontAlgn="base">
              <a:spcBef>
                <a:spcPct val="20000"/>
              </a:spcBef>
              <a:spcAft>
                <a:spcPct val="0"/>
              </a:spcAft>
            </a:pPr>
            <a:r>
              <a:rPr lang="en-US" sz="2000" dirty="0" smtClean="0">
                <a:solidFill>
                  <a:prstClr val="black"/>
                </a:solidFill>
                <a:latin typeface="Times New Roman" pitchFamily="18" charset="0"/>
                <a:cs typeface="Times New Roman" pitchFamily="18" charset="0"/>
              </a:rPr>
              <a:t>1. Authentication</a:t>
            </a:r>
            <a:endParaRPr lang="en-US" sz="2000" dirty="0">
              <a:solidFill>
                <a:prstClr val="black"/>
              </a:solidFill>
              <a:latin typeface="Times New Roman" pitchFamily="18" charset="0"/>
              <a:cs typeface="Times New Roman" pitchFamily="18" charset="0"/>
            </a:endParaRPr>
          </a:p>
          <a:p>
            <a:pPr lvl="0" fontAlgn="base">
              <a:spcBef>
                <a:spcPct val="20000"/>
              </a:spcBef>
              <a:spcAft>
                <a:spcPct val="0"/>
              </a:spcAft>
            </a:pPr>
            <a:r>
              <a:rPr lang="en-US" sz="2000" dirty="0" smtClean="0">
                <a:solidFill>
                  <a:prstClr val="black"/>
                </a:solidFill>
                <a:latin typeface="Times New Roman" pitchFamily="18" charset="0"/>
                <a:cs typeface="Times New Roman" pitchFamily="18" charset="0"/>
              </a:rPr>
              <a:t>2. Profile </a:t>
            </a:r>
            <a:r>
              <a:rPr lang="en-US" sz="2000" dirty="0" err="1">
                <a:solidFill>
                  <a:prstClr val="black"/>
                </a:solidFill>
                <a:latin typeface="Times New Roman" pitchFamily="18" charset="0"/>
                <a:cs typeface="Times New Roman" pitchFamily="18" charset="0"/>
              </a:rPr>
              <a:t>Updation</a:t>
            </a:r>
            <a:endParaRPr lang="en-US" sz="2000" dirty="0">
              <a:solidFill>
                <a:prstClr val="black"/>
              </a:solidFill>
              <a:latin typeface="Times New Roman" pitchFamily="18" charset="0"/>
              <a:cs typeface="Times New Roman" pitchFamily="18" charset="0"/>
            </a:endParaRPr>
          </a:p>
          <a:p>
            <a:pPr lvl="0" fontAlgn="base">
              <a:spcBef>
                <a:spcPct val="20000"/>
              </a:spcBef>
              <a:spcAft>
                <a:spcPct val="0"/>
              </a:spcAft>
            </a:pPr>
            <a:r>
              <a:rPr lang="en-US" sz="2000" dirty="0" smtClean="0">
                <a:solidFill>
                  <a:prstClr val="black"/>
                </a:solidFill>
                <a:latin typeface="Times New Roman" pitchFamily="18" charset="0"/>
                <a:cs typeface="Times New Roman" pitchFamily="18" charset="0"/>
              </a:rPr>
              <a:t>3. App </a:t>
            </a:r>
            <a:r>
              <a:rPr lang="en-US" sz="2000" dirty="0">
                <a:solidFill>
                  <a:prstClr val="black"/>
                </a:solidFill>
                <a:latin typeface="Times New Roman" pitchFamily="18" charset="0"/>
                <a:cs typeface="Times New Roman" pitchFamily="18" charset="0"/>
              </a:rPr>
              <a:t>Localization</a:t>
            </a:r>
          </a:p>
        </p:txBody>
      </p:sp>
    </p:spTree>
    <p:extLst>
      <p:ext uri="{BB962C8B-B14F-4D97-AF65-F5344CB8AC3E}">
        <p14:creationId xmlns:p14="http://schemas.microsoft.com/office/powerpoint/2010/main" val="3321210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C0F5508-F2B3-4361-B10B-6BB118A99E07}"/>
              </a:ext>
            </a:extLst>
          </p:cNvPr>
          <p:cNvSpPr>
            <a:spLocks noGrp="1"/>
          </p:cNvSpPr>
          <p:nvPr>
            <p:ph type="title"/>
          </p:nvPr>
        </p:nvSpPr>
        <p:spPr/>
        <p:txBody>
          <a:bodyPr/>
          <a:lstStyle/>
          <a:p>
            <a:r>
              <a:rPr lang="en-US" altLang="en-US" dirty="0" smtClean="0"/>
              <a:t>Database and Storage</a:t>
            </a:r>
            <a:endParaRPr lang="en-IN" altLang="en-US" dirty="0"/>
          </a:p>
        </p:txBody>
      </p:sp>
      <p:pic>
        <p:nvPicPr>
          <p:cNvPr id="6147" name="Content Placeholder 4">
            <a:extLst>
              <a:ext uri="{FF2B5EF4-FFF2-40B4-BE49-F238E27FC236}">
                <a16:creationId xmlns:a16="http://schemas.microsoft.com/office/drawing/2014/main" id="{D6331F28-AFA9-408B-9336-878EC01368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9710" t="13469"/>
          <a:stretch>
            <a:fillRect/>
          </a:stretch>
        </p:blipFill>
        <p:spPr>
          <a:xfrm>
            <a:off x="965200" y="1117600"/>
            <a:ext cx="3238500" cy="4343400"/>
          </a:xfrm>
        </p:spPr>
      </p:pic>
      <p:sp>
        <p:nvSpPr>
          <p:cNvPr id="6148" name="Slide Number Placeholder 3">
            <a:extLst>
              <a:ext uri="{FF2B5EF4-FFF2-40B4-BE49-F238E27FC236}">
                <a16:creationId xmlns:a16="http://schemas.microsoft.com/office/drawing/2014/main" id="{0A899E6A-96C4-423A-B5AC-220316328F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DE2F10-82DE-4493-AEB0-1924ECDA0F01}" type="slidenum">
              <a:rPr lang="en-US" altLang="en-US">
                <a:solidFill>
                  <a:srgbClr val="898989"/>
                </a:solidFill>
                <a:latin typeface="Calibri" panose="020F0502020204030204" pitchFamily="34" charset="0"/>
              </a:rPr>
              <a:pPr/>
              <a:t>5</a:t>
            </a:fld>
            <a:endParaRPr lang="en-US" altLang="en-US" dirty="0">
              <a:solidFill>
                <a:srgbClr val="898989"/>
              </a:solidFill>
              <a:latin typeface="Calibri" panose="020F0502020204030204" pitchFamily="34" charset="0"/>
            </a:endParaRPr>
          </a:p>
        </p:txBody>
      </p:sp>
      <p:pic>
        <p:nvPicPr>
          <p:cNvPr id="2" name="Picture 1"/>
          <p:cNvPicPr>
            <a:picLocks noChangeAspect="1"/>
          </p:cNvPicPr>
          <p:nvPr/>
        </p:nvPicPr>
        <p:blipFill rotWithShape="1">
          <a:blip r:embed="rId3"/>
          <a:srcRect l="18773" t="13948" b="14473"/>
          <a:stretch/>
        </p:blipFill>
        <p:spPr>
          <a:xfrm>
            <a:off x="4445000" y="1123950"/>
            <a:ext cx="3619500" cy="4337050"/>
          </a:xfrm>
          <a:prstGeom prst="rect">
            <a:avLst/>
          </a:prstGeom>
        </p:spPr>
      </p:pic>
      <p:sp>
        <p:nvSpPr>
          <p:cNvPr id="3" name="TextBox 2"/>
          <p:cNvSpPr txBox="1"/>
          <p:nvPr/>
        </p:nvSpPr>
        <p:spPr>
          <a:xfrm>
            <a:off x="965200" y="5509974"/>
            <a:ext cx="3530600" cy="369332"/>
          </a:xfrm>
          <a:prstGeom prst="rect">
            <a:avLst/>
          </a:prstGeom>
          <a:noFill/>
        </p:spPr>
        <p:txBody>
          <a:bodyPr wrap="square" rtlCol="0">
            <a:spAutoFit/>
          </a:bodyPr>
          <a:lstStyle/>
          <a:p>
            <a:r>
              <a:rPr lang="en-US" dirty="0" smtClean="0"/>
              <a:t>Fig. Firebase </a:t>
            </a:r>
            <a:r>
              <a:rPr lang="en-US" dirty="0" err="1" smtClean="0"/>
              <a:t>Realtime</a:t>
            </a:r>
            <a:r>
              <a:rPr lang="en-US" dirty="0" smtClean="0"/>
              <a:t> Database</a:t>
            </a:r>
            <a:endParaRPr lang="en-IN" dirty="0"/>
          </a:p>
        </p:txBody>
      </p:sp>
      <p:sp>
        <p:nvSpPr>
          <p:cNvPr id="7" name="TextBox 6"/>
          <p:cNvSpPr txBox="1"/>
          <p:nvPr/>
        </p:nvSpPr>
        <p:spPr>
          <a:xfrm>
            <a:off x="4660900" y="5509974"/>
            <a:ext cx="3530600" cy="369332"/>
          </a:xfrm>
          <a:prstGeom prst="rect">
            <a:avLst/>
          </a:prstGeom>
          <a:noFill/>
        </p:spPr>
        <p:txBody>
          <a:bodyPr wrap="square" rtlCol="0">
            <a:spAutoFit/>
          </a:bodyPr>
          <a:lstStyle/>
          <a:p>
            <a:r>
              <a:rPr lang="en-US" b="1" dirty="0" smtClean="0"/>
              <a:t>Fig. Firebase Storage</a:t>
            </a:r>
            <a:endParaRPr lang="en-IN" b="1" dirty="0"/>
          </a:p>
        </p:txBody>
      </p:sp>
      <p:pic>
        <p:nvPicPr>
          <p:cNvPr id="4" name="Picture 3"/>
          <p:cNvPicPr>
            <a:picLocks noChangeAspect="1"/>
          </p:cNvPicPr>
          <p:nvPr/>
        </p:nvPicPr>
        <p:blipFill rotWithShape="1">
          <a:blip r:embed="rId4"/>
          <a:srcRect l="19742" t="13889" r="2757" b="7337"/>
          <a:stretch/>
        </p:blipFill>
        <p:spPr>
          <a:xfrm>
            <a:off x="8305800" y="1117600"/>
            <a:ext cx="3695700" cy="4691062"/>
          </a:xfrm>
          <a:prstGeom prst="rect">
            <a:avLst/>
          </a:prstGeom>
        </p:spPr>
      </p:pic>
      <p:sp>
        <p:nvSpPr>
          <p:cNvPr id="9" name="TextBox 8"/>
          <p:cNvSpPr txBox="1"/>
          <p:nvPr/>
        </p:nvSpPr>
        <p:spPr>
          <a:xfrm>
            <a:off x="8356600" y="5808662"/>
            <a:ext cx="3530600" cy="369332"/>
          </a:xfrm>
          <a:prstGeom prst="rect">
            <a:avLst/>
          </a:prstGeom>
          <a:noFill/>
        </p:spPr>
        <p:txBody>
          <a:bodyPr wrap="square" rtlCol="0">
            <a:spAutoFit/>
          </a:bodyPr>
          <a:lstStyle/>
          <a:p>
            <a:r>
              <a:rPr lang="en-US" dirty="0" smtClean="0"/>
              <a:t>Fig. Firebase Authentication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94EAEF5-871B-4DC9-BA66-8EF9C3D14E14}"/>
              </a:ext>
            </a:extLst>
          </p:cNvPr>
          <p:cNvSpPr>
            <a:spLocks noGrp="1"/>
          </p:cNvSpPr>
          <p:nvPr>
            <p:ph type="title"/>
          </p:nvPr>
        </p:nvSpPr>
        <p:spPr/>
        <p:txBody>
          <a:bodyPr/>
          <a:lstStyle/>
          <a:p>
            <a:r>
              <a:rPr lang="en-US" altLang="en-US"/>
              <a:t>E-Market for farmers</a:t>
            </a:r>
            <a:endParaRPr lang="en-IN" altLang="en-US"/>
          </a:p>
        </p:txBody>
      </p:sp>
      <p:pic>
        <p:nvPicPr>
          <p:cNvPr id="5" name="Content Placeholder 4">
            <a:extLst>
              <a:ext uri="{FF2B5EF4-FFF2-40B4-BE49-F238E27FC236}">
                <a16:creationId xmlns:a16="http://schemas.microsoft.com/office/drawing/2014/main" id="{28EC8E77-0A18-4345-B094-AED3DCF6C113}"/>
              </a:ext>
            </a:extLst>
          </p:cNvPr>
          <p:cNvPicPr>
            <a:picLocks noGrp="1" noChangeAspect="1"/>
          </p:cNvPicPr>
          <p:nvPr>
            <p:ph idx="1"/>
          </p:nvPr>
        </p:nvPicPr>
        <p:blipFill>
          <a:blip r:embed="rId2"/>
          <a:stretch>
            <a:fillRect/>
          </a:stretch>
        </p:blipFill>
        <p:spPr>
          <a:xfrm>
            <a:off x="2193926" y="876300"/>
            <a:ext cx="1971675" cy="3344718"/>
          </a:xfrm>
          <a:effectLst>
            <a:outerShdw blurRad="292100" dist="139700" dir="2700000" algn="tl" rotWithShape="0">
              <a:srgbClr val="333333">
                <a:alpha val="65000"/>
              </a:srgbClr>
            </a:outerShdw>
          </a:effectLst>
        </p:spPr>
      </p:pic>
      <p:sp>
        <p:nvSpPr>
          <p:cNvPr id="5124" name="Slide Number Placeholder 3">
            <a:extLst>
              <a:ext uri="{FF2B5EF4-FFF2-40B4-BE49-F238E27FC236}">
                <a16:creationId xmlns:a16="http://schemas.microsoft.com/office/drawing/2014/main" id="{E3D17A1F-6F05-4393-87B3-906E786D53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C6D9BC-F9CE-4D15-BF14-D551B85262D7}"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pic>
        <p:nvPicPr>
          <p:cNvPr id="6" name="Picture 5">
            <a:extLst>
              <a:ext uri="{FF2B5EF4-FFF2-40B4-BE49-F238E27FC236}">
                <a16:creationId xmlns:a16="http://schemas.microsoft.com/office/drawing/2014/main" id="{68D9DAD1-D98B-4ABB-AFF5-637B09937669}"/>
              </a:ext>
            </a:extLst>
          </p:cNvPr>
          <p:cNvPicPr>
            <a:picLocks noChangeAspect="1"/>
          </p:cNvPicPr>
          <p:nvPr/>
        </p:nvPicPr>
        <p:blipFill>
          <a:blip r:embed="rId3"/>
          <a:stretch>
            <a:fillRect/>
          </a:stretch>
        </p:blipFill>
        <p:spPr>
          <a:xfrm>
            <a:off x="6462714" y="838200"/>
            <a:ext cx="1900237" cy="334471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22B66B3-2CDA-4191-8EF2-3B1EA8D8AA11}"/>
              </a:ext>
            </a:extLst>
          </p:cNvPr>
          <p:cNvPicPr>
            <a:picLocks noChangeAspect="1"/>
          </p:cNvPicPr>
          <p:nvPr/>
        </p:nvPicPr>
        <p:blipFill>
          <a:blip r:embed="rId4"/>
          <a:stretch>
            <a:fillRect/>
          </a:stretch>
        </p:blipFill>
        <p:spPr>
          <a:xfrm>
            <a:off x="4343400" y="876300"/>
            <a:ext cx="1943100" cy="334471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6E39859-E7D4-4182-B0E2-3B17BC0336D0}"/>
              </a:ext>
            </a:extLst>
          </p:cNvPr>
          <p:cNvPicPr>
            <a:picLocks noChangeAspect="1"/>
          </p:cNvPicPr>
          <p:nvPr/>
        </p:nvPicPr>
        <p:blipFill>
          <a:blip r:embed="rId5"/>
          <a:stretch>
            <a:fillRect/>
          </a:stretch>
        </p:blipFill>
        <p:spPr>
          <a:xfrm>
            <a:off x="8539163" y="850900"/>
            <a:ext cx="1797050" cy="3370118"/>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D3C368C-E59B-4E0A-B405-C99AF3F646E3}"/>
              </a:ext>
            </a:extLst>
          </p:cNvPr>
          <p:cNvSpPr txBox="1"/>
          <p:nvPr/>
        </p:nvSpPr>
        <p:spPr>
          <a:xfrm>
            <a:off x="2766291" y="4411518"/>
            <a:ext cx="6096000" cy="2708434"/>
          </a:xfrm>
          <a:prstGeom prst="rect">
            <a:avLst/>
          </a:prstGeom>
          <a:noFill/>
        </p:spPr>
        <p:txBody>
          <a:bodyPr>
            <a:spAutoFit/>
          </a:bodyPr>
          <a:lstStyle/>
          <a:p>
            <a:pPr marL="742950" lvl="1" indent="-285750" fontAlgn="base">
              <a:spcBef>
                <a:spcPct val="20000"/>
              </a:spcBef>
              <a:spcAft>
                <a:spcPct val="0"/>
              </a:spcAft>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Farmers can buy or sell items/goods in market online.</a:t>
            </a:r>
          </a:p>
          <a:p>
            <a:pPr marL="742950" lvl="1" indent="-285750" fontAlgn="base">
              <a:spcBef>
                <a:spcPct val="20000"/>
              </a:spcBef>
              <a:spcAft>
                <a:spcPct val="0"/>
              </a:spcAft>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E-market is mini Amazon.</a:t>
            </a:r>
          </a:p>
          <a:p>
            <a:pPr marL="742950" lvl="1" indent="-285750" fontAlgn="base">
              <a:spcBef>
                <a:spcPct val="20000"/>
              </a:spcBef>
              <a:spcAft>
                <a:spcPct val="0"/>
              </a:spcAft>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Easy to trade goods with user friendly user interface.</a:t>
            </a:r>
          </a:p>
          <a:p>
            <a:pPr marL="742950" lvl="1" indent="-285750" fontAlgn="base">
              <a:spcBef>
                <a:spcPct val="20000"/>
              </a:spcBef>
              <a:spcAft>
                <a:spcPct val="0"/>
              </a:spcAft>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For backend, we used Firebase </a:t>
            </a:r>
            <a:r>
              <a:rPr lang="en-US" sz="2000" dirty="0" err="1">
                <a:solidFill>
                  <a:srgbClr val="000000"/>
                </a:solidFill>
                <a:latin typeface="Times New Roman" pitchFamily="18" charset="0"/>
                <a:cs typeface="Times New Roman" pitchFamily="18" charset="0"/>
              </a:rPr>
              <a:t>RealTime</a:t>
            </a:r>
            <a:r>
              <a:rPr lang="en-US" sz="2000" dirty="0">
                <a:solidFill>
                  <a:srgbClr val="000000"/>
                </a:solidFill>
                <a:latin typeface="Times New Roman" pitchFamily="18" charset="0"/>
                <a:cs typeface="Times New Roman" pitchFamily="18" charset="0"/>
              </a:rPr>
              <a:t> DB and firebase cloud storage.</a:t>
            </a:r>
          </a:p>
          <a:p>
            <a:pPr>
              <a:defRPr/>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sub-modules </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smtClean="0"/>
              <a:t>Authentication</a:t>
            </a:r>
          </a:p>
          <a:p>
            <a:pPr marL="457200" indent="-457200">
              <a:buAutoNum type="arabicPeriod"/>
            </a:pPr>
            <a:r>
              <a:rPr lang="en-US" dirty="0" smtClean="0"/>
              <a:t>Profile </a:t>
            </a:r>
            <a:r>
              <a:rPr lang="en-US" dirty="0" err="1" smtClean="0"/>
              <a:t>Updation</a:t>
            </a:r>
            <a:endParaRPr lang="en-US" dirty="0" smtClean="0"/>
          </a:p>
          <a:p>
            <a:pPr marL="457200" indent="-457200">
              <a:buAutoNum type="arabicPeriod"/>
            </a:pPr>
            <a:r>
              <a:rPr lang="en-US" dirty="0" smtClean="0"/>
              <a:t>App Localization</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CB84C75C-0810-48D6-9E82-505EDCB9146A}" type="slidenum">
              <a:rPr lang="en-US" altLang="en-US" smtClean="0">
                <a:cs typeface="Arial" panose="020B0604020202020204" pitchFamily="34" charset="0"/>
              </a:rPr>
              <a:pPr fontAlgn="base">
                <a:spcBef>
                  <a:spcPct val="0"/>
                </a:spcBef>
                <a:spcAft>
                  <a:spcPct val="0"/>
                </a:spcAft>
              </a:pPr>
              <a:t>7</a:t>
            </a:fld>
            <a:endParaRPr lang="en-US" altLang="en-US">
              <a:cs typeface="Arial" panose="020B0604020202020204" pitchFamily="34" charset="0"/>
            </a:endParaRPr>
          </a:p>
        </p:txBody>
      </p:sp>
    </p:spTree>
    <p:extLst>
      <p:ext uri="{BB962C8B-B14F-4D97-AF65-F5344CB8AC3E}">
        <p14:creationId xmlns:p14="http://schemas.microsoft.com/office/powerpoint/2010/main" val="336927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6766-A3B4-4725-A063-2272EE1AC4F4}"/>
              </a:ext>
            </a:extLst>
          </p:cNvPr>
          <p:cNvSpPr>
            <a:spLocks noGrp="1"/>
          </p:cNvSpPr>
          <p:nvPr>
            <p:ph type="ctrTitle"/>
          </p:nvPr>
        </p:nvSpPr>
        <p:spPr>
          <a:xfrm>
            <a:off x="1384915" y="0"/>
            <a:ext cx="9144000" cy="609600"/>
          </a:xfrm>
        </p:spPr>
        <p:txBody>
          <a:bodyPr>
            <a:normAutofit/>
          </a:bodyPr>
          <a:lstStyle/>
          <a:p>
            <a:r>
              <a:rPr lang="en-US" sz="2800" dirty="0">
                <a:latin typeface="Times New Roman"/>
                <a:cs typeface="Times New Roman"/>
              </a:rPr>
              <a:t>CROP PREDICTION</a:t>
            </a:r>
          </a:p>
        </p:txBody>
      </p:sp>
      <p:sp>
        <p:nvSpPr>
          <p:cNvPr id="3" name="Subtitle 2">
            <a:extLst>
              <a:ext uri="{FF2B5EF4-FFF2-40B4-BE49-F238E27FC236}">
                <a16:creationId xmlns:a16="http://schemas.microsoft.com/office/drawing/2014/main" id="{5D43400F-C6BA-4DDF-87F6-E0C03FC84FF8}"/>
              </a:ext>
            </a:extLst>
          </p:cNvPr>
          <p:cNvSpPr>
            <a:spLocks noGrp="1"/>
          </p:cNvSpPr>
          <p:nvPr>
            <p:ph type="subTitle" idx="1"/>
          </p:nvPr>
        </p:nvSpPr>
        <p:spPr>
          <a:xfrm>
            <a:off x="1384915" y="777240"/>
            <a:ext cx="10236358" cy="5516880"/>
          </a:xfrm>
        </p:spPr>
        <p:txBody>
          <a:bodyPr vert="horz" lIns="91440" tIns="45720" rIns="91440" bIns="45720" rtlCol="0" anchor="t">
            <a:normAutofit/>
          </a:bodyPr>
          <a:lstStyle/>
          <a:p>
            <a:pPr marL="342900" indent="-342900" algn="l">
              <a:buFont typeface="Arial" panose="020B0604020202020204" pitchFamily="34" charset="0"/>
              <a:buChar char="•"/>
            </a:pPr>
            <a:r>
              <a:rPr lang="en-US" sz="2200" dirty="0">
                <a:solidFill>
                  <a:schemeClr val="tx1"/>
                </a:solidFill>
                <a:latin typeface="Times New Roman"/>
                <a:ea typeface="+mn-lt"/>
                <a:cs typeface="+mn-lt"/>
              </a:rPr>
              <a:t>uses the ANN to predict the suitable crop according to the given conditions of a particular area to thrive the crop production.</a:t>
            </a:r>
          </a:p>
          <a:p>
            <a:pPr marL="342900" indent="-342900" algn="l">
              <a:buFont typeface="Arial" panose="020B0604020202020204" pitchFamily="34" charset="0"/>
              <a:buChar char="•"/>
            </a:pPr>
            <a:r>
              <a:rPr lang="en-US" sz="2200" dirty="0">
                <a:solidFill>
                  <a:schemeClr val="tx1"/>
                </a:solidFill>
                <a:latin typeface="Times New Roman"/>
                <a:ea typeface="+mn-lt"/>
                <a:cs typeface="+mn-lt"/>
              </a:rPr>
              <a:t>helps the farmers to get informed decision about the farming strategy and helps then have an analytical approach towards farming.</a:t>
            </a:r>
          </a:p>
          <a:p>
            <a:pPr algn="l">
              <a:buFont typeface="Arial" panose="020B0604020202020204" pitchFamily="34" charset="0"/>
              <a:buChar char="•"/>
            </a:pPr>
            <a:r>
              <a:rPr lang="en-US" sz="2200" dirty="0">
                <a:solidFill>
                  <a:schemeClr val="tx1"/>
                </a:solidFill>
                <a:latin typeface="Times New Roman"/>
                <a:ea typeface="+mn-lt"/>
                <a:cs typeface="+mn-lt"/>
              </a:rPr>
              <a:t> the parameter are:  </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N - ratio of Nitrogen content in soil</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P - ratio of Phosphorous content in soil</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K - ratio of Potassium content in soil</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temperature </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humidity - relative humidity in %</a:t>
            </a:r>
          </a:p>
          <a:p>
            <a:pPr marL="457200" indent="-457200" algn="l">
              <a:buFont typeface="Arial" panose="020B0604020202020204" pitchFamily="34" charset="0"/>
              <a:buAutoNum type="arabicPeriod"/>
            </a:pPr>
            <a:r>
              <a:rPr lang="en-US" sz="2200" dirty="0" err="1">
                <a:solidFill>
                  <a:schemeClr val="tx1"/>
                </a:solidFill>
                <a:latin typeface="Times New Roman"/>
                <a:ea typeface="+mn-lt"/>
                <a:cs typeface="+mn-lt"/>
              </a:rPr>
              <a:t>ph</a:t>
            </a:r>
            <a:r>
              <a:rPr lang="en-US" sz="2200" dirty="0">
                <a:solidFill>
                  <a:schemeClr val="tx1"/>
                </a:solidFill>
                <a:latin typeface="Times New Roman"/>
                <a:ea typeface="+mn-lt"/>
                <a:cs typeface="+mn-lt"/>
              </a:rPr>
              <a:t> - </a:t>
            </a:r>
            <a:r>
              <a:rPr lang="en-US" sz="2200" dirty="0" err="1">
                <a:solidFill>
                  <a:schemeClr val="tx1"/>
                </a:solidFill>
                <a:latin typeface="Times New Roman"/>
                <a:ea typeface="+mn-lt"/>
                <a:cs typeface="+mn-lt"/>
              </a:rPr>
              <a:t>ph</a:t>
            </a:r>
            <a:r>
              <a:rPr lang="en-US" sz="2200" dirty="0">
                <a:solidFill>
                  <a:schemeClr val="tx1"/>
                </a:solidFill>
                <a:latin typeface="Times New Roman"/>
                <a:ea typeface="+mn-lt"/>
                <a:cs typeface="+mn-lt"/>
              </a:rPr>
              <a:t> value of the soil</a:t>
            </a:r>
          </a:p>
          <a:p>
            <a:pPr marL="457200" indent="-457200" algn="l">
              <a:buFont typeface="Arial" panose="020B0604020202020204" pitchFamily="34" charset="0"/>
              <a:buAutoNum type="arabicPeriod"/>
            </a:pPr>
            <a:r>
              <a:rPr lang="en-US" sz="2200" dirty="0">
                <a:solidFill>
                  <a:schemeClr val="tx1"/>
                </a:solidFill>
                <a:latin typeface="Times New Roman"/>
                <a:ea typeface="+mn-lt"/>
                <a:cs typeface="+mn-lt"/>
              </a:rPr>
              <a:t>rainfall - rainfall in mm</a:t>
            </a:r>
          </a:p>
          <a:p>
            <a:pPr marL="342900" indent="-342900" algn="just">
              <a:buFont typeface="Arial" panose="020B0604020202020204" pitchFamily="34" charset="0"/>
              <a:buChar char="•"/>
            </a:pPr>
            <a:endParaRPr lang="en-US" dirty="0">
              <a:latin typeface="Times New Roman"/>
              <a:cs typeface="Calibri"/>
            </a:endParaRPr>
          </a:p>
        </p:txBody>
      </p:sp>
      <p:pic>
        <p:nvPicPr>
          <p:cNvPr id="4" name="Picture 5" descr="Text&#10;&#10;Description automatically generated">
            <a:extLst>
              <a:ext uri="{FF2B5EF4-FFF2-40B4-BE49-F238E27FC236}">
                <a16:creationId xmlns:a16="http://schemas.microsoft.com/office/drawing/2014/main" id="{4E984C6C-4403-4BD3-875E-010EA6D186E9}"/>
              </a:ext>
            </a:extLst>
          </p:cNvPr>
          <p:cNvPicPr>
            <a:picLocks noChangeAspect="1"/>
          </p:cNvPicPr>
          <p:nvPr/>
        </p:nvPicPr>
        <p:blipFill>
          <a:blip r:embed="rId2"/>
          <a:stretch>
            <a:fillRect/>
          </a:stretch>
        </p:blipFill>
        <p:spPr>
          <a:xfrm>
            <a:off x="7045195" y="2614589"/>
            <a:ext cx="4569911" cy="3344332"/>
          </a:xfrm>
          <a:prstGeom prst="rect">
            <a:avLst/>
          </a:prstGeom>
        </p:spPr>
      </p:pic>
    </p:spTree>
    <p:extLst>
      <p:ext uri="{BB962C8B-B14F-4D97-AF65-F5344CB8AC3E}">
        <p14:creationId xmlns:p14="http://schemas.microsoft.com/office/powerpoint/2010/main" val="168797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4DBB-625C-440B-A6B5-656961AD805D}"/>
              </a:ext>
            </a:extLst>
          </p:cNvPr>
          <p:cNvSpPr>
            <a:spLocks noGrp="1"/>
          </p:cNvSpPr>
          <p:nvPr>
            <p:ph type="title"/>
          </p:nvPr>
        </p:nvSpPr>
        <p:spPr>
          <a:xfrm>
            <a:off x="838200" y="0"/>
            <a:ext cx="10515600" cy="681037"/>
          </a:xfrm>
        </p:spPr>
        <p:txBody>
          <a:bodyPr/>
          <a:lstStyle/>
          <a:p>
            <a:r>
              <a:rPr lang="en-US" dirty="0">
                <a:latin typeface="Times New Roman"/>
                <a:cs typeface="Times New Roman"/>
              </a:rPr>
              <a:t>             FERTILIZER PREDICTION</a:t>
            </a:r>
          </a:p>
        </p:txBody>
      </p:sp>
      <p:sp>
        <p:nvSpPr>
          <p:cNvPr id="3" name="Content Placeholder 2">
            <a:extLst>
              <a:ext uri="{FF2B5EF4-FFF2-40B4-BE49-F238E27FC236}">
                <a16:creationId xmlns:a16="http://schemas.microsoft.com/office/drawing/2014/main" id="{82F2DE4A-03C6-4737-B61B-D3728E6E506E}"/>
              </a:ext>
            </a:extLst>
          </p:cNvPr>
          <p:cNvSpPr>
            <a:spLocks noGrp="1"/>
          </p:cNvSpPr>
          <p:nvPr>
            <p:ph idx="1"/>
          </p:nvPr>
        </p:nvSpPr>
        <p:spPr>
          <a:xfrm>
            <a:off x="838200" y="883920"/>
            <a:ext cx="10515600" cy="5293043"/>
          </a:xfrm>
        </p:spPr>
        <p:txBody>
          <a:bodyPr vert="horz" lIns="91440" tIns="45720" rIns="91440" bIns="45720" rtlCol="0" anchor="t">
            <a:normAutofit/>
          </a:bodyPr>
          <a:lstStyle/>
          <a:p>
            <a:r>
              <a:rPr lang="en-US" dirty="0">
                <a:latin typeface="Times New Roman"/>
                <a:ea typeface="+mn-lt"/>
                <a:cs typeface="+mn-lt"/>
              </a:rPr>
              <a:t>uses the ANN algorithm to predict the suitable fertilizer to grow a particular crop according to the given conditions of an area. </a:t>
            </a:r>
          </a:p>
          <a:p>
            <a:r>
              <a:rPr lang="en-US" dirty="0">
                <a:latin typeface="Times New Roman"/>
                <a:ea typeface="+mn-lt"/>
                <a:cs typeface="+mn-lt"/>
              </a:rPr>
              <a:t>working of this module is similar to crop prediction module only difference is regarding the input and output values</a:t>
            </a:r>
            <a:endParaRPr lang="en-US" dirty="0">
              <a:latin typeface="Times New Roman"/>
              <a:cs typeface="Calibri"/>
            </a:endParaRPr>
          </a:p>
          <a:p>
            <a:r>
              <a:rPr lang="en-US" dirty="0">
                <a:latin typeface="Times New Roman"/>
                <a:cs typeface="Times New Roman"/>
              </a:rPr>
              <a:t>INPUT PARAMETERS:-</a:t>
            </a:r>
          </a:p>
          <a:p>
            <a:pPr marL="514350" indent="-514350">
              <a:buAutoNum type="arabicPeriod"/>
            </a:pPr>
            <a:r>
              <a:rPr lang="en-US" dirty="0">
                <a:latin typeface="Times New Roman"/>
                <a:cs typeface="Times New Roman"/>
              </a:rPr>
              <a:t>temperature</a:t>
            </a:r>
          </a:p>
          <a:p>
            <a:pPr marL="514350" indent="-514350">
              <a:buAutoNum type="arabicPeriod"/>
            </a:pPr>
            <a:r>
              <a:rPr lang="en-US" dirty="0">
                <a:latin typeface="Times New Roman"/>
                <a:cs typeface="Times New Roman"/>
              </a:rPr>
              <a:t>Humidity</a:t>
            </a:r>
          </a:p>
          <a:p>
            <a:pPr marL="514350" indent="-514350">
              <a:buAutoNum type="arabicPeriod"/>
            </a:pPr>
            <a:r>
              <a:rPr lang="en-US" dirty="0">
                <a:latin typeface="Times New Roman"/>
                <a:cs typeface="Calibri"/>
              </a:rPr>
              <a:t>moisture</a:t>
            </a:r>
          </a:p>
          <a:p>
            <a:pPr marL="514350" indent="-514350">
              <a:buAutoNum type="arabicPeriod"/>
            </a:pPr>
            <a:r>
              <a:rPr lang="en-US" dirty="0">
                <a:latin typeface="Times New Roman"/>
                <a:cs typeface="Times New Roman"/>
              </a:rPr>
              <a:t>Soil type</a:t>
            </a:r>
          </a:p>
          <a:p>
            <a:pPr marL="514350" indent="-514350">
              <a:buAutoNum type="arabicPeriod"/>
            </a:pPr>
            <a:r>
              <a:rPr lang="en-US" dirty="0">
                <a:latin typeface="Times New Roman"/>
                <a:cs typeface="Calibri"/>
              </a:rPr>
              <a:t>Crop type</a:t>
            </a:r>
          </a:p>
          <a:p>
            <a:pPr marL="514350" indent="-514350">
              <a:buAutoNum type="arabicPeriod"/>
            </a:pPr>
            <a:r>
              <a:rPr lang="en-US" dirty="0">
                <a:latin typeface="Times New Roman"/>
                <a:cs typeface="Calibri"/>
              </a:rPr>
              <a:t>Nitrogen</a:t>
            </a:r>
          </a:p>
          <a:p>
            <a:pPr marL="514350" indent="-514350">
              <a:buAutoNum type="arabicPeriod"/>
            </a:pPr>
            <a:r>
              <a:rPr lang="en-US" dirty="0">
                <a:latin typeface="Times New Roman"/>
                <a:cs typeface="Calibri"/>
              </a:rPr>
              <a:t>potassium</a:t>
            </a:r>
          </a:p>
          <a:p>
            <a:pPr marL="514350" indent="-514350">
              <a:buAutoNum type="arabicPeriod"/>
            </a:pPr>
            <a:r>
              <a:rPr lang="en-US" dirty="0">
                <a:latin typeface="Times New Roman"/>
                <a:cs typeface="Times New Roman"/>
              </a:rPr>
              <a:t>Phosphorous</a:t>
            </a:r>
          </a:p>
        </p:txBody>
      </p:sp>
      <p:pic>
        <p:nvPicPr>
          <p:cNvPr id="5" name="Picture 4">
            <a:extLst>
              <a:ext uri="{FF2B5EF4-FFF2-40B4-BE49-F238E27FC236}">
                <a16:creationId xmlns:a16="http://schemas.microsoft.com/office/drawing/2014/main" id="{AAC7C388-9E37-4058-A2F2-ADE2A5DC0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466" y="2454867"/>
            <a:ext cx="4713434" cy="3257313"/>
          </a:xfrm>
          <a:prstGeom prst="rect">
            <a:avLst/>
          </a:prstGeom>
        </p:spPr>
      </p:pic>
    </p:spTree>
    <p:extLst>
      <p:ext uri="{BB962C8B-B14F-4D97-AF65-F5344CB8AC3E}">
        <p14:creationId xmlns:p14="http://schemas.microsoft.com/office/powerpoint/2010/main" val="4381183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934</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Wingdings</vt:lpstr>
      <vt:lpstr>1_Office Theme</vt:lpstr>
      <vt:lpstr>Intelligence in Farming </vt:lpstr>
      <vt:lpstr>AIM</vt:lpstr>
      <vt:lpstr>LITERARURE REVIEW</vt:lpstr>
      <vt:lpstr>APPLICATION FLOW DIAGRAM</vt:lpstr>
      <vt:lpstr>Database and Storage</vt:lpstr>
      <vt:lpstr>E-Market for farmers</vt:lpstr>
      <vt:lpstr>Other sub-modules </vt:lpstr>
      <vt:lpstr>CROP PREDICTION</vt:lpstr>
      <vt:lpstr>             FERTILIZER PREDICTION</vt:lpstr>
      <vt:lpstr>Workflow</vt:lpstr>
      <vt:lpstr>CNN</vt:lpstr>
      <vt:lpstr>Classes: </vt:lpstr>
      <vt:lpstr>Chatbot for Farmers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Vuforia Advantages</dc:title>
  <dc:creator>oM dESHPANDE</dc:creator>
  <cp:lastModifiedBy>Shyam Kawale</cp:lastModifiedBy>
  <cp:revision>151</cp:revision>
  <dcterms:created xsi:type="dcterms:W3CDTF">2020-09-14T13:05:06Z</dcterms:created>
  <dcterms:modified xsi:type="dcterms:W3CDTF">2022-01-22T07:17:35Z</dcterms:modified>
</cp:coreProperties>
</file>