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hyamkumar-2003/Dataanalyticsproject-Bitcoinpriceprediction.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BITCOIN PRICE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SHYAM KUMAR.S</a:t>
            </a:r>
          </a:p>
          <a:p>
            <a:r>
              <a:rPr lang="en-US" sz="2000" b="1" dirty="0" smtClean="0">
                <a:solidFill>
                  <a:schemeClr val="accent1">
                    <a:lumMod val="75000"/>
                  </a:schemeClr>
                </a:solidFill>
                <a:latin typeface="Arial"/>
                <a:cs typeface="Arial"/>
              </a:rPr>
              <a:t>112721214016</a:t>
            </a:r>
          </a:p>
          <a:p>
            <a:r>
              <a:rPr lang="en-US" sz="2000" b="1" dirty="0" smtClean="0">
                <a:solidFill>
                  <a:schemeClr val="accent1">
                    <a:lumMod val="75000"/>
                  </a:schemeClr>
                </a:solidFill>
                <a:latin typeface="Arial"/>
                <a:cs typeface="Arial"/>
              </a:rPr>
              <a:t>DEPARTMENT OF BIOTECHNOLOGY</a:t>
            </a:r>
          </a:p>
          <a:p>
            <a:r>
              <a:rPr lang="en-US" sz="2000" b="1" dirty="0" smtClean="0">
                <a:solidFill>
                  <a:schemeClr val="accent1">
                    <a:lumMod val="75000"/>
                  </a:schemeClr>
                </a:solidFill>
                <a:latin typeface="Arial"/>
                <a:cs typeface="Arial"/>
              </a:rPr>
              <a:t>ST.PETER’S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0" indent="0">
              <a:buNone/>
            </a:pPr>
            <a:r>
              <a:rPr lang="en-IN" sz="2400" dirty="0" smtClean="0">
                <a:hlinkClick r:id="rId2"/>
              </a:rPr>
              <a:t>https://github.com/shyamkumar-2003/Dataanalyticsproject-Bitcoinpriceprediction.git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latin typeface="Arial" pitchFamily="34" charset="0"/>
                <a:cs typeface="Arial" pitchFamily="34" charset="0"/>
              </a:rPr>
              <a:t>The objective of this project is to develop a machine learning model that can predict the future price of </a:t>
            </a:r>
            <a:r>
              <a:rPr lang="en-US" sz="2400" dirty="0" err="1">
                <a:latin typeface="Arial" pitchFamily="34" charset="0"/>
                <a:cs typeface="Arial" pitchFamily="34" charset="0"/>
              </a:rPr>
              <a:t>Bitcoin</a:t>
            </a:r>
            <a:r>
              <a:rPr lang="en-US" sz="2400" dirty="0">
                <a:latin typeface="Arial" pitchFamily="34" charset="0"/>
                <a:cs typeface="Arial" pitchFamily="34" charset="0"/>
              </a:rPr>
              <a:t> based on historical price data. By analyzing past trends and patterns, the model aims to provide insights into potential future price movements, which can assist investors and traders in making informed decisions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840659" y="1859340"/>
            <a:ext cx="10869560" cy="3046988"/>
          </a:xfrm>
          <a:prstGeom prst="rect">
            <a:avLst/>
          </a:prstGeom>
        </p:spPr>
        <p:txBody>
          <a:bodyPr wrap="square">
            <a:spAutoFit/>
          </a:bodyPr>
          <a:lstStyle/>
          <a:p>
            <a:r>
              <a:rPr lang="en-US" sz="2400" b="1" dirty="0">
                <a:latin typeface="Arial" pitchFamily="34" charset="0"/>
                <a:cs typeface="Arial" pitchFamily="34" charset="0"/>
              </a:rPr>
              <a:t>Model Selection</a:t>
            </a:r>
            <a:r>
              <a:rPr lang="en-US" sz="2400" dirty="0">
                <a:latin typeface="Arial" pitchFamily="34" charset="0"/>
                <a:cs typeface="Arial" pitchFamily="34" charset="0"/>
              </a:rPr>
              <a:t>: Explore various machine learning algorithms suitable for regression tasks, such as linear regression, decision trees, random forests, gradient boosting, or neural networks. Experiment with different models to identify the most suitable approach for predicting </a:t>
            </a:r>
            <a:r>
              <a:rPr lang="en-US" sz="2400" dirty="0" err="1">
                <a:latin typeface="Arial" pitchFamily="34" charset="0"/>
                <a:cs typeface="Arial" pitchFamily="34" charset="0"/>
              </a:rPr>
              <a:t>Bitcoin</a:t>
            </a:r>
            <a:r>
              <a:rPr lang="en-US" sz="2400" dirty="0">
                <a:latin typeface="Arial" pitchFamily="34" charset="0"/>
                <a:cs typeface="Arial" pitchFamily="34" charset="0"/>
              </a:rPr>
              <a:t> prices.</a:t>
            </a:r>
          </a:p>
          <a:p>
            <a:r>
              <a:rPr lang="en-US" sz="2400" b="1" dirty="0" err="1">
                <a:latin typeface="Arial" pitchFamily="34" charset="0"/>
                <a:cs typeface="Arial" pitchFamily="34" charset="0"/>
              </a:rPr>
              <a:t>Hyperparameter</a:t>
            </a:r>
            <a:r>
              <a:rPr lang="en-US" sz="2400" b="1" dirty="0">
                <a:latin typeface="Arial" pitchFamily="34" charset="0"/>
                <a:cs typeface="Arial" pitchFamily="34" charset="0"/>
              </a:rPr>
              <a:t> Tuning</a:t>
            </a:r>
            <a:r>
              <a:rPr lang="en-US" sz="2400" dirty="0">
                <a:latin typeface="Arial" pitchFamily="34" charset="0"/>
                <a:cs typeface="Arial" pitchFamily="34" charset="0"/>
              </a:rPr>
              <a:t>: Fine-tune model </a:t>
            </a:r>
            <a:r>
              <a:rPr lang="en-US" sz="2400" dirty="0" err="1">
                <a:latin typeface="Arial" pitchFamily="34" charset="0"/>
                <a:cs typeface="Arial" pitchFamily="34" charset="0"/>
              </a:rPr>
              <a:t>hyperparameters</a:t>
            </a:r>
            <a:r>
              <a:rPr lang="en-US" sz="2400" dirty="0">
                <a:latin typeface="Arial" pitchFamily="34" charset="0"/>
                <a:cs typeface="Arial" pitchFamily="34" charset="0"/>
              </a:rPr>
              <a:t> using techniques such as grid search or random search to optimize model performance. Adjust parameters such as learning rate, regularization strength, tree depth, and ensemble size to improve prediction accuracy.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2400" b="1" dirty="0">
                <a:latin typeface="Arial" pitchFamily="34" charset="0"/>
                <a:cs typeface="Arial" pitchFamily="34" charset="0"/>
              </a:rPr>
              <a:t>Deployment Strategy</a:t>
            </a:r>
            <a:r>
              <a:rPr lang="en-US" sz="2400" dirty="0">
                <a:latin typeface="Arial" pitchFamily="34" charset="0"/>
                <a:cs typeface="Arial" pitchFamily="34" charset="0"/>
              </a:rPr>
              <a:t>: Deploy the trained model to a production environment where it can make real-time predictions or serve as part of a larger application.</a:t>
            </a:r>
          </a:p>
          <a:p>
            <a:r>
              <a:rPr lang="en-US" sz="2400" b="1" dirty="0">
                <a:latin typeface="Arial" pitchFamily="34" charset="0"/>
                <a:cs typeface="Arial" pitchFamily="34" charset="0"/>
              </a:rPr>
              <a:t>Integration</a:t>
            </a:r>
            <a:r>
              <a:rPr lang="en-US" sz="2400" dirty="0">
                <a:latin typeface="Arial" pitchFamily="34" charset="0"/>
                <a:cs typeface="Arial" pitchFamily="34" charset="0"/>
              </a:rPr>
              <a:t>: Integrate the model with existing systems or develop a user interface for users to input data and receive predictions.</a:t>
            </a:r>
          </a:p>
          <a:p>
            <a:r>
              <a:rPr lang="en-US" sz="2400" b="1" dirty="0">
                <a:latin typeface="Arial" pitchFamily="34" charset="0"/>
                <a:cs typeface="Arial" pitchFamily="34" charset="0"/>
              </a:rPr>
              <a:t>Scalability and Reliability</a:t>
            </a:r>
            <a:r>
              <a:rPr lang="en-US" sz="2400" dirty="0">
                <a:latin typeface="Arial" pitchFamily="34" charset="0"/>
                <a:cs typeface="Arial" pitchFamily="34" charset="0"/>
              </a:rPr>
              <a:t>: Ensure the deployment infrastructure is scalable, reliable, and capable of handling production-level workloads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50723" y="1106129"/>
            <a:ext cx="11724967" cy="5501147"/>
          </a:xfrm>
        </p:spPr>
        <p:txBody>
          <a:bodyPr>
            <a:normAutofit fontScale="92500" lnSpcReduction="20000"/>
          </a:bodyPr>
          <a:lstStyle/>
          <a:p>
            <a:r>
              <a:rPr lang="en-US" b="1" dirty="0">
                <a:latin typeface="Arial" pitchFamily="34" charset="0"/>
                <a:cs typeface="Arial" pitchFamily="34" charset="0"/>
              </a:rPr>
              <a:t>Data Collection and Preprocessing:</a:t>
            </a:r>
            <a:endParaRPr lang="en-US" dirty="0">
              <a:latin typeface="Arial" pitchFamily="34" charset="0"/>
              <a:cs typeface="Arial" pitchFamily="34" charset="0"/>
            </a:endParaRPr>
          </a:p>
          <a:p>
            <a:pPr lvl="1"/>
            <a:r>
              <a:rPr lang="en-US" dirty="0">
                <a:latin typeface="Arial" pitchFamily="34" charset="0"/>
                <a:cs typeface="Arial" pitchFamily="34" charset="0"/>
              </a:rPr>
              <a:t>Gather historical </a:t>
            </a:r>
            <a:r>
              <a:rPr lang="en-US" dirty="0" err="1">
                <a:latin typeface="Arial" pitchFamily="34" charset="0"/>
                <a:cs typeface="Arial" pitchFamily="34" charset="0"/>
              </a:rPr>
              <a:t>Bitcoin</a:t>
            </a:r>
            <a:r>
              <a:rPr lang="en-US" dirty="0">
                <a:latin typeface="Arial" pitchFamily="34" charset="0"/>
                <a:cs typeface="Arial" pitchFamily="34" charset="0"/>
              </a:rPr>
              <a:t> price data including features such as opening price, closing price, highest price, lowest price, and trading volume.</a:t>
            </a:r>
          </a:p>
          <a:p>
            <a:pPr lvl="1"/>
            <a:r>
              <a:rPr lang="en-US" dirty="0">
                <a:latin typeface="Arial" pitchFamily="34" charset="0"/>
                <a:cs typeface="Arial" pitchFamily="34" charset="0"/>
              </a:rPr>
              <a:t>Preprocess the data by handling missing values, outliers, and inconsistencies. Perform data cleaning tasks such as normalization or scaling.</a:t>
            </a:r>
          </a:p>
          <a:p>
            <a:r>
              <a:rPr lang="en-US" b="1" dirty="0">
                <a:latin typeface="Arial" pitchFamily="34" charset="0"/>
                <a:cs typeface="Arial" pitchFamily="34" charset="0"/>
              </a:rPr>
              <a:t>Feature Engineering:</a:t>
            </a:r>
            <a:endParaRPr lang="en-US" dirty="0">
              <a:latin typeface="Arial" pitchFamily="34" charset="0"/>
              <a:cs typeface="Arial" pitchFamily="34" charset="0"/>
            </a:endParaRPr>
          </a:p>
          <a:p>
            <a:pPr lvl="1"/>
            <a:r>
              <a:rPr lang="en-US" dirty="0">
                <a:latin typeface="Arial" pitchFamily="34" charset="0"/>
                <a:cs typeface="Arial" pitchFamily="34" charset="0"/>
              </a:rPr>
              <a:t>Select relevant features that may influence </a:t>
            </a:r>
            <a:r>
              <a:rPr lang="en-US" dirty="0" err="1">
                <a:latin typeface="Arial" pitchFamily="34" charset="0"/>
                <a:cs typeface="Arial" pitchFamily="34" charset="0"/>
              </a:rPr>
              <a:t>Bitcoin</a:t>
            </a:r>
            <a:r>
              <a:rPr lang="en-US" dirty="0">
                <a:latin typeface="Arial" pitchFamily="34" charset="0"/>
                <a:cs typeface="Arial" pitchFamily="34" charset="0"/>
              </a:rPr>
              <a:t> prices, such as market trends, sentiment analysis of news articles and social media posts, technical indicators, and external events.</a:t>
            </a:r>
          </a:p>
          <a:p>
            <a:pPr lvl="1"/>
            <a:r>
              <a:rPr lang="en-US" dirty="0">
                <a:latin typeface="Arial" pitchFamily="34" charset="0"/>
                <a:cs typeface="Arial" pitchFamily="34" charset="0"/>
              </a:rPr>
              <a:t>Engineer additional features or transform existing features to capture meaningful patterns and relationships in the data.</a:t>
            </a:r>
          </a:p>
          <a:p>
            <a:r>
              <a:rPr lang="en-US" b="1" dirty="0">
                <a:latin typeface="Arial" pitchFamily="34" charset="0"/>
                <a:cs typeface="Arial" pitchFamily="34" charset="0"/>
              </a:rPr>
              <a:t>Model Development and Training:</a:t>
            </a:r>
            <a:endParaRPr lang="en-US" dirty="0">
              <a:latin typeface="Arial" pitchFamily="34" charset="0"/>
              <a:cs typeface="Arial" pitchFamily="34" charset="0"/>
            </a:endParaRPr>
          </a:p>
          <a:p>
            <a:pPr lvl="1"/>
            <a:r>
              <a:rPr lang="en-US" dirty="0">
                <a:latin typeface="Arial" pitchFamily="34" charset="0"/>
                <a:cs typeface="Arial" pitchFamily="34" charset="0"/>
              </a:rPr>
              <a:t>Experiment with various machine learning algorithms suitable for regression tasks, such as linear regression, decision trees, random forests, gradient boosting, or neural networks.</a:t>
            </a:r>
          </a:p>
          <a:p>
            <a:pPr lvl="1"/>
            <a:r>
              <a:rPr lang="en-US" dirty="0">
                <a:latin typeface="Arial" pitchFamily="34" charset="0"/>
                <a:cs typeface="Arial" pitchFamily="34" charset="0"/>
              </a:rPr>
              <a:t>Train the selected model using the prepared dataset, splitting it into training and validation sets to evaluate model performance.</a:t>
            </a:r>
          </a:p>
          <a:p>
            <a:r>
              <a:rPr lang="en-US" b="1" dirty="0">
                <a:latin typeface="Arial" pitchFamily="34" charset="0"/>
                <a:cs typeface="Arial" pitchFamily="34" charset="0"/>
              </a:rPr>
              <a:t>Model Evaluation and Validation:</a:t>
            </a:r>
            <a:endParaRPr lang="en-US" dirty="0">
              <a:latin typeface="Arial" pitchFamily="34" charset="0"/>
              <a:cs typeface="Arial" pitchFamily="34" charset="0"/>
            </a:endParaRPr>
          </a:p>
          <a:p>
            <a:pPr lvl="1"/>
            <a:r>
              <a:rPr lang="en-US" dirty="0">
                <a:latin typeface="Arial" pitchFamily="34" charset="0"/>
                <a:cs typeface="Arial" pitchFamily="34" charset="0"/>
              </a:rPr>
              <a:t>Assess the generalization performance of the trained models using cross-validation techniques such as k-fold cross-validation.</a:t>
            </a:r>
          </a:p>
          <a:p>
            <a:pPr lvl="1"/>
            <a:r>
              <a:rPr lang="en-US" dirty="0">
                <a:latin typeface="Arial" pitchFamily="34" charset="0"/>
                <a:cs typeface="Arial" pitchFamily="34" charset="0"/>
              </a:rPr>
              <a:t>Evaluate model performance using appropriate regression metrics such as Mean Squared Error (MSE), Mean Absolute Error (MAE), Root Mean Squared Error (RMSE), and R-squared (R^2) coefficient.</a:t>
            </a:r>
          </a:p>
          <a:p>
            <a:r>
              <a:rPr lang="en-US" b="1" dirty="0">
                <a:latin typeface="Arial" pitchFamily="34" charset="0"/>
                <a:cs typeface="Arial" pitchFamily="34" charset="0"/>
              </a:rPr>
              <a:t>Deployment:</a:t>
            </a:r>
            <a:endParaRPr lang="en-US" dirty="0">
              <a:latin typeface="Arial" pitchFamily="34" charset="0"/>
              <a:cs typeface="Arial" pitchFamily="34" charset="0"/>
            </a:endParaRPr>
          </a:p>
          <a:p>
            <a:pPr lvl="1"/>
            <a:r>
              <a:rPr lang="en-US" dirty="0">
                <a:latin typeface="Arial" pitchFamily="34" charset="0"/>
                <a:cs typeface="Arial" pitchFamily="34" charset="0"/>
              </a:rPr>
              <a:t>Deploy the trained model to a production environment where it can make real-time predictions or serve as part of a larger application.</a:t>
            </a:r>
          </a:p>
          <a:p>
            <a:pPr lvl="1"/>
            <a:r>
              <a:rPr lang="en-US" dirty="0">
                <a:latin typeface="Arial" pitchFamily="34" charset="0"/>
                <a:cs typeface="Arial" pitchFamily="34" charset="0"/>
              </a:rPr>
              <a:t>Integrate the model with existing systems or develop a user interface for users to input data and receive predictions.</a:t>
            </a:r>
          </a:p>
          <a:p>
            <a:pPr lvl="1"/>
            <a:r>
              <a:rPr lang="en-US" dirty="0">
                <a:latin typeface="Arial" pitchFamily="34" charset="0"/>
                <a:cs typeface="Arial" pitchFamily="34" charset="0"/>
              </a:rPr>
              <a:t>Ensure the deployment infrastructure is scalable, reliable, and capable of handling production-level workloads.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304" y="1371600"/>
            <a:ext cx="7551174" cy="473423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latin typeface="Arial" pitchFamily="34" charset="0"/>
                <a:cs typeface="Arial" pitchFamily="34" charset="0"/>
              </a:rPr>
              <a:t>The </a:t>
            </a:r>
            <a:r>
              <a:rPr lang="en-US" sz="2000" dirty="0" err="1">
                <a:latin typeface="Arial" pitchFamily="34" charset="0"/>
                <a:cs typeface="Arial" pitchFamily="34" charset="0"/>
              </a:rPr>
              <a:t>Bitcoin</a:t>
            </a:r>
            <a:r>
              <a:rPr lang="en-US" sz="2000" dirty="0">
                <a:latin typeface="Arial" pitchFamily="34" charset="0"/>
                <a:cs typeface="Arial" pitchFamily="34" charset="0"/>
              </a:rPr>
              <a:t> price prediction project aims to leverage machine learning techniques to forecast the future price of </a:t>
            </a:r>
            <a:r>
              <a:rPr lang="en-US" sz="2000" dirty="0" err="1">
                <a:latin typeface="Arial" pitchFamily="34" charset="0"/>
                <a:cs typeface="Arial" pitchFamily="34" charset="0"/>
              </a:rPr>
              <a:t>Bitcoin</a:t>
            </a:r>
            <a:r>
              <a:rPr lang="en-US" sz="2000" dirty="0">
                <a:latin typeface="Arial" pitchFamily="34" charset="0"/>
                <a:cs typeface="Arial" pitchFamily="34" charset="0"/>
              </a:rPr>
              <a:t> based on historical price data. Throughout the project, we followed a systematic approach, starting from data collection and preprocessing to model development, evaluation, deployment, and documentation. Here are some key takeaways from the project</a:t>
            </a:r>
            <a:r>
              <a:rPr lang="en-US" sz="2000" dirty="0" smtClean="0">
                <a:latin typeface="Arial" pitchFamily="34" charset="0"/>
                <a:cs typeface="Arial" pitchFamily="34" charset="0"/>
              </a:rPr>
              <a:t>:</a:t>
            </a:r>
          </a:p>
          <a:p>
            <a:pPr marL="305435" indent="-305435"/>
            <a:r>
              <a:rPr lang="en-IN" sz="2000" b="1" dirty="0">
                <a:latin typeface="Arial" pitchFamily="34" charset="0"/>
                <a:cs typeface="Arial" pitchFamily="34" charset="0"/>
              </a:rPr>
              <a:t>Data Preparation</a:t>
            </a:r>
            <a:r>
              <a:rPr lang="en-IN" sz="2000" dirty="0">
                <a:latin typeface="Arial" pitchFamily="34" charset="0"/>
                <a:cs typeface="Arial" pitchFamily="34" charset="0"/>
              </a:rPr>
              <a:t>: </a:t>
            </a:r>
            <a:endParaRPr lang="en-IN" sz="2000" dirty="0" smtClean="0">
              <a:latin typeface="Arial" pitchFamily="34" charset="0"/>
              <a:cs typeface="Arial" pitchFamily="34" charset="0"/>
            </a:endParaRPr>
          </a:p>
          <a:p>
            <a:pPr marL="305435" indent="-305435"/>
            <a:r>
              <a:rPr lang="en-IN" sz="2000" b="1" dirty="0">
                <a:latin typeface="Arial" pitchFamily="34" charset="0"/>
                <a:cs typeface="Arial" pitchFamily="34" charset="0"/>
              </a:rPr>
              <a:t>Model Development</a:t>
            </a:r>
            <a:r>
              <a:rPr lang="en-IN" sz="2000" dirty="0" smtClean="0">
                <a:latin typeface="Arial" pitchFamily="34" charset="0"/>
                <a:cs typeface="Arial" pitchFamily="34" charset="0"/>
              </a:rPr>
              <a:t>:</a:t>
            </a:r>
          </a:p>
          <a:p>
            <a:pPr marL="305435" indent="-305435"/>
            <a:r>
              <a:rPr lang="en-IN" sz="2000" b="1" dirty="0">
                <a:latin typeface="Arial" pitchFamily="34" charset="0"/>
                <a:cs typeface="Arial" pitchFamily="34" charset="0"/>
              </a:rPr>
              <a:t>Evaluation and </a:t>
            </a:r>
            <a:r>
              <a:rPr lang="en-IN" sz="2000" b="1" dirty="0" smtClean="0">
                <a:latin typeface="Arial" pitchFamily="34" charset="0"/>
                <a:cs typeface="Arial" pitchFamily="34" charset="0"/>
              </a:rPr>
              <a:t>Validation</a:t>
            </a:r>
          </a:p>
          <a:p>
            <a:pPr marL="305435" indent="-305435"/>
            <a:r>
              <a:rPr lang="en-IN" sz="2000" b="1" dirty="0">
                <a:latin typeface="Arial" pitchFamily="34" charset="0"/>
                <a:cs typeface="Arial" pitchFamily="34" charset="0"/>
              </a:rPr>
              <a:t>Deployment</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988142" y="1443841"/>
            <a:ext cx="10577144" cy="4154984"/>
          </a:xfrm>
          <a:prstGeom prst="rect">
            <a:avLst/>
          </a:prstGeom>
        </p:spPr>
        <p:txBody>
          <a:bodyPr wrap="square">
            <a:spAutoFit/>
          </a:bodyPr>
          <a:lstStyle/>
          <a:p>
            <a:r>
              <a:rPr lang="en-US" sz="2400" dirty="0">
                <a:latin typeface="Arial" pitchFamily="34" charset="0"/>
                <a:cs typeface="Arial" pitchFamily="34" charset="0"/>
              </a:rPr>
              <a:t>While the current project provides a foundation for predicting </a:t>
            </a:r>
            <a:r>
              <a:rPr lang="en-US" sz="2400" dirty="0" err="1">
                <a:latin typeface="Arial" pitchFamily="34" charset="0"/>
                <a:cs typeface="Arial" pitchFamily="34" charset="0"/>
              </a:rPr>
              <a:t>Bitcoin</a:t>
            </a:r>
            <a:r>
              <a:rPr lang="en-US" sz="2400" dirty="0">
                <a:latin typeface="Arial" pitchFamily="34" charset="0"/>
                <a:cs typeface="Arial" pitchFamily="34" charset="0"/>
              </a:rPr>
              <a:t> prices, there are opportunities for further enhancements. This includes incorporating additional features such as sentiment analysis of news and social media, exploring advanced machine learning algorithms, and improving model interpretability.</a:t>
            </a:r>
          </a:p>
          <a:p>
            <a:r>
              <a:rPr lang="en-US" sz="2400" dirty="0">
                <a:latin typeface="Arial" pitchFamily="34" charset="0"/>
                <a:cs typeface="Arial" pitchFamily="34" charset="0"/>
              </a:rPr>
              <a:t>In conclusion, the </a:t>
            </a:r>
            <a:r>
              <a:rPr lang="en-US" sz="2400" dirty="0" err="1">
                <a:latin typeface="Arial" pitchFamily="34" charset="0"/>
                <a:cs typeface="Arial" pitchFamily="34" charset="0"/>
              </a:rPr>
              <a:t>Bitcoin</a:t>
            </a:r>
            <a:r>
              <a:rPr lang="en-US" sz="2400" dirty="0">
                <a:latin typeface="Arial" pitchFamily="34" charset="0"/>
                <a:cs typeface="Arial" pitchFamily="34" charset="0"/>
              </a:rPr>
              <a:t> price prediction project offers valuable insights into the potential future price movements of </a:t>
            </a:r>
            <a:r>
              <a:rPr lang="en-US" sz="2400" dirty="0" err="1">
                <a:latin typeface="Arial" pitchFamily="34" charset="0"/>
                <a:cs typeface="Arial" pitchFamily="34" charset="0"/>
              </a:rPr>
              <a:t>Bitcoin</a:t>
            </a:r>
            <a:r>
              <a:rPr lang="en-US" sz="2400" dirty="0">
                <a:latin typeface="Arial" pitchFamily="34" charset="0"/>
                <a:cs typeface="Arial" pitchFamily="34" charset="0"/>
              </a:rPr>
              <a:t>, assisting investors, traders, and researchers in making informed decisions. By following a systematic approach and leveraging machine learning techniques, we have developed a predictive model that contributes to understanding and forecasting the dynamics of the </a:t>
            </a:r>
            <a:r>
              <a:rPr lang="en-US" sz="2400" dirty="0" err="1">
                <a:latin typeface="Arial" pitchFamily="34" charset="0"/>
                <a:cs typeface="Arial" pitchFamily="34" charset="0"/>
              </a:rPr>
              <a:t>cryptocurrency</a:t>
            </a:r>
            <a:r>
              <a:rPr lang="en-US" sz="2400" dirty="0">
                <a:latin typeface="Arial" pitchFamily="34" charset="0"/>
                <a:cs typeface="Arial" pitchFamily="34" charset="0"/>
              </a:rPr>
              <a:t> market.</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infopath/2007/PartnerControls"/>
    <ds:schemaRef ds:uri="c0fa2617-96bd-425d-8578-e93563fe37c5"/>
    <ds:schemaRef ds:uri="9162bd5b-4ed9-4da3-b376-05204580ba3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702</Words>
  <Application>Microsoft Office PowerPoint</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BITCOIN PRICE PREDICTION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SHYAM THARUN</cp:lastModifiedBy>
  <cp:revision>24</cp:revision>
  <dcterms:created xsi:type="dcterms:W3CDTF">2021-05-26T16:50:10Z</dcterms:created>
  <dcterms:modified xsi:type="dcterms:W3CDTF">2024-04-02T04:02:27Z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