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88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747" y="4174049"/>
            <a:ext cx="9820507" cy="990601"/>
          </a:xfrm>
          <a:effectLst>
            <a:outerShdw blurRad="50800" dist="38100" dir="8100000" algn="tr" rotWithShape="0">
              <a:schemeClr val="bg1"/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467F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40849"/>
            <a:ext cx="8534400" cy="6858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6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48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 and Bullets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34966"/>
            <a:ext cx="11480800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="0" i="0">
                <a:solidFill>
                  <a:srgbClr val="1F497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" y="1906260"/>
            <a:ext cx="11480800" cy="43736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9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34966"/>
            <a:ext cx="5689600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="0" i="0">
                <a:solidFill>
                  <a:srgbClr val="0046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" y="1906260"/>
            <a:ext cx="5689600" cy="43736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767" y="1234966"/>
            <a:ext cx="5691835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="0" i="0">
                <a:solidFill>
                  <a:srgbClr val="0046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767" y="1906260"/>
            <a:ext cx="5691835" cy="43736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6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- Center titl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5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head and Bullets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34966"/>
            <a:ext cx="11480800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="0" i="0">
                <a:solidFill>
                  <a:srgbClr val="00467F"/>
                </a:solidFill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" y="1906260"/>
            <a:ext cx="11480800" cy="4373672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</a:defRPr>
            </a:lvl1pPr>
            <a:lvl2pPr>
              <a:defRPr sz="1600">
                <a:latin typeface="Arial" pitchFamily="34" charset="0"/>
              </a:defRPr>
            </a:lvl2pPr>
            <a:lvl3pPr>
              <a:defRPr sz="1400">
                <a:latin typeface="Arial" pitchFamily="34" charset="0"/>
              </a:defRPr>
            </a:lvl3pPr>
            <a:lvl4pPr>
              <a:defRPr sz="1200">
                <a:latin typeface="Arial" pitchFamily="34" charset="0"/>
              </a:defRPr>
            </a:lvl4pPr>
            <a:lvl5pPr>
              <a:defRPr sz="12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5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head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 algn="l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34966"/>
            <a:ext cx="11480800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="0" i="0">
                <a:solidFill>
                  <a:schemeClr val="accent6"/>
                </a:solidFill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" y="1906260"/>
            <a:ext cx="11480800" cy="4373672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</a:defRPr>
            </a:lvl1pPr>
            <a:lvl2pPr>
              <a:defRPr sz="1600">
                <a:latin typeface="Arial" pitchFamily="34" charset="0"/>
              </a:defRPr>
            </a:lvl2pPr>
            <a:lvl3pPr>
              <a:defRPr sz="1400">
                <a:latin typeface="Arial" pitchFamily="34" charset="0"/>
              </a:defRPr>
            </a:lvl3pPr>
            <a:lvl4pPr>
              <a:defRPr sz="1200">
                <a:latin typeface="Arial" pitchFamily="34" charset="0"/>
              </a:defRPr>
            </a:lvl4pPr>
            <a:lvl5pPr>
              <a:defRPr sz="12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ubhead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 algn="l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34966"/>
            <a:ext cx="11480800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="0" i="0">
                <a:solidFill>
                  <a:schemeClr val="accent6"/>
                </a:solidFill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" y="1906260"/>
            <a:ext cx="11480800" cy="4373672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</a:defRPr>
            </a:lvl1pPr>
            <a:lvl2pPr>
              <a:defRPr sz="1600">
                <a:latin typeface="Arial" pitchFamily="34" charset="0"/>
              </a:defRPr>
            </a:lvl2pPr>
            <a:lvl3pPr>
              <a:defRPr sz="1400">
                <a:latin typeface="Arial" pitchFamily="34" charset="0"/>
              </a:defRPr>
            </a:lvl3pPr>
            <a:lvl4pPr>
              <a:defRPr sz="1200">
                <a:latin typeface="Arial" pitchFamily="34" charset="0"/>
              </a:defRPr>
            </a:lvl4pPr>
            <a:lvl5pPr>
              <a:defRPr sz="12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3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4892-1865-41F1-B489-6CD60FD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EEC16-D917-488F-BD4C-B5DE2D79A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BE55-4D8C-4E5F-9B66-34EA088C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E440-6A61-4CCB-8183-09010B0E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C2AE-342F-4E41-828B-2975EED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8D7-B8CF-4D6D-A8FC-D8E06635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6CF7-3A24-4880-9BA7-D70D8712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BB39-BBC4-4A97-AE00-A4D191F4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0B82-9D32-4347-A2DF-C3BD0453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D3E5-88C4-47F6-BEFE-13C2AD7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204D-0C6D-412A-8875-45AB4F6A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12D11-3C27-4CBA-BB45-D7C355E2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35AD-46C6-480C-95C5-333572D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2F03B-234E-48B1-826E-1EE81F23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CDC0-C2CD-4D91-A640-07406842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201B-9530-4CFF-A652-0752CC48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C545-A058-4DCA-9905-004B8D494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419D1-D487-4F1B-963B-333BC367B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B1AF-2AFE-4D4C-B388-C22CFDB3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2CD12-4527-448C-92DF-88CE6462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0973-2188-4011-ADDD-62B538B9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3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0E33-66A0-47CE-B21A-4F1FB921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28D7-736A-49CE-8C3D-3FFFD6BA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4309E-70CE-47C2-9A1C-984917E4B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D8268-6E73-4105-A410-688206D8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EA584-F276-4809-B7D9-2AC941C56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857FD-C1BE-472F-BB7E-8F6903AE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13FC8-ED76-49D9-A2ED-F8072369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8763-D8A8-4661-9AA5-2E4314E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C1FE-3BFE-4C2B-ABB6-94A6E12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17D48-D879-46A5-AD29-65891209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22C18-524B-45F8-BB47-39FC5E10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2AAAA-59DD-43FC-94E2-5C677B91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17A43-643B-45B2-AB77-D087FA44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28271-CAF1-4269-BD10-C78DCA15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42B4-A810-4D29-BDF0-C83D58D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350F-7B77-4378-807E-85847F0B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DB1F-F015-48C2-B983-F5BDEDB5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CE78E-227E-452C-8014-41426C30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A7B35-50AF-415D-98A2-824C92CD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AB46-3D42-45CD-B360-213B2162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6C8DA-08E4-4A4F-B4E6-61778320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3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730E-ECD5-407F-A1E5-10A57C30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14E45-ADBD-4282-951D-CED3E1018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E294-84D5-4BAC-A761-D46E3738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C3CD-6450-4B94-8693-2827C849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AADE-58E1-4ADB-832E-D38AF7B2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EA689-A005-47C1-81A5-4FB02071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5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60AF-0316-47FF-8D0C-D474480E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4F228-7438-4BAA-AFFB-95D2DC94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E0CB-5D70-4809-89DE-7DEBA78B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3AB-E9A9-412D-9E34-2E253786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0AD1-3DD5-4FBA-BD93-E14FCA91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3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F841B-4CA7-45E1-9B48-1E4B7261B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F44AE-DDAA-4636-978A-71DB9620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FA0E-8C4B-4552-9D76-B02DD0DE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3BE5-3E31-40F2-AA8B-64DF9DBF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55B4-E782-454A-8373-F5A9818A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5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379" y="1295400"/>
            <a:ext cx="5710621" cy="5029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689600" cy="5029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6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16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5747" y="1981200"/>
            <a:ext cx="9820507" cy="1295400"/>
          </a:xfrm>
          <a:effectLst>
            <a:outerShdw blurRad="50800" dist="38100" dir="8100000" algn="tr" rotWithShape="0">
              <a:schemeClr val="bg1"/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467F"/>
                </a:solidFill>
              </a:defRPr>
            </a:lvl1pPr>
          </a:lstStyle>
          <a:p>
            <a:r>
              <a:rPr lang="en-US" dirty="0"/>
              <a:t>Click to edit Transition Slide with background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733800"/>
            <a:ext cx="8534400" cy="6858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6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Transition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ransition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5747" y="1981200"/>
            <a:ext cx="9820507" cy="1295400"/>
          </a:xfrm>
          <a:effectLst>
            <a:outerShdw blurRad="50800" dist="38100" dir="8100000" algn="tr" rotWithShape="0">
              <a:schemeClr val="bg1"/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467F"/>
                </a:solidFill>
              </a:defRPr>
            </a:lvl1pPr>
          </a:lstStyle>
          <a:p>
            <a:r>
              <a:rPr lang="en-US" dirty="0"/>
              <a:t>Click to edit Transition Slide with background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733800"/>
            <a:ext cx="8534400" cy="6858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6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Transition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1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884" y="1447801"/>
            <a:ext cx="10672232" cy="2307183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z="4000" b="0" cap="none">
                <a:solidFill>
                  <a:srgbClr val="00467F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Section slide with no background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986214"/>
            <a:ext cx="103632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236538" indent="-236538" algn="ctr">
              <a:buNone/>
              <a:defRPr lang="en-US" smtClean="0">
                <a:solidFill>
                  <a:srgbClr val="0046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6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81912509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21" imgW="216" imgH="216" progId="TCLayout.ActiveDocument.1">
                  <p:embed/>
                </p:oleObj>
              </mc:Choice>
              <mc:Fallback>
                <p:oleObj name="think-cell Slide" r:id="rId21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37600" cy="825064"/>
          </a:xfrm>
          <a:prstGeom prst="rect">
            <a:avLst/>
          </a:prstGeom>
          <a:effectLst>
            <a:outerShdw blurRad="50800" dist="25400" dir="8100000" algn="tr" rotWithShape="0">
              <a:schemeClr val="bg1"/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/>
          <a:p>
            <a:pPr lvl="0" algn="l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379" y="1295400"/>
            <a:ext cx="11400221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304800" y="658479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D26C13-F0D3-47ED-963B-8C497237818C}" type="slidenum">
              <a:rPr 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9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36161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lang="en-US" sz="2800" kern="1200" dirty="0">
          <a:solidFill>
            <a:srgbClr val="00467F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36538" indent="-2365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000" kern="1200">
          <a:solidFill>
            <a:srgbClr val="00467F"/>
          </a:solidFill>
          <a:latin typeface="+mn-lt"/>
          <a:ea typeface="+mn-ea"/>
          <a:cs typeface="+mn-cs"/>
        </a:defRPr>
      </a:lvl1pPr>
      <a:lvl2pPr marL="693738" indent="-2365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1800" kern="1200">
          <a:solidFill>
            <a:srgbClr val="00467F"/>
          </a:solidFill>
          <a:latin typeface="+mn-lt"/>
          <a:ea typeface="+mn-ea"/>
          <a:cs typeface="+mn-cs"/>
        </a:defRPr>
      </a:lvl2pPr>
      <a:lvl3pPr marL="1087438" indent="-1730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>
          <a:solidFill>
            <a:srgbClr val="00467F"/>
          </a:solidFill>
          <a:latin typeface="+mn-lt"/>
          <a:ea typeface="+mn-ea"/>
          <a:cs typeface="+mn-cs"/>
        </a:defRPr>
      </a:lvl3pPr>
      <a:lvl4pPr marL="1544638" indent="-1730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1400" kern="1200">
          <a:solidFill>
            <a:srgbClr val="00467F"/>
          </a:solidFill>
          <a:latin typeface="+mn-lt"/>
          <a:ea typeface="+mn-ea"/>
          <a:cs typeface="+mn-cs"/>
        </a:defRPr>
      </a:lvl4pPr>
      <a:lvl5pPr marL="2001838" indent="-1730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1400" kern="1200">
          <a:solidFill>
            <a:srgbClr val="0046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1FDAE-6212-4FB4-8261-4FA8D35B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38C6E-18AC-4836-B42A-E8C297FE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B4CF-0B75-430C-AE3D-90C7CD9D7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E1DD-5B42-4061-B640-71AFA9DB5B7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FAAB-8FBF-43F9-8365-B865A59C6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6447-7C29-4634-A4AB-6286A2ECC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25CA-F06C-48A1-AF50-5DDD2DF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0DCD-52F5-47C6-B5D0-73BD8D978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29" y="3036772"/>
            <a:ext cx="9820507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(G)</a:t>
            </a:r>
            <a:r>
              <a:rPr lang="en-US" dirty="0" err="1"/>
              <a:t>rafana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         (A)</a:t>
            </a:r>
            <a:r>
              <a:rPr lang="en-US" dirty="0" err="1"/>
              <a:t>lertmanager</a:t>
            </a:r>
            <a:r>
              <a:rPr lang="en-US" dirty="0"/>
              <a:t> -</a:t>
            </a:r>
            <a:br>
              <a:rPr lang="en-US" dirty="0"/>
            </a:br>
            <a:r>
              <a:rPr lang="en-US" dirty="0"/>
              <a:t>       (P)</a:t>
            </a:r>
            <a:r>
              <a:rPr lang="en-US" dirty="0" err="1"/>
              <a:t>rometheus</a:t>
            </a:r>
            <a:r>
              <a:rPr lang="en-US" dirty="0"/>
              <a:t>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5E738-DBD4-4441-B3A5-31E11CD9D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25043"/>
            <a:ext cx="8534400" cy="685800"/>
          </a:xfrm>
        </p:spPr>
        <p:txBody>
          <a:bodyPr/>
          <a:lstStyle/>
          <a:p>
            <a:r>
              <a:rPr lang="en-US" dirty="0"/>
              <a:t>          Monitoring Solution for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7528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267-ECB4-42E8-B803-82F0BBE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953541" cy="262281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6B1D6-9006-44EB-8A0F-80CB55F8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98" y="1388256"/>
            <a:ext cx="10254227" cy="59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267-ECB4-42E8-B803-82F0BBE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499621"/>
            <a:ext cx="6372520" cy="567179"/>
          </a:xfrm>
        </p:spPr>
        <p:txBody>
          <a:bodyPr>
            <a:normAutofit fontScale="90000"/>
          </a:bodyPr>
          <a:lstStyle/>
          <a:p>
            <a:r>
              <a:rPr lang="en-US" dirty="0"/>
              <a:t>Prometheus Configuration – Current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28C1B-3740-4398-98E3-4268EC5B6E63}"/>
              </a:ext>
            </a:extLst>
          </p:cNvPr>
          <p:cNvSpPr txBox="1"/>
          <p:nvPr/>
        </p:nvSpPr>
        <p:spPr>
          <a:xfrm>
            <a:off x="65988" y="1216058"/>
            <a:ext cx="11719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installed version is 2.2.0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pulls all the metrics from the targets defined and store in </a:t>
            </a:r>
            <a:r>
              <a:rPr lang="en-US" dirty="0" err="1"/>
              <a:t>TimeSeries</a:t>
            </a:r>
            <a:r>
              <a:rPr lang="en-US" dirty="0"/>
              <a:t> Database 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Alert rules are written  on NFS location /data/</a:t>
            </a:r>
            <a:r>
              <a:rPr lang="en-US" dirty="0" err="1"/>
              <a:t>prometheus</a:t>
            </a:r>
            <a:r>
              <a:rPr lang="en-US" dirty="0"/>
              <a:t>-rules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retention period of data is 90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Node-exporter is running on all the clusters as a daemon to collect the node level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Node-exporter is also running on Global Prometheus servers as a service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Prometheus servers are federated into Global Prometheus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7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267-ECB4-42E8-B803-82F0BBE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499621"/>
            <a:ext cx="7428072" cy="5671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Alertmanager</a:t>
            </a:r>
            <a:r>
              <a:rPr lang="en-US" dirty="0"/>
              <a:t>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0D52E-47DB-4121-BAE2-17603C5B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6" y="3719469"/>
            <a:ext cx="11483941" cy="30621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groups: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 name: Prometheus-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status.rules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rules: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- alert: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PrometheusDown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expr: absent(up{job="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oc_prometheus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"}) or absent(up{job="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prometheus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"}) or up{job="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prometheus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"} == 0 or up{job="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oc_prometheus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"} ==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for: 5m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labels: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severity: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annotations: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DESCRIPTION: "{{$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labels.instance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}}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prometheus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service is down"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SUMMARY: "{{$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labels.instance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}}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prometheus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service is down"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28C1B-3740-4398-98E3-4268EC5B6E63}"/>
              </a:ext>
            </a:extLst>
          </p:cNvPr>
          <p:cNvSpPr txBox="1"/>
          <p:nvPr/>
        </p:nvSpPr>
        <p:spPr>
          <a:xfrm>
            <a:off x="183822" y="1066800"/>
            <a:ext cx="11719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Alertmanager</a:t>
            </a:r>
            <a:r>
              <a:rPr lang="en-US" dirty="0"/>
              <a:t> version configured is  0.14.0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 managers are working in mesh configuration to provide HA.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 manager can configured to send the notification to different channels as per requirement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Alertmanger</a:t>
            </a:r>
            <a:r>
              <a:rPr lang="en-US" dirty="0"/>
              <a:t> has been integrated with </a:t>
            </a:r>
            <a:r>
              <a:rPr lang="en-US" dirty="0" err="1"/>
              <a:t>Truesight</a:t>
            </a:r>
            <a:r>
              <a:rPr lang="en-US" dirty="0"/>
              <a:t> using </a:t>
            </a:r>
            <a:r>
              <a:rPr lang="en-US" dirty="0" err="1"/>
              <a:t>nodejs</a:t>
            </a:r>
            <a:r>
              <a:rPr lang="en-US" dirty="0"/>
              <a:t>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sample Alert Rule file :::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267-ECB4-42E8-B803-82F0BBE9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Grafana Configuration – Current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28C1B-3740-4398-98E3-4268EC5B6E63}"/>
              </a:ext>
            </a:extLst>
          </p:cNvPr>
          <p:cNvSpPr txBox="1"/>
          <p:nvPr/>
        </p:nvSpPr>
        <p:spPr>
          <a:xfrm>
            <a:off x="65988" y="1216058"/>
            <a:ext cx="11719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Grafana</a:t>
            </a:r>
            <a:r>
              <a:rPr lang="en-US" dirty="0"/>
              <a:t> server installed version is 4.6.3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Grafana</a:t>
            </a:r>
            <a:r>
              <a:rPr lang="en-US" dirty="0"/>
              <a:t> has been configured with primary data source as Prometheus.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Grafana</a:t>
            </a:r>
            <a:r>
              <a:rPr lang="en-US" dirty="0"/>
              <a:t> displays the collected metrics in Dashboard patterns according the query.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</a:t>
            </a:r>
            <a:r>
              <a:rPr lang="en-US" dirty="0" err="1"/>
              <a:t>Grafana</a:t>
            </a:r>
            <a:r>
              <a:rPr lang="en-US" dirty="0"/>
              <a:t> is LDAP authenticated.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the Node Level Metrics , Cluster Level metrics , Container Level metrics and Application health Check has been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4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267-ECB4-42E8-B803-82F0BBE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499621"/>
            <a:ext cx="6372520" cy="567179"/>
          </a:xfrm>
        </p:spPr>
        <p:txBody>
          <a:bodyPr>
            <a:normAutofit fontScale="90000"/>
          </a:bodyPr>
          <a:lstStyle/>
          <a:p>
            <a:r>
              <a:rPr lang="en-US" dirty="0"/>
              <a:t>GAP – Future Developments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28C1B-3740-4398-98E3-4268EC5B6E63}"/>
              </a:ext>
            </a:extLst>
          </p:cNvPr>
          <p:cNvSpPr txBox="1"/>
          <p:nvPr/>
        </p:nvSpPr>
        <p:spPr>
          <a:xfrm>
            <a:off x="0" y="1187778"/>
            <a:ext cx="11719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Prometheus to 2.2.1 version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Alert manager to 0.15.0 version.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Node Exported to 0.16.0 version.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</a:t>
            </a:r>
            <a:r>
              <a:rPr lang="en-US" dirty="0" err="1"/>
              <a:t>Grafana</a:t>
            </a:r>
            <a:r>
              <a:rPr lang="en-US" dirty="0"/>
              <a:t> to 5.0.3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the Prometheus monitoring solution to monitor the other cloud </a:t>
            </a:r>
            <a:r>
              <a:rPr lang="en-US"/>
              <a:t>platforms specially PCF.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new Dashboards as per requirement or to provide better view of cloud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on adding the Alert rules as per requirement of end users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the other channels like slack , </a:t>
            </a:r>
            <a:r>
              <a:rPr lang="en-US" dirty="0" err="1"/>
              <a:t>mattermost</a:t>
            </a:r>
            <a:r>
              <a:rPr lang="en-US" dirty="0"/>
              <a:t> to send the notification of Prometheus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revisit the requirement of the retention period of the Prometheus timeseries data.</a:t>
            </a:r>
          </a:p>
        </p:txBody>
      </p:sp>
    </p:spTree>
    <p:extLst>
      <p:ext uri="{BB962C8B-B14F-4D97-AF65-F5344CB8AC3E}">
        <p14:creationId xmlns:p14="http://schemas.microsoft.com/office/powerpoint/2010/main" val="2551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267-ECB4-42E8-B803-82F0BBE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499621"/>
            <a:ext cx="6372520" cy="56717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2FDF6-6332-4E81-BDE9-CA74DBB545DB}"/>
              </a:ext>
            </a:extLst>
          </p:cNvPr>
          <p:cNvSpPr/>
          <p:nvPr/>
        </p:nvSpPr>
        <p:spPr>
          <a:xfrm>
            <a:off x="3951664" y="29673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3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SC External PPT template">
  <a:themeElements>
    <a:clrScheme name="BostonScientific">
      <a:dk1>
        <a:srgbClr val="00467F"/>
      </a:dk1>
      <a:lt1>
        <a:sysClr val="window" lastClr="FFFFFF"/>
      </a:lt1>
      <a:dk2>
        <a:srgbClr val="00467F"/>
      </a:dk2>
      <a:lt2>
        <a:srgbClr val="FFFFFF"/>
      </a:lt2>
      <a:accent1>
        <a:srgbClr val="00467F"/>
      </a:accent1>
      <a:accent2>
        <a:srgbClr val="008ECD"/>
      </a:accent2>
      <a:accent3>
        <a:srgbClr val="317023"/>
      </a:accent3>
      <a:accent4>
        <a:srgbClr val="76B900"/>
      </a:accent4>
      <a:accent5>
        <a:srgbClr val="793249"/>
      </a:accent5>
      <a:accent6>
        <a:srgbClr val="6A737B"/>
      </a:accent6>
      <a:hlink>
        <a:srgbClr val="008ECD"/>
      </a:hlink>
      <a:folHlink>
        <a:srgbClr val="3170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 Internal PPT template 2</Template>
  <TotalTime>129</TotalTime>
  <Words>411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BSC External PPT template</vt:lpstr>
      <vt:lpstr>Office Theme</vt:lpstr>
      <vt:lpstr>think-cell Slide</vt:lpstr>
      <vt:lpstr>(G)rafana-          (A)lertmanager -        (P)rometheus -</vt:lpstr>
      <vt:lpstr>Architecture</vt:lpstr>
      <vt:lpstr>Prometheus Configuration – Current </vt:lpstr>
      <vt:lpstr>Alertmanager Configuration</vt:lpstr>
      <vt:lpstr>Grafana Configuration – Current </vt:lpstr>
      <vt:lpstr>GAP – Future Developments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(G)rafana- (A)lertmanager - (P)rometheus -</dc:title>
  <dc:creator>Chauhan, Shyamkumar L</dc:creator>
  <cp:lastModifiedBy>Chauhan, Shyamkumar L</cp:lastModifiedBy>
  <cp:revision>10</cp:revision>
  <dcterms:created xsi:type="dcterms:W3CDTF">2018-03-27T06:01:19Z</dcterms:created>
  <dcterms:modified xsi:type="dcterms:W3CDTF">2019-04-16T08:27:47Z</dcterms:modified>
</cp:coreProperties>
</file>