
<file path=[Content_Types].xml><?xml version="1.0" encoding="utf-8"?>
<Types xmlns="http://schemas.openxmlformats.org/package/2006/content-types">
  <Default Extension="png" ContentType="image/png"/>
  <Default Extension="tmp"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varScale="1">
        <p:scale>
          <a:sx n="114" d="100"/>
          <a:sy n="114" d="100"/>
        </p:scale>
        <p:origin x="414"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User\Downloads\NM%20OUTPU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User\Downloads\NM%20OUTPU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User\Downloads\nm%202.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[NM OUTPUT.xlsx]Sheet2!PivotTable2</c:name>
    <c:fmtId val="6"/>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Sheet2!$B$3:$B$4</c:f>
              <c:strCache>
                <c:ptCount val="1"/>
                <c:pt idx="0">
                  <c:v>Fixed Term</c:v>
                </c:pt>
              </c:strCache>
            </c:strRef>
          </c:tx>
          <c:spPr>
            <a:solidFill>
              <a:schemeClr val="accent1"/>
            </a:solidFill>
            <a:ln>
              <a:noFill/>
            </a:ln>
            <a:effectLst/>
          </c:spPr>
          <c:invertIfNegative val="0"/>
          <c:cat>
            <c:strRef>
              <c:f>Sheet2!$A$5:$A$18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Sheet2!$B$5:$B$18</c:f>
              <c:numCache>
                <c:formatCode>General</c:formatCode>
                <c:ptCount val="13"/>
                <c:pt idx="0">
                  <c:v>2</c:v>
                </c:pt>
                <c:pt idx="1">
                  <c:v>2</c:v>
                </c:pt>
                <c:pt idx="3">
                  <c:v>2</c:v>
                </c:pt>
                <c:pt idx="4">
                  <c:v>1</c:v>
                </c:pt>
                <c:pt idx="6">
                  <c:v>1</c:v>
                </c:pt>
                <c:pt idx="7">
                  <c:v>1</c:v>
                </c:pt>
                <c:pt idx="8">
                  <c:v>1</c:v>
                </c:pt>
                <c:pt idx="9">
                  <c:v>1</c:v>
                </c:pt>
                <c:pt idx="10">
                  <c:v>2</c:v>
                </c:pt>
                <c:pt idx="11">
                  <c:v>2</c:v>
                </c:pt>
                <c:pt idx="12">
                  <c:v>2</c:v>
                </c:pt>
              </c:numCache>
            </c:numRef>
          </c:val>
          <c:extLst>
            <c:ext xmlns:c16="http://schemas.microsoft.com/office/drawing/2014/chart" uri="{C3380CC4-5D6E-409C-BE32-E72D297353CC}">
              <c16:uniqueId val="{00000000-64C3-45E2-BC5B-73CA074D7087}"/>
            </c:ext>
          </c:extLst>
        </c:ser>
        <c:ser>
          <c:idx val="1"/>
          <c:order val="1"/>
          <c:tx>
            <c:strRef>
              <c:f>Sheet2!$C$3:$C$4</c:f>
              <c:strCache>
                <c:ptCount val="1"/>
                <c:pt idx="0">
                  <c:v>Permanent</c:v>
                </c:pt>
              </c:strCache>
            </c:strRef>
          </c:tx>
          <c:spPr>
            <a:solidFill>
              <a:schemeClr val="accent2"/>
            </a:solidFill>
            <a:ln>
              <a:noFill/>
            </a:ln>
            <a:effectLst/>
          </c:spPr>
          <c:invertIfNegative val="0"/>
          <c:cat>
            <c:strRef>
              <c:f>Sheet2!$A$5:$A$18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Sheet2!$C$5:$C$18</c:f>
              <c:numCache>
                <c:formatCode>General</c:formatCode>
                <c:ptCount val="13"/>
                <c:pt idx="0">
                  <c:v>4</c:v>
                </c:pt>
                <c:pt idx="1">
                  <c:v>7</c:v>
                </c:pt>
                <c:pt idx="2">
                  <c:v>3</c:v>
                </c:pt>
                <c:pt idx="3">
                  <c:v>3</c:v>
                </c:pt>
                <c:pt idx="4">
                  <c:v>4</c:v>
                </c:pt>
                <c:pt idx="5">
                  <c:v>3</c:v>
                </c:pt>
                <c:pt idx="6">
                  <c:v>3</c:v>
                </c:pt>
                <c:pt idx="7">
                  <c:v>5</c:v>
                </c:pt>
                <c:pt idx="8">
                  <c:v>6</c:v>
                </c:pt>
                <c:pt idx="9">
                  <c:v>3</c:v>
                </c:pt>
                <c:pt idx="10">
                  <c:v>8</c:v>
                </c:pt>
                <c:pt idx="11">
                  <c:v>5</c:v>
                </c:pt>
                <c:pt idx="12">
                  <c:v>8</c:v>
                </c:pt>
              </c:numCache>
            </c:numRef>
          </c:val>
          <c:extLst>
            <c:ext xmlns:c16="http://schemas.microsoft.com/office/drawing/2014/chart" uri="{C3380CC4-5D6E-409C-BE32-E72D297353CC}">
              <c16:uniqueId val="{00000001-64C3-45E2-BC5B-73CA074D7087}"/>
            </c:ext>
          </c:extLst>
        </c:ser>
        <c:ser>
          <c:idx val="2"/>
          <c:order val="2"/>
          <c:tx>
            <c:strRef>
              <c:f>Sheet2!$D$3:$D$4</c:f>
              <c:strCache>
                <c:ptCount val="1"/>
                <c:pt idx="0">
                  <c:v>Temporary</c:v>
                </c:pt>
              </c:strCache>
            </c:strRef>
          </c:tx>
          <c:spPr>
            <a:solidFill>
              <a:schemeClr val="accent3"/>
            </a:solidFill>
            <a:ln>
              <a:noFill/>
            </a:ln>
            <a:effectLst/>
          </c:spPr>
          <c:invertIfNegative val="0"/>
          <c:cat>
            <c:strRef>
              <c:f>Sheet2!$A$5:$A$18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Sheet2!$D$5:$D$18</c:f>
              <c:numCache>
                <c:formatCode>General</c:formatCode>
                <c:ptCount val="13"/>
                <c:pt idx="0">
                  <c:v>2</c:v>
                </c:pt>
                <c:pt idx="4">
                  <c:v>1</c:v>
                </c:pt>
                <c:pt idx="5">
                  <c:v>1</c:v>
                </c:pt>
                <c:pt idx="7">
                  <c:v>3</c:v>
                </c:pt>
                <c:pt idx="8">
                  <c:v>2</c:v>
                </c:pt>
                <c:pt idx="11">
                  <c:v>1</c:v>
                </c:pt>
                <c:pt idx="12">
                  <c:v>2</c:v>
                </c:pt>
              </c:numCache>
            </c:numRef>
          </c:val>
          <c:extLst>
            <c:ext xmlns:c16="http://schemas.microsoft.com/office/drawing/2014/chart" uri="{C3380CC4-5D6E-409C-BE32-E72D297353CC}">
              <c16:uniqueId val="{00000002-64C3-45E2-BC5B-73CA074D7087}"/>
            </c:ext>
          </c:extLst>
        </c:ser>
        <c:dLbls>
          <c:showLegendKey val="0"/>
          <c:showVal val="0"/>
          <c:showCatName val="0"/>
          <c:showSerName val="0"/>
          <c:showPercent val="0"/>
          <c:showBubbleSize val="0"/>
        </c:dLbls>
        <c:gapWidth val="219"/>
        <c:overlap val="-27"/>
        <c:axId val="451534479"/>
        <c:axId val="451538223"/>
      </c:barChart>
      <c:catAx>
        <c:axId val="45153447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1538223"/>
        <c:crosses val="autoZero"/>
        <c:auto val="1"/>
        <c:lblAlgn val="ctr"/>
        <c:lblOffset val="100"/>
        <c:noMultiLvlLbl val="0"/>
      </c:catAx>
      <c:valAx>
        <c:axId val="4515382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1534479"/>
        <c:crosses val="autoZero"/>
        <c:crossBetween val="between"/>
      </c:valAx>
      <c:spPr>
        <a:noFill/>
        <a:ln w="25400">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[NM OUTPUT.xlsx]Sheet2!PivotTable2</c:name>
    <c:fmtId val="6"/>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Sheet2!$B$3:$B$4</c:f>
              <c:strCache>
                <c:ptCount val="1"/>
                <c:pt idx="0">
                  <c:v>Fixed Term</c:v>
                </c:pt>
              </c:strCache>
            </c:strRef>
          </c:tx>
          <c:spPr>
            <a:solidFill>
              <a:schemeClr val="accent1"/>
            </a:solidFill>
            <a:ln>
              <a:noFill/>
            </a:ln>
            <a:effectLst/>
          </c:spPr>
          <c:invertIfNegative val="0"/>
          <c:cat>
            <c:strRef>
              <c:f>Sheet2!$A$5:$A$18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Sheet2!$B$5:$B$18</c:f>
              <c:numCache>
                <c:formatCode>General</c:formatCode>
                <c:ptCount val="13"/>
                <c:pt idx="0">
                  <c:v>2</c:v>
                </c:pt>
                <c:pt idx="1">
                  <c:v>2</c:v>
                </c:pt>
                <c:pt idx="3">
                  <c:v>2</c:v>
                </c:pt>
                <c:pt idx="4">
                  <c:v>1</c:v>
                </c:pt>
                <c:pt idx="6">
                  <c:v>1</c:v>
                </c:pt>
                <c:pt idx="7">
                  <c:v>1</c:v>
                </c:pt>
                <c:pt idx="8">
                  <c:v>1</c:v>
                </c:pt>
                <c:pt idx="9">
                  <c:v>1</c:v>
                </c:pt>
                <c:pt idx="10">
                  <c:v>2</c:v>
                </c:pt>
                <c:pt idx="11">
                  <c:v>2</c:v>
                </c:pt>
                <c:pt idx="12">
                  <c:v>2</c:v>
                </c:pt>
              </c:numCache>
            </c:numRef>
          </c:val>
          <c:extLst>
            <c:ext xmlns:c16="http://schemas.microsoft.com/office/drawing/2014/chart" uri="{C3380CC4-5D6E-409C-BE32-E72D297353CC}">
              <c16:uniqueId val="{00000000-64C3-45E2-BC5B-73CA074D7087}"/>
            </c:ext>
          </c:extLst>
        </c:ser>
        <c:ser>
          <c:idx val="1"/>
          <c:order val="1"/>
          <c:tx>
            <c:strRef>
              <c:f>Sheet2!$C$3:$C$4</c:f>
              <c:strCache>
                <c:ptCount val="1"/>
                <c:pt idx="0">
                  <c:v>Permanent</c:v>
                </c:pt>
              </c:strCache>
            </c:strRef>
          </c:tx>
          <c:spPr>
            <a:solidFill>
              <a:schemeClr val="accent2"/>
            </a:solidFill>
            <a:ln>
              <a:noFill/>
            </a:ln>
            <a:effectLst/>
          </c:spPr>
          <c:invertIfNegative val="0"/>
          <c:cat>
            <c:strRef>
              <c:f>Sheet2!$A$5:$A$18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Sheet2!$C$5:$C$18</c:f>
              <c:numCache>
                <c:formatCode>General</c:formatCode>
                <c:ptCount val="13"/>
                <c:pt idx="0">
                  <c:v>4</c:v>
                </c:pt>
                <c:pt idx="1">
                  <c:v>7</c:v>
                </c:pt>
                <c:pt idx="2">
                  <c:v>3</c:v>
                </c:pt>
                <c:pt idx="3">
                  <c:v>3</c:v>
                </c:pt>
                <c:pt idx="4">
                  <c:v>4</c:v>
                </c:pt>
                <c:pt idx="5">
                  <c:v>3</c:v>
                </c:pt>
                <c:pt idx="6">
                  <c:v>3</c:v>
                </c:pt>
                <c:pt idx="7">
                  <c:v>5</c:v>
                </c:pt>
                <c:pt idx="8">
                  <c:v>6</c:v>
                </c:pt>
                <c:pt idx="9">
                  <c:v>3</c:v>
                </c:pt>
                <c:pt idx="10">
                  <c:v>8</c:v>
                </c:pt>
                <c:pt idx="11">
                  <c:v>5</c:v>
                </c:pt>
                <c:pt idx="12">
                  <c:v>8</c:v>
                </c:pt>
              </c:numCache>
            </c:numRef>
          </c:val>
          <c:extLst>
            <c:ext xmlns:c16="http://schemas.microsoft.com/office/drawing/2014/chart" uri="{C3380CC4-5D6E-409C-BE32-E72D297353CC}">
              <c16:uniqueId val="{00000001-64C3-45E2-BC5B-73CA074D7087}"/>
            </c:ext>
          </c:extLst>
        </c:ser>
        <c:ser>
          <c:idx val="2"/>
          <c:order val="2"/>
          <c:tx>
            <c:strRef>
              <c:f>Sheet2!$D$3:$D$4</c:f>
              <c:strCache>
                <c:ptCount val="1"/>
                <c:pt idx="0">
                  <c:v>Temporary</c:v>
                </c:pt>
              </c:strCache>
            </c:strRef>
          </c:tx>
          <c:spPr>
            <a:solidFill>
              <a:schemeClr val="accent3"/>
            </a:solidFill>
            <a:ln>
              <a:noFill/>
            </a:ln>
            <a:effectLst/>
          </c:spPr>
          <c:invertIfNegative val="0"/>
          <c:cat>
            <c:strRef>
              <c:f>Sheet2!$A$5:$A$18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Sheet2!$D$5:$D$18</c:f>
              <c:numCache>
                <c:formatCode>General</c:formatCode>
                <c:ptCount val="13"/>
                <c:pt idx="0">
                  <c:v>2</c:v>
                </c:pt>
                <c:pt idx="4">
                  <c:v>1</c:v>
                </c:pt>
                <c:pt idx="5">
                  <c:v>1</c:v>
                </c:pt>
                <c:pt idx="7">
                  <c:v>3</c:v>
                </c:pt>
                <c:pt idx="8">
                  <c:v>2</c:v>
                </c:pt>
                <c:pt idx="11">
                  <c:v>1</c:v>
                </c:pt>
                <c:pt idx="12">
                  <c:v>2</c:v>
                </c:pt>
              </c:numCache>
            </c:numRef>
          </c:val>
          <c:extLst>
            <c:ext xmlns:c16="http://schemas.microsoft.com/office/drawing/2014/chart" uri="{C3380CC4-5D6E-409C-BE32-E72D297353CC}">
              <c16:uniqueId val="{00000002-64C3-45E2-BC5B-73CA074D7087}"/>
            </c:ext>
          </c:extLst>
        </c:ser>
        <c:dLbls>
          <c:showLegendKey val="0"/>
          <c:showVal val="0"/>
          <c:showCatName val="0"/>
          <c:showSerName val="0"/>
          <c:showPercent val="0"/>
          <c:showBubbleSize val="0"/>
        </c:dLbls>
        <c:gapWidth val="219"/>
        <c:overlap val="-27"/>
        <c:axId val="451534479"/>
        <c:axId val="451538223"/>
      </c:barChart>
      <c:catAx>
        <c:axId val="45153447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1538223"/>
        <c:crosses val="autoZero"/>
        <c:auto val="1"/>
        <c:lblAlgn val="ctr"/>
        <c:lblOffset val="100"/>
        <c:noMultiLvlLbl val="0"/>
      </c:catAx>
      <c:valAx>
        <c:axId val="4515382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1534479"/>
        <c:crosses val="autoZero"/>
        <c:crossBetween val="between"/>
      </c:valAx>
      <c:spPr>
        <a:noFill/>
        <a:ln w="25400">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[nm 2.xlsx]Sheet2!PivotTable2</c:name>
    <c:fmtId val="6"/>
  </c:pivotSource>
  <c:chart>
    <c:title>
      <c:tx>
        <c:rich>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lang="en-GB" sz="1800">
                <a:effectLst/>
              </a:rPr>
              <a:t>SALARY AND COMPENSATION ANALYSIS THOUGH EXCEL DATA MODELING</a:t>
            </a:r>
            <a:endParaRPr lang="en-IN">
              <a:effectLst/>
            </a:endParaRPr>
          </a:p>
          <a:p>
            <a:pPr marL="0" marR="0" indent="0" algn="ctr" defTabSz="914400" rtl="0" eaLnBrk="1" fontAlgn="auto" latinLnBrk="0" hangingPunct="1">
              <a:lnSpc>
                <a:spcPct val="100000"/>
              </a:lnSpc>
              <a:spcBef>
                <a:spcPts val="0"/>
              </a:spcBef>
              <a:spcAft>
                <a:spcPts val="0"/>
              </a:spcAft>
              <a:buClrTx/>
              <a:buSzTx/>
              <a:buFontTx/>
              <a:buNone/>
              <a:tabLst/>
              <a:defRPr>
                <a:solidFill>
                  <a:sysClr val="windowText" lastClr="000000">
                    <a:lumMod val="65000"/>
                    <a:lumOff val="35000"/>
                  </a:sysClr>
                </a:solidFill>
              </a:defRPr>
            </a:pPr>
            <a:endParaRPr lang="en-IN"/>
          </a:p>
        </c:rich>
      </c:tx>
      <c:layout/>
      <c:overlay val="0"/>
      <c:spPr>
        <a:noFill/>
        <a:ln>
          <a:noFill/>
        </a:ln>
        <a:effectLst/>
      </c:spPr>
      <c:txPr>
        <a:bodyPr rot="0" spcFirstLastPara="1" vertOverflow="ellipsis" vert="horz" wrap="square" anchor="ctr" anchorCtr="1"/>
        <a:lstStyle/>
        <a:p>
          <a:pPr marL="0" marR="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Sheet2!$B$3:$B$4</c:f>
              <c:strCache>
                <c:ptCount val="1"/>
                <c:pt idx="0">
                  <c:v>Fixed Term</c:v>
                </c:pt>
              </c:strCache>
            </c:strRef>
          </c:tx>
          <c:spPr>
            <a:solidFill>
              <a:schemeClr val="accent1"/>
            </a:solidFill>
            <a:ln>
              <a:noFill/>
            </a:ln>
            <a:effectLst/>
          </c:spPr>
          <c:invertIfNegative val="0"/>
          <c:cat>
            <c:strRef>
              <c:f>Sheet2!$A$5:$A$19</c:f>
              <c:strCache>
                <c:ptCount val="14"/>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pt idx="13">
                  <c:v>(blank)</c:v>
                </c:pt>
              </c:strCache>
            </c:strRef>
          </c:cat>
          <c:val>
            <c:numRef>
              <c:f>Sheet2!$B$5:$B$19</c:f>
              <c:numCache>
                <c:formatCode>General</c:formatCode>
                <c:ptCount val="14"/>
                <c:pt idx="0">
                  <c:v>3</c:v>
                </c:pt>
                <c:pt idx="1">
                  <c:v>4</c:v>
                </c:pt>
                <c:pt idx="2">
                  <c:v>3</c:v>
                </c:pt>
                <c:pt idx="3">
                  <c:v>4</c:v>
                </c:pt>
                <c:pt idx="4">
                  <c:v>2</c:v>
                </c:pt>
                <c:pt idx="5">
                  <c:v>1</c:v>
                </c:pt>
                <c:pt idx="6">
                  <c:v>1</c:v>
                </c:pt>
                <c:pt idx="7">
                  <c:v>3</c:v>
                </c:pt>
                <c:pt idx="8">
                  <c:v>1</c:v>
                </c:pt>
                <c:pt idx="9">
                  <c:v>1</c:v>
                </c:pt>
                <c:pt idx="10">
                  <c:v>3</c:v>
                </c:pt>
                <c:pt idx="11">
                  <c:v>3</c:v>
                </c:pt>
                <c:pt idx="12">
                  <c:v>5</c:v>
                </c:pt>
              </c:numCache>
            </c:numRef>
          </c:val>
          <c:extLst>
            <c:ext xmlns:c16="http://schemas.microsoft.com/office/drawing/2014/chart" uri="{C3380CC4-5D6E-409C-BE32-E72D297353CC}">
              <c16:uniqueId val="{00000000-335A-494E-A1B0-20F6438C36E3}"/>
            </c:ext>
          </c:extLst>
        </c:ser>
        <c:ser>
          <c:idx val="1"/>
          <c:order val="1"/>
          <c:tx>
            <c:strRef>
              <c:f>Sheet2!$C$3:$C$4</c:f>
              <c:strCache>
                <c:ptCount val="1"/>
                <c:pt idx="0">
                  <c:v>Permanent</c:v>
                </c:pt>
              </c:strCache>
            </c:strRef>
          </c:tx>
          <c:spPr>
            <a:solidFill>
              <a:schemeClr val="accent2"/>
            </a:solidFill>
            <a:ln>
              <a:noFill/>
            </a:ln>
            <a:effectLst/>
          </c:spPr>
          <c:invertIfNegative val="0"/>
          <c:cat>
            <c:strRef>
              <c:f>Sheet2!$A$5:$A$19</c:f>
              <c:strCache>
                <c:ptCount val="14"/>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pt idx="13">
                  <c:v>(blank)</c:v>
                </c:pt>
              </c:strCache>
            </c:strRef>
          </c:cat>
          <c:val>
            <c:numRef>
              <c:f>Sheet2!$C$5:$C$19</c:f>
              <c:numCache>
                <c:formatCode>General</c:formatCode>
                <c:ptCount val="14"/>
                <c:pt idx="0">
                  <c:v>13</c:v>
                </c:pt>
                <c:pt idx="1">
                  <c:v>15</c:v>
                </c:pt>
                <c:pt idx="2">
                  <c:v>6</c:v>
                </c:pt>
                <c:pt idx="3">
                  <c:v>6</c:v>
                </c:pt>
                <c:pt idx="4">
                  <c:v>11</c:v>
                </c:pt>
                <c:pt idx="5">
                  <c:v>8</c:v>
                </c:pt>
                <c:pt idx="6">
                  <c:v>6</c:v>
                </c:pt>
                <c:pt idx="7">
                  <c:v>11</c:v>
                </c:pt>
                <c:pt idx="8">
                  <c:v>9</c:v>
                </c:pt>
                <c:pt idx="9">
                  <c:v>7</c:v>
                </c:pt>
                <c:pt idx="10">
                  <c:v>11</c:v>
                </c:pt>
                <c:pt idx="11">
                  <c:v>10</c:v>
                </c:pt>
                <c:pt idx="12">
                  <c:v>8</c:v>
                </c:pt>
              </c:numCache>
            </c:numRef>
          </c:val>
          <c:extLst>
            <c:ext xmlns:c16="http://schemas.microsoft.com/office/drawing/2014/chart" uri="{C3380CC4-5D6E-409C-BE32-E72D297353CC}">
              <c16:uniqueId val="{00000001-335A-494E-A1B0-20F6438C36E3}"/>
            </c:ext>
          </c:extLst>
        </c:ser>
        <c:ser>
          <c:idx val="2"/>
          <c:order val="2"/>
          <c:tx>
            <c:strRef>
              <c:f>Sheet2!$D$3:$D$4</c:f>
              <c:strCache>
                <c:ptCount val="1"/>
                <c:pt idx="0">
                  <c:v>Temporary</c:v>
                </c:pt>
              </c:strCache>
            </c:strRef>
          </c:tx>
          <c:spPr>
            <a:solidFill>
              <a:schemeClr val="accent3"/>
            </a:solidFill>
            <a:ln>
              <a:noFill/>
            </a:ln>
            <a:effectLst/>
          </c:spPr>
          <c:invertIfNegative val="0"/>
          <c:cat>
            <c:strRef>
              <c:f>Sheet2!$A$5:$A$19</c:f>
              <c:strCache>
                <c:ptCount val="14"/>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pt idx="13">
                  <c:v>(blank)</c:v>
                </c:pt>
              </c:strCache>
            </c:strRef>
          </c:cat>
          <c:val>
            <c:numRef>
              <c:f>Sheet2!$D$5:$D$19</c:f>
              <c:numCache>
                <c:formatCode>General</c:formatCode>
                <c:ptCount val="14"/>
                <c:pt idx="0">
                  <c:v>3</c:v>
                </c:pt>
                <c:pt idx="1">
                  <c:v>2</c:v>
                </c:pt>
                <c:pt idx="2">
                  <c:v>4</c:v>
                </c:pt>
                <c:pt idx="3">
                  <c:v>2</c:v>
                </c:pt>
                <c:pt idx="4">
                  <c:v>4</c:v>
                </c:pt>
                <c:pt idx="5">
                  <c:v>1</c:v>
                </c:pt>
                <c:pt idx="7">
                  <c:v>3</c:v>
                </c:pt>
                <c:pt idx="8">
                  <c:v>3</c:v>
                </c:pt>
                <c:pt idx="9">
                  <c:v>1</c:v>
                </c:pt>
                <c:pt idx="10">
                  <c:v>2</c:v>
                </c:pt>
                <c:pt idx="11">
                  <c:v>3</c:v>
                </c:pt>
                <c:pt idx="12">
                  <c:v>6</c:v>
                </c:pt>
              </c:numCache>
            </c:numRef>
          </c:val>
          <c:extLst>
            <c:ext xmlns:c16="http://schemas.microsoft.com/office/drawing/2014/chart" uri="{C3380CC4-5D6E-409C-BE32-E72D297353CC}">
              <c16:uniqueId val="{00000002-335A-494E-A1B0-20F6438C36E3}"/>
            </c:ext>
          </c:extLst>
        </c:ser>
        <c:ser>
          <c:idx val="3"/>
          <c:order val="3"/>
          <c:tx>
            <c:strRef>
              <c:f>Sheet2!$E$3:$E$4</c:f>
              <c:strCache>
                <c:ptCount val="1"/>
                <c:pt idx="0">
                  <c:v>(blank)</c:v>
                </c:pt>
              </c:strCache>
            </c:strRef>
          </c:tx>
          <c:spPr>
            <a:solidFill>
              <a:schemeClr val="accent4"/>
            </a:solidFill>
            <a:ln>
              <a:noFill/>
            </a:ln>
            <a:effectLst/>
          </c:spPr>
          <c:invertIfNegative val="0"/>
          <c:cat>
            <c:strRef>
              <c:f>Sheet2!$A$5:$A$19</c:f>
              <c:strCache>
                <c:ptCount val="14"/>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pt idx="13">
                  <c:v>(blank)</c:v>
                </c:pt>
              </c:strCache>
            </c:strRef>
          </c:cat>
          <c:val>
            <c:numRef>
              <c:f>Sheet2!$E$5:$E$19</c:f>
              <c:numCache>
                <c:formatCode>General</c:formatCode>
                <c:ptCount val="14"/>
              </c:numCache>
            </c:numRef>
          </c:val>
          <c:extLst>
            <c:ext xmlns:c16="http://schemas.microsoft.com/office/drawing/2014/chart" uri="{C3380CC4-5D6E-409C-BE32-E72D297353CC}">
              <c16:uniqueId val="{00000003-335A-494E-A1B0-20F6438C36E3}"/>
            </c:ext>
          </c:extLst>
        </c:ser>
        <c:dLbls>
          <c:showLegendKey val="0"/>
          <c:showVal val="0"/>
          <c:showCatName val="0"/>
          <c:showSerName val="0"/>
          <c:showPercent val="0"/>
          <c:showBubbleSize val="0"/>
        </c:dLbls>
        <c:gapWidth val="219"/>
        <c:overlap val="-27"/>
        <c:axId val="438774927"/>
        <c:axId val="438773263"/>
      </c:barChart>
      <c:catAx>
        <c:axId val="43877492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8773263"/>
        <c:crosses val="autoZero"/>
        <c:auto val="1"/>
        <c:lblAlgn val="ctr"/>
        <c:lblOffset val="100"/>
        <c:noMultiLvlLbl val="0"/>
      </c:catAx>
      <c:valAx>
        <c:axId val="4387732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8774927"/>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1.tmp"/></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chart" Target="../charts/char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990600" y="44632"/>
            <a:ext cx="9982200" cy="1124667"/>
          </a:xfrm>
          <a:prstGeom prst="rect">
            <a:avLst/>
          </a:prstGeom>
        </p:spPr>
        <p:txBody>
          <a:bodyPr vert="horz" wrap="square" lIns="0" tIns="16510" rIns="0" bIns="0" rtlCol="0">
            <a:spAutoFit/>
          </a:bodyPr>
          <a:lstStyle/>
          <a:p>
            <a:pPr marL="3213735">
              <a:spcBef>
                <a:spcPts val="130"/>
              </a:spcBef>
            </a:pPr>
            <a:r>
              <a:rPr lang="en-US" sz="2400" b="1" dirty="0" smtClean="0">
                <a:solidFill>
                  <a:srgbClr val="0F0F0F"/>
                </a:solidFill>
                <a:latin typeface="Times New Roman" panose="02020603050405020304" pitchFamily="18" charset="0"/>
                <a:cs typeface="Times New Roman" panose="02020603050405020304" pitchFamily="18" charset="0"/>
              </a:rPr>
              <a:t>SALARY AND COMPENSATION ANALYSIS THOUGH DATA MODELING</a:t>
            </a:r>
            <a:r>
              <a:rPr lang="en-US" sz="2400" b="1" i="0" dirty="0">
                <a:solidFill>
                  <a:srgbClr val="0F0F0F"/>
                </a:solidFill>
                <a:effectLst/>
                <a:latin typeface="Roboto" panose="020F0502020204030204" pitchFamily="2" charset="0"/>
              </a:rPr>
              <a:t/>
            </a:r>
            <a:br>
              <a:rPr lang="en-US" sz="2400" b="1" i="0" dirty="0">
                <a:solidFill>
                  <a:srgbClr val="0F0F0F"/>
                </a:solidFill>
                <a:effectLst/>
                <a:latin typeface="Roboto" panose="020F0502020204030204" pitchFamily="2" charset="0"/>
              </a:rPr>
            </a:br>
            <a:endParaRPr sz="2400"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381000" y="3183404"/>
            <a:ext cx="8610600" cy="1938992"/>
          </a:xfrm>
          <a:prstGeom prst="rect">
            <a:avLst/>
          </a:prstGeom>
          <a:noFill/>
        </p:spPr>
        <p:txBody>
          <a:bodyPr wrap="square" rtlCol="0">
            <a:spAutoFit/>
          </a:bodyPr>
          <a:lstStyle/>
          <a:p>
            <a:r>
              <a:rPr lang="en-US" sz="2400" dirty="0"/>
              <a:t>STUDENT </a:t>
            </a:r>
            <a:r>
              <a:rPr lang="en-US" sz="2400" dirty="0" smtClean="0"/>
              <a:t>NAME: SHYAM KUMAR.M</a:t>
            </a:r>
            <a:endParaRPr lang="en-US" sz="2400" dirty="0"/>
          </a:p>
          <a:p>
            <a:r>
              <a:rPr lang="en-US" sz="2400" dirty="0"/>
              <a:t>REGISTER NO</a:t>
            </a:r>
            <a:r>
              <a:rPr lang="en-US" sz="2400" dirty="0" smtClean="0"/>
              <a:t>: </a:t>
            </a:r>
            <a:r>
              <a:rPr lang="en-US" sz="2400" dirty="0"/>
              <a:t>312214550/4C048417C8059CE82B0489DFCA981DEC</a:t>
            </a:r>
            <a:endParaRPr lang="en-US" sz="2400" dirty="0"/>
          </a:p>
          <a:p>
            <a:r>
              <a:rPr lang="en-US" sz="2400" dirty="0"/>
              <a:t>DEPARTMENT</a:t>
            </a:r>
            <a:r>
              <a:rPr lang="en-US" sz="2400" dirty="0" smtClean="0"/>
              <a:t>: </a:t>
            </a:r>
            <a:r>
              <a:rPr lang="en-US" sz="2400" dirty="0" smtClean="0"/>
              <a:t>BCOM (COMPUTER APPLICATION) </a:t>
            </a:r>
            <a:endParaRPr lang="en-US" sz="2400" dirty="0"/>
          </a:p>
          <a:p>
            <a:r>
              <a:rPr lang="en-US" sz="2400" dirty="0" smtClean="0"/>
              <a:t>COLLEGE: ST THOMAS COLLEGE OF ARTS SCIENCE</a:t>
            </a:r>
            <a:endParaRPr lang="en-US" sz="2400" dirty="0"/>
          </a:p>
          <a:p>
            <a:r>
              <a:rPr lang="en-US" sz="2400" dirty="0"/>
              <a:t>           </a:t>
            </a:r>
            <a:endParaRPr lang="en-IN"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Rectangle 2"/>
          <p:cNvSpPr/>
          <p:nvPr/>
        </p:nvSpPr>
        <p:spPr>
          <a:xfrm>
            <a:off x="304800" y="995647"/>
            <a:ext cx="9229725" cy="3693319"/>
          </a:xfrm>
          <a:prstGeom prst="rect">
            <a:avLst/>
          </a:prstGeom>
        </p:spPr>
        <p:txBody>
          <a:bodyPr wrap="square">
            <a:spAutoFit/>
          </a:bodyPr>
          <a:lstStyle/>
          <a:p>
            <a:pPr marL="342900" indent="-342900">
              <a:buAutoNum type="arabicPeriod"/>
            </a:pPr>
            <a:r>
              <a:rPr lang="en-IN" b="1" dirty="0" smtClean="0"/>
              <a:t>Data Collection</a:t>
            </a:r>
            <a:endParaRPr lang="en-IN" b="1" dirty="0"/>
          </a:p>
          <a:p>
            <a:pPr marL="342900" indent="-342900">
              <a:buAutoNum type="arabicPeriod"/>
            </a:pPr>
            <a:endParaRPr lang="en-IN" b="1" dirty="0" smtClean="0"/>
          </a:p>
          <a:p>
            <a:r>
              <a:rPr lang="en-IN" b="1" dirty="0" smtClean="0"/>
              <a:t>Gather </a:t>
            </a:r>
            <a:r>
              <a:rPr lang="en-IN" b="1" dirty="0"/>
              <a:t>Relevant Data</a:t>
            </a:r>
            <a:r>
              <a:rPr lang="en-IN" dirty="0" smtClean="0"/>
              <a:t>:</a:t>
            </a:r>
          </a:p>
          <a:p>
            <a:endParaRPr lang="en-IN" dirty="0" smtClean="0"/>
          </a:p>
          <a:p>
            <a:r>
              <a:rPr lang="en-IN" b="1" dirty="0" smtClean="0"/>
              <a:t>Employee </a:t>
            </a:r>
            <a:r>
              <a:rPr lang="en-IN" b="1" dirty="0"/>
              <a:t>Data</a:t>
            </a:r>
            <a:r>
              <a:rPr lang="en-IN" dirty="0"/>
              <a:t>: Names, job titles, departments, levels, locations, </a:t>
            </a:r>
            <a:r>
              <a:rPr lang="en-IN" dirty="0" smtClean="0"/>
              <a:t>etc</a:t>
            </a:r>
          </a:p>
          <a:p>
            <a:r>
              <a:rPr lang="en-IN" b="1" dirty="0" smtClean="0"/>
              <a:t>Compensation </a:t>
            </a:r>
            <a:r>
              <a:rPr lang="en-IN" b="1" dirty="0"/>
              <a:t>Data</a:t>
            </a:r>
            <a:r>
              <a:rPr lang="en-IN" dirty="0"/>
              <a:t>: Base salary, bonuses, stock options, benefits, etc</a:t>
            </a:r>
            <a:r>
              <a:rPr lang="en-IN" dirty="0" smtClean="0"/>
              <a:t>.</a:t>
            </a:r>
          </a:p>
          <a:p>
            <a:r>
              <a:rPr lang="en-IN" b="1" dirty="0" smtClean="0"/>
              <a:t>Benchmark </a:t>
            </a:r>
            <a:r>
              <a:rPr lang="en-IN" b="1" dirty="0"/>
              <a:t>Data</a:t>
            </a:r>
            <a:r>
              <a:rPr lang="en-IN" dirty="0"/>
              <a:t>: Industry salary data, geographic salary differentials, </a:t>
            </a:r>
            <a:r>
              <a:rPr lang="en-IN" dirty="0" smtClean="0"/>
              <a:t>etc</a:t>
            </a:r>
          </a:p>
          <a:p>
            <a:endParaRPr lang="en-IN" dirty="0" smtClean="0"/>
          </a:p>
          <a:p>
            <a:r>
              <a:rPr lang="en-IN" b="1" i="1" dirty="0" smtClean="0"/>
              <a:t>Import </a:t>
            </a:r>
            <a:r>
              <a:rPr lang="en-IN" b="1" i="1" dirty="0"/>
              <a:t>Data into Excel</a:t>
            </a:r>
            <a:r>
              <a:rPr lang="en-IN" dirty="0" smtClean="0"/>
              <a:t>:</a:t>
            </a:r>
          </a:p>
          <a:p>
            <a:r>
              <a:rPr lang="en-IN" dirty="0" smtClean="0"/>
              <a:t>Use </a:t>
            </a:r>
            <a:r>
              <a:rPr lang="en-IN" dirty="0"/>
              <a:t>Excel’s import features to bring in data from various sources like CSV files, databases, or direct entry</a:t>
            </a:r>
            <a:r>
              <a:rPr lang="en-IN" dirty="0" smtClean="0"/>
              <a:t>.</a:t>
            </a:r>
          </a:p>
          <a:p>
            <a:pPr marL="342900" indent="-342900">
              <a:buAutoNum type="arabicPeriod"/>
            </a:pPr>
            <a:endParaRPr lang="en-IN" dirty="0"/>
          </a:p>
          <a:p>
            <a:endParaRPr lang="en-IN" dirty="0" smtClean="0"/>
          </a:p>
        </p:txBody>
      </p:sp>
      <p:sp>
        <p:nvSpPr>
          <p:cNvPr id="4" name="Rectangle 3"/>
          <p:cNvSpPr/>
          <p:nvPr/>
        </p:nvSpPr>
        <p:spPr>
          <a:xfrm>
            <a:off x="381000" y="4282570"/>
            <a:ext cx="8972550" cy="2308324"/>
          </a:xfrm>
          <a:prstGeom prst="rect">
            <a:avLst/>
          </a:prstGeom>
        </p:spPr>
        <p:txBody>
          <a:bodyPr wrap="square">
            <a:spAutoFit/>
          </a:bodyPr>
          <a:lstStyle/>
          <a:p>
            <a:r>
              <a:rPr lang="en-IN" b="1" dirty="0"/>
              <a:t>2. Data </a:t>
            </a:r>
            <a:r>
              <a:rPr lang="en-IN" b="1" dirty="0" smtClean="0"/>
              <a:t>Organization: </a:t>
            </a:r>
          </a:p>
          <a:p>
            <a:endParaRPr lang="en-IN" dirty="0" smtClean="0"/>
          </a:p>
          <a:p>
            <a:r>
              <a:rPr lang="en-IN" b="1" dirty="0" smtClean="0"/>
              <a:t>Create </a:t>
            </a:r>
            <a:r>
              <a:rPr lang="en-IN" b="1" dirty="0"/>
              <a:t>a Clean Data Structure</a:t>
            </a:r>
            <a:r>
              <a:rPr lang="en-IN" b="1" dirty="0" smtClean="0"/>
              <a:t>:</a:t>
            </a:r>
          </a:p>
          <a:p>
            <a:endParaRPr lang="en-IN" dirty="0"/>
          </a:p>
          <a:p>
            <a:r>
              <a:rPr lang="en-IN" b="1" dirty="0" smtClean="0"/>
              <a:t>Sheets</a:t>
            </a:r>
            <a:r>
              <a:rPr lang="en-IN" dirty="0"/>
              <a:t>: Organize data into different sheets if necessary (e.g., Employee Data, Compensation Data, Benchmark Data</a:t>
            </a:r>
            <a:r>
              <a:rPr lang="en-IN" dirty="0" smtClean="0"/>
              <a:t>).</a:t>
            </a:r>
          </a:p>
          <a:p>
            <a:r>
              <a:rPr lang="en-IN" b="1" dirty="0" smtClean="0"/>
              <a:t>Tables</a:t>
            </a:r>
            <a:r>
              <a:rPr lang="en-IN" dirty="0"/>
              <a:t>: Use Excel Tables (Insert &gt; Table) to structure data, which makes it easier to manipulate and </a:t>
            </a:r>
            <a:r>
              <a:rPr lang="en-IN" dirty="0" err="1"/>
              <a:t>analyze</a:t>
            </a:r>
            <a:r>
              <a:rPr lang="en-IN" dirty="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1" name="Chart 10"/>
          <p:cNvGraphicFramePr>
            <a:graphicFrameLocks/>
          </p:cNvGraphicFramePr>
          <p:nvPr>
            <p:extLst>
              <p:ext uri="{D42A27DB-BD31-4B8C-83A1-F6EECF244321}">
                <p14:modId xmlns:p14="http://schemas.microsoft.com/office/powerpoint/2010/main" val="482460932"/>
              </p:ext>
            </p:extLst>
          </p:nvPr>
        </p:nvGraphicFramePr>
        <p:xfrm flipH="1" flipV="1">
          <a:off x="7391400" y="6645275"/>
          <a:ext cx="152400" cy="45719"/>
        </p:xfrm>
        <a:graphic>
          <a:graphicData uri="http://schemas.openxmlformats.org/drawingml/2006/chart">
            <c:chart xmlns:c="http://schemas.openxmlformats.org/drawingml/2006/chart" xmlns:r="http://schemas.openxmlformats.org/officeDocument/2006/relationships" r:id="rId3"/>
          </a:graphicData>
        </a:graphic>
      </p:graphicFrame>
      <p:pic>
        <p:nvPicPr>
          <p:cNvPr id="8" name="Picture 7" descr="NM OUTPUT - Excel (Product Activation Faile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9800" y="1507548"/>
            <a:ext cx="7543800" cy="408362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11" name="Chart 10"/>
          <p:cNvGraphicFramePr>
            <a:graphicFrameLocks/>
          </p:cNvGraphicFramePr>
          <p:nvPr>
            <p:extLst>
              <p:ext uri="{D42A27DB-BD31-4B8C-83A1-F6EECF244321}">
                <p14:modId xmlns:p14="http://schemas.microsoft.com/office/powerpoint/2010/main" val="482460932"/>
              </p:ext>
            </p:extLst>
          </p:nvPr>
        </p:nvGraphicFramePr>
        <p:xfrm flipH="1" flipV="1">
          <a:off x="7391400" y="6645275"/>
          <a:ext cx="152400" cy="4571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p:cNvGraphicFramePr>
            <a:graphicFrameLocks/>
          </p:cNvGraphicFramePr>
          <p:nvPr>
            <p:extLst>
              <p:ext uri="{D42A27DB-BD31-4B8C-83A1-F6EECF244321}">
                <p14:modId xmlns:p14="http://schemas.microsoft.com/office/powerpoint/2010/main" val="3637770515"/>
              </p:ext>
            </p:extLst>
          </p:nvPr>
        </p:nvGraphicFramePr>
        <p:xfrm>
          <a:off x="381000" y="2381687"/>
          <a:ext cx="8458200" cy="32004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1365185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52400" y="1600200"/>
            <a:ext cx="9601200" cy="2585323"/>
          </a:xfrm>
          <a:prstGeom prst="rect">
            <a:avLst/>
          </a:prstGeom>
        </p:spPr>
        <p:txBody>
          <a:bodyPr wrap="square">
            <a:spAutoFit/>
          </a:bodyPr>
          <a:lstStyle/>
          <a:p>
            <a:pPr lvl="1"/>
            <a:r>
              <a:rPr lang="en-GB" dirty="0"/>
              <a:t>In conclusion, the salary and compensation analysis through Excel data </a:t>
            </a:r>
            <a:r>
              <a:rPr lang="en-GB" dirty="0" err="1"/>
              <a:t>modeling</a:t>
            </a:r>
            <a:r>
              <a:rPr lang="en-GB" dirty="0"/>
              <a:t> provides a comprehensive understanding of compensation structures and trends within an organization. By leveraging Excel's powerful data analysis tools, we can identify key patterns and insights, such as salary distribution, compensation disparities, and the impact of various factors like experience, education, and job role on overall pay. This analysis not only helps in making informed decisions regarding pay equity and competitive compensation strategies but also aids in budgeting and forecasting future compensation needs. Ultimately, using Excel for this purpose enables organizations to align their compensation practices with industry standards, improve employee satisfaction, and support strategic HR planning.</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371363" y="2246061"/>
            <a:ext cx="8593228" cy="1077218"/>
          </a:xfrm>
          <a:prstGeom prst="rect">
            <a:avLst/>
          </a:prstGeom>
          <a:noFill/>
        </p:spPr>
        <p:txBody>
          <a:bodyPr wrap="square" rtlCol="0">
            <a:spAutoFit/>
          </a:bodyPr>
          <a:lstStyle/>
          <a:p>
            <a:r>
              <a:rPr lang="en-GB" sz="3200" dirty="0">
                <a:latin typeface="Times New Roman" panose="02020603050405020304" pitchFamily="18" charset="0"/>
                <a:cs typeface="Times New Roman" panose="02020603050405020304" pitchFamily="18" charset="0"/>
              </a:rPr>
              <a:t>SALARY AND COMPENSATION ANALYSIS THOUGH EXCEL DATA MODELING</a:t>
            </a:r>
            <a:endParaRPr lang="en-IN" sz="32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1"/>
          <p:cNvSpPr>
            <a:spLocks noChangeArrowheads="1"/>
          </p:cNvSpPr>
          <p:nvPr/>
        </p:nvSpPr>
        <p:spPr bwMode="auto">
          <a:xfrm rot="10800000" flipV="1">
            <a:off x="304800" y="2209800"/>
            <a:ext cx="792480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Salary Distribution:</a:t>
            </a:r>
            <a:r>
              <a:rPr kumimoji="0" lang="en-US" altLang="en-US" sz="1800" b="0" i="0" u="none" strike="noStrike" cap="none" normalizeH="0" baseline="0" dirty="0" smtClean="0">
                <a:ln>
                  <a:noFill/>
                </a:ln>
                <a:solidFill>
                  <a:schemeClr val="tx1"/>
                </a:solidFill>
                <a:effectLst/>
                <a:latin typeface="Arial" panose="020B0604020202020204" pitchFamily="34" charset="0"/>
              </a:rPr>
              <a:t> What is the current distribution of salaries across different departments and job roles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Compensation Equity:</a:t>
            </a:r>
            <a:r>
              <a:rPr kumimoji="0" lang="en-US" altLang="en-US" sz="1800" b="0" i="0" u="none" strike="noStrike" cap="none" normalizeH="0" baseline="0" dirty="0" smtClean="0">
                <a:ln>
                  <a:noFill/>
                </a:ln>
                <a:solidFill>
                  <a:schemeClr val="tx1"/>
                </a:solidFill>
                <a:effectLst/>
                <a:latin typeface="Arial" panose="020B0604020202020204" pitchFamily="34" charset="0"/>
              </a:rPr>
              <a:t> Are there any noticeable disparities in compensation based on factors such as gender, experience, or tenure?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Market Comparison:</a:t>
            </a:r>
            <a:r>
              <a:rPr kumimoji="0" lang="en-US" altLang="en-US" sz="1800" b="0" i="0" u="none" strike="noStrike" cap="none" normalizeH="0" baseline="0" dirty="0" smtClean="0">
                <a:ln>
                  <a:noFill/>
                </a:ln>
                <a:solidFill>
                  <a:schemeClr val="tx1"/>
                </a:solidFill>
                <a:effectLst/>
                <a:latin typeface="Arial" panose="020B0604020202020204" pitchFamily="34" charset="0"/>
              </a:rPr>
              <a:t> How do our compensation packages compare to industry standards and competitors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Impact of Tenure and Performance:</a:t>
            </a:r>
            <a:r>
              <a:rPr kumimoji="0" lang="en-US" altLang="en-US" sz="1800" b="0" i="0" u="none" strike="noStrike" cap="none" normalizeH="0" baseline="0" dirty="0" smtClean="0">
                <a:ln>
                  <a:noFill/>
                </a:ln>
                <a:solidFill>
                  <a:schemeClr val="tx1"/>
                </a:solidFill>
                <a:effectLst/>
                <a:latin typeface="Arial" panose="020B0604020202020204" pitchFamily="34" charset="0"/>
              </a:rPr>
              <a:t> How does employee tenure and performance influence salary progression and bonuses?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Budget Implications:</a:t>
            </a:r>
            <a:r>
              <a:rPr kumimoji="0" lang="en-US" altLang="en-US" sz="1800" b="0" i="0" u="none" strike="noStrike" cap="none" normalizeH="0" baseline="0" dirty="0" smtClean="0">
                <a:ln>
                  <a:noFill/>
                </a:ln>
                <a:solidFill>
                  <a:schemeClr val="tx1"/>
                </a:solidFill>
                <a:effectLst/>
                <a:latin typeface="Arial" panose="020B0604020202020204" pitchFamily="34" charset="0"/>
              </a:rPr>
              <a:t> What are the implications of current compensation structures on the organization's budget and financial planning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885950" y="2315426"/>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Rectangle 1"/>
          <p:cNvSpPr>
            <a:spLocks noChangeArrowheads="1"/>
          </p:cNvSpPr>
          <p:nvPr/>
        </p:nvSpPr>
        <p:spPr bwMode="auto">
          <a:xfrm rot="10800000" flipV="1">
            <a:off x="304800" y="2133600"/>
            <a:ext cx="8479237"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Data Collection:</a:t>
            </a:r>
            <a:r>
              <a:rPr kumimoji="0" lang="en-US" altLang="en-US" sz="1800" b="0" i="0" u="none" strike="noStrike" cap="none" normalizeH="0" baseline="0" dirty="0" smtClean="0">
                <a:ln>
                  <a:noFill/>
                </a:ln>
                <a:solidFill>
                  <a:schemeClr val="tx1"/>
                </a:solidFill>
                <a:effectLst/>
                <a:latin typeface="Arial" panose="020B0604020202020204" pitchFamily="34" charset="0"/>
              </a:rPr>
              <a:t> Consolidation of salary, demographic, performance, and market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Data Analysis:</a:t>
            </a:r>
            <a:r>
              <a:rPr kumimoji="0" lang="en-US" altLang="en-US" sz="1800" b="0" i="0" u="none" strike="noStrike" cap="none" normalizeH="0" baseline="0" dirty="0" smtClean="0">
                <a:ln>
                  <a:noFill/>
                </a:ln>
                <a:solidFill>
                  <a:schemeClr val="tx1"/>
                </a:solidFill>
                <a:effectLst/>
                <a:latin typeface="Arial" panose="020B0604020202020204" pitchFamily="34" charset="0"/>
              </a:rPr>
              <a:t> Examination of salary structures, compensation equity, and benchmarking against industry standards.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Data Modeling:</a:t>
            </a:r>
            <a:r>
              <a:rPr kumimoji="0" lang="en-US" altLang="en-US" sz="1800" b="0" i="0" u="none" strike="noStrike" cap="none" normalizeH="0" baseline="0" dirty="0" smtClean="0">
                <a:ln>
                  <a:noFill/>
                </a:ln>
                <a:solidFill>
                  <a:schemeClr val="tx1"/>
                </a:solidFill>
                <a:effectLst/>
                <a:latin typeface="Arial" panose="020B0604020202020204" pitchFamily="34" charset="0"/>
              </a:rPr>
              <a:t> Application of Excel functions and tools to analyze and visualize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Reporting:</a:t>
            </a:r>
            <a:r>
              <a:rPr kumimoji="0" lang="en-US" altLang="en-US" sz="1800" b="0" i="0" u="none" strike="noStrike" cap="none" normalizeH="0" baseline="0" dirty="0" smtClean="0">
                <a:ln>
                  <a:noFill/>
                </a:ln>
                <a:solidFill>
                  <a:schemeClr val="tx1"/>
                </a:solidFill>
                <a:effectLst/>
                <a:latin typeface="Arial" panose="020B0604020202020204" pitchFamily="34" charset="0"/>
              </a:rPr>
              <a:t> Presentation of findings and recommendations to inform strategic compensation decisions.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838200" y="1857375"/>
            <a:ext cx="3115853" cy="369332"/>
          </a:xfrm>
          <a:prstGeom prst="rect">
            <a:avLst/>
          </a:prstGeom>
        </p:spPr>
        <p:txBody>
          <a:bodyPr wrap="none">
            <a:spAutoFit/>
          </a:bodyPr>
          <a:lstStyle/>
          <a:p>
            <a:r>
              <a:rPr lang="en-GB" dirty="0"/>
              <a:t>1. Human Resources (HR) Team</a:t>
            </a:r>
            <a:endParaRPr lang="en-IN" dirty="0"/>
          </a:p>
        </p:txBody>
      </p:sp>
      <p:sp>
        <p:nvSpPr>
          <p:cNvPr id="9" name="Rectangle 8"/>
          <p:cNvSpPr/>
          <p:nvPr/>
        </p:nvSpPr>
        <p:spPr>
          <a:xfrm>
            <a:off x="816746" y="2226707"/>
            <a:ext cx="2335383" cy="369332"/>
          </a:xfrm>
          <a:prstGeom prst="rect">
            <a:avLst/>
          </a:prstGeom>
        </p:spPr>
        <p:txBody>
          <a:bodyPr wrap="none">
            <a:spAutoFit/>
          </a:bodyPr>
          <a:lstStyle/>
          <a:p>
            <a:r>
              <a:rPr lang="en-IN" dirty="0"/>
              <a:t>2. Finance Department</a:t>
            </a:r>
          </a:p>
        </p:txBody>
      </p:sp>
      <p:sp>
        <p:nvSpPr>
          <p:cNvPr id="10" name="Rectangle 9"/>
          <p:cNvSpPr/>
          <p:nvPr/>
        </p:nvSpPr>
        <p:spPr>
          <a:xfrm>
            <a:off x="816746" y="2628230"/>
            <a:ext cx="2612062" cy="369332"/>
          </a:xfrm>
          <a:prstGeom prst="rect">
            <a:avLst/>
          </a:prstGeom>
        </p:spPr>
        <p:txBody>
          <a:bodyPr wrap="none">
            <a:spAutoFit/>
          </a:bodyPr>
          <a:lstStyle/>
          <a:p>
            <a:r>
              <a:rPr lang="en-IN" dirty="0"/>
              <a:t>3. Executive Management</a:t>
            </a:r>
          </a:p>
        </p:txBody>
      </p:sp>
      <p:sp>
        <p:nvSpPr>
          <p:cNvPr id="11" name="Rectangle 10"/>
          <p:cNvSpPr/>
          <p:nvPr/>
        </p:nvSpPr>
        <p:spPr>
          <a:xfrm>
            <a:off x="816746" y="3016436"/>
            <a:ext cx="4015523" cy="369332"/>
          </a:xfrm>
          <a:prstGeom prst="rect">
            <a:avLst/>
          </a:prstGeom>
        </p:spPr>
        <p:txBody>
          <a:bodyPr wrap="none">
            <a:spAutoFit/>
          </a:bodyPr>
          <a:lstStyle/>
          <a:p>
            <a:r>
              <a:rPr lang="en-GB" dirty="0"/>
              <a:t>4. Compensation and Benefits Specialists</a:t>
            </a:r>
            <a:endParaRPr lang="en-IN" dirty="0"/>
          </a:p>
        </p:txBody>
      </p:sp>
      <p:sp>
        <p:nvSpPr>
          <p:cNvPr id="12" name="Rectangle 11"/>
          <p:cNvSpPr/>
          <p:nvPr/>
        </p:nvSpPr>
        <p:spPr>
          <a:xfrm>
            <a:off x="838200" y="3385768"/>
            <a:ext cx="1781770" cy="369332"/>
          </a:xfrm>
          <a:prstGeom prst="rect">
            <a:avLst/>
          </a:prstGeom>
        </p:spPr>
        <p:txBody>
          <a:bodyPr wrap="none">
            <a:spAutoFit/>
          </a:bodyPr>
          <a:lstStyle/>
          <a:p>
            <a:r>
              <a:rPr lang="en-IN" dirty="0"/>
              <a:t>5. Line Managers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2876032" y="2197555"/>
            <a:ext cx="6658493" cy="923330"/>
          </a:xfrm>
          <a:prstGeom prst="rect">
            <a:avLst/>
          </a:prstGeom>
        </p:spPr>
        <p:txBody>
          <a:bodyPr wrap="square">
            <a:spAutoFit/>
          </a:bodyPr>
          <a:lstStyle/>
          <a:p>
            <a:r>
              <a:rPr lang="en-IN" dirty="0"/>
              <a:t>➤ </a:t>
            </a:r>
            <a:r>
              <a:rPr lang="en-GB" dirty="0" err="1" smtClean="0"/>
              <a:t>Analyzing</a:t>
            </a:r>
            <a:r>
              <a:rPr lang="en-GB" dirty="0" smtClean="0"/>
              <a:t> </a:t>
            </a:r>
            <a:r>
              <a:rPr lang="en-GB" dirty="0"/>
              <a:t>salary and compensation through data </a:t>
            </a:r>
            <a:r>
              <a:rPr lang="en-GB" dirty="0" err="1"/>
              <a:t>modeling</a:t>
            </a:r>
            <a:r>
              <a:rPr lang="en-GB" dirty="0"/>
              <a:t> involves a sophisticated approach to understanding and optimizing pay structures within an organization. </a:t>
            </a:r>
            <a:endParaRPr lang="en-IN" dirty="0"/>
          </a:p>
        </p:txBody>
      </p:sp>
      <p:sp>
        <p:nvSpPr>
          <p:cNvPr id="10" name="Rectangle 9"/>
          <p:cNvSpPr/>
          <p:nvPr/>
        </p:nvSpPr>
        <p:spPr>
          <a:xfrm>
            <a:off x="2819400" y="3523982"/>
            <a:ext cx="6752602" cy="1200329"/>
          </a:xfrm>
          <a:prstGeom prst="rect">
            <a:avLst/>
          </a:prstGeom>
        </p:spPr>
        <p:txBody>
          <a:bodyPr wrap="square">
            <a:spAutoFit/>
          </a:bodyPr>
          <a:lstStyle/>
          <a:p>
            <a:r>
              <a:rPr lang="en-GB" dirty="0" smtClean="0"/>
              <a:t> </a:t>
            </a:r>
            <a:r>
              <a:rPr lang="en-IN" dirty="0"/>
              <a:t>➤ </a:t>
            </a:r>
            <a:r>
              <a:rPr lang="en-GB" dirty="0" smtClean="0"/>
              <a:t>By </a:t>
            </a:r>
            <a:r>
              <a:rPr lang="en-GB" dirty="0"/>
              <a:t>employing statistical and machine learning techniques, such as regression analysis or clustering, organizations can identify patterns and correlations that reveal disparities, trends, and opportunities for improvement.</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Rectangle 3"/>
          <p:cNvSpPr/>
          <p:nvPr/>
        </p:nvSpPr>
        <p:spPr>
          <a:xfrm>
            <a:off x="730165" y="1676400"/>
            <a:ext cx="6096000" cy="2585323"/>
          </a:xfrm>
          <a:prstGeom prst="rect">
            <a:avLst/>
          </a:prstGeom>
        </p:spPr>
        <p:txBody>
          <a:bodyPr>
            <a:spAutoFit/>
          </a:bodyPr>
          <a:lstStyle/>
          <a:p>
            <a:r>
              <a:rPr lang="en-IN" dirty="0"/>
              <a:t>➤ Employee </a:t>
            </a:r>
            <a:r>
              <a:rPr lang="en-IN" b="1" u="sng" dirty="0" smtClean="0"/>
              <a:t>KAGGLE</a:t>
            </a:r>
          </a:p>
          <a:p>
            <a:r>
              <a:rPr lang="en-IN" dirty="0" smtClean="0"/>
              <a:t>➤ 26-Features</a:t>
            </a:r>
          </a:p>
          <a:p>
            <a:r>
              <a:rPr lang="en-IN" dirty="0" smtClean="0"/>
              <a:t>➤ 9-Features</a:t>
            </a:r>
          </a:p>
          <a:p>
            <a:r>
              <a:rPr lang="en-IN" dirty="0" smtClean="0"/>
              <a:t>➤ Emp </a:t>
            </a:r>
            <a:r>
              <a:rPr lang="en-IN" dirty="0"/>
              <a:t>Id- </a:t>
            </a:r>
            <a:r>
              <a:rPr lang="en-IN" dirty="0" smtClean="0"/>
              <a:t>Number</a:t>
            </a:r>
          </a:p>
          <a:p>
            <a:r>
              <a:rPr lang="en-IN" dirty="0" smtClean="0"/>
              <a:t>➤ </a:t>
            </a:r>
            <a:r>
              <a:rPr lang="en-IN" dirty="0"/>
              <a:t>Name </a:t>
            </a:r>
            <a:r>
              <a:rPr lang="en-IN" dirty="0" smtClean="0"/>
              <a:t>Text</a:t>
            </a:r>
          </a:p>
          <a:p>
            <a:r>
              <a:rPr lang="en-IN" dirty="0" smtClean="0"/>
              <a:t>➤ Emp- Type</a:t>
            </a:r>
          </a:p>
          <a:p>
            <a:r>
              <a:rPr lang="en-IN" dirty="0" smtClean="0"/>
              <a:t>➤ </a:t>
            </a:r>
            <a:r>
              <a:rPr lang="en-IN" dirty="0"/>
              <a:t>Current Employee Rating- </a:t>
            </a:r>
            <a:r>
              <a:rPr lang="en-IN" dirty="0" smtClean="0"/>
              <a:t>Number</a:t>
            </a:r>
          </a:p>
          <a:p>
            <a:r>
              <a:rPr lang="en-IN" dirty="0" smtClean="0"/>
              <a:t>➤ </a:t>
            </a:r>
            <a:r>
              <a:rPr lang="en-IN" dirty="0"/>
              <a:t>Gender- Male </a:t>
            </a:r>
            <a:r>
              <a:rPr lang="en-IN" dirty="0" smtClean="0"/>
              <a:t>Female</a:t>
            </a:r>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168811" y="2176168"/>
            <a:ext cx="8184739" cy="400110"/>
          </a:xfrm>
          <a:prstGeom prst="rect">
            <a:avLst/>
          </a:prstGeom>
          <a:noFill/>
        </p:spPr>
        <p:txBody>
          <a:bodyPr wrap="square" rtlCol="0">
            <a:spAutoFit/>
          </a:bodyPr>
          <a:lstStyle/>
          <a:p>
            <a:r>
              <a:rPr lang="en-GB" sz="2000" dirty="0" smtClean="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IFS(Z8&gt;=5,"VERY HIGH",Z8&gt;=4,"HIGH",Z8&gt;=3, "MED', TRUE,"LOW")</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382</TotalTime>
  <Words>647</Words>
  <Application>Microsoft Office PowerPoint</Application>
  <PresentationFormat>Widescreen</PresentationFormat>
  <Paragraphs>86</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Roboto</vt:lpstr>
      <vt:lpstr>Times New Roman</vt:lpstr>
      <vt:lpstr>Trebuchet MS</vt:lpstr>
      <vt:lpstr>Office Theme</vt:lpstr>
      <vt:lpstr>SALARY AND COMPENSATION ANALYSIS THOUGH DATA MODELING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37</cp:revision>
  <dcterms:created xsi:type="dcterms:W3CDTF">2024-03-29T15:07:22Z</dcterms:created>
  <dcterms:modified xsi:type="dcterms:W3CDTF">2024-08-30T09:06:30Z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