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7" r:id="rId3"/>
    <p:sldId id="336" r:id="rId4"/>
    <p:sldId id="339" r:id="rId5"/>
    <p:sldId id="344" r:id="rId6"/>
    <p:sldId id="318" r:id="rId7"/>
    <p:sldId id="338" r:id="rId8"/>
    <p:sldId id="306" r:id="rId9"/>
    <p:sldId id="271" r:id="rId10"/>
    <p:sldId id="340" r:id="rId11"/>
    <p:sldId id="324" r:id="rId12"/>
    <p:sldId id="270" r:id="rId13"/>
    <p:sldId id="334" r:id="rId14"/>
    <p:sldId id="346" r:id="rId15"/>
    <p:sldId id="343" r:id="rId16"/>
    <p:sldId id="328" r:id="rId17"/>
    <p:sldId id="327" r:id="rId18"/>
    <p:sldId id="342" r:id="rId19"/>
    <p:sldId id="345" r:id="rId20"/>
    <p:sldId id="308" r:id="rId21"/>
    <p:sldId id="296" r:id="rId22"/>
    <p:sldId id="301" r:id="rId23"/>
    <p:sldId id="315" r:id="rId24"/>
    <p:sldId id="335" r:id="rId25"/>
    <p:sldId id="297" r:id="rId26"/>
  </p:sldIdLst>
  <p:sldSz cx="9144000" cy="5143500" type="screen16x9"/>
  <p:notesSz cx="6858000" cy="9144000"/>
  <p:embeddedFontLst>
    <p:embeddedFont>
      <p:font typeface="Arial Rounded MT Bold" panose="020F0704030504030204" pitchFamily="34" charset="0"/>
      <p:regular r:id="rId28"/>
    </p:embeddedFont>
    <p:embeddedFont>
      <p:font typeface="Calibri" panose="020F0502020204030204" pitchFamily="34" charset="0"/>
      <p:regular r:id="rId29"/>
      <p:bold r:id="rId30"/>
      <p:italic r:id="rId31"/>
      <p:boldItalic r:id="rId32"/>
    </p:embeddedFont>
    <p:embeddedFont>
      <p:font typeface="Lato" panose="020F0502020204030203" pitchFamily="34" charset="0"/>
      <p:regular r:id="rId33"/>
      <p:bold r:id="rId34"/>
      <p:italic r:id="rId35"/>
      <p:boldItalic r:id="rId36"/>
    </p:embeddedFont>
    <p:embeddedFont>
      <p:font typeface="Montserrat" pitchFamily="2" charset="0"/>
      <p:regular r:id="rId37"/>
      <p:bold r:id="rId38"/>
      <p:italic r:id="rId39"/>
      <p:boldItalic r:id="rId40"/>
    </p:embeddedFont>
    <p:embeddedFont>
      <p:font typeface="Playfair Display" pitchFamily="2"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a:srgbClr val="000000"/>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C6A51A-6BFB-4059-8935-288D6CC6BB49}" v="477" dt="2021-12-07T06:25:58.379"/>
    <p1510:client id="{3A35CD92-6981-4AE1-9ED9-23D52B6D63AB}" v="958" dt="2021-12-07T07:04:18.515"/>
    <p1510:client id="{60F2BB16-1144-4258-910C-6A69C848E618}" v="307" dt="2021-12-07T06:13:57.588"/>
    <p1510:client id="{AB0BA712-D15F-4A4C-B444-27D3F026A1C7}" v="219" dt="2021-12-07T07:15:14.709"/>
    <p1510:client id="{F481B359-7C26-485D-BAD4-761E381917C1}" v="205" dt="2021-12-07T05:47:45.629"/>
  </p1510:revLst>
</p1510:revInfo>
</file>

<file path=ppt/tableStyles.xml><?xml version="1.0" encoding="utf-8"?>
<a:tblStyleLst xmlns:a="http://schemas.openxmlformats.org/drawingml/2006/main" def="{EE12A3D7-DCE6-43CE-B7A6-0A7DA9C70CEE}">
  <a:tblStyle styleId="{EE12A3D7-DCE6-43CE-B7A6-0A7DA9C70CEE}"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580d36ee87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580d36ee87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3445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580d36ee87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580d36ee87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580d36ee87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580d36ee87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580d36ee87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580d36ee87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5290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580d36ee87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580d36ee87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48306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580d36ee87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580d36ee87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33928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580d36ee87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580d36ee87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648a39ce8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648a39ce8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648a39ce8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648a39ce8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65406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580d36ee87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580d36ee87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48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580d36ee87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580d36ee87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648a39ce8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648a39ce8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582ac211a3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582ac211a3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582ac211a3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582ac211a3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582ac211a3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582ac211a3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582ac211a3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582ac211a3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62116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5697fa798f_2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5697fa798f_2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580d36ee87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580d36ee87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302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580d36ee87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580d36ee87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5633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580d36ee87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580d36ee87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94001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580d36ee87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580d36ee87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580d36ee87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580d36ee87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89789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580d36ee87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580d36ee87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580d36ee87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580d36ee87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586721" y="0"/>
            <a:ext cx="7970700" cy="6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86721" y="5076900"/>
            <a:ext cx="7970700" cy="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12;p2"/>
          <p:cNvCxnSpPr/>
          <p:nvPr/>
        </p:nvCxnSpPr>
        <p:spPr>
          <a:xfrm>
            <a:off x="733219" y="2235351"/>
            <a:ext cx="385200" cy="0"/>
          </a:xfrm>
          <a:prstGeom prst="straightConnector1">
            <a:avLst/>
          </a:prstGeom>
          <a:noFill/>
          <a:ln w="28575" cap="flat" cmpd="sng">
            <a:solidFill>
              <a:schemeClr val="dk1"/>
            </a:solidFill>
            <a:prstDash val="solid"/>
            <a:round/>
            <a:headEnd type="none" w="sm" len="sm"/>
            <a:tailEnd type="none" w="sm" len="sm"/>
          </a:ln>
        </p:spPr>
      </p:cxnSp>
      <p:sp>
        <p:nvSpPr>
          <p:cNvPr id="13" name="Google Shape;13;p2"/>
          <p:cNvSpPr txBox="1">
            <a:spLocks noGrp="1"/>
          </p:cNvSpPr>
          <p:nvPr>
            <p:ph type="ctrTitle"/>
          </p:nvPr>
        </p:nvSpPr>
        <p:spPr>
          <a:xfrm>
            <a:off x="630600" y="136800"/>
            <a:ext cx="7893000" cy="1853700"/>
          </a:xfrm>
          <a:prstGeom prst="rect">
            <a:avLst/>
          </a:prstGeom>
        </p:spPr>
        <p:txBody>
          <a:bodyPr spcFirstLastPara="1" wrap="square" lIns="91425" tIns="91425" rIns="91425" bIns="91425" anchor="b" anchorCtr="0"/>
          <a:lstStyle>
            <a:lvl1pPr lvl="0">
              <a:spcBef>
                <a:spcPts val="1000"/>
              </a:spcBef>
              <a:spcAft>
                <a:spcPts val="0"/>
              </a:spcAft>
              <a:buSzPts val="4800"/>
              <a:buNone/>
              <a:defRPr sz="4800"/>
            </a:lvl1pPr>
            <a:lvl2pPr lvl="1">
              <a:spcBef>
                <a:spcPts val="1000"/>
              </a:spcBef>
              <a:spcAft>
                <a:spcPts val="0"/>
              </a:spcAft>
              <a:buSzPts val="4800"/>
              <a:buNone/>
              <a:defRPr sz="4800"/>
            </a:lvl2pPr>
            <a:lvl3pPr lvl="2">
              <a:spcBef>
                <a:spcPts val="1000"/>
              </a:spcBef>
              <a:spcAft>
                <a:spcPts val="0"/>
              </a:spcAft>
              <a:buSzPts val="4800"/>
              <a:buNone/>
              <a:defRPr sz="4800"/>
            </a:lvl3pPr>
            <a:lvl4pPr lvl="3">
              <a:spcBef>
                <a:spcPts val="1000"/>
              </a:spcBef>
              <a:spcAft>
                <a:spcPts val="0"/>
              </a:spcAft>
              <a:buSzPts val="4800"/>
              <a:buNone/>
              <a:defRPr sz="4800"/>
            </a:lvl4pPr>
            <a:lvl5pPr lvl="4">
              <a:spcBef>
                <a:spcPts val="1000"/>
              </a:spcBef>
              <a:spcAft>
                <a:spcPts val="0"/>
              </a:spcAft>
              <a:buSzPts val="4800"/>
              <a:buNone/>
              <a:defRPr sz="4800"/>
            </a:lvl5pPr>
            <a:lvl6pPr lvl="5">
              <a:spcBef>
                <a:spcPts val="1000"/>
              </a:spcBef>
              <a:spcAft>
                <a:spcPts val="0"/>
              </a:spcAft>
              <a:buSzPts val="4800"/>
              <a:buNone/>
              <a:defRPr sz="4800"/>
            </a:lvl6pPr>
            <a:lvl7pPr lvl="6">
              <a:spcBef>
                <a:spcPts val="1000"/>
              </a:spcBef>
              <a:spcAft>
                <a:spcPts val="0"/>
              </a:spcAft>
              <a:buSzPts val="4800"/>
              <a:buNone/>
              <a:defRPr sz="4800"/>
            </a:lvl7pPr>
            <a:lvl8pPr lvl="7">
              <a:spcBef>
                <a:spcPts val="1000"/>
              </a:spcBef>
              <a:spcAft>
                <a:spcPts val="0"/>
              </a:spcAft>
              <a:buSzPts val="4800"/>
              <a:buNone/>
              <a:defRPr sz="4800"/>
            </a:lvl8pPr>
            <a:lvl9pPr lvl="8">
              <a:spcBef>
                <a:spcPts val="1000"/>
              </a:spcBef>
              <a:spcAft>
                <a:spcPts val="0"/>
              </a:spcAft>
              <a:buSzPts val="4800"/>
              <a:buNone/>
              <a:defRPr sz="4800"/>
            </a:lvl9pPr>
          </a:lstStyle>
          <a:p>
            <a:endParaRPr/>
          </a:p>
        </p:txBody>
      </p:sp>
      <p:sp>
        <p:nvSpPr>
          <p:cNvPr id="14" name="Google Shape;14;p2"/>
          <p:cNvSpPr txBox="1">
            <a:spLocks noGrp="1"/>
          </p:cNvSpPr>
          <p:nvPr>
            <p:ph type="subTitle" idx="1"/>
          </p:nvPr>
        </p:nvSpPr>
        <p:spPr>
          <a:xfrm>
            <a:off x="630600" y="3228375"/>
            <a:ext cx="7893000" cy="1274100"/>
          </a:xfrm>
          <a:prstGeom prst="rect">
            <a:avLst/>
          </a:prstGeom>
        </p:spPr>
        <p:txBody>
          <a:bodyPr spcFirstLastPara="1" wrap="square" lIns="91425" tIns="91425" rIns="91425" bIns="91425" anchor="b" anchorCtr="0"/>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1000"/>
              </a:spcBef>
              <a:spcAft>
                <a:spcPts val="0"/>
              </a:spcAft>
              <a:buClr>
                <a:schemeClr val="accent6"/>
              </a:buClr>
              <a:buSzPts val="2400"/>
              <a:buNone/>
              <a:defRPr sz="2400">
                <a:solidFill>
                  <a:schemeClr val="accent6"/>
                </a:solidFill>
              </a:defRPr>
            </a:lvl2pPr>
            <a:lvl3pPr lvl="2">
              <a:lnSpc>
                <a:spcPct val="100000"/>
              </a:lnSpc>
              <a:spcBef>
                <a:spcPts val="1000"/>
              </a:spcBef>
              <a:spcAft>
                <a:spcPts val="0"/>
              </a:spcAft>
              <a:buClr>
                <a:schemeClr val="accent6"/>
              </a:buClr>
              <a:buSzPts val="2400"/>
              <a:buNone/>
              <a:defRPr sz="2400">
                <a:solidFill>
                  <a:schemeClr val="accent6"/>
                </a:solidFill>
              </a:defRPr>
            </a:lvl3pPr>
            <a:lvl4pPr lvl="3">
              <a:lnSpc>
                <a:spcPct val="100000"/>
              </a:lnSpc>
              <a:spcBef>
                <a:spcPts val="1000"/>
              </a:spcBef>
              <a:spcAft>
                <a:spcPts val="0"/>
              </a:spcAft>
              <a:buClr>
                <a:schemeClr val="accent6"/>
              </a:buClr>
              <a:buSzPts val="2400"/>
              <a:buNone/>
              <a:defRPr sz="2400">
                <a:solidFill>
                  <a:schemeClr val="accent6"/>
                </a:solidFill>
              </a:defRPr>
            </a:lvl4pPr>
            <a:lvl5pPr lvl="4">
              <a:lnSpc>
                <a:spcPct val="100000"/>
              </a:lnSpc>
              <a:spcBef>
                <a:spcPts val="1000"/>
              </a:spcBef>
              <a:spcAft>
                <a:spcPts val="0"/>
              </a:spcAft>
              <a:buClr>
                <a:schemeClr val="accent6"/>
              </a:buClr>
              <a:buSzPts val="2400"/>
              <a:buNone/>
              <a:defRPr sz="2400">
                <a:solidFill>
                  <a:schemeClr val="accent6"/>
                </a:solidFill>
              </a:defRPr>
            </a:lvl5pPr>
            <a:lvl6pPr lvl="5">
              <a:lnSpc>
                <a:spcPct val="100000"/>
              </a:lnSpc>
              <a:spcBef>
                <a:spcPts val="1000"/>
              </a:spcBef>
              <a:spcAft>
                <a:spcPts val="0"/>
              </a:spcAft>
              <a:buClr>
                <a:schemeClr val="accent6"/>
              </a:buClr>
              <a:buSzPts val="2400"/>
              <a:buNone/>
              <a:defRPr sz="2400">
                <a:solidFill>
                  <a:schemeClr val="accent6"/>
                </a:solidFill>
              </a:defRPr>
            </a:lvl6pPr>
            <a:lvl7pPr lvl="6">
              <a:lnSpc>
                <a:spcPct val="100000"/>
              </a:lnSpc>
              <a:spcBef>
                <a:spcPts val="1000"/>
              </a:spcBef>
              <a:spcAft>
                <a:spcPts val="0"/>
              </a:spcAft>
              <a:buClr>
                <a:schemeClr val="accent6"/>
              </a:buClr>
              <a:buSzPts val="2400"/>
              <a:buNone/>
              <a:defRPr sz="2400">
                <a:solidFill>
                  <a:schemeClr val="accent6"/>
                </a:solidFill>
              </a:defRPr>
            </a:lvl7pPr>
            <a:lvl8pPr lvl="7">
              <a:lnSpc>
                <a:spcPct val="100000"/>
              </a:lnSpc>
              <a:spcBef>
                <a:spcPts val="1000"/>
              </a:spcBef>
              <a:spcAft>
                <a:spcPts val="0"/>
              </a:spcAft>
              <a:buClr>
                <a:schemeClr val="accent6"/>
              </a:buClr>
              <a:buSzPts val="2400"/>
              <a:buNone/>
              <a:defRPr sz="2400">
                <a:solidFill>
                  <a:schemeClr val="accent6"/>
                </a:solidFill>
              </a:defRPr>
            </a:lvl8pPr>
            <a:lvl9pPr lvl="8">
              <a:lnSpc>
                <a:spcPct val="100000"/>
              </a:lnSpc>
              <a:spcBef>
                <a:spcPts val="1000"/>
              </a:spcBef>
              <a:spcAft>
                <a:spcPts val="0"/>
              </a:spcAft>
              <a:buClr>
                <a:schemeClr val="accent6"/>
              </a:buClr>
              <a:buSzPts val="2400"/>
              <a:buNone/>
              <a:defRPr sz="2400">
                <a:solidFill>
                  <a:schemeClr val="accent6"/>
                </a:solidFill>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p:nvPr/>
        </p:nvSpPr>
        <p:spPr>
          <a:xfrm>
            <a:off x="586721" y="5076900"/>
            <a:ext cx="7970700" cy="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586721" y="0"/>
            <a:ext cx="7970700" cy="6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txBox="1">
            <a:spLocks noGrp="1"/>
          </p:cNvSpPr>
          <p:nvPr>
            <p:ph type="title"/>
          </p:nvPr>
        </p:nvSpPr>
        <p:spPr>
          <a:xfrm>
            <a:off x="509550" y="1921350"/>
            <a:ext cx="8124900" cy="1300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0" name="Google Shape;2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p:nvPr/>
        </p:nvSpPr>
        <p:spPr>
          <a:xfrm>
            <a:off x="-125" y="5045700"/>
            <a:ext cx="9144000" cy="978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 name="Google Shape;23;p4"/>
          <p:cNvCxnSpPr/>
          <p:nvPr/>
        </p:nvCxnSpPr>
        <p:spPr>
          <a:xfrm>
            <a:off x="419425" y="1154195"/>
            <a:ext cx="385200" cy="0"/>
          </a:xfrm>
          <a:prstGeom prst="straightConnector1">
            <a:avLst/>
          </a:prstGeom>
          <a:noFill/>
          <a:ln w="28575" cap="flat" cmpd="sng">
            <a:solidFill>
              <a:schemeClr val="dk1"/>
            </a:solidFill>
            <a:prstDash val="solid"/>
            <a:round/>
            <a:headEnd type="none" w="sm" len="sm"/>
            <a:tailEnd type="none" w="sm" len="sm"/>
          </a:ln>
        </p:spPr>
      </p:cxnSp>
      <p:sp>
        <p:nvSpPr>
          <p:cNvPr id="24" name="Google Shape;24;p4"/>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4"/>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6" name="Google Shape;26;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cxnSp>
        <p:nvCxnSpPr>
          <p:cNvPr id="28" name="Google Shape;28;p5"/>
          <p:cNvCxnSpPr/>
          <p:nvPr/>
        </p:nvCxnSpPr>
        <p:spPr>
          <a:xfrm>
            <a:off x="419425" y="1154195"/>
            <a:ext cx="385200" cy="0"/>
          </a:xfrm>
          <a:prstGeom prst="straightConnector1">
            <a:avLst/>
          </a:prstGeom>
          <a:noFill/>
          <a:ln w="28575" cap="flat" cmpd="sng">
            <a:solidFill>
              <a:schemeClr val="dk1"/>
            </a:solidFill>
            <a:prstDash val="solid"/>
            <a:round/>
            <a:headEnd type="none" w="sm" len="sm"/>
            <a:tailEnd type="none" w="sm" len="sm"/>
          </a:ln>
        </p:spPr>
      </p:cxnSp>
      <p:sp>
        <p:nvSpPr>
          <p:cNvPr id="29" name="Google Shape;29;p5"/>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5"/>
          <p:cNvSpPr txBox="1">
            <a:spLocks noGrp="1"/>
          </p:cNvSpPr>
          <p:nvPr>
            <p:ph type="body" idx="1"/>
          </p:nvPr>
        </p:nvSpPr>
        <p:spPr>
          <a:xfrm>
            <a:off x="311700" y="1417950"/>
            <a:ext cx="3999900" cy="31509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5"/>
          <p:cNvSpPr txBox="1">
            <a:spLocks noGrp="1"/>
          </p:cNvSpPr>
          <p:nvPr>
            <p:ph type="body" idx="2"/>
          </p:nvPr>
        </p:nvSpPr>
        <p:spPr>
          <a:xfrm>
            <a:off x="4832400" y="1417950"/>
            <a:ext cx="3999900" cy="31509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cxnSp>
        <p:nvCxnSpPr>
          <p:cNvPr id="37" name="Google Shape;37;p7"/>
          <p:cNvCxnSpPr/>
          <p:nvPr/>
        </p:nvCxnSpPr>
        <p:spPr>
          <a:xfrm>
            <a:off x="411044" y="1417772"/>
            <a:ext cx="385200" cy="0"/>
          </a:xfrm>
          <a:prstGeom prst="straightConnector1">
            <a:avLst/>
          </a:prstGeom>
          <a:noFill/>
          <a:ln w="28575" cap="flat" cmpd="sng">
            <a:solidFill>
              <a:schemeClr val="dk1"/>
            </a:solidFill>
            <a:prstDash val="solid"/>
            <a:round/>
            <a:headEnd type="none" w="sm" len="sm"/>
            <a:tailEnd type="none" w="sm" len="sm"/>
          </a:ln>
        </p:spPr>
      </p:cxnSp>
      <p:sp>
        <p:nvSpPr>
          <p:cNvPr id="38" name="Google Shape;38;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9" name="Google Shape;39;p7"/>
          <p:cNvSpPr txBox="1">
            <a:spLocks noGrp="1"/>
          </p:cNvSpPr>
          <p:nvPr>
            <p:ph type="body" idx="1"/>
          </p:nvPr>
        </p:nvSpPr>
        <p:spPr>
          <a:xfrm>
            <a:off x="311700" y="1640350"/>
            <a:ext cx="2808000" cy="29289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
        <p:cNvGrpSpPr/>
        <p:nvPr/>
      </p:nvGrpSpPr>
      <p:grpSpPr>
        <a:xfrm>
          <a:off x="0" y="0"/>
          <a:ext cx="0" cy="0"/>
          <a:chOff x="0" y="0"/>
          <a:chExt cx="0" cy="0"/>
        </a:xfrm>
      </p:grpSpPr>
      <p:sp>
        <p:nvSpPr>
          <p:cNvPr id="42" name="Google Shape;42;p8"/>
          <p:cNvSpPr/>
          <p:nvPr/>
        </p:nvSpPr>
        <p:spPr>
          <a:xfrm>
            <a:off x="586721" y="0"/>
            <a:ext cx="7970700" cy="6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8"/>
          <p:cNvSpPr/>
          <p:nvPr/>
        </p:nvSpPr>
        <p:spPr>
          <a:xfrm>
            <a:off x="586721" y="5076900"/>
            <a:ext cx="7970700" cy="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45" name="Google Shape;4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3"/>
        <p:cNvGrpSpPr/>
        <p:nvPr/>
      </p:nvGrpSpPr>
      <p:grpSpPr>
        <a:xfrm>
          <a:off x="0" y="0"/>
          <a:ext cx="0" cy="0"/>
          <a:chOff x="0" y="0"/>
          <a:chExt cx="0" cy="0"/>
        </a:xfrm>
      </p:grpSpPr>
      <p:sp>
        <p:nvSpPr>
          <p:cNvPr id="54" name="Google Shape;54;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55" name="Google Shape;5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6"/>
        <p:cNvGrpSpPr/>
        <p:nvPr/>
      </p:nvGrpSpPr>
      <p:grpSpPr>
        <a:xfrm>
          <a:off x="0" y="0"/>
          <a:ext cx="0" cy="0"/>
          <a:chOff x="0" y="0"/>
          <a:chExt cx="0" cy="0"/>
        </a:xfrm>
      </p:grpSpPr>
      <p:sp>
        <p:nvSpPr>
          <p:cNvPr id="57" name="Google Shape;57;p11"/>
          <p:cNvSpPr/>
          <p:nvPr/>
        </p:nvSpPr>
        <p:spPr>
          <a:xfrm>
            <a:off x="586721" y="0"/>
            <a:ext cx="7970700" cy="6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1"/>
          <p:cNvSpPr/>
          <p:nvPr/>
        </p:nvSpPr>
        <p:spPr>
          <a:xfrm>
            <a:off x="586721" y="5076900"/>
            <a:ext cx="7970700" cy="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1"/>
          <p:cNvSpPr txBox="1">
            <a:spLocks noGrp="1"/>
          </p:cNvSpPr>
          <p:nvPr>
            <p:ph type="title" hasCustomPrompt="1"/>
          </p:nvPr>
        </p:nvSpPr>
        <p:spPr>
          <a:xfrm>
            <a:off x="586725" y="1353788"/>
            <a:ext cx="7970700" cy="1538400"/>
          </a:xfrm>
          <a:prstGeom prst="rect">
            <a:avLst/>
          </a:prstGeom>
        </p:spPr>
        <p:txBody>
          <a:bodyPr spcFirstLastPara="1" wrap="square" lIns="91425" tIns="91425" rIns="91425" bIns="91425" anchor="ctr" anchorCtr="0"/>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p11"/>
          <p:cNvSpPr txBox="1">
            <a:spLocks noGrp="1"/>
          </p:cNvSpPr>
          <p:nvPr>
            <p:ph type="body" idx="1"/>
          </p:nvPr>
        </p:nvSpPr>
        <p:spPr>
          <a:xfrm>
            <a:off x="586725" y="2968388"/>
            <a:ext cx="7970700" cy="10716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1" name="Google Shape;6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lue-go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72725"/>
            <a:ext cx="8520600" cy="6450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311700" y="1417800"/>
            <a:ext cx="8520600" cy="31509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marL="914400" lvl="1"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NULL"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www.researchgate.net/figure/Components-of-a-BCI-system-signals-from-the-users-brain-are-acquired-and-processed-to_fig1_267792090dd%20text"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www.eecs.qmul.ac.uk/mmv/datasets/deap/download.html"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67"/>
        <p:cNvGrpSpPr/>
        <p:nvPr/>
      </p:nvGrpSpPr>
      <p:grpSpPr>
        <a:xfrm>
          <a:off x="0" y="0"/>
          <a:ext cx="0" cy="0"/>
          <a:chOff x="0" y="0"/>
          <a:chExt cx="0" cy="0"/>
        </a:xfrm>
      </p:grpSpPr>
      <p:sp>
        <p:nvSpPr>
          <p:cNvPr id="68" name="Google Shape;68;p13"/>
          <p:cNvSpPr txBox="1">
            <a:spLocks noGrp="1"/>
          </p:cNvSpPr>
          <p:nvPr>
            <p:ph type="ctrTitle"/>
          </p:nvPr>
        </p:nvSpPr>
        <p:spPr>
          <a:xfrm>
            <a:off x="625500" y="328711"/>
            <a:ext cx="7893000" cy="1438867"/>
          </a:xfrm>
          <a:prstGeom prst="rect">
            <a:avLst/>
          </a:prstGeom>
        </p:spPr>
        <p:txBody>
          <a:bodyPr spcFirstLastPara="1" wrap="square" lIns="91425" tIns="91425" rIns="91425" bIns="91425" anchor="b" anchorCtr="0">
            <a:noAutofit/>
          </a:bodyPr>
          <a:lstStyle/>
          <a:p>
            <a:pPr algn="ctr"/>
            <a:r>
              <a:rPr lang="en-IN" sz="3200" i="0" u="none" strike="noStrike" baseline="0">
                <a:effectLst>
                  <a:outerShdw blurRad="38100" dist="38100" dir="2700000" algn="tl">
                    <a:srgbClr val="000000">
                      <a:alpha val="43137"/>
                    </a:srgbClr>
                  </a:outerShdw>
                </a:effectLst>
                <a:latin typeface="CMBX12"/>
              </a:rPr>
              <a:t>Enhancing EEG-Based Emotion Recognition </a:t>
            </a:r>
            <a:r>
              <a:rPr lang="en-US" sz="3200" i="0" u="none" strike="noStrike" baseline="0">
                <a:effectLst>
                  <a:outerShdw blurRad="38100" dist="38100" dir="2700000" algn="tl">
                    <a:srgbClr val="000000">
                      <a:alpha val="43137"/>
                    </a:srgbClr>
                  </a:outerShdw>
                </a:effectLst>
                <a:latin typeface="CMBX12"/>
              </a:rPr>
              <a:t>using Multi-Domain Features and Genetic </a:t>
            </a:r>
            <a:r>
              <a:rPr lang="en-IN" sz="3200" i="0" u="none" strike="noStrike" baseline="0">
                <a:effectLst>
                  <a:outerShdw blurRad="38100" dist="38100" dir="2700000" algn="tl">
                    <a:srgbClr val="000000">
                      <a:alpha val="43137"/>
                    </a:srgbClr>
                  </a:outerShdw>
                </a:effectLst>
                <a:latin typeface="CMBX12"/>
              </a:rPr>
              <a:t>Algorithm based Feature Selection</a:t>
            </a:r>
            <a:endParaRPr sz="7200">
              <a:effectLst>
                <a:outerShdw blurRad="38100" dist="38100" dir="2700000" algn="tl">
                  <a:srgbClr val="000000">
                    <a:alpha val="43137"/>
                  </a:srgbClr>
                </a:outerShdw>
              </a:effectLst>
              <a:latin typeface="Montserrat"/>
              <a:ea typeface="Montserrat"/>
              <a:cs typeface="Montserrat"/>
              <a:sym typeface="Montserrat"/>
            </a:endParaRPr>
          </a:p>
        </p:txBody>
      </p:sp>
      <p:sp>
        <p:nvSpPr>
          <p:cNvPr id="69" name="Google Shape;69;p13"/>
          <p:cNvSpPr txBox="1">
            <a:spLocks noGrp="1"/>
          </p:cNvSpPr>
          <p:nvPr>
            <p:ph type="subTitle" idx="1"/>
          </p:nvPr>
        </p:nvSpPr>
        <p:spPr>
          <a:xfrm>
            <a:off x="569056" y="2898671"/>
            <a:ext cx="8819642" cy="2321735"/>
          </a:xfrm>
          <a:prstGeom prst="rect">
            <a:avLst/>
          </a:prstGeom>
        </p:spPr>
        <p:txBody>
          <a:bodyPr spcFirstLastPara="1" wrap="square" lIns="91425" tIns="91425" rIns="91425" bIns="91425" anchor="b" anchorCtr="0">
            <a:noAutofit/>
          </a:bodyPr>
          <a:lstStyle/>
          <a:p>
            <a:pPr>
              <a:lnSpc>
                <a:spcPct val="107000"/>
              </a:lnSpc>
              <a:spcAft>
                <a:spcPts val="800"/>
              </a:spcAft>
            </a:pPr>
            <a:r>
              <a:rPr lang="fi-FI" sz="1800">
                <a:effectLst/>
                <a:latin typeface="Calibri" panose="020F0502020204030204" pitchFamily="34" charset="0"/>
                <a:ea typeface="Calibri" panose="020F0502020204030204" pitchFamily="34" charset="0"/>
                <a:cs typeface="Times New Roman" panose="02020603050405020304" pitchFamily="18" charset="0"/>
              </a:rPr>
              <a:t>Shyam Marjit</a:t>
            </a:r>
            <a:r>
              <a:rPr lang="fi-FI" sz="1800" baseline="30000">
                <a:effectLst/>
                <a:latin typeface="Calibri" panose="020F0502020204030204" pitchFamily="34" charset="0"/>
                <a:ea typeface="Calibri" panose="020F0502020204030204" pitchFamily="34" charset="0"/>
                <a:cs typeface="Times New Roman" panose="02020603050405020304" pitchFamily="18" charset="0"/>
              </a:rPr>
              <a:t>1</a:t>
            </a:r>
            <a:r>
              <a:rPr lang="fi-FI" sz="1800">
                <a:effectLst/>
                <a:latin typeface="Calibri" panose="020F0502020204030204" pitchFamily="34" charset="0"/>
                <a:ea typeface="Calibri" panose="020F0502020204030204" pitchFamily="34" charset="0"/>
                <a:cs typeface="Times New Roman" panose="02020603050405020304" pitchFamily="18" charset="0"/>
              </a:rPr>
              <a:t>, Upasana Talukdar</a:t>
            </a:r>
            <a:r>
              <a:rPr lang="fi-FI" sz="1800" baseline="30000">
                <a:effectLst/>
                <a:latin typeface="Calibri" panose="020F0502020204030204" pitchFamily="34" charset="0"/>
                <a:ea typeface="Calibri" panose="020F0502020204030204" pitchFamily="34" charset="0"/>
                <a:cs typeface="Times New Roman" panose="02020603050405020304" pitchFamily="18" charset="0"/>
              </a:rPr>
              <a:t>1</a:t>
            </a:r>
            <a:r>
              <a:rPr lang="fi-FI" sz="1800">
                <a:effectLst/>
                <a:latin typeface="Calibri" panose="020F0502020204030204" pitchFamily="34" charset="0"/>
                <a:ea typeface="Calibri" panose="020F0502020204030204" pitchFamily="34" charset="0"/>
                <a:cs typeface="Times New Roman" panose="02020603050405020304" pitchFamily="18" charset="0"/>
              </a:rPr>
              <a:t> and Shyamanta M Hazarika</a:t>
            </a:r>
            <a:r>
              <a:rPr lang="fi-FI" sz="1800" baseline="30000">
                <a:effectLst/>
                <a:latin typeface="Calibri" panose="020F0502020204030204" pitchFamily="34" charset="0"/>
                <a:ea typeface="Calibri" panose="020F0502020204030204" pitchFamily="34" charset="0"/>
                <a:cs typeface="Times New Roman" panose="02020603050405020304" pitchFamily="18" charset="0"/>
              </a:rPr>
              <a:t>2</a:t>
            </a:r>
            <a:r>
              <a:rPr lang="en-US" sz="1800" baseline="30000">
                <a:effectLst/>
                <a:latin typeface="Calibri" panose="020F0502020204030204" pitchFamily="34" charset="0"/>
                <a:ea typeface="Calibri" panose="020F0502020204030204" pitchFamily="34" charset="0"/>
                <a:cs typeface="Times New Roman" panose="02020603050405020304" pitchFamily="18" charset="0"/>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aseline="30000">
                <a:solidFill>
                  <a:schemeClr val="tx1"/>
                </a:solidFill>
                <a:effectLst/>
                <a:latin typeface="CMSS8"/>
                <a:ea typeface="Calibri" panose="020F0502020204030204" pitchFamily="34" charset="0"/>
                <a:cs typeface="CMSS8"/>
              </a:rPr>
              <a:t>1</a:t>
            </a:r>
            <a:r>
              <a:rPr lang="en-IN" sz="1800">
                <a:solidFill>
                  <a:schemeClr val="tx1"/>
                </a:solidFill>
                <a:effectLst/>
                <a:latin typeface="CMSS8"/>
                <a:ea typeface="Calibri" panose="020F0502020204030204" pitchFamily="34" charset="0"/>
                <a:cs typeface="CMSS8"/>
              </a:rPr>
              <a:t>Dept. of Computer Science &amp; Engineering</a:t>
            </a:r>
            <a:r>
              <a:rPr lang="en-IN" sz="180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n-IN" sz="1800">
                <a:solidFill>
                  <a:schemeClr val="tx1"/>
                </a:solidFill>
                <a:effectLst/>
                <a:latin typeface="CMSS8"/>
                <a:ea typeface="Calibri" panose="020F0502020204030204" pitchFamily="34" charset="0"/>
                <a:cs typeface="CMSS8"/>
              </a:rPr>
              <a:t>Indian Institute of Information, </a:t>
            </a:r>
            <a:r>
              <a:rPr lang="en-IN" sz="1800">
                <a:solidFill>
                  <a:schemeClr val="tx1"/>
                </a:solidFill>
                <a:latin typeface="CMSS8"/>
                <a:ea typeface="Calibri" panose="020F0502020204030204" pitchFamily="34" charset="0"/>
                <a:cs typeface="CMSS8"/>
              </a:rPr>
              <a:t>Technology Guwahati</a:t>
            </a:r>
            <a:r>
              <a:rPr lang="en-IN" sz="1800">
                <a:solidFill>
                  <a:schemeClr val="tx1"/>
                </a:solidFill>
                <a:effectLst/>
                <a:latin typeface="CMSS8"/>
                <a:ea typeface="Calibri" panose="020F0502020204030204" pitchFamily="34" charset="0"/>
                <a:cs typeface="CMSS8"/>
              </a:rPr>
              <a:t>.</a:t>
            </a:r>
            <a:endParaRPr lang="en-IN" sz="180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aseline="30000">
                <a:solidFill>
                  <a:schemeClr val="tx1"/>
                </a:solidFill>
                <a:effectLst/>
                <a:latin typeface="CMSS8"/>
                <a:ea typeface="Calibri" panose="020F0502020204030204" pitchFamily="34" charset="0"/>
                <a:cs typeface="CMSS8"/>
              </a:rPr>
              <a:t>2</a:t>
            </a:r>
            <a:r>
              <a:rPr lang="en-IN" sz="1800">
                <a:solidFill>
                  <a:schemeClr val="tx1"/>
                </a:solidFill>
                <a:effectLst/>
                <a:latin typeface="CMSS8"/>
                <a:ea typeface="Calibri" panose="020F0502020204030204" pitchFamily="34" charset="0"/>
                <a:cs typeface="CMSS8"/>
              </a:rPr>
              <a:t>Department of Mechanical Engineering</a:t>
            </a:r>
            <a:r>
              <a:rPr lang="en-IN" sz="180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n-IN" sz="1800">
                <a:solidFill>
                  <a:schemeClr val="tx1"/>
                </a:solidFill>
                <a:effectLst/>
                <a:latin typeface="CMSS8"/>
                <a:ea typeface="Calibri" panose="020F0502020204030204" pitchFamily="34" charset="0"/>
                <a:cs typeface="CMSS8"/>
              </a:rPr>
              <a:t>Indian Institute of Technology, Guwahati.</a:t>
            </a:r>
          </a:p>
          <a:p>
            <a:pPr>
              <a:lnSpc>
                <a:spcPct val="107000"/>
              </a:lnSpc>
              <a:spcAft>
                <a:spcPts val="800"/>
              </a:spcAft>
            </a:pPr>
            <a:r>
              <a:rPr lang="en-IN" sz="1800" b="1">
                <a:solidFill>
                  <a:schemeClr val="accent4">
                    <a:lumMod val="75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9</a:t>
            </a:r>
            <a:r>
              <a:rPr lang="en-IN" sz="1800" b="1" baseline="30000">
                <a:solidFill>
                  <a:schemeClr val="accent4">
                    <a:lumMod val="75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th</a:t>
            </a:r>
            <a:r>
              <a:rPr lang="en-IN" sz="1800" b="1">
                <a:solidFill>
                  <a:schemeClr val="accent4">
                    <a:lumMod val="75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 International Conference on Pattern Recognition and Machine Intelligence</a:t>
            </a:r>
          </a:p>
          <a:p>
            <a:pPr>
              <a:lnSpc>
                <a:spcPct val="107000"/>
              </a:lnSpc>
              <a:spcAft>
                <a:spcPts val="800"/>
              </a:spcAft>
            </a:pPr>
            <a:r>
              <a:rPr lang="en-IN" sz="1800" b="1">
                <a:solidFill>
                  <a:schemeClr val="accent4">
                    <a:lumMod val="75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				            (PReMI'21)</a:t>
            </a:r>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a:t>
            </a:fld>
            <a:endParaRPr lang="e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09"/>
        <p:cNvGrpSpPr/>
        <p:nvPr/>
      </p:nvGrpSpPr>
      <p:grpSpPr>
        <a:xfrm>
          <a:off x="0" y="0"/>
          <a:ext cx="0" cy="0"/>
          <a:chOff x="0" y="0"/>
          <a:chExt cx="0" cy="0"/>
        </a:xfrm>
      </p:grpSpPr>
      <p:sp>
        <p:nvSpPr>
          <p:cNvPr id="210" name="Google Shape;210;p28"/>
          <p:cNvSpPr txBox="1">
            <a:spLocks noGrp="1"/>
          </p:cNvSpPr>
          <p:nvPr>
            <p:ph type="title"/>
          </p:nvPr>
        </p:nvSpPr>
        <p:spPr>
          <a:xfrm>
            <a:off x="311700" y="86683"/>
            <a:ext cx="8520600" cy="627321"/>
          </a:xfrm>
          <a:prstGeom prst="rect">
            <a:avLst/>
          </a:prstGeom>
        </p:spPr>
        <p:txBody>
          <a:bodyPr spcFirstLastPara="1" wrap="square" lIns="91425" tIns="91425" rIns="91425" bIns="91425" anchor="t" anchorCtr="0">
            <a:noAutofit/>
          </a:bodyPr>
          <a:lstStyle/>
          <a:p>
            <a:r>
              <a:rPr lang="en-IN">
                <a:solidFill>
                  <a:schemeClr val="bg1"/>
                </a:solidFill>
                <a:latin typeface="Montserrat"/>
                <a:ea typeface="Montserrat"/>
                <a:cs typeface="Montserrat"/>
              </a:rPr>
              <a:t>Our Contributions</a:t>
            </a:r>
            <a:br>
              <a:rPr lang="en-IN" sz="1600">
                <a:solidFill>
                  <a:schemeClr val="accent1">
                    <a:lumMod val="60000"/>
                    <a:lumOff val="40000"/>
                  </a:schemeClr>
                </a:solidFill>
                <a:latin typeface="Montserrat"/>
                <a:ea typeface="Montserrat"/>
                <a:cs typeface="Montserrat"/>
                <a:sym typeface="Montserrat"/>
              </a:rPr>
            </a:br>
            <a:endParaRPr lang="en" sz="1600">
              <a:solidFill>
                <a:schemeClr val="tx1"/>
              </a:solidFill>
              <a:latin typeface="Montserrat"/>
              <a:ea typeface="Montserrat"/>
              <a:cs typeface="Montserrat"/>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10</a:t>
            </a:fld>
            <a:endParaRPr lang="en"/>
          </a:p>
        </p:txBody>
      </p:sp>
      <p:sp>
        <p:nvSpPr>
          <p:cNvPr id="3" name="Text Placeholder 2">
            <a:extLst>
              <a:ext uri="{FF2B5EF4-FFF2-40B4-BE49-F238E27FC236}">
                <a16:creationId xmlns:a16="http://schemas.microsoft.com/office/drawing/2014/main" id="{B80DB2A7-D9B6-41A8-AA93-DE4276F259AA}"/>
              </a:ext>
            </a:extLst>
          </p:cNvPr>
          <p:cNvSpPr>
            <a:spLocks noGrp="1"/>
          </p:cNvSpPr>
          <p:nvPr>
            <p:ph type="body" idx="1"/>
          </p:nvPr>
        </p:nvSpPr>
        <p:spPr>
          <a:xfrm>
            <a:off x="226208" y="1113159"/>
            <a:ext cx="8606092" cy="3943657"/>
          </a:xfrm>
        </p:spPr>
        <p:txBody>
          <a:bodyPr/>
          <a:lstStyle/>
          <a:p>
            <a:pPr algn="just"/>
            <a:r>
              <a:rPr lang="en-US" sz="1800" b="1">
                <a:solidFill>
                  <a:srgbClr val="FFFF00"/>
                </a:solidFill>
              </a:rPr>
              <a:t>Multi-domain Feature Extraction: </a:t>
            </a:r>
            <a:r>
              <a:rPr lang="en-US" sz="1800" b="0" i="0" u="none" strike="noStrike" baseline="0">
                <a:latin typeface="CMR10"/>
              </a:rPr>
              <a:t>Emotions are complex brain activities and are induced by neural activities in various brain areas. From the viewpoint of machine learning, computing noticeable information from EEG data necessitates suitable extraction of features. In this regard, the features are extracted from various domain viz. </a:t>
            </a:r>
            <a:r>
              <a:rPr lang="en-US" sz="1800" b="1" i="0" u="none" strike="noStrike" baseline="0">
                <a:solidFill>
                  <a:schemeClr val="accent3"/>
                </a:solidFill>
                <a:effectLst>
                  <a:outerShdw blurRad="38100" dist="38100" dir="2700000" algn="tl">
                    <a:srgbClr val="000000">
                      <a:alpha val="43137"/>
                    </a:srgbClr>
                  </a:outerShdw>
                </a:effectLst>
                <a:latin typeface="CMR10"/>
              </a:rPr>
              <a:t>frequency</a:t>
            </a:r>
            <a:r>
              <a:rPr lang="en-US" sz="1800" b="0" i="0" u="none" strike="noStrike" baseline="0">
                <a:latin typeface="CMR10"/>
              </a:rPr>
              <a:t>, </a:t>
            </a:r>
            <a:r>
              <a:rPr lang="en-US" sz="1800" b="1" i="0" u="none" strike="noStrike" baseline="0">
                <a:solidFill>
                  <a:schemeClr val="accent3"/>
                </a:solidFill>
                <a:effectLst>
                  <a:outerShdw blurRad="38100" dist="38100" dir="2700000" algn="tl">
                    <a:srgbClr val="000000">
                      <a:alpha val="43137"/>
                    </a:srgbClr>
                  </a:outerShdw>
                </a:effectLst>
                <a:latin typeface="CMR10"/>
              </a:rPr>
              <a:t>time</a:t>
            </a:r>
            <a:r>
              <a:rPr lang="en-US" sz="1800" b="0" i="0" u="none" strike="noStrike" baseline="0">
                <a:latin typeface="CMR10"/>
              </a:rPr>
              <a:t>, and </a:t>
            </a:r>
            <a:r>
              <a:rPr lang="en-US" sz="1800" b="1" i="0" u="none" strike="noStrike" baseline="0">
                <a:solidFill>
                  <a:schemeClr val="accent3"/>
                </a:solidFill>
                <a:effectLst>
                  <a:outerShdw blurRad="38100" dist="38100" dir="2700000" algn="tl">
                    <a:srgbClr val="000000">
                      <a:alpha val="43137"/>
                    </a:srgbClr>
                  </a:outerShdw>
                </a:effectLst>
                <a:latin typeface="CMR10"/>
              </a:rPr>
              <a:t>wavelet</a:t>
            </a:r>
            <a:r>
              <a:rPr lang="en-US" sz="1800" b="0" i="0" u="none" strike="noStrike" baseline="0">
                <a:latin typeface="CMR10"/>
              </a:rPr>
              <a:t> to well represent the underlying EEG data.</a:t>
            </a:r>
            <a:endParaRPr lang="en-US"/>
          </a:p>
          <a:p>
            <a:pPr algn="just"/>
            <a:r>
              <a:rPr lang="en-IN" b="1" i="0" u="none" strike="noStrike" baseline="0">
                <a:solidFill>
                  <a:srgbClr val="FFFF00"/>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rPr>
              <a:t>GA Based Feature Selection</a:t>
            </a:r>
            <a:r>
              <a:rPr lang="en-US" b="1" i="0" u="none" strike="noStrike" baseline="0">
                <a:solidFill>
                  <a:srgbClr val="FFFF00"/>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rPr>
              <a:t>:</a:t>
            </a:r>
            <a:r>
              <a:rPr lang="en-IN" b="1" i="0" u="none" strike="noStrike" baseline="0">
                <a:solidFill>
                  <a:srgbClr val="FFFF00"/>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rPr>
              <a:t> </a:t>
            </a:r>
            <a:r>
              <a:rPr lang="en-US" sz="1800" b="0" i="0" u="none" strike="noStrike" baseline="0">
                <a:latin typeface="CMR10"/>
              </a:rPr>
              <a:t>GA has been implemented to reduce the dimensionality of the feature space by removing redundant and irrelevant feature vectors and to select the subset of optimal feature vectors from the higher dimensional feature space that carries the most discriminative information.</a:t>
            </a:r>
          </a:p>
          <a:p>
            <a:endParaRPr lang="en-US" b="1" i="0" u="none" strike="noStrike" baseline="0">
              <a:solidFill>
                <a:srgbClr val="FFFF00"/>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112532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09"/>
        <p:cNvGrpSpPr/>
        <p:nvPr/>
      </p:nvGrpSpPr>
      <p:grpSpPr>
        <a:xfrm>
          <a:off x="0" y="0"/>
          <a:ext cx="0" cy="0"/>
          <a:chOff x="0" y="0"/>
          <a:chExt cx="0" cy="0"/>
        </a:xfrm>
      </p:grpSpPr>
      <p:sp>
        <p:nvSpPr>
          <p:cNvPr id="210" name="Google Shape;210;p28"/>
          <p:cNvSpPr txBox="1">
            <a:spLocks noGrp="1"/>
          </p:cNvSpPr>
          <p:nvPr>
            <p:ph type="title"/>
          </p:nvPr>
        </p:nvSpPr>
        <p:spPr>
          <a:xfrm>
            <a:off x="162708" y="261139"/>
            <a:ext cx="8520600" cy="627321"/>
          </a:xfrm>
          <a:prstGeom prst="rect">
            <a:avLst/>
          </a:prstGeom>
        </p:spPr>
        <p:txBody>
          <a:bodyPr spcFirstLastPara="1" wrap="square" lIns="91425" tIns="91425" rIns="91425" bIns="91425" anchor="t" anchorCtr="0">
            <a:noAutofit/>
          </a:bodyPr>
          <a:lstStyle/>
          <a:p>
            <a:r>
              <a:rPr lang="en">
                <a:solidFill>
                  <a:srgbClr val="FFFFFF"/>
                </a:solidFill>
                <a:latin typeface="Montserrat"/>
                <a:ea typeface="Montserrat"/>
                <a:cs typeface="Montserrat"/>
                <a:sym typeface="Montserrat"/>
              </a:rPr>
              <a:t> </a:t>
            </a:r>
            <a:r>
              <a:rPr lang="en">
                <a:solidFill>
                  <a:srgbClr val="CC00CC"/>
                </a:solidFill>
                <a:latin typeface="Montserrat"/>
                <a:ea typeface="Montserrat"/>
                <a:cs typeface="Montserrat"/>
                <a:sym typeface="Montserrat"/>
              </a:rPr>
              <a:t>Related </a:t>
            </a:r>
            <a:r>
              <a:rPr lang="en">
                <a:solidFill>
                  <a:schemeClr val="tx1"/>
                </a:solidFill>
                <a:latin typeface="Montserrat"/>
                <a:ea typeface="Montserrat"/>
                <a:cs typeface="Montserrat"/>
                <a:sym typeface="Montserrat"/>
              </a:rPr>
              <a:t>Works</a:t>
            </a:r>
            <a:endParaRPr>
              <a:solidFill>
                <a:schemeClr val="tx1"/>
              </a:solidFill>
              <a:latin typeface="Montserrat"/>
              <a:ea typeface="Montserrat"/>
              <a:cs typeface="Montserrat"/>
              <a:sym typeface="Montserrat"/>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11</a:t>
            </a:fld>
            <a:endParaRPr lang="en"/>
          </a:p>
        </p:txBody>
      </p:sp>
      <p:sp>
        <p:nvSpPr>
          <p:cNvPr id="3" name="Text Placeholder 2">
            <a:extLst>
              <a:ext uri="{FF2B5EF4-FFF2-40B4-BE49-F238E27FC236}">
                <a16:creationId xmlns:a16="http://schemas.microsoft.com/office/drawing/2014/main" id="{DF895C55-0FF8-47C0-AD94-111E2FF35FB6}"/>
              </a:ext>
            </a:extLst>
          </p:cNvPr>
          <p:cNvSpPr>
            <a:spLocks noGrp="1"/>
          </p:cNvSpPr>
          <p:nvPr>
            <p:ph type="body" idx="1"/>
          </p:nvPr>
        </p:nvSpPr>
        <p:spPr/>
        <p:txBody>
          <a:bodyPr/>
          <a:lstStyle/>
          <a:p>
            <a:r>
              <a:rPr lang="en-US" sz="1800" b="1" i="0" u="none" strike="noStrike" baseline="0">
                <a:solidFill>
                  <a:srgbClr val="FFC000"/>
                </a:solidFill>
                <a:effectLst>
                  <a:outerShdw blurRad="38100" dist="38100" dir="2700000" algn="tl">
                    <a:srgbClr val="000000">
                      <a:alpha val="43137"/>
                    </a:srgbClr>
                  </a:outerShdw>
                </a:effectLst>
              </a:rPr>
              <a:t>Interpretation of Emotions: </a:t>
            </a:r>
            <a:r>
              <a:rPr lang="en-US" sz="1800" b="0" i="0" u="none" strike="noStrike" baseline="0">
                <a:latin typeface="CMR10"/>
              </a:rPr>
              <a:t>Emotions can be interpreted and recognized in two taxonomy models i.e. </a:t>
            </a:r>
            <a:r>
              <a:rPr lang="en-US" sz="1800" b="1" i="0" u="none" strike="noStrike" baseline="0">
                <a:solidFill>
                  <a:schemeClr val="accent1">
                    <a:lumMod val="60000"/>
                    <a:lumOff val="40000"/>
                  </a:schemeClr>
                </a:solidFill>
                <a:latin typeface="CMR10"/>
              </a:rPr>
              <a:t>discrete model </a:t>
            </a:r>
            <a:r>
              <a:rPr lang="en-US" sz="1800" b="0" i="0" u="none" strike="noStrike" baseline="0">
                <a:latin typeface="CMR10"/>
              </a:rPr>
              <a:t>and </a:t>
            </a:r>
            <a:r>
              <a:rPr lang="en-US" sz="1800" b="1" i="0" u="none" strike="noStrike" baseline="0">
                <a:solidFill>
                  <a:schemeClr val="accent1">
                    <a:lumMod val="60000"/>
                    <a:lumOff val="40000"/>
                  </a:schemeClr>
                </a:solidFill>
                <a:latin typeface="CMR10"/>
              </a:rPr>
              <a:t>dimensional model </a:t>
            </a:r>
            <a:r>
              <a:rPr lang="en-US" sz="1800" b="0" i="0" u="none" strike="noStrike" baseline="0">
                <a:latin typeface="CMR10"/>
              </a:rPr>
              <a:t>[2]. The discrete taxonomy represents six key emotions viz. surprise, fear, sadness, joy, disgust and anger. The dimensional model describes emotions in terms of two principal dimensions: </a:t>
            </a:r>
            <a:r>
              <a:rPr lang="en-US" sz="1800" b="1" i="0" u="none" strike="noStrike" baseline="0">
                <a:solidFill>
                  <a:srgbClr val="FF0000"/>
                </a:solidFill>
                <a:effectLst>
                  <a:outerShdw blurRad="38100" dist="38100" dir="2700000" algn="tl">
                    <a:srgbClr val="000000">
                      <a:alpha val="43137"/>
                    </a:srgbClr>
                  </a:outerShdw>
                </a:effectLst>
                <a:latin typeface="CMR10"/>
              </a:rPr>
              <a:t>valence</a:t>
            </a:r>
            <a:r>
              <a:rPr lang="en-US" sz="1800" b="0" i="0" u="none" strike="noStrike" baseline="0">
                <a:latin typeface="CMR10"/>
              </a:rPr>
              <a:t> and </a:t>
            </a:r>
            <a:r>
              <a:rPr lang="en-US" sz="1800" b="1" i="0" u="none" strike="noStrike" baseline="0">
                <a:solidFill>
                  <a:srgbClr val="FF0000"/>
                </a:solidFill>
                <a:effectLst>
                  <a:outerShdw blurRad="38100" dist="38100" dir="2700000" algn="tl">
                    <a:srgbClr val="000000">
                      <a:alpha val="43137"/>
                    </a:srgbClr>
                  </a:outerShdw>
                </a:effectLst>
                <a:latin typeface="CMR10"/>
              </a:rPr>
              <a:t>arousal</a:t>
            </a:r>
            <a:r>
              <a:rPr lang="en-US" sz="1800" b="0" i="0" u="none" strike="noStrike" baseline="0">
                <a:latin typeface="CMR10"/>
              </a:rPr>
              <a:t>. </a:t>
            </a:r>
            <a:endParaRPr lang="en-IN"/>
          </a:p>
          <a:p>
            <a:pPr lvl="1">
              <a:lnSpc>
                <a:spcPct val="114999"/>
              </a:lnSpc>
            </a:pPr>
            <a:r>
              <a:rPr lang="en-US" b="0" i="0" u="none" strike="noStrike" baseline="0">
                <a:latin typeface="CMR10"/>
              </a:rPr>
              <a:t>The valence illustrates the level of pleasant or unpleasant feeling while arousal is the intensity of associated emotional state. </a:t>
            </a:r>
            <a:endParaRPr lang="en-IN"/>
          </a:p>
          <a:p>
            <a:pPr lvl="1" algn="l">
              <a:lnSpc>
                <a:spcPct val="114999"/>
              </a:lnSpc>
            </a:pPr>
            <a:r>
              <a:rPr lang="en-US" b="0" i="0" u="none" strike="noStrike" baseline="0">
                <a:latin typeface="CMR10"/>
              </a:rPr>
              <a:t>The dimensional model based on valence and arousal recognizes various emo</a:t>
            </a:r>
            <a:r>
              <a:rPr lang="en-IN" b="0" i="0" u="none" strike="noStrike" baseline="0" err="1">
                <a:latin typeface="CMR10"/>
              </a:rPr>
              <a:t>tional</a:t>
            </a:r>
            <a:r>
              <a:rPr lang="en-IN">
                <a:latin typeface="CMR10"/>
              </a:rPr>
              <a:t> </a:t>
            </a:r>
            <a:r>
              <a:rPr lang="en-IN" b="0" i="0" u="none" strike="noStrike" baseline="0">
                <a:latin typeface="CMR10"/>
              </a:rPr>
              <a:t>states [5].</a:t>
            </a:r>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02"/>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12</a:t>
            </a:fld>
            <a:endParaRPr lang="en"/>
          </a:p>
        </p:txBody>
      </p:sp>
      <p:sp>
        <p:nvSpPr>
          <p:cNvPr id="9" name="TextBox 8"/>
          <p:cNvSpPr txBox="1"/>
          <p:nvPr/>
        </p:nvSpPr>
        <p:spPr>
          <a:xfrm>
            <a:off x="735878" y="4533597"/>
            <a:ext cx="7889358" cy="523220"/>
          </a:xfrm>
          <a:prstGeom prst="rect">
            <a:avLst/>
          </a:prstGeom>
          <a:noFill/>
        </p:spPr>
        <p:txBody>
          <a:bodyPr wrap="square" lIns="91440" tIns="45720" rIns="91440" bIns="45720" rtlCol="0" anchor="t">
            <a:spAutoFit/>
          </a:bodyPr>
          <a:lstStyle/>
          <a:p>
            <a:pPr algn="ctr"/>
            <a:r>
              <a:rPr lang="en-IN">
                <a:solidFill>
                  <a:schemeClr val="tx1"/>
                </a:solidFill>
                <a:latin typeface="Lato"/>
              </a:rPr>
              <a:t> </a:t>
            </a:r>
            <a:r>
              <a:rPr lang="en-IN" b="1">
                <a:solidFill>
                  <a:schemeClr val="tx1"/>
                </a:solidFill>
                <a:latin typeface="Lato"/>
              </a:rPr>
              <a:t>Figure </a:t>
            </a:r>
            <a:r>
              <a:rPr lang="en-IN">
                <a:solidFill>
                  <a:schemeClr val="tx1"/>
                </a:solidFill>
                <a:latin typeface="Lato"/>
              </a:rPr>
              <a:t>:  </a:t>
            </a:r>
            <a:r>
              <a:rPr lang="en-IN" b="1">
                <a:solidFill>
                  <a:schemeClr val="accent4">
                    <a:lumMod val="75000"/>
                  </a:schemeClr>
                </a:solidFill>
                <a:latin typeface="Lato"/>
              </a:rPr>
              <a:t>Emotion states based on the valance-arousal score level</a:t>
            </a:r>
          </a:p>
          <a:p>
            <a:pPr algn="ctr"/>
            <a:r>
              <a:rPr lang="en-IN">
                <a:solidFill>
                  <a:schemeClr val="tx1"/>
                </a:solidFill>
                <a:latin typeface="Lato" pitchFamily="34" charset="0"/>
              </a:rPr>
              <a:t>[https://www.researchgate.net/figure/Two-dimensional-valence-arousal-space_fig1_304124018]</a:t>
            </a:r>
          </a:p>
        </p:txBody>
      </p:sp>
      <p:pic>
        <p:nvPicPr>
          <p:cNvPr id="7" name="Picture 6" descr="fig20.png"/>
          <p:cNvPicPr>
            <a:picLocks noChangeAspect="1"/>
          </p:cNvPicPr>
          <p:nvPr/>
        </p:nvPicPr>
        <p:blipFill rotWithShape="1">
          <a:blip r:embed="rId3"/>
          <a:srcRect l="1488" r="1287" b="3012"/>
          <a:stretch/>
        </p:blipFill>
        <p:spPr>
          <a:xfrm>
            <a:off x="1438737" y="1095022"/>
            <a:ext cx="6294151" cy="3466345"/>
          </a:xfrm>
          <a:prstGeom prst="rect">
            <a:avLst/>
          </a:prstGeom>
        </p:spPr>
      </p:pic>
      <p:sp>
        <p:nvSpPr>
          <p:cNvPr id="11" name="Google Shape;210;p28">
            <a:extLst>
              <a:ext uri="{FF2B5EF4-FFF2-40B4-BE49-F238E27FC236}">
                <a16:creationId xmlns:a16="http://schemas.microsoft.com/office/drawing/2014/main" id="{E6D120D0-AA0D-47B2-81A2-1E8A7F41B6C8}"/>
              </a:ext>
            </a:extLst>
          </p:cNvPr>
          <p:cNvSpPr txBox="1">
            <a:spLocks noGrp="1"/>
          </p:cNvSpPr>
          <p:nvPr>
            <p:ph type="title"/>
          </p:nvPr>
        </p:nvSpPr>
        <p:spPr>
          <a:xfrm>
            <a:off x="311150" y="86683"/>
            <a:ext cx="8521700" cy="644525"/>
          </a:xfrm>
          <a:prstGeom prst="rect">
            <a:avLst/>
          </a:prstGeom>
        </p:spPr>
        <p:txBody>
          <a:bodyPr spcFirstLastPara="1" wrap="square" lIns="91425" tIns="91425" rIns="91425" bIns="91425" anchor="t" anchorCtr="0">
            <a:noAutofit/>
          </a:bodyPr>
          <a:lstStyle/>
          <a:p>
            <a:r>
              <a:rPr lang="en" sz="2800">
                <a:solidFill>
                  <a:srgbClr val="CC00CC"/>
                </a:solidFill>
                <a:ea typeface="Montserrat"/>
                <a:cs typeface="Montserrat"/>
              </a:rPr>
              <a:t>Related </a:t>
            </a:r>
            <a:r>
              <a:rPr lang="en" sz="2800">
                <a:solidFill>
                  <a:schemeClr val="tx1"/>
                </a:solidFill>
                <a:ea typeface="Montserrat"/>
                <a:cs typeface="Montserrat"/>
              </a:rPr>
              <a:t>Works</a:t>
            </a:r>
            <a:endParaRPr lang="en-IN" sz="2800" b="0">
              <a:solidFill>
                <a:schemeClr val="tx1"/>
              </a:solidFill>
              <a:ea typeface="Montserrat"/>
              <a:cs typeface="Montserrat"/>
            </a:endParaRPr>
          </a:p>
          <a:p>
            <a:br>
              <a:rPr lang="en-IN" sz="2800">
                <a:solidFill>
                  <a:schemeClr val="accent1">
                    <a:lumMod val="60000"/>
                    <a:lumOff val="40000"/>
                  </a:schemeClr>
                </a:solidFill>
                <a:latin typeface="Montserrat"/>
                <a:ea typeface="Montserrat"/>
                <a:cs typeface="Montserrat"/>
                <a:sym typeface="Montserrat"/>
              </a:rPr>
            </a:br>
            <a:endParaRPr lang="en" sz="1600">
              <a:solidFill>
                <a:schemeClr val="tx1"/>
              </a:solidFill>
              <a:latin typeface="Montserrat"/>
              <a:ea typeface="Montserrat"/>
              <a:cs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09"/>
        <p:cNvGrpSpPr/>
        <p:nvPr/>
      </p:nvGrpSpPr>
      <p:grpSpPr>
        <a:xfrm>
          <a:off x="0" y="0"/>
          <a:ext cx="0" cy="0"/>
          <a:chOff x="0" y="0"/>
          <a:chExt cx="0" cy="0"/>
        </a:xfrm>
      </p:grpSpPr>
      <p:sp>
        <p:nvSpPr>
          <p:cNvPr id="210" name="Google Shape;210;p28"/>
          <p:cNvSpPr txBox="1">
            <a:spLocks noGrp="1"/>
          </p:cNvSpPr>
          <p:nvPr>
            <p:ph type="title"/>
          </p:nvPr>
        </p:nvSpPr>
        <p:spPr>
          <a:xfrm>
            <a:off x="162708" y="261139"/>
            <a:ext cx="8520600" cy="627321"/>
          </a:xfrm>
          <a:prstGeom prst="rect">
            <a:avLst/>
          </a:prstGeom>
        </p:spPr>
        <p:txBody>
          <a:bodyPr spcFirstLastPara="1" wrap="square" lIns="91425" tIns="91425" rIns="91425" bIns="91425" anchor="t" anchorCtr="0">
            <a:noAutofit/>
          </a:bodyPr>
          <a:lstStyle/>
          <a:p>
            <a:r>
              <a:rPr lang="en">
                <a:solidFill>
                  <a:srgbClr val="FFFFFF"/>
                </a:solidFill>
                <a:latin typeface="Montserrat"/>
                <a:ea typeface="Montserrat"/>
                <a:cs typeface="Montserrat"/>
                <a:sym typeface="Montserrat"/>
              </a:rPr>
              <a:t> </a:t>
            </a:r>
            <a:r>
              <a:rPr lang="en">
                <a:solidFill>
                  <a:srgbClr val="CC00CC"/>
                </a:solidFill>
                <a:latin typeface="Montserrat"/>
                <a:ea typeface="Montserrat"/>
                <a:cs typeface="Montserrat"/>
                <a:sym typeface="Montserrat"/>
              </a:rPr>
              <a:t>Related </a:t>
            </a:r>
            <a:r>
              <a:rPr lang="en">
                <a:solidFill>
                  <a:schemeClr val="tx1"/>
                </a:solidFill>
                <a:latin typeface="Montserrat"/>
                <a:ea typeface="Montserrat"/>
                <a:cs typeface="Montserrat"/>
                <a:sym typeface="Montserrat"/>
              </a:rPr>
              <a:t>Works</a:t>
            </a:r>
            <a:endParaRPr>
              <a:solidFill>
                <a:schemeClr val="tx1"/>
              </a:solidFill>
              <a:latin typeface="Montserrat"/>
              <a:ea typeface="Montserrat"/>
              <a:cs typeface="Montserrat"/>
              <a:sym typeface="Montserrat"/>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13</a:t>
            </a:fld>
            <a:endParaRPr lang="en"/>
          </a:p>
        </p:txBody>
      </p:sp>
      <p:sp>
        <p:nvSpPr>
          <p:cNvPr id="3" name="Text Placeholder 2">
            <a:extLst>
              <a:ext uri="{FF2B5EF4-FFF2-40B4-BE49-F238E27FC236}">
                <a16:creationId xmlns:a16="http://schemas.microsoft.com/office/drawing/2014/main" id="{DF895C55-0FF8-47C0-AD94-111E2FF35FB6}"/>
              </a:ext>
            </a:extLst>
          </p:cNvPr>
          <p:cNvSpPr>
            <a:spLocks noGrp="1"/>
          </p:cNvSpPr>
          <p:nvPr>
            <p:ph type="body" idx="1"/>
          </p:nvPr>
        </p:nvSpPr>
        <p:spPr>
          <a:xfrm>
            <a:off x="311700" y="1417800"/>
            <a:ext cx="8520600" cy="3531899"/>
          </a:xfrm>
        </p:spPr>
        <p:txBody>
          <a:bodyPr/>
          <a:lstStyle/>
          <a:p>
            <a:pPr>
              <a:buFont typeface="Arial"/>
              <a:buChar char="•"/>
            </a:pPr>
            <a:r>
              <a:rPr lang="en-IN">
                <a:solidFill>
                  <a:schemeClr val="accent5"/>
                </a:solidFill>
              </a:rPr>
              <a:t>Feature Extraction and Selection for EEG-based Emotion Recognition: </a:t>
            </a:r>
            <a:endParaRPr lang="en-US">
              <a:solidFill>
                <a:schemeClr val="accent5"/>
              </a:solidFill>
            </a:endParaRPr>
          </a:p>
          <a:p>
            <a:pPr lvl="1">
              <a:lnSpc>
                <a:spcPct val="114999"/>
              </a:lnSpc>
              <a:buFont typeface="Arial"/>
              <a:buChar char="•"/>
            </a:pPr>
            <a:r>
              <a:rPr lang="en-IN"/>
              <a:t> Diah et al. [6] employed nine types of time frequency domains features combined with feature selection and achieved 60.68% accuracy rate. </a:t>
            </a:r>
            <a:endParaRPr lang="en-US"/>
          </a:p>
          <a:p>
            <a:pPr lvl="1">
              <a:lnSpc>
                <a:spcPct val="114999"/>
              </a:lnSpc>
              <a:buFont typeface="Arial"/>
              <a:buChar char="•"/>
            </a:pPr>
            <a:r>
              <a:rPr lang="en-IN"/>
              <a:t>Liu et al. [7] used  hybrid feature extraction method which is further amalgamated with optimal sequence backward feature selection and obtained an accuracy rate of 84.90% and 86.46% for valence and arousal respectively. </a:t>
            </a:r>
            <a:endParaRPr lang="en-US"/>
          </a:p>
          <a:p>
            <a:pPr lvl="1">
              <a:lnSpc>
                <a:spcPct val="114999"/>
              </a:lnSpc>
              <a:buFont typeface="Arial"/>
              <a:buChar char="•"/>
            </a:pPr>
            <a:r>
              <a:rPr lang="en-IN"/>
              <a:t>Different variants of feature selection can also be employed, viz. mRMR [8], KPLS-mRMR [9], etc.  Various machine learning algorithms have also been employed [10, 11].</a:t>
            </a:r>
            <a:endParaRPr lang="en-US"/>
          </a:p>
        </p:txBody>
      </p:sp>
    </p:spTree>
    <p:extLst>
      <p:ext uri="{BB962C8B-B14F-4D97-AF65-F5344CB8AC3E}">
        <p14:creationId xmlns:p14="http://schemas.microsoft.com/office/powerpoint/2010/main" val="2063058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09"/>
        <p:cNvGrpSpPr/>
        <p:nvPr/>
      </p:nvGrpSpPr>
      <p:grpSpPr>
        <a:xfrm>
          <a:off x="0" y="0"/>
          <a:ext cx="0" cy="0"/>
          <a:chOff x="0" y="0"/>
          <a:chExt cx="0" cy="0"/>
        </a:xfrm>
      </p:grpSpPr>
      <p:sp>
        <p:nvSpPr>
          <p:cNvPr id="210" name="Google Shape;210;p28"/>
          <p:cNvSpPr txBox="1">
            <a:spLocks noGrp="1"/>
          </p:cNvSpPr>
          <p:nvPr>
            <p:ph type="title"/>
          </p:nvPr>
        </p:nvSpPr>
        <p:spPr>
          <a:xfrm>
            <a:off x="141541" y="83"/>
            <a:ext cx="8520600" cy="627321"/>
          </a:xfrm>
          <a:prstGeom prst="rect">
            <a:avLst/>
          </a:prstGeom>
        </p:spPr>
        <p:txBody>
          <a:bodyPr spcFirstLastPara="1" wrap="square" lIns="91425" tIns="91425" rIns="91425" bIns="91425" anchor="t" anchorCtr="0">
            <a:noAutofit/>
          </a:bodyPr>
          <a:lstStyle/>
          <a:p>
            <a:r>
              <a:rPr lang="en-IN" sz="2800">
                <a:solidFill>
                  <a:srgbClr val="FFFFFF"/>
                </a:solidFill>
                <a:latin typeface="Montserrat"/>
                <a:ea typeface="Montserrat"/>
                <a:cs typeface="Montserrat"/>
                <a:sym typeface="Montserrat"/>
              </a:rPr>
              <a:t> </a:t>
            </a:r>
            <a:r>
              <a:rPr lang="en-IN" sz="2800">
                <a:solidFill>
                  <a:srgbClr val="CC00CC"/>
                </a:solidFill>
                <a:latin typeface="Montserrat"/>
                <a:ea typeface="Montserrat"/>
                <a:cs typeface="Montserrat"/>
                <a:sym typeface="Montserrat"/>
              </a:rPr>
              <a:t>Related </a:t>
            </a:r>
            <a:r>
              <a:rPr lang="en-IN" sz="2800">
                <a:solidFill>
                  <a:schemeClr val="tx1"/>
                </a:solidFill>
                <a:latin typeface="Montserrat"/>
                <a:ea typeface="Montserrat"/>
                <a:cs typeface="Montserrat"/>
                <a:sym typeface="Montserrat"/>
              </a:rPr>
              <a:t>Works</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14</a:t>
            </a:fld>
            <a:endParaRPr lang="en"/>
          </a:p>
        </p:txBody>
      </p:sp>
      <p:sp>
        <p:nvSpPr>
          <p:cNvPr id="3" name="Text Placeholder 2">
            <a:extLst>
              <a:ext uri="{FF2B5EF4-FFF2-40B4-BE49-F238E27FC236}">
                <a16:creationId xmlns:a16="http://schemas.microsoft.com/office/drawing/2014/main" id="{DF895C55-0FF8-47C0-AD94-111E2FF35FB6}"/>
              </a:ext>
            </a:extLst>
          </p:cNvPr>
          <p:cNvSpPr>
            <a:spLocks noGrp="1"/>
          </p:cNvSpPr>
          <p:nvPr>
            <p:ph type="body" idx="1"/>
          </p:nvPr>
        </p:nvSpPr>
        <p:spPr>
          <a:xfrm>
            <a:off x="311700" y="1417800"/>
            <a:ext cx="8520600" cy="3531899"/>
          </a:xfrm>
        </p:spPr>
        <p:txBody>
          <a:bodyPr/>
          <a:lstStyle/>
          <a:p>
            <a:pPr>
              <a:buFont typeface="Arial"/>
              <a:buChar char="•"/>
            </a:pPr>
            <a:endParaRPr lang="en-IN">
              <a:solidFill>
                <a:schemeClr val="accent5"/>
              </a:solidFill>
            </a:endParaRPr>
          </a:p>
        </p:txBody>
      </p:sp>
      <p:graphicFrame>
        <p:nvGraphicFramePr>
          <p:cNvPr id="2" name="Table 3">
            <a:extLst>
              <a:ext uri="{FF2B5EF4-FFF2-40B4-BE49-F238E27FC236}">
                <a16:creationId xmlns:a16="http://schemas.microsoft.com/office/drawing/2014/main" id="{FF8D4D6A-BCB0-4074-A524-E8ABA3F64FA9}"/>
              </a:ext>
            </a:extLst>
          </p:cNvPr>
          <p:cNvGraphicFramePr>
            <a:graphicFrameLocks noGrp="1"/>
          </p:cNvGraphicFramePr>
          <p:nvPr>
            <p:extLst>
              <p:ext uri="{D42A27DB-BD31-4B8C-83A1-F6EECF244321}">
                <p14:modId xmlns:p14="http://schemas.microsoft.com/office/powerpoint/2010/main" val="216317668"/>
              </p:ext>
            </p:extLst>
          </p:nvPr>
        </p:nvGraphicFramePr>
        <p:xfrm>
          <a:off x="134055" y="515055"/>
          <a:ext cx="8916637" cy="4473270"/>
        </p:xfrm>
        <a:graphic>
          <a:graphicData uri="http://schemas.openxmlformats.org/drawingml/2006/table">
            <a:tbl>
              <a:tblPr firstRow="1" bandRow="1">
                <a:tableStyleId>{284E427A-3D55-4303-BF80-6455036E1DE7}</a:tableStyleId>
              </a:tblPr>
              <a:tblGrid>
                <a:gridCol w="1756515">
                  <a:extLst>
                    <a:ext uri="{9D8B030D-6E8A-4147-A177-3AD203B41FA5}">
                      <a16:colId xmlns:a16="http://schemas.microsoft.com/office/drawing/2014/main" val="2442707122"/>
                    </a:ext>
                  </a:extLst>
                </a:gridCol>
                <a:gridCol w="1261019">
                  <a:extLst>
                    <a:ext uri="{9D8B030D-6E8A-4147-A177-3AD203B41FA5}">
                      <a16:colId xmlns:a16="http://schemas.microsoft.com/office/drawing/2014/main" val="1119320890"/>
                    </a:ext>
                  </a:extLst>
                </a:gridCol>
                <a:gridCol w="4162799">
                  <a:extLst>
                    <a:ext uri="{9D8B030D-6E8A-4147-A177-3AD203B41FA5}">
                      <a16:colId xmlns:a16="http://schemas.microsoft.com/office/drawing/2014/main" val="1454402846"/>
                    </a:ext>
                  </a:extLst>
                </a:gridCol>
                <a:gridCol w="1736304">
                  <a:extLst>
                    <a:ext uri="{9D8B030D-6E8A-4147-A177-3AD203B41FA5}">
                      <a16:colId xmlns:a16="http://schemas.microsoft.com/office/drawing/2014/main" val="989402977"/>
                    </a:ext>
                  </a:extLst>
                </a:gridCol>
              </a:tblGrid>
              <a:tr h="394471">
                <a:tc>
                  <a:txBody>
                    <a:bodyPr/>
                    <a:lstStyle/>
                    <a:p>
                      <a:pPr lvl="0">
                        <a:buNone/>
                      </a:pPr>
                      <a:r>
                        <a:rPr lang="en-US" sz="1000" b="0" i="0" u="none" strike="noStrike" noProof="0">
                          <a:latin typeface="Arial"/>
                        </a:rPr>
                        <a:t>Reference </a:t>
                      </a:r>
                      <a:endParaRPr lang="en-US" sz="1000"/>
                    </a:p>
                  </a:txBody>
                  <a:tcPr/>
                </a:tc>
                <a:tc>
                  <a:txBody>
                    <a:bodyPr/>
                    <a:lstStyle/>
                    <a:p>
                      <a:pPr lvl="0">
                        <a:buNone/>
                      </a:pPr>
                      <a:r>
                        <a:rPr lang="en-US" sz="1000" b="0" i="0" u="none" strike="noStrike" noProof="0">
                          <a:latin typeface="Arial"/>
                        </a:rPr>
                        <a:t>Year </a:t>
                      </a:r>
                      <a:endParaRPr lang="en-US" sz="1000"/>
                    </a:p>
                  </a:txBody>
                  <a:tcPr/>
                </a:tc>
                <a:tc>
                  <a:txBody>
                    <a:bodyPr/>
                    <a:lstStyle/>
                    <a:p>
                      <a:pPr lvl="0">
                        <a:buNone/>
                      </a:pPr>
                      <a:r>
                        <a:rPr lang="en-US" sz="1000" b="0" i="0" u="none" strike="noStrike" noProof="0">
                          <a:latin typeface="Arial"/>
                        </a:rPr>
                        <a:t>Features </a:t>
                      </a:r>
                      <a:endParaRPr lang="en-US" sz="1000"/>
                    </a:p>
                  </a:txBody>
                  <a:tcPr/>
                </a:tc>
                <a:tc>
                  <a:txBody>
                    <a:bodyPr/>
                    <a:lstStyle/>
                    <a:p>
                      <a:pPr lvl="0" algn="l">
                        <a:lnSpc>
                          <a:spcPct val="100000"/>
                        </a:lnSpc>
                        <a:spcBef>
                          <a:spcPts val="0"/>
                        </a:spcBef>
                        <a:spcAft>
                          <a:spcPts val="0"/>
                        </a:spcAft>
                        <a:buNone/>
                      </a:pPr>
                      <a:r>
                        <a:rPr lang="en-US" sz="1000" b="0" i="0" u="none" strike="noStrike" noProof="0">
                          <a:latin typeface="Arial"/>
                        </a:rPr>
                        <a:t>Feature  Selection </a:t>
                      </a:r>
                      <a:endParaRPr lang="en-US" sz="1000" b="1" i="0" u="none" strike="noStrike" noProof="0">
                        <a:latin typeface="Arial"/>
                      </a:endParaRPr>
                    </a:p>
                    <a:p>
                      <a:pPr lvl="0">
                        <a:buNone/>
                      </a:pPr>
                      <a:endParaRPr lang="en-US" sz="1000"/>
                    </a:p>
                  </a:txBody>
                  <a:tcPr/>
                </a:tc>
                <a:extLst>
                  <a:ext uri="{0D108BD9-81ED-4DB2-BD59-A6C34878D82A}">
                    <a16:rowId xmlns:a16="http://schemas.microsoft.com/office/drawing/2014/main" val="3628622247"/>
                  </a:ext>
                </a:extLst>
              </a:tr>
              <a:tr h="352948">
                <a:tc>
                  <a:txBody>
                    <a:bodyPr/>
                    <a:lstStyle/>
                    <a:p>
                      <a:pPr lvl="0">
                        <a:buNone/>
                      </a:pPr>
                      <a:r>
                        <a:rPr lang="en-US" sz="900" b="1" i="0" u="none" strike="noStrike" noProof="0">
                          <a:solidFill>
                            <a:schemeClr val="bg2"/>
                          </a:solidFill>
                          <a:latin typeface="Arial"/>
                        </a:rPr>
                        <a:t>Nitin et al. \cite{bib1} </a:t>
                      </a:r>
                    </a:p>
                  </a:txBody>
                  <a:tcPr/>
                </a:tc>
                <a:tc>
                  <a:txBody>
                    <a:bodyPr/>
                    <a:lstStyle/>
                    <a:p>
                      <a:pPr lvl="0">
                        <a:buNone/>
                      </a:pPr>
                      <a:r>
                        <a:rPr lang="en-US" sz="900" b="1" i="0" u="none" strike="noStrike" noProof="0">
                          <a:solidFill>
                            <a:schemeClr val="bg2"/>
                          </a:solidFill>
                          <a:latin typeface="Arial"/>
                        </a:rPr>
                        <a:t>2016</a:t>
                      </a:r>
                      <a:endParaRPr lang="en-US" sz="900" b="1">
                        <a:solidFill>
                          <a:schemeClr val="bg2"/>
                        </a:solidFill>
                      </a:endParaRPr>
                    </a:p>
                  </a:txBody>
                  <a:tcPr/>
                </a:tc>
                <a:tc>
                  <a:txBody>
                    <a:bodyPr/>
                    <a:lstStyle/>
                    <a:p>
                      <a:pPr lvl="0">
                        <a:buNone/>
                      </a:pPr>
                      <a:r>
                        <a:rPr lang="en-US" sz="900" b="1" i="0" u="none" strike="noStrike" noProof="0" err="1">
                          <a:solidFill>
                            <a:schemeClr val="bg2"/>
                          </a:solidFill>
                          <a:latin typeface="Arial"/>
                        </a:rPr>
                        <a:t>Bispectrum</a:t>
                      </a:r>
                      <a:endParaRPr lang="en-US" sz="900" b="1">
                        <a:solidFill>
                          <a:schemeClr val="bg2"/>
                        </a:solidFill>
                      </a:endParaRPr>
                    </a:p>
                  </a:txBody>
                  <a:tcPr/>
                </a:tc>
                <a:tc>
                  <a:txBody>
                    <a:bodyPr/>
                    <a:lstStyle/>
                    <a:p>
                      <a:pPr lvl="0" algn="l">
                        <a:lnSpc>
                          <a:spcPct val="100000"/>
                        </a:lnSpc>
                        <a:spcBef>
                          <a:spcPts val="0"/>
                        </a:spcBef>
                        <a:spcAft>
                          <a:spcPts val="0"/>
                        </a:spcAft>
                        <a:buNone/>
                      </a:pPr>
                      <a:r>
                        <a:rPr lang="en-US" sz="900" b="1" i="0" u="none" strike="noStrike" noProof="0">
                          <a:solidFill>
                            <a:schemeClr val="bg2"/>
                          </a:solidFill>
                          <a:latin typeface="Arial"/>
                        </a:rPr>
                        <a:t>Yes (Backward sequential)</a:t>
                      </a:r>
                    </a:p>
                    <a:p>
                      <a:pPr lvl="0">
                        <a:buNone/>
                      </a:pPr>
                      <a:endParaRPr lang="en-US" sz="900" b="1">
                        <a:solidFill>
                          <a:schemeClr val="bg2"/>
                        </a:solidFill>
                      </a:endParaRPr>
                    </a:p>
                  </a:txBody>
                  <a:tcPr/>
                </a:tc>
                <a:extLst>
                  <a:ext uri="{0D108BD9-81ED-4DB2-BD59-A6C34878D82A}">
                    <a16:rowId xmlns:a16="http://schemas.microsoft.com/office/drawing/2014/main" val="573254549"/>
                  </a:ext>
                </a:extLst>
              </a:tr>
              <a:tr h="352948">
                <a:tc>
                  <a:txBody>
                    <a:bodyPr/>
                    <a:lstStyle/>
                    <a:p>
                      <a:pPr lvl="0" algn="l">
                        <a:lnSpc>
                          <a:spcPct val="100000"/>
                        </a:lnSpc>
                        <a:spcBef>
                          <a:spcPts val="0"/>
                        </a:spcBef>
                        <a:spcAft>
                          <a:spcPts val="0"/>
                        </a:spcAft>
                        <a:buNone/>
                      </a:pPr>
                      <a:r>
                        <a:rPr lang="en-US" sz="900" b="1" i="0" u="none" strike="noStrike" noProof="0">
                          <a:solidFill>
                            <a:schemeClr val="bg2"/>
                          </a:solidFill>
                          <a:latin typeface="Arial"/>
                        </a:rPr>
                        <a:t>Atkinson et al. \cite{fs2}}</a:t>
                      </a:r>
                    </a:p>
                  </a:txBody>
                  <a:tcPr/>
                </a:tc>
                <a:tc>
                  <a:txBody>
                    <a:bodyPr/>
                    <a:lstStyle/>
                    <a:p>
                      <a:pPr lvl="0">
                        <a:buNone/>
                      </a:pPr>
                      <a:r>
                        <a:rPr lang="en-US" sz="900" b="1" i="0" u="none" strike="noStrike" noProof="0">
                          <a:solidFill>
                            <a:schemeClr val="bg2"/>
                          </a:solidFill>
                          <a:latin typeface="Arial"/>
                        </a:rPr>
                        <a:t>2016 </a:t>
                      </a:r>
                      <a:endParaRPr lang="en-US" sz="900" b="1">
                        <a:solidFill>
                          <a:schemeClr val="bg2"/>
                        </a:solidFill>
                      </a:endParaRPr>
                    </a:p>
                  </a:txBody>
                  <a:tcPr/>
                </a:tc>
                <a:tc>
                  <a:txBody>
                    <a:bodyPr/>
                    <a:lstStyle/>
                    <a:p>
                      <a:pPr lvl="0" algn="l">
                        <a:lnSpc>
                          <a:spcPct val="100000"/>
                        </a:lnSpc>
                        <a:spcBef>
                          <a:spcPts val="0"/>
                        </a:spcBef>
                        <a:spcAft>
                          <a:spcPts val="0"/>
                        </a:spcAft>
                        <a:buNone/>
                      </a:pPr>
                      <a:r>
                        <a:rPr lang="en-US" sz="900" b="1" i="0" u="none" strike="noStrike" noProof="0">
                          <a:solidFill>
                            <a:schemeClr val="bg2"/>
                          </a:solidFill>
                          <a:latin typeface="Arial"/>
                        </a:rPr>
                        <a:t>Statistical features, Band power for different frequencies, Hjorth parameters, Fractal dimension</a:t>
                      </a:r>
                      <a:endParaRPr lang="en-US" sz="900" b="1">
                        <a:solidFill>
                          <a:schemeClr val="bg2"/>
                        </a:solidFill>
                      </a:endParaRPr>
                    </a:p>
                  </a:txBody>
                  <a:tcPr/>
                </a:tc>
                <a:tc>
                  <a:txBody>
                    <a:bodyPr/>
                    <a:lstStyle/>
                    <a:p>
                      <a:pPr lvl="0">
                        <a:buNone/>
                      </a:pPr>
                      <a:r>
                        <a:rPr lang="en-US" sz="900" b="1" i="0" u="none" strike="noStrike" noProof="0">
                          <a:solidFill>
                            <a:schemeClr val="bg2"/>
                          </a:solidFill>
                          <a:latin typeface="Arial"/>
                        </a:rPr>
                        <a:t>Yes (</a:t>
                      </a:r>
                      <a:r>
                        <a:rPr lang="en-US" sz="900" b="1" i="0" u="none" strike="noStrike" noProof="0" err="1">
                          <a:solidFill>
                            <a:schemeClr val="bg2"/>
                          </a:solidFill>
                          <a:latin typeface="Arial"/>
                        </a:rPr>
                        <a:t>mRMR</a:t>
                      </a:r>
                      <a:r>
                        <a:rPr lang="en-US" sz="900" b="1" i="0" u="none" strike="noStrike" noProof="0">
                          <a:solidFill>
                            <a:schemeClr val="bg2"/>
                          </a:solidFill>
                          <a:latin typeface="Arial"/>
                        </a:rPr>
                        <a:t>) </a:t>
                      </a:r>
                      <a:endParaRPr lang="en-US" sz="900" b="1">
                        <a:solidFill>
                          <a:schemeClr val="bg2"/>
                        </a:solidFill>
                      </a:endParaRPr>
                    </a:p>
                  </a:txBody>
                  <a:tcPr/>
                </a:tc>
                <a:extLst>
                  <a:ext uri="{0D108BD9-81ED-4DB2-BD59-A6C34878D82A}">
                    <a16:rowId xmlns:a16="http://schemas.microsoft.com/office/drawing/2014/main" val="1436061044"/>
                  </a:ext>
                </a:extLst>
              </a:tr>
              <a:tr h="352948">
                <a:tc>
                  <a:txBody>
                    <a:bodyPr/>
                    <a:lstStyle/>
                    <a:p>
                      <a:pPr lvl="0">
                        <a:buNone/>
                      </a:pPr>
                      <a:r>
                        <a:rPr lang="en-US" sz="900" b="1" i="0" u="none" strike="noStrike" noProof="0" err="1">
                          <a:solidFill>
                            <a:schemeClr val="bg2"/>
                          </a:solidFill>
                          <a:latin typeface="Arial"/>
                        </a:rPr>
                        <a:t>Alhagry</a:t>
                      </a:r>
                      <a:r>
                        <a:rPr lang="en-US" sz="900" b="1" i="0" u="none" strike="noStrike" noProof="0">
                          <a:solidFill>
                            <a:schemeClr val="bg2"/>
                          </a:solidFill>
                          <a:latin typeface="Arial"/>
                        </a:rPr>
                        <a:t> et al. \cite{bib22}</a:t>
                      </a:r>
                    </a:p>
                  </a:txBody>
                  <a:tcPr/>
                </a:tc>
                <a:tc>
                  <a:txBody>
                    <a:bodyPr/>
                    <a:lstStyle/>
                    <a:p>
                      <a:pPr lvl="0">
                        <a:buNone/>
                      </a:pPr>
                      <a:r>
                        <a:rPr lang="en-US" sz="900" b="1" i="0" u="none" strike="noStrike" noProof="0">
                          <a:solidFill>
                            <a:schemeClr val="bg2"/>
                          </a:solidFill>
                          <a:latin typeface="Arial"/>
                        </a:rPr>
                        <a:t>2017</a:t>
                      </a:r>
                      <a:endParaRPr lang="en-US" sz="900" b="1">
                        <a:solidFill>
                          <a:schemeClr val="bg2"/>
                        </a:solidFill>
                      </a:endParaRPr>
                    </a:p>
                  </a:txBody>
                  <a:tcPr/>
                </a:tc>
                <a:tc>
                  <a:txBody>
                    <a:bodyPr/>
                    <a:lstStyle/>
                    <a:p>
                      <a:pPr lvl="0">
                        <a:buNone/>
                      </a:pPr>
                      <a:r>
                        <a:rPr lang="en-US" sz="900" b="1" i="0" u="none" strike="noStrike" noProof="0">
                          <a:solidFill>
                            <a:schemeClr val="bg2"/>
                          </a:solidFill>
                          <a:latin typeface="Arial"/>
                        </a:rPr>
                        <a:t>LSTM </a:t>
                      </a:r>
                      <a:endParaRPr lang="en-US" sz="900" b="1">
                        <a:solidFill>
                          <a:schemeClr val="bg2"/>
                        </a:solidFill>
                      </a:endParaRPr>
                    </a:p>
                  </a:txBody>
                  <a:tcPr/>
                </a:tc>
                <a:tc>
                  <a:txBody>
                    <a:bodyPr/>
                    <a:lstStyle/>
                    <a:p>
                      <a:pPr lvl="0" algn="l">
                        <a:lnSpc>
                          <a:spcPct val="100000"/>
                        </a:lnSpc>
                        <a:spcBef>
                          <a:spcPts val="0"/>
                        </a:spcBef>
                        <a:spcAft>
                          <a:spcPts val="0"/>
                        </a:spcAft>
                        <a:buNone/>
                      </a:pPr>
                      <a:r>
                        <a:rPr lang="en-US" sz="900" b="1" i="0" u="none" strike="noStrike" noProof="0">
                          <a:solidFill>
                            <a:schemeClr val="bg2"/>
                          </a:solidFill>
                          <a:latin typeface="Arial"/>
                        </a:rPr>
                        <a:t>No</a:t>
                      </a:r>
                    </a:p>
                    <a:p>
                      <a:pPr lvl="0">
                        <a:buNone/>
                      </a:pPr>
                      <a:endParaRPr lang="en-US" sz="900" b="1">
                        <a:solidFill>
                          <a:schemeClr val="bg2"/>
                        </a:solidFill>
                      </a:endParaRPr>
                    </a:p>
                  </a:txBody>
                  <a:tcPr/>
                </a:tc>
                <a:extLst>
                  <a:ext uri="{0D108BD9-81ED-4DB2-BD59-A6C34878D82A}">
                    <a16:rowId xmlns:a16="http://schemas.microsoft.com/office/drawing/2014/main" val="1301937352"/>
                  </a:ext>
                </a:extLst>
              </a:tr>
              <a:tr h="747423">
                <a:tc>
                  <a:txBody>
                    <a:bodyPr/>
                    <a:lstStyle/>
                    <a:p>
                      <a:pPr lvl="0" algn="l">
                        <a:lnSpc>
                          <a:spcPct val="100000"/>
                        </a:lnSpc>
                        <a:spcBef>
                          <a:spcPts val="0"/>
                        </a:spcBef>
                        <a:spcAft>
                          <a:spcPts val="0"/>
                        </a:spcAft>
                        <a:buNone/>
                      </a:pPr>
                      <a:r>
                        <a:rPr lang="en-US" sz="900" b="1" i="0" u="none" strike="noStrike" noProof="0" err="1">
                          <a:solidFill>
                            <a:schemeClr val="bg2"/>
                          </a:solidFill>
                        </a:rPr>
                        <a:t>Sorous</a:t>
                      </a:r>
                      <a:r>
                        <a:rPr lang="en-US" sz="900" b="1" i="0" u="none" strike="noStrike" noProof="0">
                          <a:solidFill>
                            <a:schemeClr val="bg2"/>
                          </a:solidFill>
                        </a:rPr>
                        <a:t> et al. \cite{fs5}} </a:t>
                      </a:r>
                    </a:p>
                  </a:txBody>
                  <a:tcPr/>
                </a:tc>
                <a:tc>
                  <a:txBody>
                    <a:bodyPr/>
                    <a:lstStyle/>
                    <a:p>
                      <a:pPr lvl="0">
                        <a:buNone/>
                      </a:pPr>
                      <a:r>
                        <a:rPr lang="en-US" sz="900" b="1" i="0" u="none" strike="noStrike" noProof="0">
                          <a:solidFill>
                            <a:schemeClr val="bg2"/>
                          </a:solidFill>
                        </a:rPr>
                        <a:t>2018</a:t>
                      </a:r>
                      <a:endParaRPr lang="en-US" sz="900" b="1">
                        <a:solidFill>
                          <a:schemeClr val="bg2"/>
                        </a:solidFill>
                      </a:endParaRPr>
                    </a:p>
                  </a:txBody>
                  <a:tcPr/>
                </a:tc>
                <a:tc>
                  <a:txBody>
                    <a:bodyPr/>
                    <a:lstStyle/>
                    <a:p>
                      <a:pPr lvl="0" algn="l">
                        <a:lnSpc>
                          <a:spcPct val="100000"/>
                        </a:lnSpc>
                        <a:spcBef>
                          <a:spcPts val="0"/>
                        </a:spcBef>
                        <a:spcAft>
                          <a:spcPts val="0"/>
                        </a:spcAft>
                        <a:buNone/>
                      </a:pPr>
                      <a:r>
                        <a:rPr lang="en-US" sz="900" b="1" i="0" u="none" strike="noStrike" noProof="0">
                          <a:solidFill>
                            <a:schemeClr val="bg2"/>
                          </a:solidFill>
                        </a:rPr>
                        <a:t> Correlation Dimension, Fractal dimension, Largest Lyapunov exponent, Sample entropy, Recurrence rate, Determinism, Average diagonal line length, </a:t>
                      </a:r>
                      <a:r>
                        <a:rPr lang="en-US" sz="900" b="1" i="0" u="none" strike="noStrike" noProof="0" err="1">
                          <a:solidFill>
                            <a:schemeClr val="bg2"/>
                          </a:solidFill>
                        </a:rPr>
                        <a:t>Entropy,Differential</a:t>
                      </a:r>
                      <a:r>
                        <a:rPr lang="en-US" sz="900" b="1" i="0" u="none" strike="noStrike" noProof="0">
                          <a:solidFill>
                            <a:schemeClr val="bg2"/>
                          </a:solidFill>
                        </a:rPr>
                        <a:t> entropy, Fractal dimension, Largest Lyapunov exponent, Sample entropy </a:t>
                      </a:r>
                    </a:p>
                    <a:p>
                      <a:pPr lvl="0">
                        <a:buNone/>
                      </a:pPr>
                      <a:endParaRPr lang="en-US" sz="900" b="1" i="0" u="none" strike="noStrike" noProof="0">
                        <a:solidFill>
                          <a:schemeClr val="bg2"/>
                        </a:solidFill>
                        <a:latin typeface="Arial"/>
                      </a:endParaRPr>
                    </a:p>
                  </a:txBody>
                  <a:tcPr/>
                </a:tc>
                <a:tc>
                  <a:txBody>
                    <a:bodyPr/>
                    <a:lstStyle/>
                    <a:p>
                      <a:pPr lvl="0">
                        <a:buNone/>
                      </a:pPr>
                      <a:r>
                        <a:rPr lang="en-US" sz="900" b="1" i="0" u="none" strike="noStrike" noProof="0">
                          <a:solidFill>
                            <a:schemeClr val="bg2"/>
                          </a:solidFill>
                          <a:latin typeface="Arial"/>
                        </a:rPr>
                        <a:t>Yes (Local subset feature selection </a:t>
                      </a:r>
                      <a:r>
                        <a:rPr lang="en-US" sz="900" b="1" i="0" u="none" strike="noStrike" noProof="0">
                          <a:solidFill>
                            <a:schemeClr val="bg2"/>
                          </a:solidFill>
                        </a:rPr>
                        <a:t>along with channel selection)</a:t>
                      </a:r>
                      <a:r>
                        <a:rPr lang="en-US" sz="900" b="1" i="0" u="none" strike="noStrike" noProof="0">
                          <a:solidFill>
                            <a:schemeClr val="bg2"/>
                          </a:solidFill>
                          <a:latin typeface="Arial"/>
                        </a:rPr>
                        <a:t>  </a:t>
                      </a:r>
                      <a:r>
                        <a:rPr lang="en-US" sz="900" b="1" i="0" u="none" strike="noStrike" noProof="0">
                          <a:solidFill>
                            <a:schemeClr val="bg2"/>
                          </a:solidFill>
                          <a:latin typeface="Arial"/>
                          <a:hlinkClick r:id="rId3" invalidUrl="file:///">
                            <a:extLst>
                              <a:ext uri="{A12FA001-AC4F-418D-AE19-62706E023703}">
                                <ahyp:hlinkClr xmlns:ahyp="http://schemas.microsoft.com/office/drawing/2018/hyperlinkcolor" val="tx"/>
                              </a:ext>
                            </a:extLst>
                          </a:hlinkClick>
                        </a:rPr>
                        <a:t>\</a:t>
                      </a:r>
                      <a:endParaRPr lang="en-US" sz="900" b="1">
                        <a:solidFill>
                          <a:schemeClr val="bg2"/>
                        </a:solidFill>
                      </a:endParaRPr>
                    </a:p>
                  </a:txBody>
                  <a:tcPr/>
                </a:tc>
                <a:extLst>
                  <a:ext uri="{0D108BD9-81ED-4DB2-BD59-A6C34878D82A}">
                    <a16:rowId xmlns:a16="http://schemas.microsoft.com/office/drawing/2014/main" val="209330650"/>
                  </a:ext>
                </a:extLst>
              </a:tr>
              <a:tr h="228378">
                <a:tc>
                  <a:txBody>
                    <a:bodyPr/>
                    <a:lstStyle/>
                    <a:p>
                      <a:pPr lvl="0">
                        <a:buNone/>
                      </a:pPr>
                      <a:r>
                        <a:rPr lang="en-US" sz="900" b="1" i="0" u="none" strike="noStrike" noProof="0">
                          <a:solidFill>
                            <a:schemeClr val="bg2"/>
                          </a:solidFill>
                        </a:rPr>
                        <a:t>Hao Chao et al. \cite{bib21} </a:t>
                      </a:r>
                    </a:p>
                  </a:txBody>
                  <a:tcPr/>
                </a:tc>
                <a:tc>
                  <a:txBody>
                    <a:bodyPr/>
                    <a:lstStyle/>
                    <a:p>
                      <a:pPr lvl="0">
                        <a:buNone/>
                      </a:pPr>
                      <a:r>
                        <a:rPr lang="en-US" sz="900" b="1" i="0" u="none" strike="noStrike" noProof="0">
                          <a:solidFill>
                            <a:schemeClr val="bg2"/>
                          </a:solidFill>
                          <a:latin typeface="Arial"/>
                        </a:rPr>
                        <a:t>2019</a:t>
                      </a:r>
                    </a:p>
                  </a:txBody>
                  <a:tcPr/>
                </a:tc>
                <a:tc>
                  <a:txBody>
                    <a:bodyPr/>
                    <a:lstStyle/>
                    <a:p>
                      <a:pPr lvl="0">
                        <a:buNone/>
                      </a:pPr>
                      <a:r>
                        <a:rPr lang="en-US" sz="900" b="1" i="0" u="none" strike="noStrike" noProof="0">
                          <a:solidFill>
                            <a:schemeClr val="bg2"/>
                          </a:solidFill>
                        </a:rPr>
                        <a:t>Multiband Feature Matrix by </a:t>
                      </a:r>
                      <a:r>
                        <a:rPr lang="en-US" sz="900" b="1" i="0" u="none" strike="noStrike" noProof="0" err="1">
                          <a:solidFill>
                            <a:schemeClr val="bg2"/>
                          </a:solidFill>
                        </a:rPr>
                        <a:t>CapsNet</a:t>
                      </a:r>
                      <a:endParaRPr lang="en-US" sz="900" b="1">
                        <a:solidFill>
                          <a:schemeClr val="bg2"/>
                        </a:solidFill>
                      </a:endParaRPr>
                    </a:p>
                  </a:txBody>
                  <a:tcPr/>
                </a:tc>
                <a:tc>
                  <a:txBody>
                    <a:bodyPr/>
                    <a:lstStyle/>
                    <a:p>
                      <a:pPr lvl="0">
                        <a:buNone/>
                      </a:pPr>
                      <a:r>
                        <a:rPr lang="en-US" sz="900" b="1" i="0" u="none" strike="noStrike" noProof="0">
                          <a:solidFill>
                            <a:schemeClr val="bg2"/>
                          </a:solidFill>
                          <a:latin typeface="Arial"/>
                        </a:rPr>
                        <a:t>No</a:t>
                      </a:r>
                      <a:endParaRPr lang="en-US" sz="900" b="1">
                        <a:solidFill>
                          <a:schemeClr val="bg2"/>
                        </a:solidFill>
                      </a:endParaRPr>
                    </a:p>
                  </a:txBody>
                  <a:tcPr/>
                </a:tc>
                <a:extLst>
                  <a:ext uri="{0D108BD9-81ED-4DB2-BD59-A6C34878D82A}">
                    <a16:rowId xmlns:a16="http://schemas.microsoft.com/office/drawing/2014/main" val="1924306269"/>
                  </a:ext>
                </a:extLst>
              </a:tr>
              <a:tr h="484439">
                <a:tc>
                  <a:txBody>
                    <a:bodyPr/>
                    <a:lstStyle/>
                    <a:p>
                      <a:pPr lvl="0" algn="l">
                        <a:lnSpc>
                          <a:spcPct val="100000"/>
                        </a:lnSpc>
                        <a:spcBef>
                          <a:spcPts val="0"/>
                        </a:spcBef>
                        <a:spcAft>
                          <a:spcPts val="0"/>
                        </a:spcAft>
                        <a:buNone/>
                      </a:pPr>
                      <a:r>
                        <a:rPr lang="en-US" sz="900" b="1" i="0" u="none" strike="noStrike" noProof="0">
                          <a:solidFill>
                            <a:schemeClr val="bg2"/>
                          </a:solidFill>
                        </a:rPr>
                        <a:t>Asghar et al. \cite{fs3} </a:t>
                      </a:r>
                    </a:p>
                  </a:txBody>
                  <a:tcPr/>
                </a:tc>
                <a:tc>
                  <a:txBody>
                    <a:bodyPr/>
                    <a:lstStyle/>
                    <a:p>
                      <a:pPr lvl="0">
                        <a:buNone/>
                      </a:pPr>
                      <a:r>
                        <a:rPr lang="en-US" sz="900" b="1" i="0" u="none" strike="noStrike" noProof="0">
                          <a:solidFill>
                            <a:schemeClr val="bg2"/>
                          </a:solidFill>
                        </a:rPr>
                        <a:t>2020</a:t>
                      </a:r>
                      <a:endParaRPr lang="en-US" sz="900" b="1">
                        <a:solidFill>
                          <a:schemeClr val="bg2"/>
                        </a:solidFill>
                      </a:endParaRPr>
                    </a:p>
                  </a:txBody>
                  <a:tcPr/>
                </a:tc>
                <a:tc>
                  <a:txBody>
                    <a:bodyPr/>
                    <a:lstStyle/>
                    <a:p>
                      <a:pPr lvl="0" algn="l">
                        <a:lnSpc>
                          <a:spcPct val="100000"/>
                        </a:lnSpc>
                        <a:spcBef>
                          <a:spcPts val="0"/>
                        </a:spcBef>
                        <a:spcAft>
                          <a:spcPts val="0"/>
                        </a:spcAft>
                        <a:buNone/>
                      </a:pPr>
                      <a:r>
                        <a:rPr lang="en-US" sz="900" b="1" i="0" u="none" strike="noStrike" noProof="0">
                          <a:solidFill>
                            <a:schemeClr val="bg2"/>
                          </a:solidFill>
                        </a:rPr>
                        <a:t>Analytic Wavelet Transform</a:t>
                      </a:r>
                      <a:endParaRPr lang="en-US" sz="900" b="1">
                        <a:solidFill>
                          <a:schemeClr val="bg2"/>
                        </a:solidFill>
                      </a:endParaRPr>
                    </a:p>
                  </a:txBody>
                  <a:tcPr/>
                </a:tc>
                <a:tc>
                  <a:txBody>
                    <a:bodyPr/>
                    <a:lstStyle/>
                    <a:p>
                      <a:pPr lvl="0" algn="l">
                        <a:lnSpc>
                          <a:spcPct val="100000"/>
                        </a:lnSpc>
                        <a:spcBef>
                          <a:spcPts val="0"/>
                        </a:spcBef>
                        <a:spcAft>
                          <a:spcPts val="0"/>
                        </a:spcAft>
                        <a:buNone/>
                      </a:pPr>
                      <a:r>
                        <a:rPr lang="en-US" sz="900" b="1" i="0" u="none" strike="noStrike" noProof="0">
                          <a:solidFill>
                            <a:schemeClr val="bg2"/>
                          </a:solidFill>
                          <a:latin typeface="Arial"/>
                        </a:rPr>
                        <a:t>Yes (Deep Feature Clustering) </a:t>
                      </a:r>
                    </a:p>
                    <a:p>
                      <a:pPr lvl="0">
                        <a:buNone/>
                      </a:pPr>
                      <a:endParaRPr lang="en-US" sz="900" b="1">
                        <a:solidFill>
                          <a:schemeClr val="bg2"/>
                        </a:solidFill>
                      </a:endParaRPr>
                    </a:p>
                  </a:txBody>
                  <a:tcPr/>
                </a:tc>
                <a:extLst>
                  <a:ext uri="{0D108BD9-81ED-4DB2-BD59-A6C34878D82A}">
                    <a16:rowId xmlns:a16="http://schemas.microsoft.com/office/drawing/2014/main" val="1091194311"/>
                  </a:ext>
                </a:extLst>
              </a:tr>
              <a:tr h="221457">
                <a:tc>
                  <a:txBody>
                    <a:bodyPr/>
                    <a:lstStyle/>
                    <a:p>
                      <a:pPr lvl="0" algn="l">
                        <a:lnSpc>
                          <a:spcPct val="100000"/>
                        </a:lnSpc>
                        <a:spcBef>
                          <a:spcPts val="0"/>
                        </a:spcBef>
                        <a:spcAft>
                          <a:spcPts val="0"/>
                        </a:spcAft>
                        <a:buNone/>
                      </a:pPr>
                      <a:r>
                        <a:rPr lang="en-US" sz="900" b="1" i="0" u="none" strike="noStrike" noProof="0">
                          <a:solidFill>
                            <a:schemeClr val="bg2"/>
                          </a:solidFill>
                          <a:latin typeface="Arial"/>
                        </a:rPr>
                        <a:t>Liu et al. \cite{bib23} </a:t>
                      </a:r>
                    </a:p>
                  </a:txBody>
                  <a:tcPr/>
                </a:tc>
                <a:tc>
                  <a:txBody>
                    <a:bodyPr/>
                    <a:lstStyle/>
                    <a:p>
                      <a:pPr lvl="0">
                        <a:buNone/>
                      </a:pPr>
                      <a:r>
                        <a:rPr lang="en-US" sz="900" b="1" i="0" u="none" strike="noStrike" noProof="0">
                          <a:solidFill>
                            <a:schemeClr val="bg2"/>
                          </a:solidFill>
                          <a:latin typeface="Arial"/>
                        </a:rPr>
                        <a:t>2020</a:t>
                      </a:r>
                      <a:endParaRPr lang="en-US" sz="900" b="1">
                        <a:solidFill>
                          <a:schemeClr val="bg2"/>
                        </a:solidFill>
                      </a:endParaRPr>
                    </a:p>
                  </a:txBody>
                  <a:tcPr/>
                </a:tc>
                <a:tc>
                  <a:txBody>
                    <a:bodyPr/>
                    <a:lstStyle/>
                    <a:p>
                      <a:pPr lvl="0" algn="l">
                        <a:lnSpc>
                          <a:spcPct val="100000"/>
                        </a:lnSpc>
                        <a:spcBef>
                          <a:spcPts val="0"/>
                        </a:spcBef>
                        <a:spcAft>
                          <a:spcPts val="0"/>
                        </a:spcAft>
                        <a:buNone/>
                      </a:pPr>
                      <a:r>
                        <a:rPr lang="en-US" sz="900" b="1" i="0" u="none" strike="noStrike" noProof="0">
                          <a:solidFill>
                            <a:schemeClr val="bg2"/>
                          </a:solidFill>
                          <a:latin typeface="Arial"/>
                        </a:rPr>
                        <a:t>Multi-level features by </a:t>
                      </a:r>
                      <a:r>
                        <a:rPr lang="en-US" sz="900" b="1" i="0" u="none" strike="noStrike" noProof="0" err="1">
                          <a:solidFill>
                            <a:schemeClr val="bg2"/>
                          </a:solidFill>
                          <a:latin typeface="Arial"/>
                        </a:rPr>
                        <a:t>CapsNet</a:t>
                      </a:r>
                      <a:r>
                        <a:rPr lang="en-US" sz="900" b="1" i="0" u="none" strike="noStrike" noProof="0">
                          <a:solidFill>
                            <a:schemeClr val="bg2"/>
                          </a:solidFill>
                          <a:latin typeface="Arial"/>
                        </a:rPr>
                        <a:t> </a:t>
                      </a:r>
                      <a:endParaRPr lang="en-US" sz="900" b="1">
                        <a:solidFill>
                          <a:schemeClr val="bg2"/>
                        </a:solidFill>
                      </a:endParaRPr>
                    </a:p>
                  </a:txBody>
                  <a:tcPr/>
                </a:tc>
                <a:tc>
                  <a:txBody>
                    <a:bodyPr/>
                    <a:lstStyle/>
                    <a:p>
                      <a:pPr lvl="0">
                        <a:buNone/>
                      </a:pPr>
                      <a:r>
                        <a:rPr lang="en-US" sz="900" b="1">
                          <a:solidFill>
                            <a:schemeClr val="bg2"/>
                          </a:solidFill>
                        </a:rPr>
                        <a:t>No</a:t>
                      </a:r>
                    </a:p>
                  </a:txBody>
                  <a:tcPr/>
                </a:tc>
                <a:extLst>
                  <a:ext uri="{0D108BD9-81ED-4DB2-BD59-A6C34878D82A}">
                    <a16:rowId xmlns:a16="http://schemas.microsoft.com/office/drawing/2014/main" val="87503275"/>
                  </a:ext>
                </a:extLst>
              </a:tr>
              <a:tr h="484439">
                <a:tc>
                  <a:txBody>
                    <a:bodyPr/>
                    <a:lstStyle/>
                    <a:p>
                      <a:pPr lvl="0" algn="l">
                        <a:lnSpc>
                          <a:spcPct val="100000"/>
                        </a:lnSpc>
                        <a:spcBef>
                          <a:spcPts val="0"/>
                        </a:spcBef>
                        <a:spcAft>
                          <a:spcPts val="0"/>
                        </a:spcAft>
                        <a:buNone/>
                      </a:pPr>
                      <a:r>
                        <a:rPr lang="en-US" sz="900" b="1" i="0" u="none" strike="noStrike" noProof="0">
                          <a:solidFill>
                            <a:schemeClr val="bg2"/>
                          </a:solidFill>
                          <a:latin typeface="Arial"/>
                        </a:rPr>
                        <a:t>Li et al. \cite{fs4}} </a:t>
                      </a:r>
                    </a:p>
                  </a:txBody>
                  <a:tcPr/>
                </a:tc>
                <a:tc>
                  <a:txBody>
                    <a:bodyPr/>
                    <a:lstStyle/>
                    <a:p>
                      <a:pPr lvl="0">
                        <a:buNone/>
                      </a:pPr>
                      <a:r>
                        <a:rPr lang="en-US" sz="900" b="1" i="0" u="none" strike="noStrike" noProof="0">
                          <a:solidFill>
                            <a:schemeClr val="bg2"/>
                          </a:solidFill>
                        </a:rPr>
                        <a:t>2020</a:t>
                      </a:r>
                    </a:p>
                  </a:txBody>
                  <a:tcPr/>
                </a:tc>
                <a:tc>
                  <a:txBody>
                    <a:bodyPr/>
                    <a:lstStyle/>
                    <a:p>
                      <a:pPr lvl="0" algn="l">
                        <a:lnSpc>
                          <a:spcPct val="100000"/>
                        </a:lnSpc>
                        <a:spcBef>
                          <a:spcPts val="0"/>
                        </a:spcBef>
                        <a:spcAft>
                          <a:spcPts val="0"/>
                        </a:spcAft>
                        <a:buNone/>
                      </a:pPr>
                      <a:r>
                        <a:rPr lang="en-US" sz="900" b="1" i="0" u="none" strike="noStrike" noProof="0">
                          <a:solidFill>
                            <a:schemeClr val="bg2"/>
                          </a:solidFill>
                          <a:latin typeface="Arial"/>
                        </a:rPr>
                        <a:t>Frequency, time, time-frequency </a:t>
                      </a:r>
                      <a:endParaRPr lang="en-US" sz="900" b="1">
                        <a:solidFill>
                          <a:schemeClr val="bg2"/>
                        </a:solidFill>
                      </a:endParaRPr>
                    </a:p>
                  </a:txBody>
                  <a:tcPr/>
                </a:tc>
                <a:tc>
                  <a:txBody>
                    <a:bodyPr/>
                    <a:lstStyle/>
                    <a:p>
                      <a:pPr lvl="0" algn="l">
                        <a:lnSpc>
                          <a:spcPct val="100000"/>
                        </a:lnSpc>
                        <a:spcBef>
                          <a:spcPts val="0"/>
                        </a:spcBef>
                        <a:spcAft>
                          <a:spcPts val="0"/>
                        </a:spcAft>
                        <a:buNone/>
                      </a:pPr>
                      <a:r>
                        <a:rPr lang="en-US" sz="900" b="1" i="0" u="none" strike="noStrike" noProof="0">
                          <a:solidFill>
                            <a:schemeClr val="bg2"/>
                          </a:solidFill>
                          <a:latin typeface="Arial"/>
                        </a:rPr>
                        <a:t>Yes (Particle Swarm Optimization)  </a:t>
                      </a:r>
                    </a:p>
                    <a:p>
                      <a:pPr lvl="0">
                        <a:buNone/>
                      </a:pPr>
                      <a:endParaRPr lang="en-US" sz="900" b="1">
                        <a:solidFill>
                          <a:schemeClr val="bg2"/>
                        </a:solidFill>
                      </a:endParaRPr>
                    </a:p>
                  </a:txBody>
                  <a:tcPr/>
                </a:tc>
                <a:extLst>
                  <a:ext uri="{0D108BD9-81ED-4DB2-BD59-A6C34878D82A}">
                    <a16:rowId xmlns:a16="http://schemas.microsoft.com/office/drawing/2014/main" val="2184865958"/>
                  </a:ext>
                </a:extLst>
              </a:tr>
              <a:tr h="352948">
                <a:tc>
                  <a:txBody>
                    <a:bodyPr/>
                    <a:lstStyle/>
                    <a:p>
                      <a:pPr lvl="0" algn="l">
                        <a:lnSpc>
                          <a:spcPct val="100000"/>
                        </a:lnSpc>
                        <a:spcBef>
                          <a:spcPts val="0"/>
                        </a:spcBef>
                        <a:spcAft>
                          <a:spcPts val="0"/>
                        </a:spcAft>
                        <a:buNone/>
                      </a:pPr>
                      <a:r>
                        <a:rPr lang="en-US" sz="900" b="1" i="0" u="none" strike="noStrike" noProof="0">
                          <a:solidFill>
                            <a:schemeClr val="bg2"/>
                          </a:solidFill>
                        </a:rPr>
                        <a:t>Yin et al. \cite{fs1} </a:t>
                      </a:r>
                    </a:p>
                  </a:txBody>
                  <a:tcPr/>
                </a:tc>
                <a:tc>
                  <a:txBody>
                    <a:bodyPr/>
                    <a:lstStyle/>
                    <a:p>
                      <a:pPr lvl="0">
                        <a:buNone/>
                      </a:pPr>
                      <a:r>
                        <a:rPr lang="en-US" sz="900" b="1" i="0" u="none" strike="noStrike" noProof="0">
                          <a:solidFill>
                            <a:schemeClr val="bg2"/>
                          </a:solidFill>
                          <a:latin typeface="Arial"/>
                        </a:rPr>
                        <a:t>2020</a:t>
                      </a:r>
                      <a:endParaRPr lang="en-US" sz="900" b="1">
                        <a:solidFill>
                          <a:schemeClr val="bg2"/>
                        </a:solidFill>
                      </a:endParaRPr>
                    </a:p>
                  </a:txBody>
                  <a:tcPr/>
                </a:tc>
                <a:tc>
                  <a:txBody>
                    <a:bodyPr/>
                    <a:lstStyle/>
                    <a:p>
                      <a:pPr lvl="0" algn="l">
                        <a:lnSpc>
                          <a:spcPct val="100000"/>
                        </a:lnSpc>
                        <a:spcBef>
                          <a:spcPts val="0"/>
                        </a:spcBef>
                        <a:spcAft>
                          <a:spcPts val="0"/>
                        </a:spcAft>
                        <a:buNone/>
                      </a:pPr>
                      <a:r>
                        <a:rPr lang="en-US" sz="900" b="1" i="0" u="none" strike="noStrike" noProof="0">
                          <a:solidFill>
                            <a:schemeClr val="bg2"/>
                          </a:solidFill>
                        </a:rPr>
                        <a:t>Power Spectral </a:t>
                      </a:r>
                      <a:endParaRPr lang="en-US" sz="900" b="1">
                        <a:solidFill>
                          <a:schemeClr val="bg2"/>
                        </a:solidFill>
                      </a:endParaRPr>
                    </a:p>
                  </a:txBody>
                  <a:tcPr/>
                </a:tc>
                <a:tc>
                  <a:txBody>
                    <a:bodyPr/>
                    <a:lstStyle/>
                    <a:p>
                      <a:pPr lvl="0" algn="l">
                        <a:lnSpc>
                          <a:spcPct val="100000"/>
                        </a:lnSpc>
                        <a:spcBef>
                          <a:spcPts val="0"/>
                        </a:spcBef>
                        <a:spcAft>
                          <a:spcPts val="0"/>
                        </a:spcAft>
                        <a:buNone/>
                      </a:pPr>
                      <a:r>
                        <a:rPr lang="en-US" sz="900" b="1" i="0" u="none" strike="noStrike" noProof="0">
                          <a:solidFill>
                            <a:schemeClr val="bg2"/>
                          </a:solidFill>
                          <a:latin typeface="Arial"/>
                        </a:rPr>
                        <a:t>Yes (Locally Robust) </a:t>
                      </a:r>
                    </a:p>
                    <a:p>
                      <a:pPr lvl="0">
                        <a:buNone/>
                      </a:pPr>
                      <a:endParaRPr lang="en-US" sz="900" b="1">
                        <a:solidFill>
                          <a:schemeClr val="bg2"/>
                        </a:solidFill>
                      </a:endParaRPr>
                    </a:p>
                  </a:txBody>
                  <a:tcPr/>
                </a:tc>
                <a:extLst>
                  <a:ext uri="{0D108BD9-81ED-4DB2-BD59-A6C34878D82A}">
                    <a16:rowId xmlns:a16="http://schemas.microsoft.com/office/drawing/2014/main" val="2088917300"/>
                  </a:ext>
                </a:extLst>
              </a:tr>
              <a:tr h="373710">
                <a:tc>
                  <a:txBody>
                    <a:bodyPr/>
                    <a:lstStyle/>
                    <a:p>
                      <a:pPr lvl="0" algn="l">
                        <a:lnSpc>
                          <a:spcPct val="100000"/>
                        </a:lnSpc>
                        <a:spcBef>
                          <a:spcPts val="0"/>
                        </a:spcBef>
                        <a:spcAft>
                          <a:spcPts val="0"/>
                        </a:spcAft>
                        <a:buNone/>
                      </a:pPr>
                      <a:r>
                        <a:rPr lang="en-US" sz="900" b="1" i="0" u="none" strike="noStrike" noProof="0">
                          <a:solidFill>
                            <a:schemeClr val="bg2"/>
                          </a:solidFill>
                          <a:latin typeface="Arial"/>
                        </a:rPr>
                        <a:t>Li et al. \cite{bib10} </a:t>
                      </a:r>
                    </a:p>
                  </a:txBody>
                  <a:tcPr/>
                </a:tc>
                <a:tc>
                  <a:txBody>
                    <a:bodyPr/>
                    <a:lstStyle/>
                    <a:p>
                      <a:pPr lvl="0">
                        <a:buNone/>
                      </a:pPr>
                      <a:r>
                        <a:rPr lang="en-US" sz="900" b="1" i="0" u="none" strike="noStrike" noProof="0">
                          <a:solidFill>
                            <a:schemeClr val="bg2"/>
                          </a:solidFill>
                        </a:rPr>
                        <a:t>2021</a:t>
                      </a:r>
                      <a:endParaRPr lang="en-US" sz="900" b="1">
                        <a:solidFill>
                          <a:schemeClr val="bg2"/>
                        </a:solidFill>
                      </a:endParaRPr>
                    </a:p>
                  </a:txBody>
                  <a:tcPr/>
                </a:tc>
                <a:tc>
                  <a:txBody>
                    <a:bodyPr/>
                    <a:lstStyle/>
                    <a:p>
                      <a:pPr lvl="0" algn="l">
                        <a:lnSpc>
                          <a:spcPct val="100000"/>
                        </a:lnSpc>
                        <a:spcBef>
                          <a:spcPts val="0"/>
                        </a:spcBef>
                        <a:spcAft>
                          <a:spcPts val="0"/>
                        </a:spcAft>
                        <a:buNone/>
                      </a:pPr>
                      <a:r>
                        <a:rPr lang="en-US" sz="900" b="1" i="0" u="none" strike="noStrike" noProof="0">
                          <a:solidFill>
                            <a:schemeClr val="bg2"/>
                          </a:solidFill>
                          <a:latin typeface="Arial"/>
                        </a:rPr>
                        <a:t>Spectrogram Representation</a:t>
                      </a:r>
                      <a:endParaRPr lang="en-US" sz="900" b="1">
                        <a:solidFill>
                          <a:schemeClr val="bg2"/>
                        </a:solidFill>
                      </a:endParaRPr>
                    </a:p>
                  </a:txBody>
                  <a:tcPr/>
                </a:tc>
                <a:tc>
                  <a:txBody>
                    <a:bodyPr/>
                    <a:lstStyle/>
                    <a:p>
                      <a:pPr lvl="0" algn="l">
                        <a:lnSpc>
                          <a:spcPct val="100000"/>
                        </a:lnSpc>
                        <a:spcBef>
                          <a:spcPts val="0"/>
                        </a:spcBef>
                        <a:spcAft>
                          <a:spcPts val="0"/>
                        </a:spcAft>
                        <a:buNone/>
                      </a:pPr>
                      <a:r>
                        <a:rPr lang="en-US" sz="900" b="1" i="0" u="none" strike="noStrike" noProof="0">
                          <a:solidFill>
                            <a:schemeClr val="bg2"/>
                          </a:solidFill>
                          <a:latin typeface="Arial"/>
                        </a:rPr>
                        <a:t>No</a:t>
                      </a:r>
                    </a:p>
                    <a:p>
                      <a:pPr lvl="0">
                        <a:buNone/>
                      </a:pPr>
                      <a:endParaRPr lang="en-US" sz="900" b="1">
                        <a:solidFill>
                          <a:schemeClr val="bg2"/>
                        </a:solidFill>
                      </a:endParaRPr>
                    </a:p>
                  </a:txBody>
                  <a:tcPr/>
                </a:tc>
                <a:extLst>
                  <a:ext uri="{0D108BD9-81ED-4DB2-BD59-A6C34878D82A}">
                    <a16:rowId xmlns:a16="http://schemas.microsoft.com/office/drawing/2014/main" val="2956373556"/>
                  </a:ext>
                </a:extLst>
              </a:tr>
            </a:tbl>
          </a:graphicData>
        </a:graphic>
      </p:graphicFrame>
    </p:spTree>
    <p:extLst>
      <p:ext uri="{BB962C8B-B14F-4D97-AF65-F5344CB8AC3E}">
        <p14:creationId xmlns:p14="http://schemas.microsoft.com/office/powerpoint/2010/main" val="1546202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09"/>
        <p:cNvGrpSpPr/>
        <p:nvPr/>
      </p:nvGrpSpPr>
      <p:grpSpPr>
        <a:xfrm>
          <a:off x="0" y="0"/>
          <a:ext cx="0" cy="0"/>
          <a:chOff x="0" y="0"/>
          <a:chExt cx="0" cy="0"/>
        </a:xfrm>
      </p:grpSpPr>
      <p:sp>
        <p:nvSpPr>
          <p:cNvPr id="210" name="Google Shape;210;p28"/>
          <p:cNvSpPr txBox="1">
            <a:spLocks noGrp="1"/>
          </p:cNvSpPr>
          <p:nvPr>
            <p:ph type="title"/>
          </p:nvPr>
        </p:nvSpPr>
        <p:spPr>
          <a:xfrm>
            <a:off x="311700" y="148529"/>
            <a:ext cx="8520600" cy="627321"/>
          </a:xfrm>
          <a:prstGeom prst="rect">
            <a:avLst/>
          </a:prstGeom>
        </p:spPr>
        <p:txBody>
          <a:bodyPr spcFirstLastPara="1" wrap="square" lIns="91425" tIns="91425" rIns="91425" bIns="91425" anchor="t" anchorCtr="0">
            <a:noAutofit/>
          </a:bodyPr>
          <a:lstStyle/>
          <a:p>
            <a:r>
              <a:rPr lang="en">
                <a:solidFill>
                  <a:schemeClr val="accent3"/>
                </a:solidFill>
                <a:ea typeface="Montserrat"/>
                <a:cs typeface="Montserrat"/>
              </a:rPr>
              <a:t>Materials and Methods</a:t>
            </a:r>
            <a:br>
              <a:rPr lang="en-IN" sz="1600">
                <a:solidFill>
                  <a:schemeClr val="accent1">
                    <a:lumMod val="60000"/>
                    <a:lumOff val="40000"/>
                  </a:schemeClr>
                </a:solidFill>
                <a:latin typeface="Montserrat"/>
                <a:ea typeface="Montserrat"/>
                <a:cs typeface="Montserrat"/>
                <a:sym typeface="Montserrat"/>
              </a:rPr>
            </a:br>
            <a:r>
              <a:rPr lang="en" sz="1600">
                <a:solidFill>
                  <a:schemeClr val="tx1"/>
                </a:solidFill>
                <a:latin typeface="Montserrat"/>
                <a:ea typeface="Montserrat"/>
                <a:cs typeface="Montserrat"/>
                <a:sym typeface="Montserrat"/>
              </a:rPr>
              <a:t>Dataset Description</a:t>
            </a:r>
            <a:endParaRPr lang="en-IN" sz="1600">
              <a:solidFill>
                <a:schemeClr val="tx1"/>
              </a:solidFill>
              <a:latin typeface="Montserrat"/>
              <a:ea typeface="Montserrat"/>
              <a:cs typeface="Montserrat"/>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15</a:t>
            </a:fld>
            <a:endParaRPr lang="en"/>
          </a:p>
        </p:txBody>
      </p:sp>
      <p:sp>
        <p:nvSpPr>
          <p:cNvPr id="3" name="Text Placeholder 2">
            <a:extLst>
              <a:ext uri="{FF2B5EF4-FFF2-40B4-BE49-F238E27FC236}">
                <a16:creationId xmlns:a16="http://schemas.microsoft.com/office/drawing/2014/main" id="{B80DB2A7-D9B6-41A8-AA93-DE4276F259AA}"/>
              </a:ext>
            </a:extLst>
          </p:cNvPr>
          <p:cNvSpPr>
            <a:spLocks noGrp="1"/>
          </p:cNvSpPr>
          <p:nvPr>
            <p:ph type="body" idx="1"/>
          </p:nvPr>
        </p:nvSpPr>
        <p:spPr>
          <a:xfrm>
            <a:off x="226208" y="1113159"/>
            <a:ext cx="8606092" cy="3943657"/>
          </a:xfrm>
        </p:spPr>
        <p:txBody>
          <a:bodyPr/>
          <a:lstStyle/>
          <a:p>
            <a:r>
              <a:rPr lang="en-US" sz="1800" b="1">
                <a:solidFill>
                  <a:schemeClr val="bg1">
                    <a:lumMod val="40000"/>
                    <a:lumOff val="6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DEAP Dataset</a:t>
            </a:r>
            <a:r>
              <a:rPr lang="en-US" sz="1800" b="1" baseline="30000">
                <a:solidFill>
                  <a:schemeClr val="bg1">
                    <a:lumMod val="40000"/>
                    <a:lumOff val="6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1</a:t>
            </a:r>
            <a:r>
              <a:rPr lang="en-US"/>
              <a:t>: A Database for Emotion Analysis using Physiological Signals [3].</a:t>
            </a:r>
          </a:p>
          <a:p>
            <a:pPr marL="114300" indent="0">
              <a:buNone/>
            </a:pPr>
            <a:r>
              <a:rPr lang="en-US"/>
              <a:t>	Subjects : Individual (32), 16 males and 16 females.</a:t>
            </a:r>
          </a:p>
          <a:p>
            <a:pPr marL="114300" indent="0">
              <a:buNone/>
            </a:pPr>
            <a:r>
              <a:rPr lang="en-US"/>
              <a:t>	Number of Videos :  40  (Each length 60 sec)</a:t>
            </a:r>
          </a:p>
          <a:p>
            <a:pPr marL="114300" indent="0">
              <a:buNone/>
            </a:pPr>
            <a:r>
              <a:rPr lang="en-US"/>
              <a:t>	Sampling Rate :  128Hz</a:t>
            </a:r>
          </a:p>
          <a:p>
            <a:pPr marL="114300" indent="0">
              <a:buNone/>
            </a:pPr>
            <a:r>
              <a:rPr lang="en-US"/>
              <a:t>	Rating Scale: Arousal and Valence</a:t>
            </a:r>
          </a:p>
          <a:p>
            <a:pPr marL="114300" indent="0">
              <a:buNone/>
            </a:pPr>
            <a:r>
              <a:rPr lang="en-US"/>
              <a:t>	Rating  Values: Continuous scale of 1-9</a:t>
            </a:r>
          </a:p>
          <a:p>
            <a:r>
              <a:rPr lang="en-US"/>
              <a:t>The rating in the range of </a:t>
            </a:r>
            <a:r>
              <a:rPr lang="en-US" b="1">
                <a:solidFill>
                  <a:schemeClr val="bg1">
                    <a:lumMod val="40000"/>
                    <a:lumOff val="60000"/>
                  </a:schemeClr>
                </a:solidFill>
              </a:rPr>
              <a:t>1-5 was categorized as Low Valence/Arousal state </a:t>
            </a:r>
            <a:r>
              <a:rPr lang="en-US"/>
              <a:t>and rating in the range of </a:t>
            </a:r>
            <a:r>
              <a:rPr lang="en-US">
                <a:solidFill>
                  <a:schemeClr val="accent4"/>
                </a:solidFill>
              </a:rPr>
              <a:t>5-9 was categorized as High Valence/Arousal state</a:t>
            </a:r>
            <a:r>
              <a:rPr lang="en-US"/>
              <a:t>.</a:t>
            </a:r>
            <a:endParaRPr lang="en-IN"/>
          </a:p>
          <a:p>
            <a:pPr algn="l"/>
            <a:endParaRPr lang="en-US" b="1" i="0" u="none" strike="noStrike" baseline="0">
              <a:solidFill>
                <a:srgbClr val="FFFF00"/>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endParaRPr>
          </a:p>
        </p:txBody>
      </p:sp>
      <p:graphicFrame>
        <p:nvGraphicFramePr>
          <p:cNvPr id="6" name="Table 5">
            <a:extLst>
              <a:ext uri="{FF2B5EF4-FFF2-40B4-BE49-F238E27FC236}">
                <a16:creationId xmlns:a16="http://schemas.microsoft.com/office/drawing/2014/main" id="{2B34E86A-9248-4FC2-85DB-9D981DC423FD}"/>
              </a:ext>
            </a:extLst>
          </p:cNvPr>
          <p:cNvGraphicFramePr>
            <a:graphicFrameLocks noGrp="1"/>
          </p:cNvGraphicFramePr>
          <p:nvPr>
            <p:extLst>
              <p:ext uri="{D42A27DB-BD31-4B8C-83A1-F6EECF244321}">
                <p14:modId xmlns:p14="http://schemas.microsoft.com/office/powerpoint/2010/main" val="4091767152"/>
              </p:ext>
            </p:extLst>
          </p:nvPr>
        </p:nvGraphicFramePr>
        <p:xfrm>
          <a:off x="0" y="3957016"/>
          <a:ext cx="5892801" cy="903673"/>
        </p:xfrm>
        <a:graphic>
          <a:graphicData uri="http://schemas.openxmlformats.org/drawingml/2006/table">
            <a:tbl>
              <a:tblPr firstRow="1" bandRow="1">
                <a:effectLst/>
                <a:tableStyleId>{EE12A3D7-DCE6-43CE-B7A6-0A7DA9C70CEE}</a:tableStyleId>
              </a:tblPr>
              <a:tblGrid>
                <a:gridCol w="1272445">
                  <a:extLst>
                    <a:ext uri="{9D8B030D-6E8A-4147-A177-3AD203B41FA5}">
                      <a16:colId xmlns:a16="http://schemas.microsoft.com/office/drawing/2014/main" val="20000"/>
                    </a:ext>
                  </a:extLst>
                </a:gridCol>
                <a:gridCol w="1290133">
                  <a:extLst>
                    <a:ext uri="{9D8B030D-6E8A-4147-A177-3AD203B41FA5}">
                      <a16:colId xmlns:a16="http://schemas.microsoft.com/office/drawing/2014/main" val="20001"/>
                    </a:ext>
                  </a:extLst>
                </a:gridCol>
                <a:gridCol w="3330223">
                  <a:extLst>
                    <a:ext uri="{9D8B030D-6E8A-4147-A177-3AD203B41FA5}">
                      <a16:colId xmlns:a16="http://schemas.microsoft.com/office/drawing/2014/main" val="20002"/>
                    </a:ext>
                  </a:extLst>
                </a:gridCol>
              </a:tblGrid>
              <a:tr h="385513">
                <a:tc>
                  <a:txBody>
                    <a:bodyPr/>
                    <a:lstStyle/>
                    <a:p>
                      <a:pPr algn="ctr"/>
                      <a:r>
                        <a:rPr lang="en-IN" sz="1100" b="1">
                          <a:solidFill>
                            <a:schemeClr val="tx1">
                              <a:lumMod val="95000"/>
                            </a:schemeClr>
                          </a:solidFill>
                          <a:latin typeface="Lato" pitchFamily="34" charset="0"/>
                        </a:rPr>
                        <a:t>Array Name</a:t>
                      </a:r>
                    </a:p>
                  </a:txBody>
                  <a:tcPr>
                    <a:noFill/>
                  </a:tcPr>
                </a:tc>
                <a:tc>
                  <a:txBody>
                    <a:bodyPr/>
                    <a:lstStyle/>
                    <a:p>
                      <a:pPr algn="l"/>
                      <a:r>
                        <a:rPr lang="en-IN" sz="1100" b="1" i="0" u="none" strike="noStrike" cap="none" baseline="0">
                          <a:solidFill>
                            <a:schemeClr val="tx1">
                              <a:lumMod val="95000"/>
                            </a:schemeClr>
                          </a:solidFill>
                          <a:latin typeface="Lato" pitchFamily="34" charset="0"/>
                          <a:ea typeface="Arial"/>
                          <a:cs typeface="Arial"/>
                          <a:sym typeface="Arial"/>
                        </a:rPr>
                        <a:t>Array  Shape</a:t>
                      </a:r>
                      <a:endParaRPr lang="en-IN" sz="1100" b="1">
                        <a:solidFill>
                          <a:schemeClr val="tx1">
                            <a:lumMod val="95000"/>
                          </a:schemeClr>
                        </a:solidFill>
                        <a:latin typeface="Lato" pitchFamily="34" charset="0"/>
                      </a:endParaRPr>
                    </a:p>
                  </a:txBody>
                  <a:tcPr>
                    <a:noFill/>
                  </a:tcPr>
                </a:tc>
                <a:tc>
                  <a:txBody>
                    <a:bodyPr/>
                    <a:lstStyle/>
                    <a:p>
                      <a:pPr algn="l"/>
                      <a:r>
                        <a:rPr lang="en-IN" sz="1100" b="1" i="0" u="none" strike="noStrike" cap="none" baseline="0">
                          <a:solidFill>
                            <a:schemeClr val="tx1">
                              <a:lumMod val="95000"/>
                            </a:schemeClr>
                          </a:solidFill>
                          <a:latin typeface="Lato" pitchFamily="34" charset="0"/>
                          <a:ea typeface="Arial"/>
                          <a:cs typeface="Arial"/>
                          <a:sym typeface="Arial"/>
                        </a:rPr>
                        <a:t>Array  Contents</a:t>
                      </a:r>
                      <a:endParaRPr lang="en-IN" sz="1100" b="1">
                        <a:solidFill>
                          <a:schemeClr val="tx1">
                            <a:lumMod val="95000"/>
                          </a:schemeClr>
                        </a:solidFill>
                        <a:latin typeface="Lato" pitchFamily="34" charset="0"/>
                      </a:endParaRPr>
                    </a:p>
                  </a:txBody>
                  <a:tcPr>
                    <a:noFill/>
                  </a:tcPr>
                </a:tc>
                <a:extLst>
                  <a:ext uri="{0D108BD9-81ED-4DB2-BD59-A6C34878D82A}">
                    <a16:rowId xmlns:a16="http://schemas.microsoft.com/office/drawing/2014/main" val="10000"/>
                  </a:ext>
                </a:extLst>
              </a:tr>
              <a:tr h="226772">
                <a:tc>
                  <a:txBody>
                    <a:bodyPr/>
                    <a:lstStyle/>
                    <a:p>
                      <a:pPr algn="ctr"/>
                      <a:r>
                        <a:rPr lang="en-IN" sz="1100" b="0" i="0" u="none" strike="noStrike" cap="none" baseline="0">
                          <a:solidFill>
                            <a:schemeClr val="tx1">
                              <a:lumMod val="95000"/>
                            </a:schemeClr>
                          </a:solidFill>
                          <a:latin typeface="Arial"/>
                          <a:ea typeface="Arial"/>
                          <a:cs typeface="Arial"/>
                          <a:sym typeface="Arial"/>
                        </a:rPr>
                        <a:t>Data</a:t>
                      </a:r>
                      <a:endParaRPr lang="en-IN" sz="1050">
                        <a:solidFill>
                          <a:schemeClr val="tx1">
                            <a:lumMod val="95000"/>
                          </a:schemeClr>
                        </a:solidFill>
                        <a:latin typeface="Lato" pitchFamily="34" charset="0"/>
                      </a:endParaRPr>
                    </a:p>
                  </a:txBody>
                  <a:tcPr>
                    <a:noFill/>
                  </a:tcPr>
                </a:tc>
                <a:tc>
                  <a:txBody>
                    <a:bodyPr/>
                    <a:lstStyle/>
                    <a:p>
                      <a:pPr algn="l"/>
                      <a:r>
                        <a:rPr lang="en-IN" sz="1100" b="0" i="0" u="none" strike="noStrike" cap="none" baseline="0">
                          <a:solidFill>
                            <a:schemeClr val="tx1">
                              <a:lumMod val="95000"/>
                            </a:schemeClr>
                          </a:solidFill>
                          <a:latin typeface="Arial"/>
                          <a:cs typeface="Arial"/>
                        </a:rPr>
                        <a:t>40x40x8064</a:t>
                      </a:r>
                      <a:endParaRPr lang="en-IN" sz="1100">
                        <a:solidFill>
                          <a:schemeClr val="tx1">
                            <a:lumMod val="95000"/>
                          </a:schemeClr>
                        </a:solidFill>
                        <a:latin typeface="Lato" pitchFamily="34" charset="0"/>
                      </a:endParaRPr>
                    </a:p>
                  </a:txBody>
                  <a:tcPr>
                    <a:noFill/>
                  </a:tcPr>
                </a:tc>
                <a:tc>
                  <a:txBody>
                    <a:bodyPr/>
                    <a:lstStyle/>
                    <a:p>
                      <a:pPr algn="l"/>
                      <a:r>
                        <a:rPr lang="en-IN" sz="1100" b="0" i="0" u="none" strike="noStrike" cap="none" baseline="0">
                          <a:solidFill>
                            <a:schemeClr val="tx1">
                              <a:lumMod val="95000"/>
                            </a:schemeClr>
                          </a:solidFill>
                          <a:latin typeface="Arial"/>
                          <a:ea typeface="Arial"/>
                          <a:cs typeface="Arial"/>
                          <a:sym typeface="Arial"/>
                        </a:rPr>
                        <a:t>Video/</a:t>
                      </a:r>
                      <a:r>
                        <a:rPr lang="en-IN" sz="1100" b="0" i="0" u="none" strike="noStrike" cap="none" baseline="0" err="1">
                          <a:solidFill>
                            <a:schemeClr val="tx1">
                              <a:lumMod val="95000"/>
                            </a:schemeClr>
                          </a:solidFill>
                          <a:latin typeface="Arial"/>
                          <a:ea typeface="Arial"/>
                          <a:cs typeface="Arial"/>
                          <a:sym typeface="Arial"/>
                        </a:rPr>
                        <a:t>TrialxChannelxData</a:t>
                      </a:r>
                      <a:endParaRPr lang="en-IN" sz="1100">
                        <a:solidFill>
                          <a:schemeClr val="tx1">
                            <a:lumMod val="95000"/>
                          </a:schemeClr>
                        </a:solidFill>
                        <a:latin typeface="Lato" pitchFamily="34" charset="0"/>
                      </a:endParaRPr>
                    </a:p>
                  </a:txBody>
                  <a:tcPr>
                    <a:noFill/>
                  </a:tcPr>
                </a:tc>
                <a:extLst>
                  <a:ext uri="{0D108BD9-81ED-4DB2-BD59-A6C34878D82A}">
                    <a16:rowId xmlns:a16="http://schemas.microsoft.com/office/drawing/2014/main" val="10001"/>
                  </a:ext>
                </a:extLst>
              </a:tr>
              <a:tr h="226772">
                <a:tc>
                  <a:txBody>
                    <a:bodyPr/>
                    <a:lstStyle/>
                    <a:p>
                      <a:pPr algn="ctr"/>
                      <a:r>
                        <a:rPr lang="en-IN" sz="1100" b="0" i="0" u="none" strike="noStrike" cap="none" baseline="0">
                          <a:solidFill>
                            <a:schemeClr val="tx1">
                              <a:lumMod val="95000"/>
                            </a:schemeClr>
                          </a:solidFill>
                          <a:latin typeface="Arial"/>
                          <a:ea typeface="Arial"/>
                          <a:cs typeface="Arial"/>
                          <a:sym typeface="Arial"/>
                        </a:rPr>
                        <a:t>Labels</a:t>
                      </a:r>
                      <a:endParaRPr lang="en-IN" sz="1100">
                        <a:solidFill>
                          <a:schemeClr val="tx1">
                            <a:lumMod val="95000"/>
                          </a:schemeClr>
                        </a:solidFill>
                        <a:latin typeface="Lato" pitchFamily="34" charset="0"/>
                      </a:endParaRPr>
                    </a:p>
                  </a:txBody>
                  <a:tcPr>
                    <a:noFill/>
                  </a:tcPr>
                </a:tc>
                <a:tc>
                  <a:txBody>
                    <a:bodyPr/>
                    <a:lstStyle/>
                    <a:p>
                      <a:pPr algn="l"/>
                      <a:r>
                        <a:rPr lang="en-IN" sz="1100" b="0" i="0" u="none" strike="noStrike" cap="none" baseline="0">
                          <a:solidFill>
                            <a:schemeClr val="tx1">
                              <a:lumMod val="95000"/>
                            </a:schemeClr>
                          </a:solidFill>
                          <a:latin typeface="Arial"/>
                          <a:cs typeface="Arial"/>
                        </a:rPr>
                        <a:t>40x4</a:t>
                      </a:r>
                      <a:endParaRPr lang="en-IN" sz="1100">
                        <a:solidFill>
                          <a:schemeClr val="tx1">
                            <a:lumMod val="95000"/>
                          </a:schemeClr>
                        </a:solidFill>
                        <a:latin typeface="Lato" pitchFamily="34" charset="0"/>
                      </a:endParaRPr>
                    </a:p>
                  </a:txBody>
                  <a:tcPr>
                    <a:noFill/>
                  </a:tcPr>
                </a:tc>
                <a:tc>
                  <a:txBody>
                    <a:bodyPr/>
                    <a:lstStyle/>
                    <a:p>
                      <a:pPr algn="l"/>
                      <a:r>
                        <a:rPr lang="en-IN" sz="1100" b="0" i="0" u="none" strike="noStrike" cap="none" baseline="0">
                          <a:solidFill>
                            <a:schemeClr val="tx1">
                              <a:lumMod val="95000"/>
                            </a:schemeClr>
                          </a:solidFill>
                          <a:latin typeface="Arial"/>
                          <a:ea typeface="Arial"/>
                          <a:cs typeface="Arial"/>
                          <a:sym typeface="Arial"/>
                        </a:rPr>
                        <a:t>Video/</a:t>
                      </a:r>
                      <a:r>
                        <a:rPr lang="en-IN" sz="1100" b="0" i="0" u="none" strike="noStrike" cap="none" baseline="0" err="1">
                          <a:solidFill>
                            <a:schemeClr val="tx1">
                              <a:lumMod val="95000"/>
                            </a:schemeClr>
                          </a:solidFill>
                          <a:latin typeface="Arial"/>
                          <a:ea typeface="Arial"/>
                          <a:cs typeface="Arial"/>
                          <a:sym typeface="Arial"/>
                        </a:rPr>
                        <a:t>TrialxLabel</a:t>
                      </a:r>
                      <a:endParaRPr lang="en-IN" sz="1100">
                        <a:solidFill>
                          <a:schemeClr val="tx1">
                            <a:lumMod val="95000"/>
                          </a:schemeClr>
                        </a:solidFill>
                        <a:latin typeface="Lato" pitchFamily="34" charset="0"/>
                      </a:endParaRPr>
                    </a:p>
                  </a:txBody>
                  <a:tcPr>
                    <a:noFill/>
                  </a:tcPr>
                </a:tc>
                <a:extLst>
                  <a:ext uri="{0D108BD9-81ED-4DB2-BD59-A6C34878D82A}">
                    <a16:rowId xmlns:a16="http://schemas.microsoft.com/office/drawing/2014/main" val="10002"/>
                  </a:ext>
                </a:extLst>
              </a:tr>
            </a:tbl>
          </a:graphicData>
        </a:graphic>
      </p:graphicFrame>
      <p:graphicFrame>
        <p:nvGraphicFramePr>
          <p:cNvPr id="7" name="Table 6">
            <a:extLst>
              <a:ext uri="{FF2B5EF4-FFF2-40B4-BE49-F238E27FC236}">
                <a16:creationId xmlns:a16="http://schemas.microsoft.com/office/drawing/2014/main" id="{AA82BAF2-E7A2-435F-8881-897351C96A87}"/>
              </a:ext>
            </a:extLst>
          </p:cNvPr>
          <p:cNvGraphicFramePr>
            <a:graphicFrameLocks noGrp="1"/>
          </p:cNvGraphicFramePr>
          <p:nvPr>
            <p:extLst>
              <p:ext uri="{D42A27DB-BD31-4B8C-83A1-F6EECF244321}">
                <p14:modId xmlns:p14="http://schemas.microsoft.com/office/powerpoint/2010/main" val="3179727262"/>
              </p:ext>
            </p:extLst>
          </p:nvPr>
        </p:nvGraphicFramePr>
        <p:xfrm>
          <a:off x="4824664" y="3939553"/>
          <a:ext cx="4319336" cy="944880"/>
        </p:xfrm>
        <a:graphic>
          <a:graphicData uri="http://schemas.openxmlformats.org/drawingml/2006/table">
            <a:tbl>
              <a:tblPr firstRow="1" bandRow="1">
                <a:effectLst/>
                <a:tableStyleId>{EE12A3D7-DCE6-43CE-B7A6-0A7DA9C70CEE}</a:tableStyleId>
              </a:tblPr>
              <a:tblGrid>
                <a:gridCol w="932684">
                  <a:extLst>
                    <a:ext uri="{9D8B030D-6E8A-4147-A177-3AD203B41FA5}">
                      <a16:colId xmlns:a16="http://schemas.microsoft.com/office/drawing/2014/main" val="20000"/>
                    </a:ext>
                  </a:extLst>
                </a:gridCol>
                <a:gridCol w="945648">
                  <a:extLst>
                    <a:ext uri="{9D8B030D-6E8A-4147-A177-3AD203B41FA5}">
                      <a16:colId xmlns:a16="http://schemas.microsoft.com/office/drawing/2014/main" val="20001"/>
                    </a:ext>
                  </a:extLst>
                </a:gridCol>
                <a:gridCol w="2441004">
                  <a:extLst>
                    <a:ext uri="{9D8B030D-6E8A-4147-A177-3AD203B41FA5}">
                      <a16:colId xmlns:a16="http://schemas.microsoft.com/office/drawing/2014/main" val="20002"/>
                    </a:ext>
                  </a:extLst>
                </a:gridCol>
              </a:tblGrid>
              <a:tr h="385513">
                <a:tc>
                  <a:txBody>
                    <a:bodyPr/>
                    <a:lstStyle/>
                    <a:p>
                      <a:pPr algn="ctr"/>
                      <a:r>
                        <a:rPr lang="en-IN" sz="1100" b="1">
                          <a:solidFill>
                            <a:schemeClr val="tx1"/>
                          </a:solidFill>
                          <a:latin typeface="Lato" pitchFamily="34" charset="0"/>
                        </a:rPr>
                        <a:t>Array Name</a:t>
                      </a:r>
                    </a:p>
                  </a:txBody>
                  <a:tcPr>
                    <a:noFill/>
                  </a:tcPr>
                </a:tc>
                <a:tc>
                  <a:txBody>
                    <a:bodyPr/>
                    <a:lstStyle/>
                    <a:p>
                      <a:pPr algn="l"/>
                      <a:r>
                        <a:rPr lang="en-IN" sz="1100" b="1" i="0" u="none" strike="noStrike" cap="none" baseline="0">
                          <a:solidFill>
                            <a:schemeClr val="tx1"/>
                          </a:solidFill>
                          <a:latin typeface="Lato" pitchFamily="34" charset="0"/>
                          <a:ea typeface="Arial"/>
                          <a:cs typeface="Arial"/>
                          <a:sym typeface="Arial"/>
                        </a:rPr>
                        <a:t>Array  Shape</a:t>
                      </a:r>
                      <a:endParaRPr lang="en-IN" sz="1100" b="1">
                        <a:solidFill>
                          <a:schemeClr val="tx1"/>
                        </a:solidFill>
                        <a:latin typeface="Lato" pitchFamily="34" charset="0"/>
                      </a:endParaRPr>
                    </a:p>
                  </a:txBody>
                  <a:tcPr>
                    <a:noFill/>
                  </a:tcPr>
                </a:tc>
                <a:tc>
                  <a:txBody>
                    <a:bodyPr/>
                    <a:lstStyle/>
                    <a:p>
                      <a:pPr algn="l"/>
                      <a:r>
                        <a:rPr lang="en-IN" sz="1100" b="1" i="0" u="none" strike="noStrike" cap="none" baseline="0">
                          <a:solidFill>
                            <a:schemeClr val="tx1"/>
                          </a:solidFill>
                          <a:latin typeface="Lato" pitchFamily="34" charset="0"/>
                          <a:ea typeface="Arial"/>
                          <a:cs typeface="Arial"/>
                          <a:sym typeface="Arial"/>
                        </a:rPr>
                        <a:t>Array  Contents</a:t>
                      </a:r>
                      <a:endParaRPr lang="en-IN" sz="1100" b="1">
                        <a:solidFill>
                          <a:schemeClr val="tx1"/>
                        </a:solidFill>
                        <a:latin typeface="Lato" pitchFamily="34" charset="0"/>
                      </a:endParaRPr>
                    </a:p>
                  </a:txBody>
                  <a:tcPr>
                    <a:noFill/>
                  </a:tcPr>
                </a:tc>
                <a:extLst>
                  <a:ext uri="{0D108BD9-81ED-4DB2-BD59-A6C34878D82A}">
                    <a16:rowId xmlns:a16="http://schemas.microsoft.com/office/drawing/2014/main" val="10000"/>
                  </a:ext>
                </a:extLst>
              </a:tr>
              <a:tr h="226772">
                <a:tc>
                  <a:txBody>
                    <a:bodyPr/>
                    <a:lstStyle/>
                    <a:p>
                      <a:pPr algn="ctr"/>
                      <a:r>
                        <a:rPr lang="en-IN" sz="1100" b="0" i="0" u="none" strike="noStrike" cap="none" baseline="0">
                          <a:solidFill>
                            <a:schemeClr val="tx1"/>
                          </a:solidFill>
                          <a:latin typeface="Arial"/>
                          <a:ea typeface="Arial"/>
                          <a:cs typeface="Arial"/>
                          <a:sym typeface="Arial"/>
                        </a:rPr>
                        <a:t>Data</a:t>
                      </a:r>
                      <a:endParaRPr lang="en-IN" sz="1050">
                        <a:solidFill>
                          <a:schemeClr val="tx1"/>
                        </a:solidFill>
                        <a:latin typeface="Lato" pitchFamily="34" charset="0"/>
                      </a:endParaRPr>
                    </a:p>
                  </a:txBody>
                  <a:tcPr>
                    <a:noFill/>
                  </a:tcPr>
                </a:tc>
                <a:tc>
                  <a:txBody>
                    <a:bodyPr/>
                    <a:lstStyle/>
                    <a:p>
                      <a:pPr algn="l"/>
                      <a:r>
                        <a:rPr lang="en-IN" sz="1100" b="0" i="0" u="none" strike="noStrike" cap="none" baseline="0">
                          <a:solidFill>
                            <a:schemeClr val="tx1"/>
                          </a:solidFill>
                          <a:latin typeface="Arial"/>
                          <a:ea typeface="Arial"/>
                          <a:cs typeface="Arial"/>
                          <a:sym typeface="Arial"/>
                        </a:rPr>
                        <a:t>40x32x7680</a:t>
                      </a:r>
                      <a:endParaRPr lang="en-IN" sz="1100">
                        <a:solidFill>
                          <a:schemeClr val="tx1"/>
                        </a:solidFill>
                        <a:latin typeface="Lato" pitchFamily="34" charset="0"/>
                      </a:endParaRPr>
                    </a:p>
                  </a:txBody>
                  <a:tcPr>
                    <a:noFill/>
                  </a:tcPr>
                </a:tc>
                <a:tc>
                  <a:txBody>
                    <a:bodyPr/>
                    <a:lstStyle/>
                    <a:p>
                      <a:pPr algn="l"/>
                      <a:r>
                        <a:rPr lang="en-IN" sz="1100" b="0" i="0" u="none" strike="noStrike" cap="none" baseline="0">
                          <a:solidFill>
                            <a:schemeClr val="tx1"/>
                          </a:solidFill>
                          <a:latin typeface="Arial"/>
                          <a:ea typeface="Arial"/>
                          <a:cs typeface="Arial"/>
                          <a:sym typeface="Arial"/>
                        </a:rPr>
                        <a:t>Video/</a:t>
                      </a:r>
                      <a:r>
                        <a:rPr lang="en-IN" sz="1100" b="0" i="0" u="none" strike="noStrike" cap="none" baseline="0" err="1">
                          <a:solidFill>
                            <a:schemeClr val="tx1"/>
                          </a:solidFill>
                          <a:latin typeface="Arial"/>
                          <a:ea typeface="Arial"/>
                          <a:cs typeface="Arial"/>
                          <a:sym typeface="Arial"/>
                        </a:rPr>
                        <a:t>TrialxChannelxData</a:t>
                      </a:r>
                      <a:endParaRPr lang="en-IN" sz="1100">
                        <a:solidFill>
                          <a:schemeClr val="tx1"/>
                        </a:solidFill>
                        <a:latin typeface="Lato" pitchFamily="34" charset="0"/>
                      </a:endParaRPr>
                    </a:p>
                  </a:txBody>
                  <a:tcPr>
                    <a:noFill/>
                  </a:tcPr>
                </a:tc>
                <a:extLst>
                  <a:ext uri="{0D108BD9-81ED-4DB2-BD59-A6C34878D82A}">
                    <a16:rowId xmlns:a16="http://schemas.microsoft.com/office/drawing/2014/main" val="10001"/>
                  </a:ext>
                </a:extLst>
              </a:tr>
              <a:tr h="226772">
                <a:tc>
                  <a:txBody>
                    <a:bodyPr/>
                    <a:lstStyle/>
                    <a:p>
                      <a:pPr algn="ctr"/>
                      <a:r>
                        <a:rPr lang="en-IN" sz="1100" b="0" i="0" u="none" strike="noStrike" cap="none" baseline="0">
                          <a:solidFill>
                            <a:schemeClr val="tx1"/>
                          </a:solidFill>
                          <a:latin typeface="Arial"/>
                          <a:ea typeface="Arial"/>
                          <a:cs typeface="Arial"/>
                          <a:sym typeface="Arial"/>
                        </a:rPr>
                        <a:t>Labels</a:t>
                      </a:r>
                      <a:endParaRPr lang="en-IN" sz="1100">
                        <a:solidFill>
                          <a:schemeClr val="tx1"/>
                        </a:solidFill>
                        <a:latin typeface="Lato" pitchFamily="34" charset="0"/>
                      </a:endParaRPr>
                    </a:p>
                  </a:txBody>
                  <a:tcPr>
                    <a:noFill/>
                  </a:tcPr>
                </a:tc>
                <a:tc>
                  <a:txBody>
                    <a:bodyPr/>
                    <a:lstStyle/>
                    <a:p>
                      <a:pPr algn="l"/>
                      <a:r>
                        <a:rPr lang="en-IN" sz="1100" b="0" i="0" u="none" strike="noStrike" cap="none" baseline="0">
                          <a:solidFill>
                            <a:schemeClr val="tx1"/>
                          </a:solidFill>
                          <a:latin typeface="Arial"/>
                          <a:ea typeface="Arial"/>
                          <a:cs typeface="Arial"/>
                          <a:sym typeface="Arial"/>
                        </a:rPr>
                        <a:t>40x2</a:t>
                      </a:r>
                      <a:endParaRPr lang="en-IN" sz="1100">
                        <a:solidFill>
                          <a:schemeClr val="tx1"/>
                        </a:solidFill>
                        <a:latin typeface="Lato" pitchFamily="34" charset="0"/>
                      </a:endParaRPr>
                    </a:p>
                  </a:txBody>
                  <a:tcPr>
                    <a:noFill/>
                  </a:tcPr>
                </a:tc>
                <a:tc>
                  <a:txBody>
                    <a:bodyPr/>
                    <a:lstStyle/>
                    <a:p>
                      <a:pPr algn="l"/>
                      <a:r>
                        <a:rPr lang="en-IN" sz="1100" b="0" i="0" u="none" strike="noStrike" cap="none" baseline="0">
                          <a:solidFill>
                            <a:schemeClr val="tx1"/>
                          </a:solidFill>
                          <a:latin typeface="Arial"/>
                          <a:ea typeface="Arial"/>
                          <a:cs typeface="Arial"/>
                          <a:sym typeface="Arial"/>
                        </a:rPr>
                        <a:t>Video/</a:t>
                      </a:r>
                      <a:r>
                        <a:rPr lang="en-IN" sz="1100" b="0" i="0" u="none" strike="noStrike" cap="none" baseline="0" err="1">
                          <a:solidFill>
                            <a:schemeClr val="tx1"/>
                          </a:solidFill>
                          <a:latin typeface="Arial"/>
                          <a:ea typeface="Arial"/>
                          <a:cs typeface="Arial"/>
                          <a:sym typeface="Arial"/>
                        </a:rPr>
                        <a:t>TrialxLabel</a:t>
                      </a:r>
                      <a:endParaRPr lang="en-IN" sz="1100">
                        <a:solidFill>
                          <a:schemeClr val="tx1"/>
                        </a:solidFill>
                        <a:latin typeface="Lato" pitchFamily="34" charset="0"/>
                      </a:endParaRPr>
                    </a:p>
                  </a:txBody>
                  <a:tcPr>
                    <a:noFill/>
                  </a:tcPr>
                </a:tc>
                <a:extLst>
                  <a:ext uri="{0D108BD9-81ED-4DB2-BD59-A6C34878D82A}">
                    <a16:rowId xmlns:a16="http://schemas.microsoft.com/office/drawing/2014/main" val="10002"/>
                  </a:ext>
                </a:extLst>
              </a:tr>
            </a:tbl>
          </a:graphicData>
        </a:graphic>
      </p:graphicFrame>
      <p:sp>
        <p:nvSpPr>
          <p:cNvPr id="8" name="Arrow: Right 1">
            <a:extLst>
              <a:ext uri="{FF2B5EF4-FFF2-40B4-BE49-F238E27FC236}">
                <a16:creationId xmlns:a16="http://schemas.microsoft.com/office/drawing/2014/main" id="{42700C8A-F1CA-4BDC-B0B8-6041F5914115}"/>
              </a:ext>
            </a:extLst>
          </p:cNvPr>
          <p:cNvSpPr/>
          <p:nvPr/>
        </p:nvSpPr>
        <p:spPr>
          <a:xfrm>
            <a:off x="4482216" y="4254278"/>
            <a:ext cx="489204" cy="484632"/>
          </a:xfrm>
          <a:prstGeom prs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95125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03"/>
        <p:cNvGrpSpPr/>
        <p:nvPr/>
      </p:nvGrpSpPr>
      <p:grpSpPr>
        <a:xfrm>
          <a:off x="0" y="0"/>
          <a:ext cx="0" cy="0"/>
          <a:chOff x="0" y="0"/>
          <a:chExt cx="0" cy="0"/>
        </a:xfrm>
      </p:grpSpPr>
      <p:sp>
        <p:nvSpPr>
          <p:cNvPr id="104" name="Google Shape;104;p18"/>
          <p:cNvSpPr txBox="1">
            <a:spLocks noGrp="1"/>
          </p:cNvSpPr>
          <p:nvPr>
            <p:ph type="title"/>
          </p:nvPr>
        </p:nvSpPr>
        <p:spPr>
          <a:xfrm>
            <a:off x="311700" y="86683"/>
            <a:ext cx="8520600" cy="616688"/>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r>
              <a:rPr lang="en">
                <a:solidFill>
                  <a:schemeClr val="accent3"/>
                </a:solidFill>
                <a:ea typeface="Montserrat"/>
                <a:cs typeface="Montserrat"/>
              </a:rPr>
              <a:t>Materials and Methods</a:t>
            </a:r>
            <a:br>
              <a:rPr lang="en">
                <a:solidFill>
                  <a:schemeClr val="accent3"/>
                </a:solidFill>
                <a:ea typeface="Montserrat"/>
                <a:cs typeface="Montserrat"/>
              </a:rPr>
            </a:br>
            <a:endParaRPr lang="en-IN" b="0">
              <a:ea typeface="Montserrat"/>
              <a:cs typeface="Montserrat"/>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16</a:t>
            </a:fld>
            <a:endParaRPr lang="en"/>
          </a:p>
        </p:txBody>
      </p:sp>
      <p:sp>
        <p:nvSpPr>
          <p:cNvPr id="7" name="Down Arrow 6"/>
          <p:cNvSpPr/>
          <p:nvPr/>
        </p:nvSpPr>
        <p:spPr>
          <a:xfrm flipH="1">
            <a:off x="4224314" y="2870790"/>
            <a:ext cx="113770" cy="744279"/>
          </a:xfrm>
          <a:prstGeom prst="downArrow">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1118318" y="4170035"/>
            <a:ext cx="6872394" cy="738664"/>
          </a:xfrm>
          <a:prstGeom prst="rect">
            <a:avLst/>
          </a:prstGeom>
        </p:spPr>
        <p:txBody>
          <a:bodyPr wrap="none" lIns="91440" tIns="45720" rIns="91440" bIns="45720" anchor="t">
            <a:spAutoFit/>
          </a:bodyPr>
          <a:lstStyle/>
          <a:p>
            <a:r>
              <a:rPr lang="en-IN" b="1">
                <a:solidFill>
                  <a:srgbClr val="FFFFFF"/>
                </a:solidFill>
              </a:rPr>
              <a:t>Figure</a:t>
            </a:r>
            <a:r>
              <a:rPr lang="en-IN">
                <a:solidFill>
                  <a:srgbClr val="FFFFFF"/>
                </a:solidFill>
              </a:rPr>
              <a:t>: </a:t>
            </a:r>
            <a:r>
              <a:rPr lang="en-IN" b="1">
                <a:solidFill>
                  <a:schemeClr val="accent4"/>
                </a:solidFill>
                <a:effectLst>
                  <a:outerShdw blurRad="38100" dist="38100" dir="2700000" algn="tl">
                    <a:srgbClr val="000000">
                      <a:alpha val="43137"/>
                    </a:srgbClr>
                  </a:outerShdw>
                </a:effectLst>
              </a:rPr>
              <a:t> EEG electrode locations according to the 10-20 International system </a:t>
            </a:r>
          </a:p>
          <a:p>
            <a:r>
              <a:rPr lang="en-IN" b="1">
                <a:solidFill>
                  <a:schemeClr val="accent4"/>
                </a:solidFill>
                <a:effectLst>
                  <a:outerShdw blurRad="38100" dist="38100" dir="2700000" algn="tl">
                    <a:srgbClr val="000000">
                      <a:alpha val="43137"/>
                    </a:srgbClr>
                  </a:outerShdw>
                </a:effectLst>
              </a:rPr>
              <a:t>used for recording EEG data in DEAP Dataset. The yellow marked electrodes </a:t>
            </a:r>
          </a:p>
          <a:p>
            <a:r>
              <a:rPr lang="en-IN" b="1">
                <a:solidFill>
                  <a:schemeClr val="accent4"/>
                </a:solidFill>
                <a:effectLst>
                  <a:outerShdw blurRad="38100" dist="38100" dir="2700000" algn="tl">
                    <a:srgbClr val="000000">
                      <a:alpha val="43137"/>
                    </a:srgbClr>
                  </a:outerShdw>
                </a:effectLst>
              </a:rPr>
              <a:t>were used for our experiments.</a:t>
            </a:r>
          </a:p>
        </p:txBody>
      </p:sp>
      <p:pic>
        <p:nvPicPr>
          <p:cNvPr id="2" name="Picture 2" descr="Map&#10;&#10;Description automatically generated">
            <a:extLst>
              <a:ext uri="{FF2B5EF4-FFF2-40B4-BE49-F238E27FC236}">
                <a16:creationId xmlns:a16="http://schemas.microsoft.com/office/drawing/2014/main" id="{45B4E3F7-C69C-46E7-96DD-C8CADAD9112F}"/>
              </a:ext>
            </a:extLst>
          </p:cNvPr>
          <p:cNvPicPr>
            <a:picLocks noChangeAspect="1"/>
          </p:cNvPicPr>
          <p:nvPr/>
        </p:nvPicPr>
        <p:blipFill rotWithShape="1">
          <a:blip r:embed="rId3"/>
          <a:srcRect t="1936" r="3998"/>
          <a:stretch/>
        </p:blipFill>
        <p:spPr>
          <a:xfrm>
            <a:off x="1981354" y="970843"/>
            <a:ext cx="4306558" cy="319919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74"/>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17</a:t>
            </a:fld>
            <a:endParaRPr lang="en"/>
          </a:p>
        </p:txBody>
      </p:sp>
      <p:pic>
        <p:nvPicPr>
          <p:cNvPr id="16" name="Picture 15">
            <a:extLst>
              <a:ext uri="{FF2B5EF4-FFF2-40B4-BE49-F238E27FC236}">
                <a16:creationId xmlns:a16="http://schemas.microsoft.com/office/drawing/2014/main" id="{AFD0B08D-010F-4E0A-B55C-14AD25FE61A7}"/>
              </a:ext>
            </a:extLst>
          </p:cNvPr>
          <p:cNvPicPr>
            <a:picLocks noChangeAspect="1"/>
          </p:cNvPicPr>
          <p:nvPr/>
        </p:nvPicPr>
        <p:blipFill>
          <a:blip r:embed="rId3"/>
          <a:stretch>
            <a:fillRect/>
          </a:stretch>
        </p:blipFill>
        <p:spPr>
          <a:xfrm>
            <a:off x="335552" y="888235"/>
            <a:ext cx="495369" cy="838317"/>
          </a:xfrm>
          <a:prstGeom prst="rect">
            <a:avLst/>
          </a:prstGeom>
        </p:spPr>
      </p:pic>
      <p:sp>
        <p:nvSpPr>
          <p:cNvPr id="2" name="TextBox 1">
            <a:extLst>
              <a:ext uri="{FF2B5EF4-FFF2-40B4-BE49-F238E27FC236}">
                <a16:creationId xmlns:a16="http://schemas.microsoft.com/office/drawing/2014/main" id="{C9D184D2-F8F2-4AB8-873C-0D8D4279C541}"/>
              </a:ext>
            </a:extLst>
          </p:cNvPr>
          <p:cNvSpPr txBox="1"/>
          <p:nvPr/>
        </p:nvSpPr>
        <p:spPr>
          <a:xfrm>
            <a:off x="3200400" y="2343150"/>
            <a:ext cx="274319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pic>
        <p:nvPicPr>
          <p:cNvPr id="3" name="Picture 4" descr="Diagram&#10;&#10;Description automatically generated">
            <a:extLst>
              <a:ext uri="{FF2B5EF4-FFF2-40B4-BE49-F238E27FC236}">
                <a16:creationId xmlns:a16="http://schemas.microsoft.com/office/drawing/2014/main" id="{AE14C6C6-D8C6-4A02-8851-4D2F8DE53243}"/>
              </a:ext>
            </a:extLst>
          </p:cNvPr>
          <p:cNvPicPr>
            <a:picLocks noChangeAspect="1"/>
          </p:cNvPicPr>
          <p:nvPr/>
        </p:nvPicPr>
        <p:blipFill>
          <a:blip r:embed="rId4"/>
          <a:stretch>
            <a:fillRect/>
          </a:stretch>
        </p:blipFill>
        <p:spPr>
          <a:xfrm>
            <a:off x="1457679" y="822431"/>
            <a:ext cx="5537199" cy="4211250"/>
          </a:xfrm>
          <a:prstGeom prst="rect">
            <a:avLst/>
          </a:prstGeom>
        </p:spPr>
      </p:pic>
      <p:sp>
        <p:nvSpPr>
          <p:cNvPr id="5" name="TextBox 4">
            <a:extLst>
              <a:ext uri="{FF2B5EF4-FFF2-40B4-BE49-F238E27FC236}">
                <a16:creationId xmlns:a16="http://schemas.microsoft.com/office/drawing/2014/main" id="{2573A418-6352-4B26-B8B9-15F7EE6DF130}"/>
              </a:ext>
            </a:extLst>
          </p:cNvPr>
          <p:cNvSpPr txBox="1"/>
          <p:nvPr/>
        </p:nvSpPr>
        <p:spPr>
          <a:xfrm>
            <a:off x="110066" y="141817"/>
            <a:ext cx="504331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b="1">
                <a:solidFill>
                  <a:srgbClr val="47D06A"/>
                </a:solidFill>
                <a:latin typeface="Playfair Display"/>
              </a:rPr>
              <a:t>Materials and Methods</a:t>
            </a:r>
            <a:r>
              <a:rPr lang="en-US" sz="2800">
                <a:latin typeface="Playfair Display"/>
                <a:ea typeface="Playfair Display"/>
                <a:cs typeface="Playfair Display"/>
              </a:rPr>
              <a:t>​</a:t>
            </a:r>
            <a:endParaRPr lang="en-US" sz="2800"/>
          </a:p>
        </p:txBody>
      </p:sp>
      <p:sp>
        <p:nvSpPr>
          <p:cNvPr id="6" name="TextBox 5">
            <a:extLst>
              <a:ext uri="{FF2B5EF4-FFF2-40B4-BE49-F238E27FC236}">
                <a16:creationId xmlns:a16="http://schemas.microsoft.com/office/drawing/2014/main" id="{A4EE9A7C-BF53-447B-85D4-FA09F282FB1B}"/>
              </a:ext>
            </a:extLst>
          </p:cNvPr>
          <p:cNvSpPr txBox="1"/>
          <p:nvPr/>
        </p:nvSpPr>
        <p:spPr>
          <a:xfrm>
            <a:off x="7054497" y="3756025"/>
            <a:ext cx="2743199"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t>C</a:t>
            </a:r>
            <a:r>
              <a:rPr lang="en-US" err="1">
                <a:solidFill>
                  <a:schemeClr val="tx1"/>
                </a:solidFill>
              </a:rPr>
              <a:t>Figure</a:t>
            </a:r>
            <a:r>
              <a:rPr lang="en-US">
                <a:solidFill>
                  <a:schemeClr val="tx1"/>
                </a:solidFill>
              </a:rPr>
              <a:t>. Steps in our </a:t>
            </a:r>
          </a:p>
          <a:p>
            <a:r>
              <a:rPr lang="en-US">
                <a:solidFill>
                  <a:schemeClr val="tx1"/>
                </a:solidFill>
              </a:rPr>
              <a:t>emotion recognition </a:t>
            </a:r>
          </a:p>
          <a:p>
            <a:r>
              <a:rPr lang="en-US">
                <a:solidFill>
                  <a:schemeClr val="tx1"/>
                </a:solidFill>
              </a:rPr>
              <a:t>framework</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74"/>
        <p:cNvGrpSpPr/>
        <p:nvPr/>
      </p:nvGrpSpPr>
      <p:grpSpPr>
        <a:xfrm>
          <a:off x="0" y="0"/>
          <a:ext cx="0" cy="0"/>
          <a:chOff x="0" y="0"/>
          <a:chExt cx="0" cy="0"/>
        </a:xfrm>
      </p:grpSpPr>
      <p:sp>
        <p:nvSpPr>
          <p:cNvPr id="275" name="Google Shape;275;p38"/>
          <p:cNvSpPr txBox="1">
            <a:spLocks noGrp="1"/>
          </p:cNvSpPr>
          <p:nvPr>
            <p:ph type="title"/>
          </p:nvPr>
        </p:nvSpPr>
        <p:spPr>
          <a:xfrm>
            <a:off x="311700" y="199360"/>
            <a:ext cx="8520600" cy="645000"/>
          </a:xfrm>
          <a:prstGeom prst="rect">
            <a:avLst/>
          </a:prstGeom>
        </p:spPr>
        <p:txBody>
          <a:bodyPr spcFirstLastPara="1" wrap="square" lIns="91425" tIns="91425" rIns="91425" bIns="91425" anchor="t" anchorCtr="0">
            <a:noAutofit/>
          </a:bodyPr>
          <a:lstStyle/>
          <a:p>
            <a:r>
              <a:rPr lang="en">
                <a:solidFill>
                  <a:schemeClr val="accent3"/>
                </a:solidFill>
                <a:ea typeface="Montserrat"/>
                <a:cs typeface="Montserrat"/>
              </a:rPr>
              <a:t>Materials and Methods</a:t>
            </a:r>
            <a:br>
              <a:rPr lang="en">
                <a:solidFill>
                  <a:srgbClr val="92D050"/>
                </a:solidFill>
                <a:latin typeface="Montserrat"/>
                <a:ea typeface="Montserrat"/>
                <a:cs typeface="Montserrat"/>
                <a:sym typeface="Montserrat"/>
              </a:rPr>
            </a:br>
            <a:r>
              <a:rPr lang="en" sz="1400">
                <a:solidFill>
                  <a:schemeClr val="tx1"/>
                </a:solidFill>
                <a:ea typeface="Montserrat"/>
                <a:cs typeface="Montserrat"/>
              </a:rPr>
              <a:t>Feature Extraction</a:t>
            </a:r>
            <a:endParaRPr lang="en" sz="1400">
              <a:solidFill>
                <a:schemeClr val="tx1"/>
              </a:solidFill>
              <a:latin typeface="Montserrat"/>
              <a:ea typeface="Montserrat"/>
              <a:cs typeface="Montserrat"/>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18</a:t>
            </a:fld>
            <a:endParaRPr lang="en"/>
          </a:p>
        </p:txBody>
      </p:sp>
      <p:sp>
        <p:nvSpPr>
          <p:cNvPr id="7" name="Text Placeholder 6">
            <a:extLst>
              <a:ext uri="{FF2B5EF4-FFF2-40B4-BE49-F238E27FC236}">
                <a16:creationId xmlns:a16="http://schemas.microsoft.com/office/drawing/2014/main" id="{54F1E2C4-8964-47FB-A6C7-A8D180061A95}"/>
              </a:ext>
            </a:extLst>
          </p:cNvPr>
          <p:cNvSpPr>
            <a:spLocks noGrp="1"/>
          </p:cNvSpPr>
          <p:nvPr>
            <p:ph type="body" idx="1"/>
          </p:nvPr>
        </p:nvSpPr>
        <p:spPr>
          <a:xfrm>
            <a:off x="311700" y="1095027"/>
            <a:ext cx="8520600" cy="3150900"/>
          </a:xfrm>
        </p:spPr>
        <p:txBody>
          <a:bodyPr/>
          <a:lstStyle/>
          <a:p>
            <a:endParaRPr lang="en-US"/>
          </a:p>
        </p:txBody>
      </p:sp>
      <p:graphicFrame>
        <p:nvGraphicFramePr>
          <p:cNvPr id="2" name="Table 2">
            <a:extLst>
              <a:ext uri="{FF2B5EF4-FFF2-40B4-BE49-F238E27FC236}">
                <a16:creationId xmlns:a16="http://schemas.microsoft.com/office/drawing/2014/main" id="{34F2135B-385B-4058-8476-C406EAAB3AF0}"/>
              </a:ext>
            </a:extLst>
          </p:cNvPr>
          <p:cNvGraphicFramePr>
            <a:graphicFrameLocks noGrp="1"/>
          </p:cNvGraphicFramePr>
          <p:nvPr/>
        </p:nvGraphicFramePr>
        <p:xfrm>
          <a:off x="875736" y="1667820"/>
          <a:ext cx="5120640" cy="1854200"/>
        </p:xfrm>
        <a:graphic>
          <a:graphicData uri="http://schemas.openxmlformats.org/drawingml/2006/table">
            <a:tbl>
              <a:tblPr firstRow="1" bandRow="1">
                <a:tableStyleId>{EE12A3D7-DCE6-43CE-B7A6-0A7DA9C70CEE}</a:tableStyleId>
              </a:tblPr>
              <a:tblGrid>
                <a:gridCol w="853440">
                  <a:extLst>
                    <a:ext uri="{9D8B030D-6E8A-4147-A177-3AD203B41FA5}">
                      <a16:colId xmlns:a16="http://schemas.microsoft.com/office/drawing/2014/main" val="3394915800"/>
                    </a:ext>
                  </a:extLst>
                </a:gridCol>
                <a:gridCol w="853440">
                  <a:extLst>
                    <a:ext uri="{9D8B030D-6E8A-4147-A177-3AD203B41FA5}">
                      <a16:colId xmlns:a16="http://schemas.microsoft.com/office/drawing/2014/main" val="1815447895"/>
                    </a:ext>
                  </a:extLst>
                </a:gridCol>
                <a:gridCol w="853440">
                  <a:extLst>
                    <a:ext uri="{9D8B030D-6E8A-4147-A177-3AD203B41FA5}">
                      <a16:colId xmlns:a16="http://schemas.microsoft.com/office/drawing/2014/main" val="3147032042"/>
                    </a:ext>
                  </a:extLst>
                </a:gridCol>
                <a:gridCol w="853440">
                  <a:extLst>
                    <a:ext uri="{9D8B030D-6E8A-4147-A177-3AD203B41FA5}">
                      <a16:colId xmlns:a16="http://schemas.microsoft.com/office/drawing/2014/main" val="1839695977"/>
                    </a:ext>
                  </a:extLst>
                </a:gridCol>
                <a:gridCol w="853440">
                  <a:extLst>
                    <a:ext uri="{9D8B030D-6E8A-4147-A177-3AD203B41FA5}">
                      <a16:colId xmlns:a16="http://schemas.microsoft.com/office/drawing/2014/main" val="3341980326"/>
                    </a:ext>
                  </a:extLst>
                </a:gridCol>
                <a:gridCol w="853440">
                  <a:extLst>
                    <a:ext uri="{9D8B030D-6E8A-4147-A177-3AD203B41FA5}">
                      <a16:colId xmlns:a16="http://schemas.microsoft.com/office/drawing/2014/main" val="1603267629"/>
                    </a:ext>
                  </a:extLst>
                </a:gridCol>
              </a:tblGrid>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656034652"/>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119755400"/>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741784526"/>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942285367"/>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737724771"/>
                  </a:ext>
                </a:extLst>
              </a:tr>
            </a:tbl>
          </a:graphicData>
        </a:graphic>
      </p:graphicFrame>
      <p:graphicFrame>
        <p:nvGraphicFramePr>
          <p:cNvPr id="3" name="Table 5">
            <a:extLst>
              <a:ext uri="{FF2B5EF4-FFF2-40B4-BE49-F238E27FC236}">
                <a16:creationId xmlns:a16="http://schemas.microsoft.com/office/drawing/2014/main" id="{62257EE8-E39F-4090-AFAC-53DA6F822620}"/>
              </a:ext>
            </a:extLst>
          </p:cNvPr>
          <p:cNvGraphicFramePr>
            <a:graphicFrameLocks noGrp="1"/>
          </p:cNvGraphicFramePr>
          <p:nvPr>
            <p:extLst>
              <p:ext uri="{D42A27DB-BD31-4B8C-83A1-F6EECF244321}">
                <p14:modId xmlns:p14="http://schemas.microsoft.com/office/powerpoint/2010/main" val="3246405237"/>
              </p:ext>
            </p:extLst>
          </p:nvPr>
        </p:nvGraphicFramePr>
        <p:xfrm>
          <a:off x="98777" y="1044222"/>
          <a:ext cx="8997867" cy="3733635"/>
        </p:xfrm>
        <a:graphic>
          <a:graphicData uri="http://schemas.openxmlformats.org/drawingml/2006/table">
            <a:tbl>
              <a:tblPr firstRow="1" bandRow="1">
                <a:tableStyleId>{284E427A-3D55-4303-BF80-6455036E1DE7}</a:tableStyleId>
              </a:tblPr>
              <a:tblGrid>
                <a:gridCol w="698500">
                  <a:extLst>
                    <a:ext uri="{9D8B030D-6E8A-4147-A177-3AD203B41FA5}">
                      <a16:colId xmlns:a16="http://schemas.microsoft.com/office/drawing/2014/main" val="1961823803"/>
                    </a:ext>
                  </a:extLst>
                </a:gridCol>
                <a:gridCol w="7626015">
                  <a:extLst>
                    <a:ext uri="{9D8B030D-6E8A-4147-A177-3AD203B41FA5}">
                      <a16:colId xmlns:a16="http://schemas.microsoft.com/office/drawing/2014/main" val="742290640"/>
                    </a:ext>
                  </a:extLst>
                </a:gridCol>
                <a:gridCol w="673352">
                  <a:extLst>
                    <a:ext uri="{9D8B030D-6E8A-4147-A177-3AD203B41FA5}">
                      <a16:colId xmlns:a16="http://schemas.microsoft.com/office/drawing/2014/main" val="3008373693"/>
                    </a:ext>
                  </a:extLst>
                </a:gridCol>
              </a:tblGrid>
              <a:tr h="368577">
                <a:tc>
                  <a:txBody>
                    <a:bodyPr/>
                    <a:lstStyle/>
                    <a:p>
                      <a:r>
                        <a:rPr lang="en-US" sz="1000"/>
                        <a:t>Domain</a:t>
                      </a:r>
                    </a:p>
                  </a:txBody>
                  <a:tcPr/>
                </a:tc>
                <a:tc>
                  <a:txBody>
                    <a:bodyPr/>
                    <a:lstStyle/>
                    <a:p>
                      <a:r>
                        <a:rPr lang="en-US" sz="1000"/>
                        <a:t>                                                                                                           Features</a:t>
                      </a:r>
                    </a:p>
                  </a:txBody>
                  <a:tcPr/>
                </a:tc>
                <a:tc>
                  <a:txBody>
                    <a:bodyPr/>
                    <a:lstStyle/>
                    <a:p>
                      <a:r>
                        <a:rPr lang="en-US" sz="1000"/>
                        <a:t>Included in</a:t>
                      </a:r>
                    </a:p>
                  </a:txBody>
                  <a:tcPr/>
                </a:tc>
                <a:extLst>
                  <a:ext uri="{0D108BD9-81ED-4DB2-BD59-A6C34878D82A}">
                    <a16:rowId xmlns:a16="http://schemas.microsoft.com/office/drawing/2014/main" val="1230507828"/>
                  </a:ext>
                </a:extLst>
              </a:tr>
              <a:tr h="937605">
                <a:tc>
                  <a:txBody>
                    <a:bodyPr/>
                    <a:lstStyle/>
                    <a:p>
                      <a:r>
                        <a:rPr lang="en-US" sz="1000" b="0">
                          <a:solidFill>
                            <a:schemeClr val="bg2"/>
                          </a:solidFill>
                        </a:rPr>
                        <a:t>Time</a:t>
                      </a:r>
                    </a:p>
                    <a:p>
                      <a:pPr lvl="0">
                        <a:buNone/>
                      </a:pPr>
                      <a:endParaRPr lang="en-US" sz="1000" b="0">
                        <a:solidFill>
                          <a:schemeClr val="bg2"/>
                        </a:solidFill>
                      </a:endParaRPr>
                    </a:p>
                    <a:p>
                      <a:pPr lvl="0">
                        <a:buNone/>
                      </a:pPr>
                      <a:r>
                        <a:rPr lang="en-US" sz="1000" b="0">
                          <a:solidFill>
                            <a:schemeClr val="bg2"/>
                          </a:solidFill>
                        </a:rPr>
                        <a:t>Domain</a:t>
                      </a:r>
                    </a:p>
                  </a:txBody>
                  <a:tcPr/>
                </a:tc>
                <a:tc>
                  <a:txBody>
                    <a:bodyPr/>
                    <a:lstStyle/>
                    <a:p>
                      <a:pPr lvl="0" algn="just">
                        <a:lnSpc>
                          <a:spcPct val="100000"/>
                        </a:lnSpc>
                        <a:spcBef>
                          <a:spcPts val="0"/>
                        </a:spcBef>
                        <a:spcAft>
                          <a:spcPts val="0"/>
                        </a:spcAft>
                        <a:buNone/>
                      </a:pPr>
                      <a:r>
                        <a:rPr lang="en-US" sz="1000" b="0" i="0" u="none" strike="noStrike" noProof="0">
                          <a:solidFill>
                            <a:schemeClr val="bg2"/>
                          </a:solidFill>
                          <a:latin typeface="Arial"/>
                        </a:rPr>
                        <a:t>Mean, Variance, </a:t>
                      </a:r>
                      <a:r>
                        <a:rPr lang="en-US" sz="1000" b="0" i="0" u="none" strike="noStrike" noProof="0" err="1">
                          <a:solidFill>
                            <a:schemeClr val="bg2"/>
                          </a:solidFill>
                          <a:latin typeface="Arial"/>
                        </a:rPr>
                        <a:t>Mode,Median</a:t>
                      </a:r>
                      <a:r>
                        <a:rPr lang="en-US" sz="1000" b="0" i="0" u="none" strike="noStrike" noProof="0">
                          <a:solidFill>
                            <a:schemeClr val="bg2"/>
                          </a:solidFill>
                          <a:latin typeface="Arial"/>
                        </a:rPr>
                        <a:t>, Skew, Standard Deviation, Kurtosis, Energy, Average Power, RMS, Katz fractal dimension, Nonlinear Energy, Approximate Entropy, </a:t>
                      </a:r>
                      <a:r>
                        <a:rPr lang="en-US" sz="1000" b="0" i="0" u="none" strike="noStrike" noProof="0" err="1">
                          <a:solidFill>
                            <a:schemeClr val="bg2"/>
                          </a:solidFill>
                          <a:latin typeface="Arial"/>
                        </a:rPr>
                        <a:t>Shanon</a:t>
                      </a:r>
                      <a:r>
                        <a:rPr lang="en-US" sz="1000" b="0" i="0" u="none" strike="noStrike" noProof="0">
                          <a:solidFill>
                            <a:schemeClr val="bg2"/>
                          </a:solidFill>
                          <a:latin typeface="Arial"/>
                        </a:rPr>
                        <a:t> Entropy, Permutation Entropy, Sample Entropy, Weighted Permutation Entropy, Singular Value, Decomposition, Hurst Exponent, Higuchi fractal dimension, Hjorth activity, mobility, complexity, Detrended Fluctuation Analysis, Number of local extrema, Number of zero-crossings, Petrosian fractal dimension</a:t>
                      </a:r>
                      <a:endParaRPr lang="en-US" sz="1000" b="0" i="0" u="none" strike="noStrike" noProof="0">
                        <a:solidFill>
                          <a:schemeClr val="bg2"/>
                        </a:solidFill>
                      </a:endParaRPr>
                    </a:p>
                    <a:p>
                      <a:pPr lvl="0" algn="l">
                        <a:lnSpc>
                          <a:spcPct val="100000"/>
                        </a:lnSpc>
                        <a:spcBef>
                          <a:spcPts val="0"/>
                        </a:spcBef>
                        <a:spcAft>
                          <a:spcPts val="0"/>
                        </a:spcAft>
                        <a:buNone/>
                      </a:pPr>
                      <a:endParaRPr lang="en-US" sz="1000" b="0" i="0" u="none" strike="noStrike" noProof="0">
                        <a:solidFill>
                          <a:schemeClr val="bg2"/>
                        </a:solidFill>
                        <a:latin typeface="Arial"/>
                      </a:endParaRPr>
                    </a:p>
                  </a:txBody>
                  <a:tcPr/>
                </a:tc>
                <a:tc>
                  <a:txBody>
                    <a:bodyPr/>
                    <a:lstStyle/>
                    <a:p>
                      <a:pPr lvl="0" algn="ctr">
                        <a:buNone/>
                      </a:pPr>
                      <a:r>
                        <a:rPr lang="en-US" sz="1000" b="1" i="0" u="none" strike="noStrike" noProof="0">
                          <a:solidFill>
                            <a:schemeClr val="bg2"/>
                          </a:solidFill>
                          <a:effectLst>
                            <a:outerShdw blurRad="38100" dist="38100" dir="2700000" algn="tl">
                              <a:srgbClr val="000000">
                                <a:alpha val="43137"/>
                              </a:srgbClr>
                            </a:outerShdw>
                          </a:effectLst>
                          <a:latin typeface="Arial"/>
                        </a:rPr>
                        <a:t>[13]</a:t>
                      </a:r>
                      <a:endParaRPr lang="en-US" sz="1000" b="1">
                        <a:solidFill>
                          <a:schemeClr val="bg2"/>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3077324070"/>
                  </a:ext>
                </a:extLst>
              </a:tr>
              <a:tr h="226319">
                <a:tc>
                  <a:txBody>
                    <a:bodyPr/>
                    <a:lstStyle/>
                    <a:p>
                      <a:endParaRPr lang="en-US" sz="1000" b="0">
                        <a:solidFill>
                          <a:schemeClr val="bg2"/>
                        </a:solidFill>
                      </a:endParaRPr>
                    </a:p>
                  </a:txBody>
                  <a:tcPr/>
                </a:tc>
                <a:tc>
                  <a:txBody>
                    <a:bodyPr/>
                    <a:lstStyle/>
                    <a:p>
                      <a:pPr lvl="0" algn="l">
                        <a:lnSpc>
                          <a:spcPct val="100000"/>
                        </a:lnSpc>
                        <a:spcBef>
                          <a:spcPts val="0"/>
                        </a:spcBef>
                        <a:spcAft>
                          <a:spcPts val="0"/>
                        </a:spcAft>
                        <a:buNone/>
                      </a:pPr>
                      <a:r>
                        <a:rPr lang="en-US" sz="1000" b="0" i="0" u="none" strike="noStrike" noProof="0">
                          <a:solidFill>
                            <a:schemeClr val="bg2"/>
                          </a:solidFill>
                          <a:latin typeface="Arial"/>
                        </a:rPr>
                        <a:t>First Difference, Second Difference, Normalized First Difference, Normalized Second Difference</a:t>
                      </a:r>
                      <a:endParaRPr lang="en-US" sz="1000" b="0">
                        <a:solidFill>
                          <a:schemeClr val="bg2"/>
                        </a:solidFill>
                      </a:endParaRPr>
                    </a:p>
                  </a:txBody>
                  <a:tcPr/>
                </a:tc>
                <a:tc>
                  <a:txBody>
                    <a:bodyPr/>
                    <a:lstStyle/>
                    <a:p>
                      <a:pPr lvl="0" algn="ctr">
                        <a:buNone/>
                      </a:pPr>
                      <a:r>
                        <a:rPr lang="en-US" sz="1000" b="1">
                          <a:solidFill>
                            <a:schemeClr val="bg2"/>
                          </a:solidFill>
                        </a:rPr>
                        <a:t>[14]</a:t>
                      </a:r>
                    </a:p>
                  </a:txBody>
                  <a:tcPr/>
                </a:tc>
                <a:extLst>
                  <a:ext uri="{0D108BD9-81ED-4DB2-BD59-A6C34878D82A}">
                    <a16:rowId xmlns:a16="http://schemas.microsoft.com/office/drawing/2014/main" val="3221651947"/>
                  </a:ext>
                </a:extLst>
              </a:tr>
              <a:tr h="795351">
                <a:tc>
                  <a:txBody>
                    <a:bodyPr/>
                    <a:lstStyle/>
                    <a:p>
                      <a:pPr lvl="0">
                        <a:buNone/>
                      </a:pPr>
                      <a:r>
                        <a:rPr lang="en-US" sz="1000" b="0">
                          <a:solidFill>
                            <a:schemeClr val="bg2"/>
                          </a:solidFill>
                        </a:rPr>
                        <a:t>Frequency Domain</a:t>
                      </a:r>
                    </a:p>
                  </a:txBody>
                  <a:tcPr/>
                </a:tc>
                <a:tc>
                  <a:txBody>
                    <a:bodyPr/>
                    <a:lstStyle/>
                    <a:p>
                      <a:pPr lvl="0" algn="l">
                        <a:lnSpc>
                          <a:spcPct val="100000"/>
                        </a:lnSpc>
                        <a:spcBef>
                          <a:spcPts val="0"/>
                        </a:spcBef>
                        <a:spcAft>
                          <a:spcPts val="0"/>
                        </a:spcAft>
                        <a:buNone/>
                      </a:pPr>
                      <a:r>
                        <a:rPr lang="en-US" sz="1000" b="0" i="0" u="none" strike="noStrike" noProof="0">
                          <a:solidFill>
                            <a:schemeClr val="bg2"/>
                          </a:solidFill>
                        </a:rPr>
                        <a:t>Mean, Variance, Mode, Median, Skew, Standard, Deviation, Kurtosis, Energy, Average Power, RMS for 5, frequency bands( 0.5-4 Hz, 4-7 Hz, 8-13 Hz, 13-30 Hz, 30-40 Hz) after applying PSD on raw data, </a:t>
                      </a:r>
                      <a:r>
                        <a:rPr lang="en-US" sz="1000" b="0" i="0" u="none" strike="noStrike" noProof="0">
                          <a:solidFill>
                            <a:schemeClr val="bg2"/>
                          </a:solidFill>
                          <a:latin typeface="Arial"/>
                        </a:rPr>
                        <a:t>Spectral Edge Frequency, Intensity weighted mean frequency, Spectral Entropy, Intensity weighted bandwidth, Mean of Peak Frequency after applying PSD on the raw data.</a:t>
                      </a:r>
                    </a:p>
                    <a:p>
                      <a:pPr lvl="0" algn="l">
                        <a:lnSpc>
                          <a:spcPct val="100000"/>
                        </a:lnSpc>
                        <a:spcBef>
                          <a:spcPts val="0"/>
                        </a:spcBef>
                        <a:spcAft>
                          <a:spcPts val="0"/>
                        </a:spcAft>
                        <a:buNone/>
                      </a:pPr>
                      <a:endParaRPr lang="en-US" sz="1000" b="0" i="0" u="none" strike="noStrike" noProof="0">
                        <a:solidFill>
                          <a:schemeClr val="bg2"/>
                        </a:solidFill>
                      </a:endParaRPr>
                    </a:p>
                  </a:txBody>
                  <a:tcPr/>
                </a:tc>
                <a:tc>
                  <a:txBody>
                    <a:bodyPr/>
                    <a:lstStyle/>
                    <a:p>
                      <a:pPr lvl="0" algn="ctr">
                        <a:buNone/>
                      </a:pPr>
                      <a:r>
                        <a:rPr lang="en-US" sz="1000" b="1">
                          <a:solidFill>
                            <a:schemeClr val="bg2"/>
                          </a:solidFill>
                          <a:effectLst>
                            <a:outerShdw blurRad="38100" dist="38100" dir="2700000" algn="tl">
                              <a:srgbClr val="000000">
                                <a:alpha val="43137"/>
                              </a:srgbClr>
                            </a:outerShdw>
                          </a:effectLst>
                        </a:rPr>
                        <a:t>[13]</a:t>
                      </a:r>
                    </a:p>
                  </a:txBody>
                  <a:tcPr/>
                </a:tc>
                <a:extLst>
                  <a:ext uri="{0D108BD9-81ED-4DB2-BD59-A6C34878D82A}">
                    <a16:rowId xmlns:a16="http://schemas.microsoft.com/office/drawing/2014/main" val="1570316"/>
                  </a:ext>
                </a:extLst>
              </a:tr>
              <a:tr h="368577">
                <a:tc>
                  <a:txBody>
                    <a:bodyPr/>
                    <a:lstStyle/>
                    <a:p>
                      <a:pPr lvl="0">
                        <a:buNone/>
                      </a:pPr>
                      <a:endParaRPr lang="en-US" sz="1000" b="0">
                        <a:solidFill>
                          <a:schemeClr val="bg2"/>
                        </a:solidFill>
                      </a:endParaRPr>
                    </a:p>
                  </a:txBody>
                  <a:tcPr/>
                </a:tc>
                <a:tc>
                  <a:txBody>
                    <a:bodyPr/>
                    <a:lstStyle/>
                    <a:p>
                      <a:pPr lvl="0" algn="l">
                        <a:lnSpc>
                          <a:spcPct val="100000"/>
                        </a:lnSpc>
                        <a:spcBef>
                          <a:spcPts val="0"/>
                        </a:spcBef>
                        <a:spcAft>
                          <a:spcPts val="0"/>
                        </a:spcAft>
                        <a:buNone/>
                      </a:pPr>
                      <a:r>
                        <a:rPr lang="en-US" sz="1000" b="0" i="0" u="none" strike="noStrike" noProof="0">
                          <a:solidFill>
                            <a:schemeClr val="bg2"/>
                          </a:solidFill>
                          <a:latin typeface="Arial"/>
                        </a:rPr>
                        <a:t>First Difference, Second Difference, Normalized First  Difference, Normalized Second Difference after  applying PSD on raw data</a:t>
                      </a:r>
                      <a:endParaRPr lang="en-US" sz="1000" b="0">
                        <a:solidFill>
                          <a:schemeClr val="bg2"/>
                        </a:solidFill>
                      </a:endParaRPr>
                    </a:p>
                  </a:txBody>
                  <a:tcPr/>
                </a:tc>
                <a:tc>
                  <a:txBody>
                    <a:bodyPr/>
                    <a:lstStyle/>
                    <a:p>
                      <a:pPr lvl="0" algn="ctr">
                        <a:buNone/>
                      </a:pPr>
                      <a:r>
                        <a:rPr lang="en-US" sz="1000" b="1">
                          <a:solidFill>
                            <a:schemeClr val="bg2"/>
                          </a:solidFill>
                          <a:effectLst>
                            <a:outerShdw blurRad="38100" dist="38100" dir="2700000" algn="tl">
                              <a:srgbClr val="000000">
                                <a:alpha val="43137"/>
                              </a:srgbClr>
                            </a:outerShdw>
                          </a:effectLst>
                        </a:rPr>
                        <a:t>[14]</a:t>
                      </a:r>
                    </a:p>
                  </a:txBody>
                  <a:tcPr/>
                </a:tc>
                <a:extLst>
                  <a:ext uri="{0D108BD9-81ED-4DB2-BD59-A6C34878D82A}">
                    <a16:rowId xmlns:a16="http://schemas.microsoft.com/office/drawing/2014/main" val="2967680025"/>
                  </a:ext>
                </a:extLst>
              </a:tr>
              <a:tr h="290982">
                <a:tc>
                  <a:txBody>
                    <a:bodyPr/>
                    <a:lstStyle/>
                    <a:p>
                      <a:pPr lvl="0">
                        <a:buNone/>
                      </a:pPr>
                      <a:endParaRPr lang="en-US" sz="1000" b="0">
                        <a:solidFill>
                          <a:schemeClr val="bg2"/>
                        </a:solidFill>
                      </a:endParaRPr>
                    </a:p>
                  </a:txBody>
                  <a:tcPr/>
                </a:tc>
                <a:tc>
                  <a:txBody>
                    <a:bodyPr/>
                    <a:lstStyle/>
                    <a:p>
                      <a:pPr lvl="0" algn="l">
                        <a:lnSpc>
                          <a:spcPct val="100000"/>
                        </a:lnSpc>
                        <a:spcBef>
                          <a:spcPts val="0"/>
                        </a:spcBef>
                        <a:spcAft>
                          <a:spcPts val="0"/>
                        </a:spcAft>
                        <a:buNone/>
                      </a:pPr>
                      <a:r>
                        <a:rPr lang="en-US" sz="1000" b="0" i="0" u="none" strike="noStrike" noProof="0">
                          <a:solidFill>
                            <a:schemeClr val="bg2"/>
                          </a:solidFill>
                          <a:latin typeface="Arial"/>
                        </a:rPr>
                        <a:t>Rational Asymmetry, Differential Asymmetry</a:t>
                      </a:r>
                      <a:endParaRPr lang="en-US" sz="1000" b="0">
                        <a:solidFill>
                          <a:schemeClr val="bg2"/>
                        </a:solidFill>
                      </a:endParaRPr>
                    </a:p>
                  </a:txBody>
                  <a:tcPr/>
                </a:tc>
                <a:tc>
                  <a:txBody>
                    <a:bodyPr/>
                    <a:lstStyle/>
                    <a:p>
                      <a:pPr lvl="0" algn="ctr">
                        <a:buNone/>
                      </a:pPr>
                      <a:r>
                        <a:rPr lang="en-US" sz="1000" b="1" i="0" u="none" strike="noStrike" noProof="0">
                          <a:solidFill>
                            <a:schemeClr val="bg2"/>
                          </a:solidFill>
                          <a:effectLst>
                            <a:outerShdw blurRad="38100" dist="38100" dir="2700000" algn="tl">
                              <a:srgbClr val="000000">
                                <a:alpha val="43137"/>
                              </a:srgbClr>
                            </a:outerShdw>
                          </a:effectLst>
                          <a:latin typeface="Arial"/>
                        </a:rPr>
                        <a:t>[15]</a:t>
                      </a:r>
                    </a:p>
                  </a:txBody>
                  <a:tcPr/>
                </a:tc>
                <a:extLst>
                  <a:ext uri="{0D108BD9-81ED-4DB2-BD59-A6C34878D82A}">
                    <a16:rowId xmlns:a16="http://schemas.microsoft.com/office/drawing/2014/main" val="1785727937"/>
                  </a:ext>
                </a:extLst>
              </a:tr>
              <a:tr h="653093">
                <a:tc>
                  <a:txBody>
                    <a:bodyPr/>
                    <a:lstStyle/>
                    <a:p>
                      <a:pPr lvl="0">
                        <a:buNone/>
                      </a:pPr>
                      <a:r>
                        <a:rPr lang="en-US" sz="1000" b="0">
                          <a:solidFill>
                            <a:schemeClr val="bg2"/>
                          </a:solidFill>
                        </a:rPr>
                        <a:t>Wavelet</a:t>
                      </a:r>
                    </a:p>
                  </a:txBody>
                  <a:tcPr/>
                </a:tc>
                <a:tc>
                  <a:txBody>
                    <a:bodyPr/>
                    <a:lstStyle/>
                    <a:p>
                      <a:pPr lvl="0" algn="l">
                        <a:lnSpc>
                          <a:spcPct val="100000"/>
                        </a:lnSpc>
                        <a:spcBef>
                          <a:spcPts val="0"/>
                        </a:spcBef>
                        <a:spcAft>
                          <a:spcPts val="0"/>
                        </a:spcAft>
                        <a:buNone/>
                      </a:pPr>
                      <a:r>
                        <a:rPr lang="en-US" sz="1000" b="0" i="0" u="none" strike="noStrike" noProof="0">
                          <a:solidFill>
                            <a:schemeClr val="bg2"/>
                          </a:solidFill>
                          <a:latin typeface="Arial"/>
                        </a:rPr>
                        <a:t>Mean, Variance, Mode, Median, Skew, Standard deviation, Kurtosis, Energy, Average Power, RMS, Shannon Entropy, Approximate Entropy,  Permutation Entropy, Weighted Permutation Entropy, Hurst Exponent, Higuchi Fractal Dimension, Petrosian Fractal Dimension, Spectral Entropy, Mean of Peak Frequency, Auto Regressive and Auto Regressive, moving Average model parameters computed on decomposition coefficients</a:t>
                      </a:r>
                      <a:endParaRPr lang="en-US" sz="1000" b="0">
                        <a:solidFill>
                          <a:schemeClr val="bg2"/>
                        </a:solidFill>
                      </a:endParaRPr>
                    </a:p>
                  </a:txBody>
                  <a:tcPr/>
                </a:tc>
                <a:tc>
                  <a:txBody>
                    <a:bodyPr/>
                    <a:lstStyle/>
                    <a:p>
                      <a:pPr lvl="0" algn="ctr">
                        <a:buNone/>
                      </a:pPr>
                      <a:r>
                        <a:rPr lang="en-US" sz="1000" b="1" i="0" u="none" strike="noStrike" noProof="0">
                          <a:solidFill>
                            <a:schemeClr val="bg2"/>
                          </a:solidFill>
                          <a:effectLst>
                            <a:outerShdw blurRad="38100" dist="38100" dir="2700000" algn="tl">
                              <a:srgbClr val="000000">
                                <a:alpha val="43137"/>
                              </a:srgbClr>
                            </a:outerShdw>
                          </a:effectLst>
                          <a:latin typeface="Arial"/>
                        </a:rPr>
                        <a:t>[13]</a:t>
                      </a:r>
                    </a:p>
                  </a:txBody>
                  <a:tcPr/>
                </a:tc>
                <a:extLst>
                  <a:ext uri="{0D108BD9-81ED-4DB2-BD59-A6C34878D82A}">
                    <a16:rowId xmlns:a16="http://schemas.microsoft.com/office/drawing/2014/main" val="3454753118"/>
                  </a:ext>
                </a:extLst>
              </a:tr>
            </a:tbl>
          </a:graphicData>
        </a:graphic>
      </p:graphicFrame>
      <p:sp>
        <p:nvSpPr>
          <p:cNvPr id="5" name="TextBox 4">
            <a:extLst>
              <a:ext uri="{FF2B5EF4-FFF2-40B4-BE49-F238E27FC236}">
                <a16:creationId xmlns:a16="http://schemas.microsoft.com/office/drawing/2014/main" id="{96CFA3E0-A8A7-4EAB-8CCA-0F15D3B1A478}"/>
              </a:ext>
            </a:extLst>
          </p:cNvPr>
          <p:cNvSpPr txBox="1"/>
          <p:nvPr/>
        </p:nvSpPr>
        <p:spPr>
          <a:xfrm>
            <a:off x="1450622" y="4749094"/>
            <a:ext cx="670136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1"/>
                </a:solidFill>
              </a:rPr>
              <a:t>Table. Features extracted in this study from time, frequency and wavelet domain</a:t>
            </a:r>
          </a:p>
        </p:txBody>
      </p:sp>
    </p:spTree>
    <p:extLst>
      <p:ext uri="{BB962C8B-B14F-4D97-AF65-F5344CB8AC3E}">
        <p14:creationId xmlns:p14="http://schemas.microsoft.com/office/powerpoint/2010/main" val="12127697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09"/>
        <p:cNvGrpSpPr/>
        <p:nvPr/>
      </p:nvGrpSpPr>
      <p:grpSpPr>
        <a:xfrm>
          <a:off x="0" y="0"/>
          <a:ext cx="0" cy="0"/>
          <a:chOff x="0" y="0"/>
          <a:chExt cx="0" cy="0"/>
        </a:xfrm>
      </p:grpSpPr>
      <p:sp>
        <p:nvSpPr>
          <p:cNvPr id="210" name="Google Shape;210;p28"/>
          <p:cNvSpPr txBox="1">
            <a:spLocks noGrp="1"/>
          </p:cNvSpPr>
          <p:nvPr>
            <p:ph type="title"/>
          </p:nvPr>
        </p:nvSpPr>
        <p:spPr>
          <a:xfrm>
            <a:off x="311700" y="86683"/>
            <a:ext cx="8520600" cy="627321"/>
          </a:xfrm>
          <a:prstGeom prst="rect">
            <a:avLst/>
          </a:prstGeom>
        </p:spPr>
        <p:txBody>
          <a:bodyPr spcFirstLastPara="1" wrap="square" lIns="91425" tIns="91425" rIns="91425" bIns="91425" anchor="t" anchorCtr="0">
            <a:noAutofit/>
          </a:bodyPr>
          <a:lstStyle/>
          <a:p>
            <a:r>
              <a:rPr lang="en">
                <a:solidFill>
                  <a:schemeClr val="accent3"/>
                </a:solidFill>
                <a:ea typeface="Montserrat"/>
                <a:cs typeface="Montserrat"/>
              </a:rPr>
              <a:t>Materials and Methods</a:t>
            </a:r>
            <a:br>
              <a:rPr lang="en-IN" sz="1600">
                <a:solidFill>
                  <a:schemeClr val="accent1">
                    <a:lumMod val="60000"/>
                    <a:lumOff val="40000"/>
                  </a:schemeClr>
                </a:solidFill>
                <a:latin typeface="Montserrat"/>
                <a:ea typeface="Montserrat"/>
                <a:cs typeface="Montserrat"/>
                <a:sym typeface="Montserrat"/>
              </a:rPr>
            </a:br>
            <a:br>
              <a:rPr lang="en-IN" sz="1600">
                <a:latin typeface="Montserrat"/>
                <a:ea typeface="Montserrat"/>
                <a:cs typeface="Montserrat"/>
                <a:sym typeface="Montserrat"/>
              </a:rPr>
            </a:br>
            <a:r>
              <a:rPr lang="en" sz="1600">
                <a:solidFill>
                  <a:schemeClr val="tx1"/>
                </a:solidFill>
                <a:ea typeface="Montserrat"/>
                <a:cs typeface="Montserrat"/>
              </a:rPr>
              <a:t>GA based Feature Selection</a:t>
            </a:r>
            <a:endParaRPr lang="en" sz="1600">
              <a:solidFill>
                <a:schemeClr val="tx1"/>
              </a:solidFill>
              <a:latin typeface="Montserrat"/>
              <a:ea typeface="Montserrat"/>
              <a:cs typeface="Montserrat"/>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19</a:t>
            </a:fld>
            <a:endParaRPr lang="en"/>
          </a:p>
        </p:txBody>
      </p:sp>
      <p:sp>
        <p:nvSpPr>
          <p:cNvPr id="3" name="Text Placeholder 2">
            <a:extLst>
              <a:ext uri="{FF2B5EF4-FFF2-40B4-BE49-F238E27FC236}">
                <a16:creationId xmlns:a16="http://schemas.microsoft.com/office/drawing/2014/main" id="{B80DB2A7-D9B6-41A8-AA93-DE4276F259AA}"/>
              </a:ext>
            </a:extLst>
          </p:cNvPr>
          <p:cNvSpPr>
            <a:spLocks noGrp="1"/>
          </p:cNvSpPr>
          <p:nvPr>
            <p:ph type="body" idx="1"/>
          </p:nvPr>
        </p:nvSpPr>
        <p:spPr>
          <a:xfrm>
            <a:off x="226208" y="1254270"/>
            <a:ext cx="8606092" cy="3802546"/>
          </a:xfrm>
        </p:spPr>
        <p:txBody>
          <a:bodyPr/>
          <a:lstStyle/>
          <a:p>
            <a:pPr>
              <a:lnSpc>
                <a:spcPct val="100000"/>
              </a:lnSpc>
            </a:pPr>
            <a:r>
              <a:rPr lang="en-US"/>
              <a:t>GA is implemented to select the most relevant features. </a:t>
            </a:r>
          </a:p>
          <a:p>
            <a:pPr lvl="1">
              <a:lnSpc>
                <a:spcPct val="100000"/>
              </a:lnSpc>
              <a:spcBef>
                <a:spcPts val="0"/>
              </a:spcBef>
            </a:pPr>
            <a:r>
              <a:rPr lang="en-US"/>
              <a:t>Each chromosome in the individual is represented as a </a:t>
            </a:r>
            <a:r>
              <a:rPr lang="en-US">
                <a:solidFill>
                  <a:srgbClr val="C00000"/>
                </a:solidFill>
              </a:rPr>
              <a:t>bit-string of 0's and 1's</a:t>
            </a:r>
            <a:r>
              <a:rPr lang="en-US"/>
              <a:t>. </a:t>
            </a:r>
          </a:p>
          <a:p>
            <a:pPr lvl="1">
              <a:lnSpc>
                <a:spcPct val="100000"/>
              </a:lnSpc>
              <a:spcBef>
                <a:spcPts val="0"/>
              </a:spcBef>
            </a:pPr>
            <a:r>
              <a:rPr lang="en-US"/>
              <a:t>Size of the individual is the </a:t>
            </a:r>
            <a:r>
              <a:rPr lang="en-US">
                <a:solidFill>
                  <a:srgbClr val="FFFFFF"/>
                </a:solidFill>
              </a:rPr>
              <a:t>no of features</a:t>
            </a:r>
            <a:r>
              <a:rPr lang="en-US"/>
              <a:t> presented in the </a:t>
            </a:r>
            <a:r>
              <a:rPr lang="en-US">
                <a:solidFill>
                  <a:srgbClr val="C00000"/>
                </a:solidFill>
              </a:rPr>
              <a:t>feature space i.e. 664</a:t>
            </a:r>
            <a:r>
              <a:rPr lang="en-US"/>
              <a:t>.</a:t>
            </a:r>
          </a:p>
          <a:p>
            <a:pPr lvl="1">
              <a:lnSpc>
                <a:spcPct val="100000"/>
              </a:lnSpc>
              <a:spcBef>
                <a:spcPts val="0"/>
              </a:spcBef>
            </a:pPr>
            <a:r>
              <a:rPr lang="en-US"/>
              <a:t>Presence of a feature vector is represented by the following rules: If we have '0' bit in a gene position then we are not taking that feature and if we have '1' in a gene position then we are taking that feature for our classification problem.</a:t>
            </a:r>
            <a:endParaRPr lang="en-US">
              <a:solidFill>
                <a:srgbClr val="FFFFFF"/>
              </a:solidFill>
            </a:endParaRPr>
          </a:p>
          <a:p>
            <a:pPr>
              <a:lnSpc>
                <a:spcPct val="100000"/>
              </a:lnSpc>
            </a:pPr>
            <a:r>
              <a:rPr lang="en-US"/>
              <a:t>Steps in GA includes :</a:t>
            </a:r>
          </a:p>
          <a:p>
            <a:pPr lvl="1">
              <a:lnSpc>
                <a:spcPct val="100000"/>
              </a:lnSpc>
            </a:pPr>
            <a:r>
              <a:rPr lang="en-US"/>
              <a:t>calculation of fitness value : </a:t>
            </a:r>
            <a:r>
              <a:rPr lang="en-US">
                <a:solidFill>
                  <a:srgbClr val="C00000"/>
                </a:solidFill>
              </a:rPr>
              <a:t>accuracy of the logistic regression model</a:t>
            </a:r>
            <a:endParaRPr lang="en-US"/>
          </a:p>
          <a:p>
            <a:pPr lvl="1">
              <a:lnSpc>
                <a:spcPct val="100000"/>
              </a:lnSpc>
              <a:spcBef>
                <a:spcPts val="0"/>
              </a:spcBef>
            </a:pPr>
            <a:r>
              <a:rPr lang="en-US"/>
              <a:t>selection of the individuals based on the fitness value:  </a:t>
            </a:r>
            <a:r>
              <a:rPr lang="en-US">
                <a:solidFill>
                  <a:srgbClr val="C00000"/>
                </a:solidFill>
              </a:rPr>
              <a:t>7-way tournament selection</a:t>
            </a:r>
          </a:p>
          <a:p>
            <a:pPr lvl="1">
              <a:lnSpc>
                <a:spcPct val="100000"/>
              </a:lnSpc>
              <a:spcBef>
                <a:spcPts val="0"/>
              </a:spcBef>
            </a:pPr>
            <a:r>
              <a:rPr lang="en-US"/>
              <a:t>cross-over and mutation:  </a:t>
            </a:r>
            <a:r>
              <a:rPr lang="en-US">
                <a:solidFill>
                  <a:srgbClr val="C00000"/>
                </a:solidFill>
              </a:rPr>
              <a:t>One-point cross over is used</a:t>
            </a:r>
            <a:r>
              <a:rPr lang="en-US"/>
              <a:t>.</a:t>
            </a:r>
          </a:p>
          <a:p>
            <a:pPr>
              <a:lnSpc>
                <a:spcPct val="100000"/>
              </a:lnSpc>
            </a:pPr>
            <a:r>
              <a:rPr lang="en-US"/>
              <a:t>GA Parameters: </a:t>
            </a:r>
          </a:p>
          <a:p>
            <a:pPr lvl="1">
              <a:lnSpc>
                <a:spcPct val="100000"/>
              </a:lnSpc>
            </a:pPr>
            <a:r>
              <a:rPr lang="en-US"/>
              <a:t>We have taken number of generations as </a:t>
            </a:r>
            <a:r>
              <a:rPr lang="en-US">
                <a:solidFill>
                  <a:srgbClr val="C00000"/>
                </a:solidFill>
              </a:rPr>
              <a:t>50 </a:t>
            </a:r>
            <a:r>
              <a:rPr lang="en-US"/>
              <a:t>(as stated in []), size of the population as </a:t>
            </a:r>
            <a:r>
              <a:rPr lang="en-US">
                <a:solidFill>
                  <a:srgbClr val="C00000"/>
                </a:solidFill>
              </a:rPr>
              <a:t>100</a:t>
            </a:r>
            <a:r>
              <a:rPr lang="en-US"/>
              <a:t> (as stated in []), crossover and mutation probability  as </a:t>
            </a:r>
            <a:r>
              <a:rPr lang="en-US">
                <a:solidFill>
                  <a:srgbClr val="C00000"/>
                </a:solidFill>
              </a:rPr>
              <a:t>0.65 and 0.001</a:t>
            </a:r>
            <a:r>
              <a:rPr lang="en-US"/>
              <a:t> respectively(as stated in []). The process is repeated with </a:t>
            </a:r>
            <a:r>
              <a:rPr lang="en-US">
                <a:solidFill>
                  <a:srgbClr val="C00000"/>
                </a:solidFill>
              </a:rPr>
              <a:t>10 generations</a:t>
            </a:r>
            <a:r>
              <a:rPr lang="en-US"/>
              <a:t>.</a:t>
            </a:r>
          </a:p>
          <a:p>
            <a:pPr lvl="1">
              <a:lnSpc>
                <a:spcPct val="100000"/>
              </a:lnSpc>
              <a:spcBef>
                <a:spcPts val="0"/>
              </a:spcBef>
            </a:pPr>
            <a:endParaRPr lang="en-US" i="0" u="none" strike="noStrike" baseline="0">
              <a:solidFill>
                <a:srgbClr val="FFFFFF"/>
              </a:solidFill>
              <a:latin typeface="Lato" panose="020F0502020204030203" pitchFamily="34" charset="0"/>
              <a:ea typeface="Lato" panose="020F0502020204030203" pitchFamily="34" charset="0"/>
              <a:cs typeface="Lato" panose="020F0502020204030203" pitchFamily="34" charset="0"/>
            </a:endParaRPr>
          </a:p>
          <a:p>
            <a:pPr lvl="1">
              <a:lnSpc>
                <a:spcPct val="100000"/>
              </a:lnSpc>
              <a:spcBef>
                <a:spcPts val="0"/>
              </a:spcBef>
            </a:pPr>
            <a:endParaRPr lang="en-US">
              <a:solidFill>
                <a:srgbClr val="FFFFFF"/>
              </a:solidFill>
              <a:latin typeface="Lato" panose="020F0502020204030203" pitchFamily="34" charset="0"/>
              <a:ea typeface="Lato" panose="020F0502020204030203" pitchFamily="34" charset="0"/>
              <a:cs typeface="Lato" panose="020F0502020204030203" pitchFamily="34" charset="0"/>
            </a:endParaRPr>
          </a:p>
          <a:p>
            <a:pPr>
              <a:lnSpc>
                <a:spcPct val="100000"/>
              </a:lnSpc>
            </a:pPr>
            <a:endParaRPr lang="en-US">
              <a:solidFill>
                <a:srgbClr val="FFFFFF"/>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1989331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a:off x="311700" y="372725"/>
            <a:ext cx="8520600" cy="6450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bg1">
                    <a:lumMod val="40000"/>
                    <a:lumOff val="60000"/>
                  </a:schemeClr>
                </a:solidFill>
                <a:latin typeface="Montserrat"/>
                <a:ea typeface="Montserrat"/>
                <a:cs typeface="Montserrat"/>
                <a:sym typeface="Montserrat"/>
              </a:rPr>
              <a:t>Outline</a:t>
            </a:r>
            <a:endParaRPr>
              <a:solidFill>
                <a:schemeClr val="bg1">
                  <a:lumMod val="40000"/>
                  <a:lumOff val="60000"/>
                </a:schemeClr>
              </a:solidFill>
              <a:latin typeface="Montserrat"/>
              <a:ea typeface="Montserrat"/>
              <a:cs typeface="Montserrat"/>
              <a:sym typeface="Montserrat"/>
            </a:endParaRPr>
          </a:p>
        </p:txBody>
      </p:sp>
      <p:sp>
        <p:nvSpPr>
          <p:cNvPr id="76" name="Google Shape;76;p14"/>
          <p:cNvSpPr txBox="1">
            <a:spLocks noGrp="1"/>
          </p:cNvSpPr>
          <p:nvPr>
            <p:ph type="body" idx="1"/>
          </p:nvPr>
        </p:nvSpPr>
        <p:spPr>
          <a:xfrm>
            <a:off x="311700" y="1213050"/>
            <a:ext cx="8520600" cy="3646967"/>
          </a:xfrm>
          <a:prstGeom prst="rect">
            <a:avLst/>
          </a:prstGeom>
          <a:ln>
            <a:noFill/>
          </a:ln>
        </p:spPr>
        <p:txBody>
          <a:bodyPr spcFirstLastPara="1" wrap="square" lIns="91425" tIns="91425" rIns="91425" bIns="91425" anchor="t" anchorCtr="0">
            <a:noAutofit/>
          </a:bodyPr>
          <a:lstStyle/>
          <a:p>
            <a:pPr marL="342900" lvl="0" indent="-342900">
              <a:lnSpc>
                <a:spcPct val="107000"/>
              </a:lnSpc>
              <a:buFont typeface="+mj-lt"/>
              <a:buAutoNum type="arabicPeriod"/>
            </a:pPr>
            <a:r>
              <a:rPr lang="en-IN" sz="1800">
                <a:effectLst/>
                <a:latin typeface="Calibri" panose="020F0502020204030204" pitchFamily="34" charset="0"/>
                <a:ea typeface="Calibri" panose="020F0502020204030204" pitchFamily="34" charset="0"/>
                <a:cs typeface="Times New Roman" panose="02020603050405020304" pitchFamily="18" charset="0"/>
              </a:rPr>
              <a:t>Introduction</a:t>
            </a:r>
          </a:p>
          <a:p>
            <a:pPr marL="685800">
              <a:lnSpc>
                <a:spcPct val="107000"/>
              </a:lnSpc>
            </a:pPr>
            <a:r>
              <a:rPr lang="en-IN" sz="1800">
                <a:solidFill>
                  <a:schemeClr val="tx1"/>
                </a:solidFill>
                <a:effectLst/>
                <a:latin typeface="CMSS10"/>
                <a:ea typeface="Calibri" panose="020F0502020204030204" pitchFamily="34" charset="0"/>
                <a:cs typeface="CMSS10"/>
              </a:rPr>
              <a:t>EEG based BCI </a:t>
            </a:r>
          </a:p>
          <a:p>
            <a:pPr marL="685800">
              <a:lnSpc>
                <a:spcPct val="107000"/>
              </a:lnSpc>
            </a:pPr>
            <a:r>
              <a:rPr lang="en-IN" sz="1800">
                <a:solidFill>
                  <a:schemeClr val="tx1"/>
                </a:solidFill>
                <a:effectLst/>
                <a:latin typeface="CMSS10"/>
                <a:ea typeface="Calibri" panose="020F0502020204030204" pitchFamily="34" charset="0"/>
                <a:cs typeface="CMSS10"/>
              </a:rPr>
              <a:t>Aim of the experiment and the motivation behind it</a:t>
            </a:r>
          </a:p>
          <a:p>
            <a:pPr marL="342900" indent="0">
              <a:lnSpc>
                <a:spcPct val="107000"/>
              </a:lnSpc>
              <a:buNone/>
            </a:pPr>
            <a:endParaRPr lang="en-IN"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IN">
                <a:latin typeface="Calibri"/>
                <a:ea typeface="Calibri" panose="020F0502020204030204" pitchFamily="34" charset="0"/>
                <a:cs typeface="Times New Roman"/>
              </a:rPr>
              <a:t>2.    Related </a:t>
            </a:r>
            <a:r>
              <a:rPr lang="en-IN" sz="1800">
                <a:effectLst/>
                <a:latin typeface="Calibri"/>
                <a:ea typeface="Calibri" panose="020F0502020204030204" pitchFamily="34" charset="0"/>
                <a:cs typeface="Times New Roman"/>
              </a:rPr>
              <a:t>Work</a:t>
            </a:r>
            <a:r>
              <a:rPr lang="en-IN">
                <a:latin typeface="Calibri"/>
                <a:ea typeface="Calibri" panose="020F0502020204030204" pitchFamily="34" charset="0"/>
                <a:cs typeface="Times New Roman"/>
              </a:rPr>
              <a:t> </a:t>
            </a:r>
            <a:endParaRPr lang="en-IN" sz="1800">
              <a:effectLst/>
              <a:latin typeface="Calibri"/>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IN">
                <a:latin typeface="Calibri"/>
                <a:ea typeface="Calibri" panose="020F0502020204030204" pitchFamily="34" charset="0"/>
                <a:cs typeface="Times New Roman"/>
              </a:rPr>
              <a:t>3.    Methodology</a:t>
            </a:r>
            <a:endParaRPr lang="en-IN" sz="1800">
              <a:effectLst/>
              <a:latin typeface="Calibri"/>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US">
                <a:latin typeface="Calibri"/>
                <a:ea typeface="Calibri" panose="020F0502020204030204" pitchFamily="34" charset="0"/>
                <a:cs typeface="Times New Roman"/>
              </a:rPr>
              <a:t>4.    Experimental</a:t>
            </a:r>
            <a:r>
              <a:rPr lang="en-US" sz="1800">
                <a:effectLst/>
                <a:latin typeface="Calibri"/>
                <a:ea typeface="Calibri" panose="020F0502020204030204" pitchFamily="34" charset="0"/>
                <a:cs typeface="Times New Roman"/>
              </a:rPr>
              <a:t> Results</a:t>
            </a:r>
          </a:p>
          <a:p>
            <a:pPr marL="342900" lvl="0" indent="-342900">
              <a:lnSpc>
                <a:spcPct val="107000"/>
              </a:lnSpc>
              <a:buFont typeface="+mj-lt"/>
              <a:buAutoNum type="arabicPeriod"/>
            </a:pP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a:latin typeface="Calibri"/>
                <a:ea typeface="Calibri" panose="020F0502020204030204" pitchFamily="34" charset="0"/>
                <a:cs typeface="Times New Roman"/>
              </a:rPr>
              <a:t>5.    Conclusion</a:t>
            </a:r>
            <a:r>
              <a:rPr lang="en-US" sz="1800">
                <a:effectLst/>
                <a:latin typeface="Calibri"/>
                <a:ea typeface="Calibri" panose="020F0502020204030204" pitchFamily="34" charset="0"/>
                <a:cs typeface="Times New Roman"/>
              </a:rPr>
              <a:t> and Further Works</a:t>
            </a:r>
            <a:endParaRPr lang="en-IN" sz="1800">
              <a:effectLst/>
              <a:latin typeface="Calibri"/>
              <a:ea typeface="Calibri" panose="020F0502020204030204" pitchFamily="34" charset="0"/>
              <a:cs typeface="Times New Roman"/>
            </a:endParaRPr>
          </a:p>
          <a:p>
            <a:pPr marL="457200" lvl="0" indent="-342900" algn="l" rtl="0">
              <a:spcBef>
                <a:spcPts val="0"/>
              </a:spcBef>
              <a:spcAft>
                <a:spcPts val="0"/>
              </a:spcAft>
              <a:buClr>
                <a:srgbClr val="FFFFFF"/>
              </a:buClr>
              <a:buSzPts val="1800"/>
              <a:buNone/>
            </a:pPr>
            <a:endParaRPr>
              <a:solidFill>
                <a:srgbClr val="FFFFFF"/>
              </a:solidFill>
            </a:endParaRPr>
          </a:p>
          <a:p>
            <a:pPr marL="457200" lvl="0" indent="-342900" algn="l" rtl="0">
              <a:spcBef>
                <a:spcPts val="1000"/>
              </a:spcBef>
              <a:spcAft>
                <a:spcPts val="1000"/>
              </a:spcAft>
              <a:buClr>
                <a:srgbClr val="FFFFFF"/>
              </a:buClr>
              <a:buSzPts val="1800"/>
              <a:buNone/>
            </a:pPr>
            <a:endParaRPr lang="en">
              <a:solidFill>
                <a:srgbClr val="FFFFFF"/>
              </a:solidFill>
            </a:endParaRPr>
          </a:p>
          <a:p>
            <a:pPr marL="457200" lvl="0" indent="-342900" algn="l" rtl="0">
              <a:spcBef>
                <a:spcPts val="1000"/>
              </a:spcBef>
              <a:spcAft>
                <a:spcPts val="1000"/>
              </a:spcAft>
              <a:buClr>
                <a:srgbClr val="FFFFFF"/>
              </a:buClr>
              <a:buSzPts val="1800"/>
              <a:buNone/>
            </a:pPr>
            <a:endParaRPr lang="en">
              <a:solidFill>
                <a:srgbClr val="FFFFFF"/>
              </a:solidFill>
            </a:endParaRPr>
          </a:p>
          <a:p>
            <a:pPr marL="457200" lvl="0" indent="-342900" algn="l" rtl="0">
              <a:spcBef>
                <a:spcPts val="1000"/>
              </a:spcBef>
              <a:spcAft>
                <a:spcPts val="1000"/>
              </a:spcAft>
              <a:buClr>
                <a:srgbClr val="FFFFFF"/>
              </a:buClr>
              <a:buSzPts val="1800"/>
              <a:buNone/>
            </a:pPr>
            <a:endParaRPr>
              <a:solidFill>
                <a:srgbClr val="FFFFFF"/>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a:t>
            </a:fld>
            <a:endParaRPr lang="e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74"/>
        <p:cNvGrpSpPr/>
        <p:nvPr/>
      </p:nvGrpSpPr>
      <p:grpSpPr>
        <a:xfrm>
          <a:off x="0" y="0"/>
          <a:ext cx="0" cy="0"/>
          <a:chOff x="0" y="0"/>
          <a:chExt cx="0" cy="0"/>
        </a:xfrm>
      </p:grpSpPr>
      <p:sp>
        <p:nvSpPr>
          <p:cNvPr id="275" name="Google Shape;275;p38"/>
          <p:cNvSpPr txBox="1">
            <a:spLocks noGrp="1"/>
          </p:cNvSpPr>
          <p:nvPr>
            <p:ph type="title"/>
          </p:nvPr>
        </p:nvSpPr>
        <p:spPr>
          <a:xfrm>
            <a:off x="226208" y="34583"/>
            <a:ext cx="8520600" cy="645000"/>
          </a:xfrm>
          <a:prstGeom prst="rect">
            <a:avLst/>
          </a:prstGeom>
        </p:spPr>
        <p:txBody>
          <a:bodyPr spcFirstLastPara="1" wrap="square" lIns="91425" tIns="91425" rIns="91425" bIns="91425" anchor="t" anchorCtr="0">
            <a:noAutofit/>
          </a:bodyPr>
          <a:lstStyle/>
          <a:p>
            <a:pPr lvl="0"/>
            <a:r>
              <a:rPr lang="en">
                <a:latin typeface="Montserrat"/>
                <a:ea typeface="Montserrat"/>
                <a:cs typeface="Montserrat"/>
                <a:sym typeface="Montserrat"/>
              </a:rPr>
              <a:t>Experimental</a:t>
            </a:r>
            <a:r>
              <a:rPr lang="en">
                <a:solidFill>
                  <a:srgbClr val="00B050"/>
                </a:solidFill>
                <a:latin typeface="Montserrat"/>
                <a:ea typeface="Montserrat"/>
                <a:cs typeface="Montserrat"/>
                <a:sym typeface="Montserrat"/>
              </a:rPr>
              <a:t> </a:t>
            </a:r>
            <a:r>
              <a:rPr lang="en">
                <a:solidFill>
                  <a:srgbClr val="00B050"/>
                </a:solidFill>
                <a:latin typeface="Montserrat" charset="0"/>
                <a:ea typeface="Montserrat"/>
                <a:cs typeface="Montserrat"/>
                <a:sym typeface="Montserrat"/>
              </a:rPr>
              <a:t>Results</a:t>
            </a:r>
            <a:endParaRPr>
              <a:solidFill>
                <a:srgbClr val="00B050"/>
              </a:solidFill>
              <a:latin typeface="Montserrat" charset="0"/>
              <a:ea typeface="Montserrat"/>
              <a:cs typeface="Montserrat"/>
              <a:sym typeface="Montserrat"/>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20</a:t>
            </a:fld>
            <a:endParaRPr lang="en"/>
          </a:p>
        </p:txBody>
      </p:sp>
      <p:sp>
        <p:nvSpPr>
          <p:cNvPr id="8" name="TextBox 7"/>
          <p:cNvSpPr txBox="1"/>
          <p:nvPr/>
        </p:nvSpPr>
        <p:spPr>
          <a:xfrm>
            <a:off x="-360272" y="4718943"/>
            <a:ext cx="9107080" cy="369332"/>
          </a:xfrm>
          <a:prstGeom prst="rect">
            <a:avLst/>
          </a:prstGeom>
          <a:noFill/>
        </p:spPr>
        <p:txBody>
          <a:bodyPr wrap="square" lIns="91440" tIns="45720" rIns="91440" bIns="45720" rtlCol="0" anchor="t">
            <a:spAutoFit/>
          </a:bodyPr>
          <a:lstStyle/>
          <a:p>
            <a:r>
              <a:rPr lang="en-IN" b="1">
                <a:solidFill>
                  <a:schemeClr val="tx1"/>
                </a:solidFill>
                <a:latin typeface="Lato"/>
              </a:rPr>
              <a:t>                  Figure : </a:t>
            </a:r>
            <a:r>
              <a:rPr lang="en-US" sz="1800" b="1" i="0" u="none" strike="noStrike" baseline="0">
                <a:solidFill>
                  <a:schemeClr val="accent4">
                    <a:lumMod val="75000"/>
                  </a:schemeClr>
                </a:solidFill>
                <a:effectLst>
                  <a:outerShdw blurRad="38100" dist="38100" dir="2700000" algn="tl">
                    <a:srgbClr val="000000">
                      <a:alpha val="43137"/>
                    </a:srgbClr>
                  </a:outerShdw>
                </a:effectLst>
                <a:latin typeface="CMR9"/>
              </a:rPr>
              <a:t>Performance comparison of the proposed method with the existing methods</a:t>
            </a:r>
            <a:endParaRPr lang="en-IN" b="1">
              <a:solidFill>
                <a:schemeClr val="accent4">
                  <a:lumMod val="75000"/>
                </a:schemeClr>
              </a:solidFill>
              <a:effectLst>
                <a:outerShdw blurRad="38100" dist="38100" dir="2700000" algn="tl">
                  <a:srgbClr val="000000">
                    <a:alpha val="43137"/>
                  </a:srgbClr>
                </a:outerShdw>
              </a:effectLst>
              <a:latin typeface="Lato" pitchFamily="34" charset="0"/>
            </a:endParaRPr>
          </a:p>
        </p:txBody>
      </p:sp>
      <p:pic>
        <p:nvPicPr>
          <p:cNvPr id="3" name="Picture 2">
            <a:extLst>
              <a:ext uri="{FF2B5EF4-FFF2-40B4-BE49-F238E27FC236}">
                <a16:creationId xmlns:a16="http://schemas.microsoft.com/office/drawing/2014/main" id="{4EB9558E-91BD-4E85-A519-22B176719F39}"/>
              </a:ext>
            </a:extLst>
          </p:cNvPr>
          <p:cNvPicPr>
            <a:picLocks noChangeAspect="1"/>
          </p:cNvPicPr>
          <p:nvPr/>
        </p:nvPicPr>
        <p:blipFill>
          <a:blip r:embed="rId3"/>
          <a:stretch>
            <a:fillRect/>
          </a:stretch>
        </p:blipFill>
        <p:spPr>
          <a:xfrm>
            <a:off x="0" y="1815257"/>
            <a:ext cx="9144000" cy="2903686"/>
          </a:xfrm>
          <a:prstGeom prst="rect">
            <a:avLst/>
          </a:prstGeom>
        </p:spPr>
      </p:pic>
      <p:pic>
        <p:nvPicPr>
          <p:cNvPr id="9" name="Picture 8">
            <a:extLst>
              <a:ext uri="{FF2B5EF4-FFF2-40B4-BE49-F238E27FC236}">
                <a16:creationId xmlns:a16="http://schemas.microsoft.com/office/drawing/2014/main" id="{79C4544B-A690-44C3-A550-85FB1A453355}"/>
              </a:ext>
            </a:extLst>
          </p:cNvPr>
          <p:cNvPicPr>
            <a:picLocks noChangeAspect="1"/>
          </p:cNvPicPr>
          <p:nvPr/>
        </p:nvPicPr>
        <p:blipFill rotWithShape="1">
          <a:blip r:embed="rId4"/>
          <a:srcRect l="827" t="9204" b="4713"/>
          <a:stretch/>
        </p:blipFill>
        <p:spPr>
          <a:xfrm>
            <a:off x="397192" y="655272"/>
            <a:ext cx="8342216" cy="844656"/>
          </a:xfrm>
          <a:prstGeom prst="rect">
            <a:avLst/>
          </a:prstGeom>
        </p:spPr>
      </p:pic>
      <p:sp>
        <p:nvSpPr>
          <p:cNvPr id="10" name="TextBox 9">
            <a:extLst>
              <a:ext uri="{FF2B5EF4-FFF2-40B4-BE49-F238E27FC236}">
                <a16:creationId xmlns:a16="http://schemas.microsoft.com/office/drawing/2014/main" id="{B92319CB-175B-4CAA-9D19-F48684B9530B}"/>
              </a:ext>
            </a:extLst>
          </p:cNvPr>
          <p:cNvSpPr txBox="1"/>
          <p:nvPr/>
        </p:nvSpPr>
        <p:spPr>
          <a:xfrm>
            <a:off x="-269962" y="1445925"/>
            <a:ext cx="9413961" cy="307777"/>
          </a:xfrm>
          <a:prstGeom prst="rect">
            <a:avLst/>
          </a:prstGeom>
          <a:noFill/>
        </p:spPr>
        <p:txBody>
          <a:bodyPr wrap="square" lIns="91440" tIns="45720" rIns="91440" bIns="45720" rtlCol="0" anchor="t">
            <a:spAutoFit/>
          </a:bodyPr>
          <a:lstStyle/>
          <a:p>
            <a:r>
              <a:rPr lang="en-IN" b="1">
                <a:solidFill>
                  <a:schemeClr val="tx1"/>
                </a:solidFill>
                <a:latin typeface="Lato"/>
              </a:rPr>
              <a:t>                Table : </a:t>
            </a:r>
            <a:r>
              <a:rPr lang="en-US" b="1" i="0" u="none" strike="noStrike" baseline="0">
                <a:solidFill>
                  <a:schemeClr val="accent4">
                    <a:lumMod val="75000"/>
                  </a:schemeClr>
                </a:solidFill>
                <a:effectLst>
                  <a:outerShdw blurRad="38100" dist="38100" dir="2700000" algn="tl">
                    <a:srgbClr val="000000">
                      <a:alpha val="43137"/>
                    </a:srgbClr>
                  </a:outerShdw>
                </a:effectLst>
                <a:latin typeface="CMR9"/>
              </a:rPr>
              <a:t>Comparison of the performance of with and without GA based feature selection</a:t>
            </a:r>
            <a:endParaRPr lang="en-IN" b="1">
              <a:solidFill>
                <a:schemeClr val="accent4">
                  <a:lumMod val="75000"/>
                </a:schemeClr>
              </a:solidFill>
              <a:effectLst>
                <a:outerShdw blurRad="38100" dist="38100" dir="2700000" algn="tl">
                  <a:srgbClr val="000000">
                    <a:alpha val="43137"/>
                  </a:srgbClr>
                </a:outerShdw>
              </a:effectLst>
              <a:latin typeface="Lato"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421"/>
        <p:cNvGrpSpPr/>
        <p:nvPr/>
      </p:nvGrpSpPr>
      <p:grpSpPr>
        <a:xfrm>
          <a:off x="0" y="0"/>
          <a:ext cx="0" cy="0"/>
          <a:chOff x="0" y="0"/>
          <a:chExt cx="0" cy="0"/>
        </a:xfrm>
      </p:grpSpPr>
      <p:sp>
        <p:nvSpPr>
          <p:cNvPr id="422" name="Google Shape;422;p53"/>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0" u="none" strike="noStrike" baseline="0">
                <a:latin typeface="Montserrat"/>
                <a:sym typeface="Montserrat"/>
              </a:rPr>
              <a:t>Conclusion and Future </a:t>
            </a:r>
            <a:r>
              <a:rPr lang="en">
                <a:solidFill>
                  <a:schemeClr val="accent1">
                    <a:lumMod val="40000"/>
                    <a:lumOff val="60000"/>
                  </a:schemeClr>
                </a:solidFill>
                <a:latin typeface="Montserrat"/>
                <a:sym typeface="Montserrat"/>
              </a:rPr>
              <a:t>Works</a:t>
            </a:r>
            <a:endParaRPr>
              <a:solidFill>
                <a:schemeClr val="tx1"/>
              </a:solidFill>
              <a:latin typeface="Montserrat"/>
              <a:ea typeface="Montserrat"/>
              <a:cs typeface="Montserrat"/>
              <a:sym typeface="Montserrat"/>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pPr marL="0" lvl="0" indent="0" algn="r" rtl="0">
                <a:spcBef>
                  <a:spcPts val="0"/>
                </a:spcBef>
                <a:spcAft>
                  <a:spcPts val="0"/>
                </a:spcAft>
                <a:buNone/>
              </a:pPr>
              <a:t>21</a:t>
            </a:fld>
            <a:endParaRPr lang="en"/>
          </a:p>
        </p:txBody>
      </p:sp>
      <p:sp>
        <p:nvSpPr>
          <p:cNvPr id="7" name="Text Placeholder 6">
            <a:extLst>
              <a:ext uri="{FF2B5EF4-FFF2-40B4-BE49-F238E27FC236}">
                <a16:creationId xmlns:a16="http://schemas.microsoft.com/office/drawing/2014/main" id="{193D90FC-72C5-4EF7-A448-0321045CC3C2}"/>
              </a:ext>
            </a:extLst>
          </p:cNvPr>
          <p:cNvSpPr>
            <a:spLocks noGrp="1"/>
          </p:cNvSpPr>
          <p:nvPr>
            <p:ph type="body" idx="1"/>
          </p:nvPr>
        </p:nvSpPr>
        <p:spPr/>
        <p:txBody>
          <a:bodyPr/>
          <a:lstStyle/>
          <a:p>
            <a:pPr algn="l"/>
            <a:r>
              <a:rPr lang="en-US" sz="1800" b="0" i="0" u="none" strike="noStrike" baseline="0">
                <a:solidFill>
                  <a:schemeClr val="tx1"/>
                </a:solidFill>
                <a:latin typeface="CMR10"/>
              </a:rPr>
              <a:t>The proposed framework uses features extracted from </a:t>
            </a:r>
            <a:r>
              <a:rPr lang="en-US" sz="1800" b="1" i="0" u="none" strike="noStrike" baseline="0">
                <a:solidFill>
                  <a:srgbClr val="FFC000"/>
                </a:solidFill>
                <a:latin typeface="CMR10"/>
              </a:rPr>
              <a:t>time</a:t>
            </a:r>
            <a:r>
              <a:rPr lang="en-US" sz="1800" b="0" i="0" u="none" strike="noStrike" baseline="0">
                <a:solidFill>
                  <a:schemeClr val="tx1"/>
                </a:solidFill>
                <a:latin typeface="CMR10"/>
              </a:rPr>
              <a:t>, </a:t>
            </a:r>
            <a:r>
              <a:rPr lang="en-US" sz="1800" b="1" i="0" u="none" strike="noStrike" baseline="0">
                <a:solidFill>
                  <a:srgbClr val="FFC000"/>
                </a:solidFill>
                <a:latin typeface="CMR10"/>
              </a:rPr>
              <a:t>frequency</a:t>
            </a:r>
            <a:r>
              <a:rPr lang="en-US" sz="1800" b="0" i="0" u="none" strike="noStrike" baseline="0">
                <a:solidFill>
                  <a:schemeClr val="tx1"/>
                </a:solidFill>
                <a:latin typeface="CMR10"/>
              </a:rPr>
              <a:t> and </a:t>
            </a:r>
            <a:r>
              <a:rPr lang="en-US" sz="1800" b="1" i="0" u="none" strike="noStrike" baseline="0">
                <a:solidFill>
                  <a:srgbClr val="FFC000"/>
                </a:solidFill>
                <a:latin typeface="CMR10"/>
              </a:rPr>
              <a:t>wavelet domain</a:t>
            </a:r>
            <a:r>
              <a:rPr lang="en-US" sz="1800" b="0" i="0" u="none" strike="noStrike" baseline="0">
                <a:solidFill>
                  <a:schemeClr val="tx1"/>
                </a:solidFill>
                <a:latin typeface="CMR10"/>
              </a:rPr>
              <a:t> from four selected electrodes namely, </a:t>
            </a:r>
            <a:r>
              <a:rPr lang="en-US" sz="1800" b="1" i="0" u="none" strike="noStrike" baseline="0">
                <a:solidFill>
                  <a:srgbClr val="FFC000"/>
                </a:solidFill>
                <a:latin typeface="CMR10"/>
              </a:rPr>
              <a:t>Fp1</a:t>
            </a:r>
            <a:r>
              <a:rPr lang="en-US" sz="1800" b="0" i="0" u="none" strike="noStrike" baseline="0">
                <a:solidFill>
                  <a:schemeClr val="tx1"/>
                </a:solidFill>
                <a:latin typeface="CMR10"/>
              </a:rPr>
              <a:t>, </a:t>
            </a:r>
            <a:r>
              <a:rPr lang="en-US" sz="1800" b="1" i="0" u="none" strike="noStrike" baseline="0">
                <a:solidFill>
                  <a:srgbClr val="FFC000"/>
                </a:solidFill>
                <a:latin typeface="CMR10"/>
              </a:rPr>
              <a:t>Fp2</a:t>
            </a:r>
            <a:r>
              <a:rPr lang="en-US" sz="1800" b="0" i="0" u="none" strike="noStrike" baseline="0">
                <a:solidFill>
                  <a:schemeClr val="tx1"/>
                </a:solidFill>
                <a:latin typeface="CMR10"/>
              </a:rPr>
              <a:t>, </a:t>
            </a:r>
            <a:r>
              <a:rPr lang="en-US" sz="1800" b="1" i="0" u="none" strike="noStrike" baseline="0">
                <a:solidFill>
                  <a:srgbClr val="FFC000"/>
                </a:solidFill>
                <a:latin typeface="CMR10"/>
              </a:rPr>
              <a:t>F3</a:t>
            </a:r>
            <a:r>
              <a:rPr lang="en-US" sz="1800" b="0" i="0" u="none" strike="noStrike" baseline="0">
                <a:solidFill>
                  <a:schemeClr val="tx1"/>
                </a:solidFill>
                <a:latin typeface="CMR10"/>
              </a:rPr>
              <a:t> and </a:t>
            </a:r>
            <a:r>
              <a:rPr lang="en-US" sz="1800" b="1" i="0" u="none" strike="noStrike" baseline="0">
                <a:solidFill>
                  <a:srgbClr val="FFC000"/>
                </a:solidFill>
                <a:latin typeface="CMR10"/>
              </a:rPr>
              <a:t>F4</a:t>
            </a:r>
            <a:r>
              <a:rPr lang="en-US" sz="1800" b="0" i="0" u="none" strike="noStrike" baseline="0">
                <a:solidFill>
                  <a:schemeClr val="tx1"/>
                </a:solidFill>
                <a:latin typeface="CMR10"/>
              </a:rPr>
              <a:t>. </a:t>
            </a:r>
          </a:p>
          <a:p>
            <a:pPr algn="l"/>
            <a:r>
              <a:rPr lang="en-US" sz="1800" b="0" i="0" u="none" strike="noStrike" baseline="0">
                <a:solidFill>
                  <a:schemeClr val="tx1"/>
                </a:solidFill>
                <a:latin typeface="CMR10"/>
              </a:rPr>
              <a:t>The paper proposes an emotion recognition paradigm that encompass a </a:t>
            </a:r>
            <a:r>
              <a:rPr lang="en-US" sz="1800" b="1" i="0" u="none" strike="noStrike" baseline="0">
                <a:solidFill>
                  <a:schemeClr val="tx1"/>
                </a:solidFill>
                <a:latin typeface="CMR10"/>
              </a:rPr>
              <a:t>feature </a:t>
            </a:r>
            <a:r>
              <a:rPr lang="en-US" sz="1800" b="1" i="0" u="none" strike="noStrike" baseline="0">
                <a:solidFill>
                  <a:srgbClr val="FFC000"/>
                </a:solidFill>
                <a:latin typeface="CMR10"/>
              </a:rPr>
              <a:t>selection method using GA</a:t>
            </a:r>
            <a:r>
              <a:rPr lang="en-US" sz="1800" b="0" i="0" u="none" strike="noStrike" baseline="0">
                <a:solidFill>
                  <a:schemeClr val="tx1"/>
                </a:solidFill>
                <a:latin typeface="CMR10"/>
              </a:rPr>
              <a:t>.</a:t>
            </a:r>
          </a:p>
          <a:p>
            <a:pPr algn="l"/>
            <a:r>
              <a:rPr lang="en-US" sz="1800" b="0" i="0" u="none" strike="noStrike" baseline="0">
                <a:solidFill>
                  <a:schemeClr val="tx1"/>
                </a:solidFill>
                <a:latin typeface="CMR10"/>
              </a:rPr>
              <a:t>The experimental results reveal that the reduced feature sets obtained through GA yields better performance in comparison to the state-of-the art approaches.</a:t>
            </a:r>
          </a:p>
          <a:p>
            <a:pPr algn="l"/>
            <a:r>
              <a:rPr lang="en-US" sz="1800" b="0" i="0" u="none" strike="noStrike" baseline="0">
                <a:solidFill>
                  <a:schemeClr val="tx1"/>
                </a:solidFill>
                <a:latin typeface="CMR10"/>
              </a:rPr>
              <a:t>Future works will include testing with </a:t>
            </a:r>
            <a:r>
              <a:rPr lang="en-US" sz="1800" b="1" i="0" u="none" strike="noStrike" baseline="0">
                <a:solidFill>
                  <a:srgbClr val="FFC000"/>
                </a:solidFill>
                <a:latin typeface="CMR10"/>
              </a:rPr>
              <a:t>different bandpass filters and validating on additional datasets</a:t>
            </a:r>
            <a:r>
              <a:rPr lang="en-US" sz="1800" b="0" i="0" u="none" strike="noStrike" baseline="0">
                <a:solidFill>
                  <a:schemeClr val="tx1"/>
                </a:solidFill>
                <a:latin typeface="CMR10"/>
              </a:rPr>
              <a:t>.</a:t>
            </a:r>
            <a:r>
              <a:rPr lang="en-US" sz="1800" b="0" i="0" u="none" strike="noStrike" baseline="0">
                <a:solidFill>
                  <a:srgbClr val="FFC000"/>
                </a:solidFill>
                <a:latin typeface="CMR10"/>
              </a:rPr>
              <a:t> </a:t>
            </a:r>
            <a:r>
              <a:rPr lang="en-US" sz="1800" b="0" i="0" u="none" strike="noStrike" baseline="0">
                <a:solidFill>
                  <a:schemeClr val="tx1"/>
                </a:solidFill>
                <a:latin typeface="CMR10"/>
              </a:rPr>
              <a:t>It will also include to put forward an </a:t>
            </a:r>
            <a:r>
              <a:rPr lang="en-US" sz="1800" b="1" i="0" u="none" strike="noStrike" baseline="0">
                <a:solidFill>
                  <a:srgbClr val="FFC000"/>
                </a:solidFill>
                <a:latin typeface="CMR10"/>
              </a:rPr>
              <a:t>effective channel selection strategy</a:t>
            </a:r>
            <a:r>
              <a:rPr lang="en-US" sz="1800" b="0" i="0" u="none" strike="noStrike" baseline="0">
                <a:solidFill>
                  <a:schemeClr val="tx1"/>
                </a:solidFill>
                <a:latin typeface="CMR10"/>
              </a:rPr>
              <a:t>.</a:t>
            </a:r>
            <a:endParaRPr lang="en-IN">
              <a:solidFill>
                <a:schemeClr val="tx1"/>
              </a:solidFill>
            </a:endParaRPr>
          </a:p>
          <a:p>
            <a:endParaRPr lang="en-I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421"/>
        <p:cNvGrpSpPr/>
        <p:nvPr/>
      </p:nvGrpSpPr>
      <p:grpSpPr>
        <a:xfrm>
          <a:off x="0" y="0"/>
          <a:ext cx="0" cy="0"/>
          <a:chOff x="0" y="0"/>
          <a:chExt cx="0" cy="0"/>
        </a:xfrm>
      </p:grpSpPr>
      <p:sp>
        <p:nvSpPr>
          <p:cNvPr id="422" name="Google Shape;422;p53"/>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1">
                    <a:lumMod val="40000"/>
                    <a:lumOff val="60000"/>
                  </a:schemeClr>
                </a:solidFill>
                <a:latin typeface="Montserrat"/>
                <a:ea typeface="Montserrat"/>
                <a:cs typeface="Montserrat"/>
                <a:sym typeface="Montserrat"/>
              </a:rPr>
              <a:t>References</a:t>
            </a:r>
            <a:endParaRPr>
              <a:solidFill>
                <a:schemeClr val="accent1">
                  <a:lumMod val="40000"/>
                  <a:lumOff val="60000"/>
                </a:schemeClr>
              </a:solidFill>
              <a:latin typeface="Montserrat"/>
              <a:ea typeface="Montserrat"/>
              <a:cs typeface="Montserrat"/>
              <a:sym typeface="Montserrat"/>
            </a:endParaRPr>
          </a:p>
        </p:txBody>
      </p:sp>
      <p:sp>
        <p:nvSpPr>
          <p:cNvPr id="423" name="Google Shape;423;p53"/>
          <p:cNvSpPr txBox="1">
            <a:spLocks noGrp="1"/>
          </p:cNvSpPr>
          <p:nvPr>
            <p:ph type="body" idx="1"/>
          </p:nvPr>
        </p:nvSpPr>
        <p:spPr>
          <a:xfrm>
            <a:off x="226208" y="1202418"/>
            <a:ext cx="8794950" cy="3657599"/>
          </a:xfrm>
          <a:prstGeom prst="rect">
            <a:avLst/>
          </a:prstGeom>
        </p:spPr>
        <p:txBody>
          <a:bodyPr spcFirstLastPara="1" wrap="square" lIns="91425" tIns="91425" rIns="91425" bIns="91425" anchor="t" anchorCtr="0">
            <a:noAutofit/>
          </a:bodyPr>
          <a:lstStyle/>
          <a:p>
            <a:pPr>
              <a:buAutoNum type="arabicPeriod"/>
            </a:pPr>
            <a:r>
              <a:rPr lang="en-IN" sz="1200"/>
              <a:t>Nitin Kumar, </a:t>
            </a:r>
            <a:r>
              <a:rPr lang="en-IN" sz="1200" err="1"/>
              <a:t>Kaushikee</a:t>
            </a:r>
            <a:r>
              <a:rPr lang="en-IN" sz="1200"/>
              <a:t> </a:t>
            </a:r>
            <a:r>
              <a:rPr lang="en-IN" sz="1200" err="1"/>
              <a:t>Khaund</a:t>
            </a:r>
            <a:r>
              <a:rPr lang="en-IN" sz="1200"/>
              <a:t>, and </a:t>
            </a:r>
            <a:r>
              <a:rPr lang="en-IN" sz="1200" err="1"/>
              <a:t>Shyamanta</a:t>
            </a:r>
            <a:r>
              <a:rPr lang="en-IN" sz="1200"/>
              <a:t> M Hazarika. </a:t>
            </a:r>
            <a:r>
              <a:rPr lang="en-IN" sz="1200" err="1"/>
              <a:t>Bispectral</a:t>
            </a:r>
            <a:r>
              <a:rPr lang="en-IN" sz="1200"/>
              <a:t> analysis of EEG for emotion recognition. Procedia Computer Science, 84: 31-35, 2016.</a:t>
            </a:r>
          </a:p>
          <a:p>
            <a:pPr marL="114300" indent="0">
              <a:buNone/>
            </a:pPr>
            <a:endParaRPr lang="nl-NL" sz="400">
              <a:solidFill>
                <a:srgbClr val="FFFFFF"/>
              </a:solidFill>
            </a:endParaRPr>
          </a:p>
          <a:p>
            <a:pPr>
              <a:buAutoNum type="arabicPeriod" startAt="2"/>
            </a:pPr>
            <a:r>
              <a:rPr lang="en-IN" sz="1200"/>
              <a:t>Muhammad </a:t>
            </a:r>
            <a:r>
              <a:rPr lang="en-IN" sz="1200" err="1"/>
              <a:t>Khateeb</a:t>
            </a:r>
            <a:r>
              <a:rPr lang="en-IN" sz="1200"/>
              <a:t>, Syed Muhammad Anwar, and </a:t>
            </a:r>
            <a:r>
              <a:rPr lang="en-IN" sz="1200" err="1"/>
              <a:t>Majdi</a:t>
            </a:r>
            <a:r>
              <a:rPr lang="en-IN" sz="1200"/>
              <a:t> </a:t>
            </a:r>
            <a:r>
              <a:rPr lang="en-IN" sz="1200" err="1"/>
              <a:t>Alnowami</a:t>
            </a:r>
            <a:r>
              <a:rPr lang="en-IN" sz="1200"/>
              <a:t>. Multi-Domain Feature Fusion for Emotion </a:t>
            </a:r>
            <a:r>
              <a:rPr lang="en-IN" sz="1200" err="1"/>
              <a:t>Classication</a:t>
            </a:r>
            <a:r>
              <a:rPr lang="en-IN" sz="1200"/>
              <a:t> Using </a:t>
            </a:r>
            <a:r>
              <a:rPr lang="en-IN" sz="1200" err="1"/>
              <a:t>Deap</a:t>
            </a:r>
            <a:r>
              <a:rPr lang="en-IN" sz="1200"/>
              <a:t> Dataset. IEEE Access, 9: 12134-12142, 2021.</a:t>
            </a:r>
          </a:p>
          <a:p>
            <a:pPr>
              <a:buAutoNum type="arabicPeriod" startAt="2"/>
            </a:pPr>
            <a:endParaRPr lang="en-IN" sz="400"/>
          </a:p>
          <a:p>
            <a:pPr>
              <a:buAutoNum type="arabicPeriod" startAt="2"/>
            </a:pPr>
            <a:r>
              <a:rPr lang="en-IN" sz="1200">
                <a:solidFill>
                  <a:srgbClr val="FFFFFF"/>
                </a:solidFill>
              </a:rPr>
              <a:t>S. </a:t>
            </a:r>
            <a:r>
              <a:rPr lang="en-IN" sz="1200" err="1">
                <a:solidFill>
                  <a:srgbClr val="FFFFFF"/>
                </a:solidFill>
              </a:rPr>
              <a:t>Koelstra</a:t>
            </a:r>
            <a:r>
              <a:rPr lang="en-IN" sz="1200">
                <a:solidFill>
                  <a:srgbClr val="FFFFFF"/>
                </a:solidFill>
              </a:rPr>
              <a:t>, C. </a:t>
            </a:r>
            <a:r>
              <a:rPr lang="en-IN" sz="1200" err="1">
                <a:solidFill>
                  <a:srgbClr val="FFFFFF"/>
                </a:solidFill>
              </a:rPr>
              <a:t>Muhl</a:t>
            </a:r>
            <a:r>
              <a:rPr lang="en-IN" sz="1200">
                <a:solidFill>
                  <a:srgbClr val="FFFFFF"/>
                </a:solidFill>
              </a:rPr>
              <a:t>, M. </a:t>
            </a:r>
            <a:r>
              <a:rPr lang="en-IN" sz="1200" err="1">
                <a:solidFill>
                  <a:srgbClr val="FFFFFF"/>
                </a:solidFill>
              </a:rPr>
              <a:t>Soleymani</a:t>
            </a:r>
            <a:r>
              <a:rPr lang="en-IN" sz="1200">
                <a:solidFill>
                  <a:srgbClr val="FFFFFF"/>
                </a:solidFill>
              </a:rPr>
              <a:t>, J. Lee, A. Yazdani, T. Ebrahimi, T. Pun, A. </a:t>
            </a:r>
            <a:r>
              <a:rPr lang="en-IN" sz="1200" err="1">
                <a:solidFill>
                  <a:srgbClr val="FFFFFF"/>
                </a:solidFill>
              </a:rPr>
              <a:t>Nijholt</a:t>
            </a:r>
            <a:r>
              <a:rPr lang="en-IN" sz="1200">
                <a:solidFill>
                  <a:srgbClr val="FFFFFF"/>
                </a:solidFill>
              </a:rPr>
              <a:t>, and I. Patras. </a:t>
            </a:r>
            <a:r>
              <a:rPr lang="en-IN" sz="1200" err="1">
                <a:solidFill>
                  <a:srgbClr val="FFFFFF"/>
                </a:solidFill>
              </a:rPr>
              <a:t>Deap</a:t>
            </a:r>
            <a:r>
              <a:rPr lang="en-IN" sz="1200">
                <a:solidFill>
                  <a:srgbClr val="FFFFFF"/>
                </a:solidFill>
              </a:rPr>
              <a:t>: A database for emotion analysis using physiological signals. IEEE Transactions on Affective Computing, 3(1): 18-31, 2011.</a:t>
            </a:r>
          </a:p>
          <a:p>
            <a:pPr>
              <a:buAutoNum type="arabicPeriod" startAt="2"/>
            </a:pPr>
            <a:endParaRPr lang="en-IN" sz="400">
              <a:solidFill>
                <a:srgbClr val="FFFFFF"/>
              </a:solidFill>
            </a:endParaRPr>
          </a:p>
          <a:p>
            <a:pPr>
              <a:buAutoNum type="arabicPeriod" startAt="2"/>
            </a:pPr>
            <a:r>
              <a:rPr lang="en-US" sz="1200">
                <a:solidFill>
                  <a:srgbClr val="FFFFFF"/>
                </a:solidFill>
              </a:rPr>
              <a:t>Lawrence Davis. Handbook of genetic algorithms. 1991</a:t>
            </a:r>
          </a:p>
          <a:p>
            <a:pPr>
              <a:buAutoNum type="arabicPeriod" startAt="2"/>
            </a:pPr>
            <a:endParaRPr lang="en-IN" sz="400">
              <a:solidFill>
                <a:srgbClr val="FFFFFF"/>
              </a:solidFill>
            </a:endParaRPr>
          </a:p>
          <a:p>
            <a:pPr>
              <a:buAutoNum type="arabicPeriod" startAt="5"/>
            </a:pPr>
            <a:r>
              <a:rPr lang="en-IN" sz="1200">
                <a:solidFill>
                  <a:srgbClr val="FFFFFF"/>
                </a:solidFill>
              </a:rPr>
              <a:t>A. </a:t>
            </a:r>
            <a:r>
              <a:rPr lang="en-IN" sz="1200" err="1">
                <a:solidFill>
                  <a:srgbClr val="FFFFFF"/>
                </a:solidFill>
              </a:rPr>
              <a:t>Raheel</a:t>
            </a:r>
            <a:r>
              <a:rPr lang="en-IN" sz="1200">
                <a:solidFill>
                  <a:srgbClr val="FFFFFF"/>
                </a:solidFill>
              </a:rPr>
              <a:t>, S. M. Anwar, and M. Majid. Emotion recognition in response to traditional and tactile enhanced multimedia using electroencephalography. Multimedia Tools and Applications, 78(10): 13971 - 13985, 2019</a:t>
            </a:r>
          </a:p>
          <a:p>
            <a:pPr>
              <a:buAutoNum type="arabicPeriod" startAt="5"/>
            </a:pPr>
            <a:endParaRPr lang="en-IN" sz="400">
              <a:solidFill>
                <a:srgbClr val="FFFFFF"/>
              </a:solidFill>
            </a:endParaRPr>
          </a:p>
          <a:p>
            <a:pPr>
              <a:buAutoNum type="arabicPeriod" startAt="5"/>
            </a:pPr>
            <a:r>
              <a:rPr lang="en-IN" sz="1200">
                <a:solidFill>
                  <a:srgbClr val="FFFFFF"/>
                </a:solidFill>
              </a:rPr>
              <a:t>K.T. </a:t>
            </a:r>
            <a:r>
              <a:rPr lang="en-IN" sz="1200" err="1">
                <a:solidFill>
                  <a:srgbClr val="FFFFFF"/>
                </a:solidFill>
              </a:rPr>
              <a:t>Diah</a:t>
            </a:r>
            <a:r>
              <a:rPr lang="en-IN" sz="1200">
                <a:solidFill>
                  <a:srgbClr val="FFFFFF"/>
                </a:solidFill>
              </a:rPr>
              <a:t>, A. Faqih, and B. K.. Exploring the feature selection of the </a:t>
            </a:r>
            <a:r>
              <a:rPr lang="en-IN" sz="1200" err="1">
                <a:solidFill>
                  <a:srgbClr val="FFFFFF"/>
                </a:solidFill>
              </a:rPr>
              <a:t>eeg</a:t>
            </a:r>
            <a:r>
              <a:rPr lang="en-IN" sz="1200">
                <a:solidFill>
                  <a:srgbClr val="FFFFFF"/>
                </a:solidFill>
              </a:rPr>
              <a:t> signal time and frequency domain features for k-NN and weighted k-NN. In 2019 IEEE R10 Humanitarian Technology Conference (R10-HTC)(47129), pages 196-199. IEEE, 2019.</a:t>
            </a:r>
          </a:p>
          <a:p>
            <a:pPr>
              <a:buAutoNum type="arabicPeriod" startAt="5"/>
            </a:pPr>
            <a:r>
              <a:rPr lang="en-IN" sz="1200">
                <a:solidFill>
                  <a:srgbClr val="FFFFFF"/>
                </a:solidFill>
              </a:rPr>
              <a:t>Zhen-Tao Liu, </a:t>
            </a:r>
            <a:r>
              <a:rPr lang="en-IN" sz="1200" err="1">
                <a:solidFill>
                  <a:srgbClr val="FFFFFF"/>
                </a:solidFill>
              </a:rPr>
              <a:t>Qiao</a:t>
            </a:r>
            <a:r>
              <a:rPr lang="en-IN" sz="1200">
                <a:solidFill>
                  <a:srgbClr val="FFFFFF"/>
                </a:solidFill>
              </a:rPr>
              <a:t> </a:t>
            </a:r>
            <a:r>
              <a:rPr lang="en-IN" sz="1200" err="1">
                <a:solidFill>
                  <a:srgbClr val="FFFFFF"/>
                </a:solidFill>
              </a:rPr>
              <a:t>Xie</a:t>
            </a:r>
            <a:r>
              <a:rPr lang="en-IN" sz="1200">
                <a:solidFill>
                  <a:srgbClr val="FFFFFF"/>
                </a:solidFill>
              </a:rPr>
              <a:t>, Min Wu, Wei-Hua Cao, Dan-Yun Li, and Si-Han Li. Electroencephalogram emotion recognition based on empirical mode decomposition and optimal feature selection. IEEE Transactions on Cognitive and Developmental Systems, 11 (4): 517-526, 2019.</a:t>
            </a:r>
          </a:p>
          <a:p>
            <a:pPr>
              <a:buAutoNum type="arabicPeriod" startAt="5"/>
            </a:pPr>
            <a:endParaRPr lang="en-IN" sz="1200">
              <a:solidFill>
                <a:srgbClr val="FFFFFF"/>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22</a:t>
            </a:fld>
            <a:endParaRPr lang="e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421"/>
        <p:cNvGrpSpPr/>
        <p:nvPr/>
      </p:nvGrpSpPr>
      <p:grpSpPr>
        <a:xfrm>
          <a:off x="0" y="0"/>
          <a:ext cx="0" cy="0"/>
          <a:chOff x="0" y="0"/>
          <a:chExt cx="0" cy="0"/>
        </a:xfrm>
      </p:grpSpPr>
      <p:sp>
        <p:nvSpPr>
          <p:cNvPr id="422" name="Google Shape;422;p53"/>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1">
                    <a:lumMod val="40000"/>
                    <a:lumOff val="60000"/>
                  </a:schemeClr>
                </a:solidFill>
                <a:latin typeface="Montserrat"/>
                <a:ea typeface="Montserrat"/>
                <a:cs typeface="Montserrat"/>
                <a:sym typeface="Montserrat"/>
              </a:rPr>
              <a:t>References</a:t>
            </a:r>
            <a:endParaRPr>
              <a:solidFill>
                <a:schemeClr val="accent1">
                  <a:lumMod val="40000"/>
                  <a:lumOff val="60000"/>
                </a:schemeClr>
              </a:solidFill>
              <a:latin typeface="Montserrat"/>
              <a:ea typeface="Montserrat"/>
              <a:cs typeface="Montserrat"/>
              <a:sym typeface="Montserrat"/>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23</a:t>
            </a:fld>
            <a:endParaRPr lang="en"/>
          </a:p>
        </p:txBody>
      </p:sp>
      <p:sp>
        <p:nvSpPr>
          <p:cNvPr id="8" name="Google Shape;423;p53">
            <a:extLst>
              <a:ext uri="{FF2B5EF4-FFF2-40B4-BE49-F238E27FC236}">
                <a16:creationId xmlns:a16="http://schemas.microsoft.com/office/drawing/2014/main" id="{FAF10075-E2D3-4A2E-A982-BC2AE0789BCB}"/>
              </a:ext>
            </a:extLst>
          </p:cNvPr>
          <p:cNvSpPr txBox="1">
            <a:spLocks noGrp="1"/>
          </p:cNvSpPr>
          <p:nvPr>
            <p:ph type="body" idx="1"/>
          </p:nvPr>
        </p:nvSpPr>
        <p:spPr>
          <a:xfrm>
            <a:off x="226208" y="1202418"/>
            <a:ext cx="8794950" cy="3657599"/>
          </a:xfrm>
          <a:prstGeom prst="rect">
            <a:avLst/>
          </a:prstGeom>
        </p:spPr>
        <p:txBody>
          <a:bodyPr spcFirstLastPara="1" wrap="square" lIns="91425" tIns="91425" rIns="91425" bIns="91425" anchor="t" anchorCtr="0">
            <a:noAutofit/>
          </a:bodyPr>
          <a:lstStyle/>
          <a:p>
            <a:pPr marL="342900" indent="-228600">
              <a:buFont typeface="+mj-lt"/>
              <a:buAutoNum type="arabicPeriod" startAt="8"/>
            </a:pPr>
            <a:r>
              <a:rPr lang="en-US" sz="1200">
                <a:solidFill>
                  <a:srgbClr val="FFFFFF"/>
                </a:solidFill>
              </a:rPr>
              <a:t> H. Peng, F. Long, and C. Ding. Feature selection based on mutual information criteria of max-dependency, max-relevance, and min-redundancy. IEEE Transactions on pattern analysis and machine intelligence, 27(8): 1226-1238, 2005. </a:t>
            </a:r>
          </a:p>
          <a:p>
            <a:pPr marL="342900" indent="-228600">
              <a:buFont typeface="+mj-lt"/>
              <a:buAutoNum type="arabicPeriod" startAt="8"/>
            </a:pPr>
            <a:endParaRPr lang="en-US" sz="400">
              <a:solidFill>
                <a:srgbClr val="FFFFFF"/>
              </a:solidFill>
            </a:endParaRPr>
          </a:p>
          <a:p>
            <a:pPr marL="342900" indent="-228600">
              <a:buFont typeface="+mj-lt"/>
              <a:buAutoNum type="arabicPeriod" startAt="8"/>
            </a:pPr>
            <a:r>
              <a:rPr lang="en-US" sz="1200">
                <a:solidFill>
                  <a:srgbClr val="FFFFFF"/>
                </a:solidFill>
              </a:rPr>
              <a:t>Upasana Talukdar, </a:t>
            </a:r>
            <a:r>
              <a:rPr lang="en-US" sz="1200" err="1">
                <a:solidFill>
                  <a:srgbClr val="FFFFFF"/>
                </a:solidFill>
              </a:rPr>
              <a:t>Shyamanta</a:t>
            </a:r>
            <a:r>
              <a:rPr lang="en-US" sz="1200">
                <a:solidFill>
                  <a:srgbClr val="FFFFFF"/>
                </a:solidFill>
              </a:rPr>
              <a:t> M Hazarika, and John Q Gan. A Kernel Partial least square based feature selection method. Pattern Recognition, 83: 91-106, 2018.</a:t>
            </a:r>
          </a:p>
          <a:p>
            <a:pPr marL="342900" indent="-228600">
              <a:buFont typeface="+mj-lt"/>
              <a:buAutoNum type="arabicPeriod" startAt="8"/>
            </a:pPr>
            <a:r>
              <a:rPr lang="en-US" sz="1200">
                <a:solidFill>
                  <a:srgbClr val="FFFFFF"/>
                </a:solidFill>
              </a:rPr>
              <a:t> Mohammad </a:t>
            </a:r>
            <a:r>
              <a:rPr lang="en-US" sz="1200" err="1">
                <a:solidFill>
                  <a:srgbClr val="FFFFFF"/>
                </a:solidFill>
              </a:rPr>
              <a:t>Soleymani</a:t>
            </a:r>
            <a:r>
              <a:rPr lang="en-US" sz="1200">
                <a:solidFill>
                  <a:srgbClr val="FFFFFF"/>
                </a:solidFill>
              </a:rPr>
              <a:t>, Frank </a:t>
            </a:r>
            <a:r>
              <a:rPr lang="en-US" sz="1200" err="1">
                <a:solidFill>
                  <a:srgbClr val="FFFFFF"/>
                </a:solidFill>
              </a:rPr>
              <a:t>Villaro</a:t>
            </a:r>
            <a:r>
              <a:rPr lang="en-US" sz="1200">
                <a:solidFill>
                  <a:srgbClr val="FFFFFF"/>
                </a:solidFill>
              </a:rPr>
              <a:t>-Dixon, Thierry Pun, and Guillaume Chanel. Toolbox for Emotional feature extraction     from Physiological signals (TEAP). Frontiers in ICT, 4:1, 2017.</a:t>
            </a:r>
          </a:p>
          <a:p>
            <a:pPr marL="342900" indent="-228600">
              <a:buFont typeface="+mj-lt"/>
              <a:buAutoNum type="arabicPeriod" startAt="8"/>
            </a:pPr>
            <a:endParaRPr lang="en-US" sz="400">
              <a:solidFill>
                <a:srgbClr val="FFFFFF"/>
              </a:solidFill>
            </a:endParaRPr>
          </a:p>
          <a:p>
            <a:pPr marL="342900" indent="-228600">
              <a:buFont typeface="+mj-lt"/>
              <a:buAutoNum type="arabicPeriod" startAt="8"/>
            </a:pPr>
            <a:r>
              <a:rPr lang="en-US" sz="1200">
                <a:solidFill>
                  <a:srgbClr val="FFFFFF"/>
                </a:solidFill>
              </a:rPr>
              <a:t> Chao Li, </a:t>
            </a:r>
            <a:r>
              <a:rPr lang="en-US" sz="1200" err="1">
                <a:solidFill>
                  <a:srgbClr val="FFFFFF"/>
                </a:solidFill>
              </a:rPr>
              <a:t>Boyang</a:t>
            </a:r>
            <a:r>
              <a:rPr lang="en-US" sz="1200">
                <a:solidFill>
                  <a:srgbClr val="FFFFFF"/>
                </a:solidFill>
              </a:rPr>
              <a:t> Chen, </a:t>
            </a:r>
            <a:r>
              <a:rPr lang="en-US" sz="1200" err="1">
                <a:solidFill>
                  <a:srgbClr val="FFFFFF"/>
                </a:solidFill>
              </a:rPr>
              <a:t>Ziping</a:t>
            </a:r>
            <a:r>
              <a:rPr lang="en-US" sz="1200">
                <a:solidFill>
                  <a:srgbClr val="FFFFFF"/>
                </a:solidFill>
              </a:rPr>
              <a:t> Zhao, Nicholas Cummins, and </a:t>
            </a:r>
            <a:r>
              <a:rPr lang="en-US" sz="1200" err="1">
                <a:solidFill>
                  <a:srgbClr val="FFFFFF"/>
                </a:solidFill>
              </a:rPr>
              <a:t>Bjorn</a:t>
            </a:r>
            <a:r>
              <a:rPr lang="en-US" sz="1200">
                <a:solidFill>
                  <a:srgbClr val="FFFFFF"/>
                </a:solidFill>
              </a:rPr>
              <a:t> W Schuller. Hierarchical Attention-Based Temporal Convolutional Networks for EEG-based Emotion Recognition. In ICASSP 2021-2021 IEEE International Conference on Acoustics, Speech and Signal Processing (ICASSP), pages 1240-1244. IEEE, 2021.</a:t>
            </a:r>
          </a:p>
          <a:p>
            <a:pPr marL="342900" indent="-228600">
              <a:buFont typeface="+mj-lt"/>
              <a:buAutoNum type="arabicPeriod" startAt="8"/>
            </a:pPr>
            <a:endParaRPr lang="en-US" sz="400">
              <a:solidFill>
                <a:srgbClr val="FFFFFF"/>
              </a:solidFill>
            </a:endParaRPr>
          </a:p>
          <a:p>
            <a:pPr marL="342900" indent="-228600">
              <a:buFont typeface="+mj-lt"/>
              <a:buAutoNum type="arabicPeriod" startAt="8"/>
            </a:pPr>
            <a:r>
              <a:rPr lang="en-US" sz="1200">
                <a:solidFill>
                  <a:srgbClr val="FFFFFF"/>
                </a:solidFill>
              </a:rPr>
              <a:t> </a:t>
            </a:r>
            <a:r>
              <a:rPr lang="en-US" sz="1200" err="1">
                <a:solidFill>
                  <a:srgbClr val="FFFFFF"/>
                </a:solidFill>
              </a:rPr>
              <a:t>Guozhen</a:t>
            </a:r>
            <a:r>
              <a:rPr lang="en-US" sz="1200">
                <a:solidFill>
                  <a:srgbClr val="FFFFFF"/>
                </a:solidFill>
              </a:rPr>
              <a:t> Zhao, </a:t>
            </a:r>
            <a:r>
              <a:rPr lang="en-US" sz="1200" err="1">
                <a:solidFill>
                  <a:srgbClr val="FFFFFF"/>
                </a:solidFill>
              </a:rPr>
              <a:t>Yulin</a:t>
            </a:r>
            <a:r>
              <a:rPr lang="en-US" sz="1200">
                <a:solidFill>
                  <a:srgbClr val="FFFFFF"/>
                </a:solidFill>
              </a:rPr>
              <a:t> Zhang, and Yan Ge. Frontal EEG asymmetry and middle line power </a:t>
            </a:r>
            <a:r>
              <a:rPr lang="en-US" sz="1200" err="1">
                <a:solidFill>
                  <a:srgbClr val="FFFFFF"/>
                </a:solidFill>
              </a:rPr>
              <a:t>dierence</a:t>
            </a:r>
            <a:r>
              <a:rPr lang="en-US" sz="1200">
                <a:solidFill>
                  <a:srgbClr val="FFFFFF"/>
                </a:solidFill>
              </a:rPr>
              <a:t> in discrete emotions. Frontiers in Behavioral Neuroscience, 12: 225, 2018.</a:t>
            </a:r>
          </a:p>
          <a:p>
            <a:pPr marL="342900" indent="-228600">
              <a:buFont typeface="+mj-lt"/>
              <a:buAutoNum type="arabicPeriod" startAt="8"/>
            </a:pPr>
            <a:endParaRPr lang="en-US" sz="400">
              <a:solidFill>
                <a:srgbClr val="FFFFFF"/>
              </a:solidFill>
            </a:endParaRPr>
          </a:p>
          <a:p>
            <a:pPr marL="342900" indent="-228600">
              <a:buFont typeface="+mj-lt"/>
              <a:buAutoNum type="arabicPeriod" startAt="8"/>
            </a:pPr>
            <a:r>
              <a:rPr lang="en-US" sz="1200">
                <a:solidFill>
                  <a:srgbClr val="FFFFFF"/>
                </a:solidFill>
              </a:rPr>
              <a:t> P. </a:t>
            </a:r>
            <a:r>
              <a:rPr lang="en-US" sz="1200" err="1">
                <a:solidFill>
                  <a:srgbClr val="FFFFFF"/>
                </a:solidFill>
              </a:rPr>
              <a:t>Boonyakitanont</a:t>
            </a:r>
            <a:r>
              <a:rPr lang="en-US" sz="1200">
                <a:solidFill>
                  <a:srgbClr val="FFFFFF"/>
                </a:solidFill>
              </a:rPr>
              <a:t>, A.L. </a:t>
            </a:r>
            <a:r>
              <a:rPr lang="en-US" sz="1200" err="1">
                <a:solidFill>
                  <a:srgbClr val="FFFFFF"/>
                </a:solidFill>
              </a:rPr>
              <a:t>Uthai</a:t>
            </a:r>
            <a:r>
              <a:rPr lang="en-US" sz="1200">
                <a:solidFill>
                  <a:srgbClr val="FFFFFF"/>
                </a:solidFill>
              </a:rPr>
              <a:t>, K. </a:t>
            </a:r>
            <a:r>
              <a:rPr lang="en-US" sz="1200" err="1">
                <a:solidFill>
                  <a:srgbClr val="FFFFFF"/>
                </a:solidFill>
              </a:rPr>
              <a:t>Chomtho</a:t>
            </a:r>
            <a:r>
              <a:rPr lang="en-US" sz="1200">
                <a:solidFill>
                  <a:srgbClr val="FFFFFF"/>
                </a:solidFill>
              </a:rPr>
              <a:t>, and J. </a:t>
            </a:r>
            <a:r>
              <a:rPr lang="en-US" sz="1200" err="1">
                <a:solidFill>
                  <a:srgbClr val="FFFFFF"/>
                </a:solidFill>
              </a:rPr>
              <a:t>Songsiri</a:t>
            </a:r>
            <a:r>
              <a:rPr lang="en-US" sz="1200">
                <a:solidFill>
                  <a:srgbClr val="FFFFFF"/>
                </a:solidFill>
              </a:rPr>
              <a:t>. A review of feature extraction and performance evaluation in epileptic seizure detection using EEG. Biomedical Signal Processing and Control, 57: 101702, 2020.</a:t>
            </a:r>
          </a:p>
          <a:p>
            <a:pPr marL="342900" indent="-228600">
              <a:buFont typeface="+mj-lt"/>
              <a:buAutoNum type="arabicPeriod" startAt="8"/>
            </a:pPr>
            <a:endParaRPr lang="en-US" sz="400">
              <a:solidFill>
                <a:srgbClr val="FFFFFF"/>
              </a:solidFill>
            </a:endParaRPr>
          </a:p>
          <a:p>
            <a:pPr marL="342900" indent="-228600">
              <a:buFont typeface="+mj-lt"/>
              <a:buAutoNum type="arabicPeriod" startAt="8"/>
            </a:pPr>
            <a:r>
              <a:rPr lang="en-US" sz="1200">
                <a:solidFill>
                  <a:srgbClr val="FFFFFF"/>
                </a:solidFill>
              </a:rPr>
              <a:t> </a:t>
            </a:r>
            <a:r>
              <a:rPr lang="en-US" sz="1200" err="1">
                <a:solidFill>
                  <a:srgbClr val="FFFFFF"/>
                </a:solidFill>
              </a:rPr>
              <a:t>Dongkoo</a:t>
            </a:r>
            <a:r>
              <a:rPr lang="en-US" sz="1200">
                <a:solidFill>
                  <a:srgbClr val="FFFFFF"/>
                </a:solidFill>
              </a:rPr>
              <a:t> Shon, </a:t>
            </a:r>
            <a:r>
              <a:rPr lang="en-US" sz="1200" err="1">
                <a:solidFill>
                  <a:srgbClr val="FFFFFF"/>
                </a:solidFill>
              </a:rPr>
              <a:t>Kichang</a:t>
            </a:r>
            <a:r>
              <a:rPr lang="en-US" sz="1200">
                <a:solidFill>
                  <a:srgbClr val="FFFFFF"/>
                </a:solidFill>
              </a:rPr>
              <a:t> </a:t>
            </a:r>
            <a:r>
              <a:rPr lang="en-US" sz="1200" err="1">
                <a:solidFill>
                  <a:srgbClr val="FFFFFF"/>
                </a:solidFill>
              </a:rPr>
              <a:t>Im</a:t>
            </a:r>
            <a:r>
              <a:rPr lang="en-US" sz="1200">
                <a:solidFill>
                  <a:srgbClr val="FFFFFF"/>
                </a:solidFill>
              </a:rPr>
              <a:t>, </a:t>
            </a:r>
            <a:r>
              <a:rPr lang="en-US" sz="1200" err="1">
                <a:solidFill>
                  <a:srgbClr val="FFFFFF"/>
                </a:solidFill>
              </a:rPr>
              <a:t>Jeong</a:t>
            </a:r>
            <a:r>
              <a:rPr lang="en-US" sz="1200">
                <a:solidFill>
                  <a:srgbClr val="FFFFFF"/>
                </a:solidFill>
              </a:rPr>
              <a:t>-Ho Park, Dong-Sun Lim, </a:t>
            </a:r>
            <a:r>
              <a:rPr lang="en-US" sz="1200" err="1">
                <a:solidFill>
                  <a:srgbClr val="FFFFFF"/>
                </a:solidFill>
              </a:rPr>
              <a:t>Byungtae</a:t>
            </a:r>
            <a:r>
              <a:rPr lang="en-US" sz="1200">
                <a:solidFill>
                  <a:srgbClr val="FFFFFF"/>
                </a:solidFill>
              </a:rPr>
              <a:t> Jang, and Jong-</a:t>
            </a:r>
            <a:r>
              <a:rPr lang="en-US" sz="1200" err="1">
                <a:solidFill>
                  <a:srgbClr val="FFFFFF"/>
                </a:solidFill>
              </a:rPr>
              <a:t>Myon</a:t>
            </a:r>
            <a:r>
              <a:rPr lang="en-US" sz="1200">
                <a:solidFill>
                  <a:srgbClr val="FFFFFF"/>
                </a:solidFill>
              </a:rPr>
              <a:t> Kim. Emotional stress state detection using genetic algorithm-based feature selection on EEG signals. International journal of environmental research and public health, 15(11): 2461, 2018.</a:t>
            </a:r>
          </a:p>
          <a:p>
            <a:pPr marL="342900" indent="-228600">
              <a:buFont typeface="+mj-lt"/>
              <a:buAutoNum type="arabicPeriod" startAt="8"/>
            </a:pPr>
            <a:endParaRPr lang="en-US" sz="1200">
              <a:solidFill>
                <a:srgbClr val="FFFFFF"/>
              </a:solidFill>
            </a:endParaRPr>
          </a:p>
          <a:p>
            <a:pPr marL="342900" indent="-228600">
              <a:buFont typeface="+mj-lt"/>
              <a:buAutoNum type="arabicPeriod" startAt="8"/>
            </a:pPr>
            <a:endParaRPr lang="en-US" sz="1200">
              <a:solidFill>
                <a:srgbClr val="FFFFFF"/>
              </a:solidFill>
            </a:endParaRPr>
          </a:p>
          <a:p>
            <a:pPr marL="342900" indent="-228600">
              <a:buFont typeface="+mj-lt"/>
              <a:buAutoNum type="arabicPeriod" startAt="8"/>
            </a:pPr>
            <a:endParaRPr lang="en-IN" sz="1200">
              <a:solidFill>
                <a:srgbClr val="FFFF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421"/>
        <p:cNvGrpSpPr/>
        <p:nvPr/>
      </p:nvGrpSpPr>
      <p:grpSpPr>
        <a:xfrm>
          <a:off x="0" y="0"/>
          <a:ext cx="0" cy="0"/>
          <a:chOff x="0" y="0"/>
          <a:chExt cx="0" cy="0"/>
        </a:xfrm>
      </p:grpSpPr>
      <p:sp>
        <p:nvSpPr>
          <p:cNvPr id="422" name="Google Shape;422;p53"/>
          <p:cNvSpPr txBox="1">
            <a:spLocks noGrp="1"/>
          </p:cNvSpPr>
          <p:nvPr>
            <p:ph type="title"/>
          </p:nvPr>
        </p:nvSpPr>
        <p:spPr>
          <a:xfrm>
            <a:off x="311700" y="86683"/>
            <a:ext cx="8520600" cy="64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1">
                    <a:lumMod val="40000"/>
                    <a:lumOff val="60000"/>
                  </a:schemeClr>
                </a:solidFill>
                <a:latin typeface="Montserrat"/>
                <a:ea typeface="Montserrat"/>
                <a:cs typeface="Montserrat"/>
                <a:sym typeface="Montserrat"/>
              </a:rPr>
              <a:t>References</a:t>
            </a:r>
            <a:endParaRPr>
              <a:solidFill>
                <a:schemeClr val="accent1">
                  <a:lumMod val="40000"/>
                  <a:lumOff val="60000"/>
                </a:schemeClr>
              </a:solidFill>
              <a:latin typeface="Montserrat"/>
              <a:ea typeface="Montserrat"/>
              <a:cs typeface="Montserrat"/>
              <a:sym typeface="Montserrat"/>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24</a:t>
            </a:fld>
            <a:endParaRPr lang="en"/>
          </a:p>
        </p:txBody>
      </p:sp>
      <p:pic>
        <p:nvPicPr>
          <p:cNvPr id="6" name="Picture 5">
            <a:extLst>
              <a:ext uri="{FF2B5EF4-FFF2-40B4-BE49-F238E27FC236}">
                <a16:creationId xmlns:a16="http://schemas.microsoft.com/office/drawing/2014/main" id="{F8A49A7A-67B9-4C14-BE0C-08DF8A8BAEE7}"/>
              </a:ext>
            </a:extLst>
          </p:cNvPr>
          <p:cNvPicPr>
            <a:picLocks noChangeAspect="1"/>
          </p:cNvPicPr>
          <p:nvPr/>
        </p:nvPicPr>
        <p:blipFill>
          <a:blip r:embed="rId3"/>
          <a:stretch>
            <a:fillRect/>
          </a:stretch>
        </p:blipFill>
        <p:spPr>
          <a:xfrm>
            <a:off x="165002" y="659417"/>
            <a:ext cx="828791" cy="543001"/>
          </a:xfrm>
          <a:prstGeom prst="rect">
            <a:avLst/>
          </a:prstGeom>
        </p:spPr>
      </p:pic>
      <p:sp>
        <p:nvSpPr>
          <p:cNvPr id="7" name="Google Shape;423;p53">
            <a:extLst>
              <a:ext uri="{FF2B5EF4-FFF2-40B4-BE49-F238E27FC236}">
                <a16:creationId xmlns:a16="http://schemas.microsoft.com/office/drawing/2014/main" id="{C915C078-77EC-4EB4-B557-021F154D8C73}"/>
              </a:ext>
            </a:extLst>
          </p:cNvPr>
          <p:cNvSpPr txBox="1">
            <a:spLocks noGrp="1"/>
          </p:cNvSpPr>
          <p:nvPr>
            <p:ph type="body" idx="1"/>
          </p:nvPr>
        </p:nvSpPr>
        <p:spPr>
          <a:xfrm>
            <a:off x="226208" y="731683"/>
            <a:ext cx="8794950" cy="3657599"/>
          </a:xfrm>
          <a:prstGeom prst="rect">
            <a:avLst/>
          </a:prstGeom>
        </p:spPr>
        <p:txBody>
          <a:bodyPr spcFirstLastPara="1" wrap="square" lIns="91425" tIns="91425" rIns="91425" bIns="91425" anchor="t" anchorCtr="0">
            <a:noAutofit/>
          </a:bodyPr>
          <a:lstStyle/>
          <a:p>
            <a:pPr marL="342900" indent="-228600">
              <a:buFont typeface="+mj-lt"/>
              <a:buAutoNum type="arabicPeriod" startAt="15"/>
            </a:pPr>
            <a:r>
              <a:rPr lang="en-US" sz="1200">
                <a:solidFill>
                  <a:srgbClr val="FFFFFF"/>
                </a:solidFill>
              </a:rPr>
              <a:t>  Chao Pan, Cheng Shi, </a:t>
            </a:r>
            <a:r>
              <a:rPr lang="en-US" sz="1200" err="1">
                <a:solidFill>
                  <a:srgbClr val="FFFFFF"/>
                </a:solidFill>
              </a:rPr>
              <a:t>Honglang</a:t>
            </a:r>
            <a:r>
              <a:rPr lang="en-US" sz="1200">
                <a:solidFill>
                  <a:srgbClr val="FFFFFF"/>
                </a:solidFill>
              </a:rPr>
              <a:t> Mu, </a:t>
            </a:r>
            <a:r>
              <a:rPr lang="en-US" sz="1200" err="1">
                <a:solidFill>
                  <a:srgbClr val="FFFFFF"/>
                </a:solidFill>
              </a:rPr>
              <a:t>Jie</a:t>
            </a:r>
            <a:r>
              <a:rPr lang="en-US" sz="1200">
                <a:solidFill>
                  <a:srgbClr val="FFFFFF"/>
                </a:solidFill>
              </a:rPr>
              <a:t> Li, and </a:t>
            </a:r>
            <a:r>
              <a:rPr lang="en-US" sz="1200" err="1">
                <a:solidFill>
                  <a:srgbClr val="FFFFFF"/>
                </a:solidFill>
              </a:rPr>
              <a:t>Xinbo</a:t>
            </a:r>
            <a:r>
              <a:rPr lang="en-US" sz="1200">
                <a:solidFill>
                  <a:srgbClr val="FFFFFF"/>
                </a:solidFill>
              </a:rPr>
              <a:t> Gao. EEG-based emotion recognition using logistic regression with Gaussian kernel and Laplacian prior and investigation of critical frequency bands. Applied Sciences, 10(5): 1619, 2020.</a:t>
            </a:r>
          </a:p>
          <a:p>
            <a:pPr marL="342900" indent="-228600">
              <a:buFont typeface="+mj-lt"/>
              <a:buAutoNum type="arabicPeriod" startAt="15"/>
            </a:pPr>
            <a:r>
              <a:rPr lang="en-US" sz="1200">
                <a:solidFill>
                  <a:srgbClr val="FFFFFF"/>
                </a:solidFill>
              </a:rPr>
              <a:t>  Kenneth Alan De Jong. Analysis of the behavior of a class of genetic adaptive systems. Technical report, 1975.</a:t>
            </a:r>
          </a:p>
          <a:p>
            <a:pPr marL="342900" indent="-228600">
              <a:buFont typeface="+mj-lt"/>
              <a:buAutoNum type="arabicPeriod" startAt="15"/>
            </a:pPr>
            <a:r>
              <a:rPr lang="en-US" sz="1200">
                <a:solidFill>
                  <a:srgbClr val="FFFFFF"/>
                </a:solidFill>
              </a:rPr>
              <a:t>  John Atkinson and Daniel Campos. Improving BCI-based emotion recognition by combining </a:t>
            </a:r>
            <a:r>
              <a:rPr lang="en-US" sz="1200" err="1">
                <a:solidFill>
                  <a:srgbClr val="FFFFFF"/>
                </a:solidFill>
              </a:rPr>
              <a:t>eeg</a:t>
            </a:r>
            <a:r>
              <a:rPr lang="en-US" sz="1200">
                <a:solidFill>
                  <a:srgbClr val="FFFFFF"/>
                </a:solidFill>
              </a:rPr>
              <a:t> feature selection and kernel </a:t>
            </a:r>
            <a:r>
              <a:rPr lang="en-US" sz="1200" err="1">
                <a:solidFill>
                  <a:srgbClr val="FFFFFF"/>
                </a:solidFill>
              </a:rPr>
              <a:t>classiers</a:t>
            </a:r>
            <a:r>
              <a:rPr lang="en-US" sz="1200">
                <a:solidFill>
                  <a:srgbClr val="FFFFFF"/>
                </a:solidFill>
              </a:rPr>
              <a:t>. Expert Systems with Applications, 47: 35-41, 2016.</a:t>
            </a:r>
          </a:p>
          <a:p>
            <a:pPr marL="342900" indent="-228600">
              <a:buFont typeface="+mj-lt"/>
              <a:buAutoNum type="arabicPeriod" startAt="15"/>
            </a:pPr>
            <a:r>
              <a:rPr lang="en-US" sz="1200">
                <a:solidFill>
                  <a:srgbClr val="FFFFFF"/>
                </a:solidFill>
              </a:rPr>
              <a:t>  Salma </a:t>
            </a:r>
            <a:r>
              <a:rPr lang="en-US" sz="1200" err="1">
                <a:solidFill>
                  <a:srgbClr val="FFFFFF"/>
                </a:solidFill>
              </a:rPr>
              <a:t>Alhagry</a:t>
            </a:r>
            <a:r>
              <a:rPr lang="en-US" sz="1200">
                <a:solidFill>
                  <a:srgbClr val="FFFFFF"/>
                </a:solidFill>
              </a:rPr>
              <a:t>, Aly </a:t>
            </a:r>
            <a:r>
              <a:rPr lang="en-US" sz="1200" err="1">
                <a:solidFill>
                  <a:srgbClr val="FFFFFF"/>
                </a:solidFill>
              </a:rPr>
              <a:t>Aly</a:t>
            </a:r>
            <a:r>
              <a:rPr lang="en-US" sz="1200">
                <a:solidFill>
                  <a:srgbClr val="FFFFFF"/>
                </a:solidFill>
              </a:rPr>
              <a:t> Fahmy, and Reda A El-</a:t>
            </a:r>
            <a:r>
              <a:rPr lang="en-US" sz="1200" err="1">
                <a:solidFill>
                  <a:srgbClr val="FFFFFF"/>
                </a:solidFill>
              </a:rPr>
              <a:t>Khoribi</a:t>
            </a:r>
            <a:r>
              <a:rPr lang="en-US" sz="1200">
                <a:solidFill>
                  <a:srgbClr val="FFFFFF"/>
                </a:solidFill>
              </a:rPr>
              <a:t>. Emotion recognition based on EEG using LSTM recurrent neural network. Emotion, 8(10): 355-358, 2017.</a:t>
            </a:r>
          </a:p>
          <a:p>
            <a:pPr marL="342900" indent="-228600">
              <a:buFont typeface="+mj-lt"/>
              <a:buAutoNum type="arabicPeriod" startAt="15"/>
            </a:pPr>
            <a:r>
              <a:rPr lang="en-US" sz="1200">
                <a:solidFill>
                  <a:srgbClr val="FFFFFF"/>
                </a:solidFill>
              </a:rPr>
              <a:t> M.Z. Soroush, K. </a:t>
            </a:r>
            <a:r>
              <a:rPr lang="en-US" sz="1200" err="1">
                <a:solidFill>
                  <a:srgbClr val="FFFFFF"/>
                </a:solidFill>
              </a:rPr>
              <a:t>Maghooli</a:t>
            </a:r>
            <a:r>
              <a:rPr lang="en-US" sz="1200">
                <a:solidFill>
                  <a:srgbClr val="FFFFFF"/>
                </a:solidFill>
              </a:rPr>
              <a:t>, S.K. </a:t>
            </a:r>
            <a:r>
              <a:rPr lang="en-US" sz="1200" err="1">
                <a:solidFill>
                  <a:srgbClr val="FFFFFF"/>
                </a:solidFill>
              </a:rPr>
              <a:t>Setarehdan</a:t>
            </a:r>
            <a:r>
              <a:rPr lang="en-US" sz="1200">
                <a:solidFill>
                  <a:srgbClr val="FFFFFF"/>
                </a:solidFill>
              </a:rPr>
              <a:t>, and Ali </a:t>
            </a:r>
            <a:r>
              <a:rPr lang="en-US" sz="1200" err="1">
                <a:solidFill>
                  <a:srgbClr val="FFFFFF"/>
                </a:solidFill>
              </a:rPr>
              <a:t>Motie</a:t>
            </a:r>
            <a:r>
              <a:rPr lang="en-US" sz="1200">
                <a:solidFill>
                  <a:srgbClr val="FFFFFF"/>
                </a:solidFill>
              </a:rPr>
              <a:t> </a:t>
            </a:r>
            <a:r>
              <a:rPr lang="en-US" sz="1200" err="1">
                <a:solidFill>
                  <a:srgbClr val="FFFFFF"/>
                </a:solidFill>
              </a:rPr>
              <a:t>Nasrabadi</a:t>
            </a:r>
            <a:r>
              <a:rPr lang="en-US" sz="1200">
                <a:solidFill>
                  <a:srgbClr val="FFFFFF"/>
                </a:solidFill>
              </a:rPr>
              <a:t>. A novel approach to emotion recognition using local subset feature selection and </a:t>
            </a:r>
            <a:r>
              <a:rPr lang="en-US" sz="1200" err="1">
                <a:solidFill>
                  <a:srgbClr val="FFFFFF"/>
                </a:solidFill>
              </a:rPr>
              <a:t>modied</a:t>
            </a:r>
            <a:r>
              <a:rPr lang="en-US" sz="1200">
                <a:solidFill>
                  <a:srgbClr val="FFFFFF"/>
                </a:solidFill>
              </a:rPr>
              <a:t> Dempster-Shafer theory. Behavioral and Brain Functions, 14(1): 1-15, 2018.</a:t>
            </a:r>
          </a:p>
          <a:p>
            <a:pPr marL="342900" indent="-228600">
              <a:buFont typeface="+mj-lt"/>
              <a:buAutoNum type="arabicPeriod" startAt="15"/>
            </a:pPr>
            <a:r>
              <a:rPr lang="en-US" sz="1200">
                <a:solidFill>
                  <a:srgbClr val="FFFFFF"/>
                </a:solidFill>
              </a:rPr>
              <a:t>Hao Chao, Liang Dong, </a:t>
            </a:r>
            <a:r>
              <a:rPr lang="en-US" sz="1200" err="1">
                <a:solidFill>
                  <a:srgbClr val="FFFFFF"/>
                </a:solidFill>
              </a:rPr>
              <a:t>Yongli</a:t>
            </a:r>
            <a:r>
              <a:rPr lang="en-US" sz="1200">
                <a:solidFill>
                  <a:srgbClr val="FFFFFF"/>
                </a:solidFill>
              </a:rPr>
              <a:t> Liu, and </a:t>
            </a:r>
            <a:r>
              <a:rPr lang="en-US" sz="1200" err="1">
                <a:solidFill>
                  <a:srgbClr val="FFFFFF"/>
                </a:solidFill>
              </a:rPr>
              <a:t>Baoyun</a:t>
            </a:r>
            <a:r>
              <a:rPr lang="en-US" sz="1200">
                <a:solidFill>
                  <a:srgbClr val="FFFFFF"/>
                </a:solidFill>
              </a:rPr>
              <a:t> Lu. Emotion recognition from multiband EEG signals using </a:t>
            </a:r>
            <a:r>
              <a:rPr lang="en-US" sz="1200" err="1">
                <a:solidFill>
                  <a:srgbClr val="FFFFFF"/>
                </a:solidFill>
              </a:rPr>
              <a:t>Capsnet</a:t>
            </a:r>
            <a:r>
              <a:rPr lang="en-US" sz="1200">
                <a:solidFill>
                  <a:srgbClr val="FFFFFF"/>
                </a:solidFill>
              </a:rPr>
              <a:t>. Sensors, 19(9): 2212, 2019.</a:t>
            </a:r>
          </a:p>
          <a:p>
            <a:pPr marL="342900" indent="-228600">
              <a:buFont typeface="+mj-lt"/>
              <a:buAutoNum type="arabicPeriod" startAt="15"/>
            </a:pPr>
            <a:r>
              <a:rPr lang="en-US" sz="1200">
                <a:solidFill>
                  <a:srgbClr val="FFFFFF"/>
                </a:solidFill>
              </a:rPr>
              <a:t> M.A. Asghar, M.J. Khan, M Rizwan, R.M. Mehmood, and Sun-</a:t>
            </a:r>
            <a:r>
              <a:rPr lang="en-US" sz="1200" err="1">
                <a:solidFill>
                  <a:srgbClr val="FFFFFF"/>
                </a:solidFill>
              </a:rPr>
              <a:t>Hee</a:t>
            </a:r>
            <a:r>
              <a:rPr lang="en-US" sz="1200">
                <a:solidFill>
                  <a:srgbClr val="FFFFFF"/>
                </a:solidFill>
              </a:rPr>
              <a:t> Kim. An Innovative Multi-Model Neural Network Approach for Feature Selection in Emotion Recognition using Deep Feature Clustering. Sensors, 20(13): 3765, 2020.</a:t>
            </a:r>
          </a:p>
          <a:p>
            <a:pPr marL="342900" indent="-228600">
              <a:buFont typeface="+mj-lt"/>
              <a:buAutoNum type="arabicPeriod" startAt="15"/>
            </a:pPr>
            <a:r>
              <a:rPr lang="en-US" sz="1200">
                <a:solidFill>
                  <a:srgbClr val="FFFFFF"/>
                </a:solidFill>
              </a:rPr>
              <a:t>  Yu Liu, Y. Ding, Chang Li, Juan Cheng, </a:t>
            </a:r>
            <a:r>
              <a:rPr lang="en-US" sz="1200" err="1">
                <a:solidFill>
                  <a:srgbClr val="FFFFFF"/>
                </a:solidFill>
              </a:rPr>
              <a:t>Rencheng</a:t>
            </a:r>
            <a:r>
              <a:rPr lang="en-US" sz="1200">
                <a:solidFill>
                  <a:srgbClr val="FFFFFF"/>
                </a:solidFill>
              </a:rPr>
              <a:t> Song, Feng Wan, and </a:t>
            </a:r>
            <a:r>
              <a:rPr lang="en-US" sz="1200" err="1">
                <a:solidFill>
                  <a:srgbClr val="FFFFFF"/>
                </a:solidFill>
              </a:rPr>
              <a:t>Xun</a:t>
            </a:r>
            <a:r>
              <a:rPr lang="en-US" sz="1200">
                <a:solidFill>
                  <a:srgbClr val="FFFFFF"/>
                </a:solidFill>
              </a:rPr>
              <a:t> Chen. Multi-channel EEG-based emotion recognition via a multi-level features guided capsule network. Computers in Biology and Medicine, 123: 103927, 2020.</a:t>
            </a:r>
          </a:p>
          <a:p>
            <a:pPr marL="342900" indent="-228600">
              <a:buFont typeface="+mj-lt"/>
              <a:buAutoNum type="arabicPeriod" startAt="15"/>
            </a:pPr>
            <a:r>
              <a:rPr lang="en-US" sz="1200">
                <a:solidFill>
                  <a:srgbClr val="FFFFFF"/>
                </a:solidFill>
              </a:rPr>
              <a:t>  Zina Li, Lina </a:t>
            </a:r>
            <a:r>
              <a:rPr lang="en-US" sz="1200" err="1">
                <a:solidFill>
                  <a:srgbClr val="FFFFFF"/>
                </a:solidFill>
              </a:rPr>
              <a:t>Qiu</a:t>
            </a:r>
            <a:r>
              <a:rPr lang="en-US" sz="1200">
                <a:solidFill>
                  <a:srgbClr val="FFFFFF"/>
                </a:solidFill>
              </a:rPr>
              <a:t>, </a:t>
            </a:r>
            <a:r>
              <a:rPr lang="en-US" sz="1200" err="1">
                <a:solidFill>
                  <a:srgbClr val="FFFFFF"/>
                </a:solidFill>
              </a:rPr>
              <a:t>Ruixin</a:t>
            </a:r>
            <a:r>
              <a:rPr lang="en-US" sz="1200">
                <a:solidFill>
                  <a:srgbClr val="FFFFFF"/>
                </a:solidFill>
              </a:rPr>
              <a:t> Li, </a:t>
            </a:r>
            <a:r>
              <a:rPr lang="en-US" sz="1200" err="1">
                <a:solidFill>
                  <a:srgbClr val="FFFFFF"/>
                </a:solidFill>
              </a:rPr>
              <a:t>Zhipeng</a:t>
            </a:r>
            <a:r>
              <a:rPr lang="en-US" sz="1200">
                <a:solidFill>
                  <a:srgbClr val="FFFFFF"/>
                </a:solidFill>
              </a:rPr>
              <a:t> He, Jun Xiao, Yan Liang, Fei Wang, and </a:t>
            </a:r>
            <a:r>
              <a:rPr lang="en-US" sz="1200" err="1">
                <a:solidFill>
                  <a:srgbClr val="FFFFFF"/>
                </a:solidFill>
              </a:rPr>
              <a:t>Jiahui</a:t>
            </a:r>
            <a:r>
              <a:rPr lang="en-US" sz="1200">
                <a:solidFill>
                  <a:srgbClr val="FFFFFF"/>
                </a:solidFill>
              </a:rPr>
              <a:t> Pan. Enhancing BCI-Based emotion recognition using an improved particle swarm optimization for feature selection. Sensors, 20(11): 3028, 2020.</a:t>
            </a:r>
          </a:p>
          <a:p>
            <a:pPr marL="342900" indent="-228600">
              <a:buFont typeface="+mj-lt"/>
              <a:buAutoNum type="arabicPeriod" startAt="15"/>
            </a:pPr>
            <a:r>
              <a:rPr lang="en-US" sz="1200">
                <a:solidFill>
                  <a:srgbClr val="FFFFFF"/>
                </a:solidFill>
              </a:rPr>
              <a:t> Zhong Yin, Lei Liu, </a:t>
            </a:r>
            <a:r>
              <a:rPr lang="en-US" sz="1200" err="1">
                <a:solidFill>
                  <a:srgbClr val="FFFFFF"/>
                </a:solidFill>
              </a:rPr>
              <a:t>Jianing</a:t>
            </a:r>
            <a:r>
              <a:rPr lang="en-US" sz="1200">
                <a:solidFill>
                  <a:srgbClr val="FFFFFF"/>
                </a:solidFill>
              </a:rPr>
              <a:t> Chen, </a:t>
            </a:r>
            <a:r>
              <a:rPr lang="en-US" sz="1200" err="1">
                <a:solidFill>
                  <a:srgbClr val="FFFFFF"/>
                </a:solidFill>
              </a:rPr>
              <a:t>Boxi</a:t>
            </a:r>
            <a:r>
              <a:rPr lang="en-US" sz="1200">
                <a:solidFill>
                  <a:srgbClr val="FFFFFF"/>
                </a:solidFill>
              </a:rPr>
              <a:t> Zhao, and </a:t>
            </a:r>
            <a:r>
              <a:rPr lang="en-US" sz="1200" err="1">
                <a:solidFill>
                  <a:srgbClr val="FFFFFF"/>
                </a:solidFill>
              </a:rPr>
              <a:t>Yongxiong</a:t>
            </a:r>
            <a:r>
              <a:rPr lang="en-US" sz="1200">
                <a:solidFill>
                  <a:srgbClr val="FFFFFF"/>
                </a:solidFill>
              </a:rPr>
              <a:t> Wang. Locally robust EEG feature selection for individual-independent emotion recognition. Expert Systems with Applications, 162:113768, 2020.</a:t>
            </a:r>
          </a:p>
          <a:p>
            <a:pPr marL="342900" indent="-228600">
              <a:buFont typeface="+mj-lt"/>
              <a:buAutoNum type="arabicPeriod" startAt="15"/>
            </a:pPr>
            <a:endParaRPr lang="en-US" sz="1200">
              <a:solidFill>
                <a:srgbClr val="FFFFFF"/>
              </a:solidFill>
            </a:endParaRPr>
          </a:p>
          <a:p>
            <a:pPr marL="342900" indent="-228600">
              <a:buFont typeface="+mj-lt"/>
              <a:buAutoNum type="arabicPeriod" startAt="15"/>
            </a:pPr>
            <a:endParaRPr lang="en-IN" sz="1200">
              <a:solidFill>
                <a:srgbClr val="FFFFFF"/>
              </a:solidFill>
            </a:endParaRPr>
          </a:p>
        </p:txBody>
      </p:sp>
    </p:spTree>
    <p:extLst>
      <p:ext uri="{BB962C8B-B14F-4D97-AF65-F5344CB8AC3E}">
        <p14:creationId xmlns:p14="http://schemas.microsoft.com/office/powerpoint/2010/main" val="24247831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427"/>
        <p:cNvGrpSpPr/>
        <p:nvPr/>
      </p:nvGrpSpPr>
      <p:grpSpPr>
        <a:xfrm>
          <a:off x="0" y="0"/>
          <a:ext cx="0" cy="0"/>
          <a:chOff x="0" y="0"/>
          <a:chExt cx="0" cy="0"/>
        </a:xfrm>
      </p:grpSpPr>
      <p:sp>
        <p:nvSpPr>
          <p:cNvPr id="428" name="Google Shape;428;p54"/>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Questions?</a:t>
            </a:r>
            <a:endParaRPr>
              <a:latin typeface="Montserrat"/>
              <a:ea typeface="Montserrat"/>
              <a:cs typeface="Montserrat"/>
              <a:sym typeface="Montserrat"/>
            </a:endParaRPr>
          </a:p>
        </p:txBody>
      </p:sp>
      <p:sp>
        <p:nvSpPr>
          <p:cNvPr id="429" name="Google Shape;429;p54"/>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rgbClr val="FFFFFF"/>
              </a:solidFill>
            </a:endParaRPr>
          </a:p>
          <a:p>
            <a:pPr marL="0" lvl="0" indent="0" algn="l" rtl="0">
              <a:spcBef>
                <a:spcPts val="0"/>
              </a:spcBef>
              <a:spcAft>
                <a:spcPts val="0"/>
              </a:spcAft>
              <a:buNone/>
            </a:pPr>
            <a:endParaRPr sz="1200">
              <a:solidFill>
                <a:srgbClr val="FFFFFF"/>
              </a:solidFill>
            </a:endParaRPr>
          </a:p>
          <a:p>
            <a:pPr marL="0" lvl="0" indent="0" algn="l" rtl="0">
              <a:spcBef>
                <a:spcPts val="0"/>
              </a:spcBef>
              <a:spcAft>
                <a:spcPts val="0"/>
              </a:spcAft>
              <a:buNone/>
            </a:pPr>
            <a:endParaRPr sz="1200">
              <a:solidFill>
                <a:srgbClr val="FFFFFF"/>
              </a:solidFill>
            </a:endParaRPr>
          </a:p>
          <a:p>
            <a:pPr marL="0" lvl="0" indent="0" algn="l" rtl="0">
              <a:spcBef>
                <a:spcPts val="0"/>
              </a:spcBef>
              <a:spcAft>
                <a:spcPts val="0"/>
              </a:spcAft>
              <a:buNone/>
            </a:pPr>
            <a:endParaRPr sz="1200">
              <a:solidFill>
                <a:srgbClr val="FFFFFF"/>
              </a:solidFill>
            </a:endParaRPr>
          </a:p>
          <a:p>
            <a:pPr marL="0" lvl="0" indent="0" algn="l" rtl="0">
              <a:spcBef>
                <a:spcPts val="0"/>
              </a:spcBef>
              <a:spcAft>
                <a:spcPts val="0"/>
              </a:spcAft>
              <a:buNone/>
            </a:pPr>
            <a:endParaRPr sz="1200">
              <a:solidFill>
                <a:srgbClr val="FFFFFF"/>
              </a:solidFill>
            </a:endParaRPr>
          </a:p>
          <a:p>
            <a:pPr marL="0" lvl="0" indent="0" algn="l" rtl="0">
              <a:spcBef>
                <a:spcPts val="0"/>
              </a:spcBef>
              <a:spcAft>
                <a:spcPts val="0"/>
              </a:spcAft>
              <a:buNone/>
            </a:pPr>
            <a:endParaRPr sz="1200">
              <a:solidFill>
                <a:srgbClr val="FFFFFF"/>
              </a:solidFill>
            </a:endParaRPr>
          </a:p>
          <a:p>
            <a:pPr marL="0" lvl="0" indent="0" algn="l" rtl="0">
              <a:spcBef>
                <a:spcPts val="0"/>
              </a:spcBef>
              <a:spcAft>
                <a:spcPts val="0"/>
              </a:spcAft>
              <a:buNone/>
            </a:pPr>
            <a:endParaRPr sz="1200">
              <a:solidFill>
                <a:srgbClr val="FFFFFF"/>
              </a:solidFill>
            </a:endParaRPr>
          </a:p>
          <a:p>
            <a:pPr marL="0" lvl="0" indent="0" algn="l" rtl="0">
              <a:spcBef>
                <a:spcPts val="0"/>
              </a:spcBef>
              <a:spcAft>
                <a:spcPts val="0"/>
              </a:spcAft>
              <a:buNone/>
            </a:pPr>
            <a:endParaRPr sz="1200">
              <a:solidFill>
                <a:srgbClr val="FFFFFF"/>
              </a:solidFill>
            </a:endParaRPr>
          </a:p>
          <a:p>
            <a:pPr marL="0" lvl="0" indent="0" algn="l" rtl="0">
              <a:spcBef>
                <a:spcPts val="0"/>
              </a:spcBef>
              <a:spcAft>
                <a:spcPts val="0"/>
              </a:spcAft>
              <a:buNone/>
            </a:pPr>
            <a:endParaRPr sz="1200">
              <a:solidFill>
                <a:srgbClr val="FFFFFF"/>
              </a:solidFill>
            </a:endParaRPr>
          </a:p>
          <a:p>
            <a:pPr marL="0" lvl="0" indent="0" algn="l" rtl="0">
              <a:spcBef>
                <a:spcPts val="0"/>
              </a:spcBef>
              <a:spcAft>
                <a:spcPts val="0"/>
              </a:spcAft>
              <a:buNone/>
            </a:pPr>
            <a:endParaRPr sz="3000">
              <a:solidFill>
                <a:srgbClr val="FFFFFF"/>
              </a:solidFill>
            </a:endParaRPr>
          </a:p>
          <a:p>
            <a:pPr marL="0" lvl="0" indent="0" algn="l" rtl="0">
              <a:spcBef>
                <a:spcPts val="0"/>
              </a:spcBef>
              <a:spcAft>
                <a:spcPts val="0"/>
              </a:spcAft>
              <a:buNone/>
            </a:pPr>
            <a:r>
              <a:rPr lang="en" sz="3000">
                <a:solidFill>
                  <a:srgbClr val="FFFF00"/>
                </a:solidFill>
              </a:rPr>
              <a:t>Thank You!</a:t>
            </a:r>
            <a:endParaRPr sz="3000">
              <a:solidFill>
                <a:srgbClr val="FFFF00"/>
              </a:solidFill>
            </a:endParaRPr>
          </a:p>
          <a:p>
            <a:pPr marL="457200" lvl="0" indent="0" algn="l" rtl="0">
              <a:spcBef>
                <a:spcPts val="0"/>
              </a:spcBef>
              <a:spcAft>
                <a:spcPts val="0"/>
              </a:spcAft>
              <a:buNone/>
            </a:pPr>
            <a:endParaRPr sz="1200">
              <a:solidFill>
                <a:srgbClr val="FFFFFF"/>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25</a:t>
            </a:fld>
            <a:endParaRPr lang="e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a:off x="311700" y="372725"/>
            <a:ext cx="8520600" cy="6450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bg1">
                    <a:lumMod val="40000"/>
                    <a:lumOff val="60000"/>
                  </a:schemeClr>
                </a:solidFill>
                <a:latin typeface="Montserrat"/>
                <a:ea typeface="Montserrat"/>
                <a:cs typeface="Montserrat"/>
              </a:rPr>
              <a:t>Introduction</a:t>
            </a:r>
          </a:p>
        </p:txBody>
      </p:sp>
      <p:sp>
        <p:nvSpPr>
          <p:cNvPr id="76" name="Google Shape;76;p14"/>
          <p:cNvSpPr txBox="1">
            <a:spLocks noGrp="1"/>
          </p:cNvSpPr>
          <p:nvPr>
            <p:ph type="body" idx="1"/>
          </p:nvPr>
        </p:nvSpPr>
        <p:spPr>
          <a:xfrm>
            <a:off x="1493666" y="1239028"/>
            <a:ext cx="8520600" cy="3646967"/>
          </a:xfrm>
          <a:prstGeom prst="rect">
            <a:avLst/>
          </a:prstGeom>
          <a:ln>
            <a:noFill/>
          </a:ln>
        </p:spPr>
        <p:txBody>
          <a:bodyPr spcFirstLastPara="1" wrap="square" lIns="91425" tIns="91425" rIns="91425" bIns="91425" anchor="t" anchorCtr="0">
            <a:noAutofit/>
          </a:bodyPr>
          <a:lstStyle/>
          <a:p>
            <a:pPr lvl="0" indent="-342900">
              <a:buNone/>
            </a:pPr>
            <a:endParaRPr lang="en-US">
              <a:solidFill>
                <a:srgbClr val="FFFFFF"/>
              </a:solidFill>
            </a:endParaRPr>
          </a:p>
          <a:p>
            <a:pPr marL="457200" lvl="0" indent="-342900" algn="l" rtl="0">
              <a:spcBef>
                <a:spcPts val="1000"/>
              </a:spcBef>
              <a:spcAft>
                <a:spcPts val="1000"/>
              </a:spcAft>
              <a:buClr>
                <a:srgbClr val="FFFFFF"/>
              </a:buClr>
              <a:buSzPts val="1800"/>
              <a:buNone/>
            </a:pPr>
            <a:endParaRPr lang="en">
              <a:solidFill>
                <a:srgbClr val="FFFFFF"/>
              </a:solidFill>
            </a:endParaRPr>
          </a:p>
          <a:p>
            <a:pPr marL="457200" lvl="0" indent="-342900" algn="l" rtl="0">
              <a:spcBef>
                <a:spcPts val="1000"/>
              </a:spcBef>
              <a:spcAft>
                <a:spcPts val="1000"/>
              </a:spcAft>
              <a:buClr>
                <a:srgbClr val="FFFFFF"/>
              </a:buClr>
              <a:buSzPts val="1800"/>
              <a:buNone/>
            </a:pPr>
            <a:endParaRPr lang="en">
              <a:solidFill>
                <a:srgbClr val="FFFFFF"/>
              </a:solidFill>
            </a:endParaRPr>
          </a:p>
          <a:p>
            <a:pPr marL="457200" lvl="0" indent="-342900" algn="l" rtl="0">
              <a:spcBef>
                <a:spcPts val="1000"/>
              </a:spcBef>
              <a:spcAft>
                <a:spcPts val="1000"/>
              </a:spcAft>
              <a:buClr>
                <a:srgbClr val="FFFFFF"/>
              </a:buClr>
              <a:buSzPts val="1800"/>
              <a:buNone/>
            </a:pPr>
            <a:endParaRPr>
              <a:solidFill>
                <a:srgbClr val="FFFFFF"/>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a:t>
            </a:fld>
            <a:endParaRPr lang="en"/>
          </a:p>
        </p:txBody>
      </p:sp>
      <p:pic>
        <p:nvPicPr>
          <p:cNvPr id="2" name="Picture 2" descr="Diagram&#10;&#10;Description automatically generated">
            <a:extLst>
              <a:ext uri="{FF2B5EF4-FFF2-40B4-BE49-F238E27FC236}">
                <a16:creationId xmlns:a16="http://schemas.microsoft.com/office/drawing/2014/main" id="{D1753011-CEB6-4235-912D-0508579A7B2F}"/>
              </a:ext>
            </a:extLst>
          </p:cNvPr>
          <p:cNvPicPr>
            <a:picLocks noChangeAspect="1"/>
          </p:cNvPicPr>
          <p:nvPr/>
        </p:nvPicPr>
        <p:blipFill rotWithShape="1">
          <a:blip r:embed="rId3"/>
          <a:srcRect t="2040" r="1739"/>
          <a:stretch/>
        </p:blipFill>
        <p:spPr>
          <a:xfrm>
            <a:off x="1226797" y="1144047"/>
            <a:ext cx="6423537" cy="2855406"/>
          </a:xfrm>
          <a:prstGeom prst="rect">
            <a:avLst/>
          </a:prstGeom>
        </p:spPr>
      </p:pic>
      <p:sp>
        <p:nvSpPr>
          <p:cNvPr id="3" name="TextBox 2">
            <a:extLst>
              <a:ext uri="{FF2B5EF4-FFF2-40B4-BE49-F238E27FC236}">
                <a16:creationId xmlns:a16="http://schemas.microsoft.com/office/drawing/2014/main" id="{65BDD60C-70CA-4781-A068-8DCB63352CBE}"/>
              </a:ext>
            </a:extLst>
          </p:cNvPr>
          <p:cNvSpPr txBox="1"/>
          <p:nvPr/>
        </p:nvSpPr>
        <p:spPr>
          <a:xfrm>
            <a:off x="2629621" y="4027279"/>
            <a:ext cx="418493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1"/>
                </a:solidFill>
              </a:rPr>
              <a:t>Figure. </a:t>
            </a:r>
            <a:r>
              <a:rPr lang="en-US" b="1">
                <a:solidFill>
                  <a:schemeClr val="accent4">
                    <a:lumMod val="75000"/>
                  </a:schemeClr>
                </a:solidFill>
              </a:rPr>
              <a:t>Brain-Computer Interface (BCI)</a:t>
            </a:r>
          </a:p>
        </p:txBody>
      </p:sp>
      <p:sp>
        <p:nvSpPr>
          <p:cNvPr id="5" name="TextBox 4">
            <a:extLst>
              <a:ext uri="{FF2B5EF4-FFF2-40B4-BE49-F238E27FC236}">
                <a16:creationId xmlns:a16="http://schemas.microsoft.com/office/drawing/2014/main" id="{494E3A2B-7C37-45D5-ABB8-558D49AC4834}"/>
              </a:ext>
            </a:extLst>
          </p:cNvPr>
          <p:cNvSpPr txBox="1"/>
          <p:nvPr/>
        </p:nvSpPr>
        <p:spPr>
          <a:xfrm>
            <a:off x="1083253" y="4362883"/>
            <a:ext cx="7477557"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1"/>
                </a:solidFill>
              </a:rPr>
              <a:t>(I</a:t>
            </a:r>
            <a:r>
              <a:rPr lang="en-US" sz="1200">
                <a:solidFill>
                  <a:schemeClr val="tx1"/>
                </a:solidFill>
              </a:rPr>
              <a:t>mage from </a:t>
            </a:r>
            <a:r>
              <a:rPr lang="en-US" sz="1200">
                <a:solidFill>
                  <a:schemeClr val="tx1"/>
                </a:solidFill>
                <a:hlinkClick r:id="rId4"/>
              </a:rPr>
              <a:t>https://www.researchgate.net/figure/Components-of-a-BCI-system-signals-from-the-users-brain-are-acquired-and-processed-to_fig1_267792090dd text</a:t>
            </a:r>
            <a:r>
              <a:rPr lang="en-US" sz="1200">
                <a:solidFill>
                  <a:schemeClr val="tx1"/>
                </a:solidFill>
              </a:rPr>
              <a:t>)</a:t>
            </a:r>
          </a:p>
        </p:txBody>
      </p:sp>
      <p:sp>
        <p:nvSpPr>
          <p:cNvPr id="6" name="TextBox 5">
            <a:extLst>
              <a:ext uri="{FF2B5EF4-FFF2-40B4-BE49-F238E27FC236}">
                <a16:creationId xmlns:a16="http://schemas.microsoft.com/office/drawing/2014/main" id="{DAE3275E-1F15-40E5-AA3B-88C68B92AD6F}"/>
              </a:ext>
            </a:extLst>
          </p:cNvPr>
          <p:cNvSpPr txBox="1"/>
          <p:nvPr/>
        </p:nvSpPr>
        <p:spPr>
          <a:xfrm>
            <a:off x="7746423" y="2479531"/>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2987702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a:off x="311700" y="372725"/>
            <a:ext cx="8520600" cy="6450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bg1">
                    <a:lumMod val="40000"/>
                    <a:lumOff val="60000"/>
                  </a:schemeClr>
                </a:solidFill>
                <a:latin typeface="Montserrat"/>
                <a:ea typeface="Montserrat"/>
                <a:cs typeface="Montserrat"/>
              </a:rPr>
              <a:t>Introduction</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a:t>
            </a:fld>
            <a:endParaRPr lang="en"/>
          </a:p>
        </p:txBody>
      </p:sp>
      <p:sp>
        <p:nvSpPr>
          <p:cNvPr id="3" name="TextBox 2">
            <a:extLst>
              <a:ext uri="{FF2B5EF4-FFF2-40B4-BE49-F238E27FC236}">
                <a16:creationId xmlns:a16="http://schemas.microsoft.com/office/drawing/2014/main" id="{65BDD60C-70CA-4781-A068-8DCB63352CBE}"/>
              </a:ext>
            </a:extLst>
          </p:cNvPr>
          <p:cNvSpPr txBox="1"/>
          <p:nvPr/>
        </p:nvSpPr>
        <p:spPr>
          <a:xfrm>
            <a:off x="2239612" y="4122726"/>
            <a:ext cx="418493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1"/>
                </a:solidFill>
              </a:rPr>
              <a:t>Fig1. Brain-Computer Interface</a:t>
            </a:r>
          </a:p>
        </p:txBody>
      </p:sp>
      <p:sp>
        <p:nvSpPr>
          <p:cNvPr id="5" name="TextBox 4">
            <a:extLst>
              <a:ext uri="{FF2B5EF4-FFF2-40B4-BE49-F238E27FC236}">
                <a16:creationId xmlns:a16="http://schemas.microsoft.com/office/drawing/2014/main" id="{494E3A2B-7C37-45D5-ABB8-558D49AC4834}"/>
              </a:ext>
            </a:extLst>
          </p:cNvPr>
          <p:cNvSpPr txBox="1"/>
          <p:nvPr/>
        </p:nvSpPr>
        <p:spPr>
          <a:xfrm>
            <a:off x="3542101" y="4631582"/>
            <a:ext cx="237391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solidFill>
                  <a:schemeClr val="tx1"/>
                </a:solidFill>
              </a:rPr>
              <a:t>Figure 2.   </a:t>
            </a:r>
            <a:r>
              <a:rPr lang="en-US" sz="1200" b="1">
                <a:solidFill>
                  <a:schemeClr val="accent4">
                    <a:lumMod val="75000"/>
                  </a:schemeClr>
                </a:solidFill>
              </a:rPr>
              <a:t>BCI Signals</a:t>
            </a:r>
          </a:p>
          <a:p>
            <a:endParaRPr lang="en-US" sz="1200">
              <a:solidFill>
                <a:schemeClr val="tx1"/>
              </a:solidFill>
            </a:endParaRPr>
          </a:p>
        </p:txBody>
      </p:sp>
      <p:sp>
        <p:nvSpPr>
          <p:cNvPr id="13" name="Google Shape;106;p18">
            <a:extLst>
              <a:ext uri="{FF2B5EF4-FFF2-40B4-BE49-F238E27FC236}">
                <a16:creationId xmlns:a16="http://schemas.microsoft.com/office/drawing/2014/main" id="{B2EB671A-A45B-4154-98BE-73A9386C6A0D}"/>
              </a:ext>
            </a:extLst>
          </p:cNvPr>
          <p:cNvSpPr txBox="1"/>
          <p:nvPr/>
        </p:nvSpPr>
        <p:spPr>
          <a:xfrm>
            <a:off x="1694515" y="1120671"/>
            <a:ext cx="6567185" cy="1633496"/>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1000"/>
              </a:spcAft>
              <a:buNone/>
            </a:pPr>
            <a:endParaRPr sz="1800">
              <a:solidFill>
                <a:srgbClr val="FFFFFF"/>
              </a:solidFill>
              <a:latin typeface="Lato"/>
              <a:ea typeface="Lato"/>
              <a:cs typeface="Lato"/>
              <a:sym typeface="Lato"/>
            </a:endParaRPr>
          </a:p>
        </p:txBody>
      </p:sp>
      <p:pic>
        <p:nvPicPr>
          <p:cNvPr id="14" name="Picture 13" descr="WhatsApp Image 2021-10-06 at 9.53.24 PM.jpeg">
            <a:extLst>
              <a:ext uri="{FF2B5EF4-FFF2-40B4-BE49-F238E27FC236}">
                <a16:creationId xmlns:a16="http://schemas.microsoft.com/office/drawing/2014/main" id="{1A7B12F3-5DF3-4D7E-A750-324E01E12D42}"/>
              </a:ext>
            </a:extLst>
          </p:cNvPr>
          <p:cNvPicPr>
            <a:picLocks noChangeAspect="1"/>
          </p:cNvPicPr>
          <p:nvPr/>
        </p:nvPicPr>
        <p:blipFill>
          <a:blip r:embed="rId3"/>
          <a:stretch>
            <a:fillRect/>
          </a:stretch>
        </p:blipFill>
        <p:spPr>
          <a:xfrm>
            <a:off x="882300" y="1304104"/>
            <a:ext cx="7388502" cy="3278070"/>
          </a:xfrm>
          <a:prstGeom prst="rect">
            <a:avLst/>
          </a:prstGeom>
        </p:spPr>
      </p:pic>
    </p:spTree>
    <p:extLst>
      <p:ext uri="{BB962C8B-B14F-4D97-AF65-F5344CB8AC3E}">
        <p14:creationId xmlns:p14="http://schemas.microsoft.com/office/powerpoint/2010/main" val="2100751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a:off x="311700" y="372725"/>
            <a:ext cx="8520600" cy="6450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bg1">
                    <a:lumMod val="40000"/>
                    <a:lumOff val="60000"/>
                  </a:schemeClr>
                </a:solidFill>
                <a:latin typeface="Montserrat"/>
                <a:ea typeface="Montserrat"/>
                <a:cs typeface="Montserrat"/>
              </a:rPr>
              <a:t>Introduction</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a:t>
            </a:fld>
            <a:endParaRPr lang="en"/>
          </a:p>
        </p:txBody>
      </p:sp>
      <p:sp>
        <p:nvSpPr>
          <p:cNvPr id="3" name="TextBox 2">
            <a:extLst>
              <a:ext uri="{FF2B5EF4-FFF2-40B4-BE49-F238E27FC236}">
                <a16:creationId xmlns:a16="http://schemas.microsoft.com/office/drawing/2014/main" id="{65BDD60C-70CA-4781-A068-8DCB63352CBE}"/>
              </a:ext>
            </a:extLst>
          </p:cNvPr>
          <p:cNvSpPr txBox="1"/>
          <p:nvPr/>
        </p:nvSpPr>
        <p:spPr>
          <a:xfrm>
            <a:off x="2239612" y="4122726"/>
            <a:ext cx="418493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1"/>
                </a:solidFill>
              </a:rPr>
              <a:t>Fig1. Brain-Computer Interface</a:t>
            </a:r>
          </a:p>
        </p:txBody>
      </p:sp>
      <p:sp>
        <p:nvSpPr>
          <p:cNvPr id="5" name="TextBox 4">
            <a:extLst>
              <a:ext uri="{FF2B5EF4-FFF2-40B4-BE49-F238E27FC236}">
                <a16:creationId xmlns:a16="http://schemas.microsoft.com/office/drawing/2014/main" id="{494E3A2B-7C37-45D5-ABB8-558D49AC4834}"/>
              </a:ext>
            </a:extLst>
          </p:cNvPr>
          <p:cNvSpPr txBox="1"/>
          <p:nvPr/>
        </p:nvSpPr>
        <p:spPr>
          <a:xfrm>
            <a:off x="3542101" y="4631582"/>
            <a:ext cx="237391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solidFill>
                  <a:schemeClr val="tx1"/>
                </a:solidFill>
              </a:rPr>
              <a:t>Figure 3.   </a:t>
            </a:r>
            <a:r>
              <a:rPr lang="en-US" sz="1200" b="1">
                <a:solidFill>
                  <a:schemeClr val="accent4">
                    <a:lumMod val="75000"/>
                  </a:schemeClr>
                </a:solidFill>
              </a:rPr>
              <a:t>BCI Signals</a:t>
            </a:r>
          </a:p>
          <a:p>
            <a:endParaRPr lang="en-US" sz="1200">
              <a:solidFill>
                <a:schemeClr val="tx1"/>
              </a:solidFill>
            </a:endParaRPr>
          </a:p>
        </p:txBody>
      </p:sp>
      <p:sp>
        <p:nvSpPr>
          <p:cNvPr id="13" name="Google Shape;106;p18">
            <a:extLst>
              <a:ext uri="{FF2B5EF4-FFF2-40B4-BE49-F238E27FC236}">
                <a16:creationId xmlns:a16="http://schemas.microsoft.com/office/drawing/2014/main" id="{B2EB671A-A45B-4154-98BE-73A9386C6A0D}"/>
              </a:ext>
            </a:extLst>
          </p:cNvPr>
          <p:cNvSpPr txBox="1"/>
          <p:nvPr/>
        </p:nvSpPr>
        <p:spPr>
          <a:xfrm>
            <a:off x="1694515" y="1120671"/>
            <a:ext cx="6567185" cy="1633496"/>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1000"/>
              </a:spcAft>
              <a:buNone/>
            </a:pPr>
            <a:endParaRPr sz="1800">
              <a:solidFill>
                <a:srgbClr val="FFFFFF"/>
              </a:solidFill>
              <a:latin typeface="Lato"/>
              <a:ea typeface="Lato"/>
              <a:cs typeface="Lato"/>
              <a:sym typeface="Lato"/>
            </a:endParaRPr>
          </a:p>
        </p:txBody>
      </p:sp>
      <p:pic>
        <p:nvPicPr>
          <p:cNvPr id="14" name="Picture 13" descr="WhatsApp Image 2021-10-06 at 9.53.24 PM.jpeg">
            <a:extLst>
              <a:ext uri="{FF2B5EF4-FFF2-40B4-BE49-F238E27FC236}">
                <a16:creationId xmlns:a16="http://schemas.microsoft.com/office/drawing/2014/main" id="{1A7B12F3-5DF3-4D7E-A750-324E01E12D42}"/>
              </a:ext>
            </a:extLst>
          </p:cNvPr>
          <p:cNvPicPr>
            <a:picLocks noChangeAspect="1"/>
          </p:cNvPicPr>
          <p:nvPr/>
        </p:nvPicPr>
        <p:blipFill>
          <a:blip r:embed="rId3"/>
          <a:stretch>
            <a:fillRect/>
          </a:stretch>
        </p:blipFill>
        <p:spPr>
          <a:xfrm>
            <a:off x="882300" y="1304104"/>
            <a:ext cx="7388502" cy="3278070"/>
          </a:xfrm>
          <a:prstGeom prst="rect">
            <a:avLst/>
          </a:prstGeom>
        </p:spPr>
      </p:pic>
      <p:sp>
        <p:nvSpPr>
          <p:cNvPr id="15" name="Rounded Rectangle 6">
            <a:extLst>
              <a:ext uri="{FF2B5EF4-FFF2-40B4-BE49-F238E27FC236}">
                <a16:creationId xmlns:a16="http://schemas.microsoft.com/office/drawing/2014/main" id="{E8D37E49-080E-4EC3-92F2-8C1A0DCA95D5}"/>
              </a:ext>
            </a:extLst>
          </p:cNvPr>
          <p:cNvSpPr/>
          <p:nvPr/>
        </p:nvSpPr>
        <p:spPr>
          <a:xfrm>
            <a:off x="4040299" y="3636235"/>
            <a:ext cx="1214842" cy="70733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2C7F52AD-3D30-48C8-BDAA-A3374E89F957}"/>
              </a:ext>
            </a:extLst>
          </p:cNvPr>
          <p:cNvSpPr txBox="1"/>
          <p:nvPr/>
        </p:nvSpPr>
        <p:spPr>
          <a:xfrm>
            <a:off x="4169882" y="3836011"/>
            <a:ext cx="955676" cy="307777"/>
          </a:xfrm>
          <a:prstGeom prst="rect">
            <a:avLst/>
          </a:prstGeom>
          <a:noFill/>
        </p:spPr>
        <p:txBody>
          <a:bodyPr wrap="square" rtlCol="0">
            <a:spAutoFit/>
          </a:bodyPr>
          <a:lstStyle/>
          <a:p>
            <a:r>
              <a:rPr lang="en-IN" b="1">
                <a:latin typeface="Arial Rounded MT Bold" pitchFamily="34" charset="0"/>
              </a:rPr>
              <a:t>    EEG</a:t>
            </a:r>
          </a:p>
        </p:txBody>
      </p:sp>
    </p:spTree>
    <p:extLst>
      <p:ext uri="{BB962C8B-B14F-4D97-AF65-F5344CB8AC3E}">
        <p14:creationId xmlns:p14="http://schemas.microsoft.com/office/powerpoint/2010/main" val="2377442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03"/>
        <p:cNvGrpSpPr/>
        <p:nvPr/>
      </p:nvGrpSpPr>
      <p:grpSpPr>
        <a:xfrm>
          <a:off x="0" y="0"/>
          <a:ext cx="0" cy="0"/>
          <a:chOff x="0" y="0"/>
          <a:chExt cx="0" cy="0"/>
        </a:xfrm>
      </p:grpSpPr>
      <p:sp>
        <p:nvSpPr>
          <p:cNvPr id="104" name="Google Shape;104;p18"/>
          <p:cNvSpPr txBox="1">
            <a:spLocks noGrp="1"/>
          </p:cNvSpPr>
          <p:nvPr>
            <p:ph type="title"/>
          </p:nvPr>
        </p:nvSpPr>
        <p:spPr>
          <a:xfrm>
            <a:off x="311700" y="86683"/>
            <a:ext cx="8520600" cy="616688"/>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IN">
                <a:solidFill>
                  <a:schemeClr val="accent1">
                    <a:lumMod val="60000"/>
                    <a:lumOff val="40000"/>
                  </a:schemeClr>
                </a:solidFill>
                <a:latin typeface="Montserrat"/>
                <a:ea typeface="Montserrat"/>
                <a:cs typeface="Montserrat"/>
                <a:sym typeface="Montserrat"/>
              </a:rPr>
              <a:t>Introduction</a:t>
            </a:r>
            <a:br>
              <a:rPr lang="en-IN">
                <a:solidFill>
                  <a:schemeClr val="accent1">
                    <a:lumMod val="60000"/>
                    <a:lumOff val="40000"/>
                  </a:schemeClr>
                </a:solidFill>
                <a:latin typeface="Montserrat"/>
                <a:ea typeface="Montserrat"/>
                <a:cs typeface="Montserrat"/>
                <a:sym typeface="Montserrat"/>
              </a:rPr>
            </a:br>
            <a:r>
              <a:rPr lang="en" sz="1600">
                <a:solidFill>
                  <a:srgbClr val="FFFFFF"/>
                </a:solidFill>
                <a:latin typeface="Montserrat"/>
                <a:ea typeface="Montserrat"/>
                <a:cs typeface="Montserrat"/>
                <a:sym typeface="Montserrat"/>
              </a:rPr>
              <a:t>EEG based </a:t>
            </a:r>
            <a:r>
              <a:rPr lang="en" sz="1600">
                <a:solidFill>
                  <a:srgbClr val="CC00CC"/>
                </a:solidFill>
                <a:latin typeface="Montserrat"/>
                <a:ea typeface="Montserrat"/>
                <a:cs typeface="Montserrat"/>
                <a:sym typeface="Montserrat"/>
              </a:rPr>
              <a:t>BCI</a:t>
            </a:r>
            <a:endParaRPr>
              <a:solidFill>
                <a:srgbClr val="CC00CC"/>
              </a:solidFill>
              <a:latin typeface="Montserrat"/>
              <a:ea typeface="Montserrat"/>
              <a:cs typeface="Montserrat"/>
              <a:sym typeface="Montserrat"/>
            </a:endParaRPr>
          </a:p>
        </p:txBody>
      </p:sp>
      <p:sp>
        <p:nvSpPr>
          <p:cNvPr id="106" name="Google Shape;106;p18"/>
          <p:cNvSpPr txBox="1"/>
          <p:nvPr/>
        </p:nvSpPr>
        <p:spPr>
          <a:xfrm>
            <a:off x="1374550" y="1423600"/>
            <a:ext cx="6795000" cy="1773600"/>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1000"/>
              </a:spcAft>
              <a:buNone/>
            </a:pPr>
            <a:endParaRPr sz="1800">
              <a:solidFill>
                <a:srgbClr val="FFFFFF"/>
              </a:solidFill>
              <a:latin typeface="Lato"/>
              <a:ea typeface="Lato"/>
              <a:cs typeface="Lato"/>
              <a:sym typeface="Lato"/>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a:t>
            </a:fld>
            <a:endParaRPr lang="en"/>
          </a:p>
        </p:txBody>
      </p:sp>
      <p:sp>
        <p:nvSpPr>
          <p:cNvPr id="7" name="Down Arrow 6"/>
          <p:cNvSpPr/>
          <p:nvPr/>
        </p:nvSpPr>
        <p:spPr>
          <a:xfrm flipH="1">
            <a:off x="4224314" y="2870790"/>
            <a:ext cx="113770" cy="744279"/>
          </a:xfrm>
          <a:prstGeom prst="downArrow">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159489" y="1201478"/>
            <a:ext cx="8506046" cy="3939540"/>
          </a:xfrm>
          <a:prstGeom prst="rect">
            <a:avLst/>
          </a:prstGeom>
          <a:noFill/>
        </p:spPr>
        <p:txBody>
          <a:bodyPr wrap="square" rtlCol="0">
            <a:spAutoFit/>
          </a:bodyPr>
          <a:lstStyle/>
          <a:p>
            <a:pPr marL="482600" lvl="0" indent="-342900">
              <a:buClr>
                <a:srgbClr val="FFFFFF"/>
              </a:buClr>
              <a:buSzPts val="1400"/>
              <a:buAutoNum type="arabicPeriod"/>
            </a:pPr>
            <a:r>
              <a:rPr lang="en-IN" sz="1600" b="1">
                <a:solidFill>
                  <a:schemeClr val="tx1"/>
                </a:solidFill>
                <a:latin typeface="Lato" pitchFamily="34" charset="0"/>
              </a:rPr>
              <a:t>Why EEG based  BCI ?</a:t>
            </a:r>
            <a:r>
              <a:rPr lang="en-IN" sz="1600">
                <a:solidFill>
                  <a:schemeClr val="tx1"/>
                </a:solidFill>
                <a:latin typeface="Lato" pitchFamily="34" charset="0"/>
              </a:rPr>
              <a:t> </a:t>
            </a:r>
          </a:p>
          <a:p>
            <a:pPr marL="457200" lvl="0" indent="-317500">
              <a:buClr>
                <a:srgbClr val="FFFFFF"/>
              </a:buClr>
              <a:buSzPts val="1400"/>
            </a:pPr>
            <a:r>
              <a:rPr lang="en-IN" sz="1600">
                <a:solidFill>
                  <a:schemeClr val="tx1"/>
                </a:solidFill>
                <a:latin typeface="Lato" pitchFamily="34" charset="0"/>
              </a:rPr>
              <a:t>		</a:t>
            </a:r>
            <a:r>
              <a:rPr lang="en-IN">
                <a:solidFill>
                  <a:schemeClr val="tx1"/>
                </a:solidFill>
                <a:latin typeface="Lato" pitchFamily="34" charset="0"/>
              </a:rPr>
              <a:t>-  Functionally fast.</a:t>
            </a:r>
          </a:p>
          <a:p>
            <a:pPr marL="457200" lvl="0" indent="-317500">
              <a:buClr>
                <a:srgbClr val="FFFFFF"/>
              </a:buClr>
              <a:buSzPts val="1400"/>
            </a:pPr>
            <a:r>
              <a:rPr lang="en-IN">
                <a:solidFill>
                  <a:schemeClr val="tx1"/>
                </a:solidFill>
                <a:latin typeface="Lato" pitchFamily="34" charset="0"/>
              </a:rPr>
              <a:t>		-  High precision time measurements.</a:t>
            </a:r>
          </a:p>
          <a:p>
            <a:pPr marL="457200" lvl="0" indent="-317500">
              <a:buClr>
                <a:srgbClr val="FFFFFF"/>
              </a:buClr>
              <a:buSzPts val="1400"/>
            </a:pPr>
            <a:r>
              <a:rPr lang="en-IN">
                <a:solidFill>
                  <a:schemeClr val="tx1"/>
                </a:solidFill>
                <a:latin typeface="Lato" pitchFamily="34" charset="0"/>
              </a:rPr>
              <a:t>		-  Low cost and portability.</a:t>
            </a:r>
          </a:p>
          <a:p>
            <a:pPr marL="457200" lvl="0" indent="-317500">
              <a:buClr>
                <a:srgbClr val="FFFFFF"/>
              </a:buClr>
              <a:buSzPts val="1400"/>
            </a:pPr>
            <a:r>
              <a:rPr lang="en-IN">
                <a:solidFill>
                  <a:schemeClr val="tx1"/>
                </a:solidFill>
                <a:latin typeface="Lato" pitchFamily="34" charset="0"/>
              </a:rPr>
              <a:t>		-  Minimum setup requirement .</a:t>
            </a:r>
          </a:p>
          <a:p>
            <a:pPr marL="457200" lvl="0" indent="-317500">
              <a:buClr>
                <a:srgbClr val="FFFFFF"/>
              </a:buClr>
              <a:buSzPts val="1400"/>
            </a:pPr>
            <a:r>
              <a:rPr lang="en-IN">
                <a:solidFill>
                  <a:schemeClr val="tx1"/>
                </a:solidFill>
                <a:latin typeface="Lato" pitchFamily="34" charset="0"/>
              </a:rPr>
              <a:t>		-  Extremely Non-invasive.</a:t>
            </a:r>
          </a:p>
          <a:p>
            <a:pPr marL="457200" lvl="0" indent="-317500">
              <a:buClr>
                <a:srgbClr val="FFFFFF"/>
              </a:buClr>
              <a:buSzPts val="1400"/>
            </a:pPr>
            <a:r>
              <a:rPr lang="en-IN">
                <a:solidFill>
                  <a:schemeClr val="tx1"/>
                </a:solidFill>
                <a:latin typeface="Lato" pitchFamily="34" charset="0"/>
              </a:rPr>
              <a:t>		-  EEG does not involve exposure to high-intensity</a:t>
            </a:r>
          </a:p>
          <a:p>
            <a:pPr marL="457200" lvl="0" indent="-317500">
              <a:buClr>
                <a:srgbClr val="FFFFFF"/>
              </a:buClr>
              <a:buSzPts val="1400"/>
            </a:pPr>
            <a:r>
              <a:rPr lang="en-IN">
                <a:solidFill>
                  <a:schemeClr val="tx1"/>
                </a:solidFill>
                <a:latin typeface="Lato" pitchFamily="34" charset="0"/>
              </a:rPr>
              <a:t> </a:t>
            </a:r>
          </a:p>
          <a:p>
            <a:r>
              <a:rPr lang="en-IN" sz="1600" b="1">
                <a:solidFill>
                  <a:schemeClr val="tx1"/>
                </a:solidFill>
                <a:latin typeface="Lato" pitchFamily="34" charset="0"/>
              </a:rPr>
              <a:t>   2.    Challenges:</a:t>
            </a:r>
          </a:p>
          <a:p>
            <a:r>
              <a:rPr lang="en-IN">
                <a:solidFill>
                  <a:schemeClr val="tx1"/>
                </a:solidFill>
              </a:rPr>
              <a:t>	- Non-stationary</a:t>
            </a:r>
          </a:p>
          <a:p>
            <a:r>
              <a:rPr lang="en-IN">
                <a:solidFill>
                  <a:schemeClr val="tx1"/>
                </a:solidFill>
              </a:rPr>
              <a:t>	- Non-linearity</a:t>
            </a:r>
          </a:p>
          <a:p>
            <a:r>
              <a:rPr lang="en-IN">
                <a:solidFill>
                  <a:schemeClr val="tx1"/>
                </a:solidFill>
              </a:rPr>
              <a:t>	- High Dimensionality</a:t>
            </a:r>
          </a:p>
          <a:p>
            <a:r>
              <a:rPr lang="en-IN">
                <a:solidFill>
                  <a:schemeClr val="tx1"/>
                </a:solidFill>
              </a:rPr>
              <a:t>	- Noisy</a:t>
            </a:r>
            <a:endParaRPr lang="en-IN" b="1">
              <a:solidFill>
                <a:schemeClr val="tx1"/>
              </a:solidFill>
              <a:latin typeface="Lato" pitchFamily="34" charset="0"/>
            </a:endParaRPr>
          </a:p>
          <a:p>
            <a:endParaRPr lang="en-IN" sz="1600" b="1">
              <a:solidFill>
                <a:schemeClr val="tx1"/>
              </a:solidFill>
              <a:latin typeface="Lato" pitchFamily="34" charset="0"/>
            </a:endParaRPr>
          </a:p>
          <a:p>
            <a:r>
              <a:rPr lang="en-IN" sz="1600" b="1">
                <a:solidFill>
                  <a:schemeClr val="tx1"/>
                </a:solidFill>
                <a:latin typeface="Lato" pitchFamily="34" charset="0"/>
              </a:rPr>
              <a:t>   3.    Applications:  </a:t>
            </a:r>
            <a:r>
              <a:rPr lang="en-IN">
                <a:solidFill>
                  <a:srgbClr val="FFFFFF"/>
                </a:solidFill>
              </a:rPr>
              <a:t>Seizure Detection, Motor Imagery Classification, Mental Task Classification, 		                  Emotion Recognition, Sleep Rate Classification etc.</a:t>
            </a:r>
            <a:endParaRPr lang="en-IN" b="1">
              <a:solidFill>
                <a:schemeClr val="tx1"/>
              </a:solidFill>
              <a:latin typeface="Lato" pitchFamily="34" charset="0"/>
            </a:endParaRPr>
          </a:p>
          <a:p>
            <a:endParaRPr lang="en-IN" sz="1600" b="1">
              <a:solidFill>
                <a:schemeClr val="tx1"/>
              </a:solidFill>
              <a:latin typeface="Lato"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03"/>
        <p:cNvGrpSpPr/>
        <p:nvPr/>
      </p:nvGrpSpPr>
      <p:grpSpPr>
        <a:xfrm>
          <a:off x="0" y="0"/>
          <a:ext cx="0" cy="0"/>
          <a:chOff x="0" y="0"/>
          <a:chExt cx="0" cy="0"/>
        </a:xfrm>
      </p:grpSpPr>
      <p:sp>
        <p:nvSpPr>
          <p:cNvPr id="104" name="Google Shape;104;p18"/>
          <p:cNvSpPr txBox="1">
            <a:spLocks noGrp="1"/>
          </p:cNvSpPr>
          <p:nvPr>
            <p:ph type="title"/>
          </p:nvPr>
        </p:nvSpPr>
        <p:spPr>
          <a:xfrm>
            <a:off x="311700" y="86683"/>
            <a:ext cx="8520600" cy="616688"/>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IN">
                <a:solidFill>
                  <a:schemeClr val="accent1">
                    <a:lumMod val="60000"/>
                    <a:lumOff val="40000"/>
                  </a:schemeClr>
                </a:solidFill>
                <a:latin typeface="Montserrat"/>
                <a:ea typeface="Montserrat"/>
                <a:cs typeface="Montserrat"/>
                <a:sym typeface="Montserrat"/>
              </a:rPr>
              <a:t>Introduction</a:t>
            </a:r>
            <a:br>
              <a:rPr lang="en-IN">
                <a:solidFill>
                  <a:schemeClr val="accent1">
                    <a:lumMod val="60000"/>
                    <a:lumOff val="40000"/>
                  </a:schemeClr>
                </a:solidFill>
                <a:latin typeface="Montserrat"/>
                <a:ea typeface="Montserrat"/>
                <a:cs typeface="Montserrat"/>
                <a:sym typeface="Montserrat"/>
              </a:rPr>
            </a:br>
            <a:r>
              <a:rPr lang="en" sz="1600">
                <a:solidFill>
                  <a:srgbClr val="FFFFFF"/>
                </a:solidFill>
                <a:latin typeface="Montserrat"/>
                <a:ea typeface="Montserrat"/>
                <a:cs typeface="Montserrat"/>
                <a:sym typeface="Montserrat"/>
              </a:rPr>
              <a:t>EEG based </a:t>
            </a:r>
            <a:r>
              <a:rPr lang="en" sz="1600">
                <a:solidFill>
                  <a:srgbClr val="CC00CC"/>
                </a:solidFill>
                <a:latin typeface="Montserrat"/>
                <a:ea typeface="Montserrat"/>
                <a:cs typeface="Montserrat"/>
                <a:sym typeface="Montserrat"/>
              </a:rPr>
              <a:t>BCI</a:t>
            </a:r>
            <a:endParaRPr>
              <a:solidFill>
                <a:srgbClr val="CC00CC"/>
              </a:solidFill>
              <a:latin typeface="Montserrat"/>
              <a:ea typeface="Montserrat"/>
              <a:cs typeface="Montserrat"/>
              <a:sym typeface="Montserrat"/>
            </a:endParaRPr>
          </a:p>
        </p:txBody>
      </p:sp>
      <p:sp>
        <p:nvSpPr>
          <p:cNvPr id="106" name="Google Shape;106;p18"/>
          <p:cNvSpPr txBox="1"/>
          <p:nvPr/>
        </p:nvSpPr>
        <p:spPr>
          <a:xfrm>
            <a:off x="1374550" y="1423600"/>
            <a:ext cx="6795000" cy="1773600"/>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1000"/>
              </a:spcAft>
              <a:buNone/>
            </a:pPr>
            <a:endParaRPr sz="1800">
              <a:solidFill>
                <a:srgbClr val="FFFFFF"/>
              </a:solidFill>
              <a:latin typeface="Lato"/>
              <a:ea typeface="Lato"/>
              <a:cs typeface="Lato"/>
              <a:sym typeface="Lato"/>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a:t>
            </a:fld>
            <a:endParaRPr lang="en"/>
          </a:p>
        </p:txBody>
      </p:sp>
      <p:sp>
        <p:nvSpPr>
          <p:cNvPr id="7" name="Down Arrow 6"/>
          <p:cNvSpPr/>
          <p:nvPr/>
        </p:nvSpPr>
        <p:spPr>
          <a:xfrm flipH="1">
            <a:off x="4224314" y="2870790"/>
            <a:ext cx="113770" cy="744279"/>
          </a:xfrm>
          <a:prstGeom prst="downArrow">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159489" y="1201478"/>
            <a:ext cx="8506046" cy="3939540"/>
          </a:xfrm>
          <a:prstGeom prst="rect">
            <a:avLst/>
          </a:prstGeom>
          <a:noFill/>
        </p:spPr>
        <p:txBody>
          <a:bodyPr wrap="square" lIns="91440" tIns="45720" rIns="91440" bIns="45720" rtlCol="0" anchor="t">
            <a:spAutoFit/>
          </a:bodyPr>
          <a:lstStyle/>
          <a:p>
            <a:pPr marL="482600" lvl="0" indent="-342900">
              <a:buClr>
                <a:srgbClr val="FFFFFF"/>
              </a:buClr>
              <a:buSzPts val="1400"/>
              <a:buAutoNum type="arabicPeriod"/>
            </a:pPr>
            <a:r>
              <a:rPr lang="en-IN" sz="1600" b="1">
                <a:solidFill>
                  <a:schemeClr val="tx1"/>
                </a:solidFill>
                <a:latin typeface="Lato" pitchFamily="34" charset="0"/>
              </a:rPr>
              <a:t>Why EEG based  BCI ?</a:t>
            </a:r>
            <a:r>
              <a:rPr lang="en-IN" sz="1600">
                <a:solidFill>
                  <a:schemeClr val="tx1"/>
                </a:solidFill>
                <a:latin typeface="Lato" pitchFamily="34" charset="0"/>
              </a:rPr>
              <a:t> </a:t>
            </a:r>
          </a:p>
          <a:p>
            <a:pPr marL="457200" lvl="0" indent="-317500">
              <a:buClr>
                <a:srgbClr val="FFFFFF"/>
              </a:buClr>
              <a:buSzPts val="1400"/>
            </a:pPr>
            <a:r>
              <a:rPr lang="en-IN" sz="1600">
                <a:solidFill>
                  <a:schemeClr val="tx1"/>
                </a:solidFill>
                <a:latin typeface="Lato" pitchFamily="34" charset="0"/>
              </a:rPr>
              <a:t>		</a:t>
            </a:r>
            <a:r>
              <a:rPr lang="en-IN">
                <a:solidFill>
                  <a:schemeClr val="tx1"/>
                </a:solidFill>
                <a:latin typeface="Lato" pitchFamily="34" charset="0"/>
              </a:rPr>
              <a:t>-  Functionally fast.</a:t>
            </a:r>
          </a:p>
          <a:p>
            <a:pPr marL="457200" lvl="0" indent="-317500">
              <a:buClr>
                <a:srgbClr val="FFFFFF"/>
              </a:buClr>
              <a:buSzPts val="1400"/>
            </a:pPr>
            <a:r>
              <a:rPr lang="en-IN">
                <a:solidFill>
                  <a:schemeClr val="tx1"/>
                </a:solidFill>
                <a:latin typeface="Lato" pitchFamily="34" charset="0"/>
              </a:rPr>
              <a:t>		-  High precision time measurements.</a:t>
            </a:r>
          </a:p>
          <a:p>
            <a:pPr marL="457200" lvl="0" indent="-317500">
              <a:buClr>
                <a:srgbClr val="FFFFFF"/>
              </a:buClr>
              <a:buSzPts val="1400"/>
            </a:pPr>
            <a:r>
              <a:rPr lang="en-IN">
                <a:solidFill>
                  <a:schemeClr val="tx1"/>
                </a:solidFill>
                <a:latin typeface="Lato" pitchFamily="34" charset="0"/>
              </a:rPr>
              <a:t>		-  Low cost and portability.</a:t>
            </a:r>
          </a:p>
          <a:p>
            <a:pPr marL="457200" lvl="0" indent="-317500">
              <a:buClr>
                <a:srgbClr val="FFFFFF"/>
              </a:buClr>
              <a:buSzPts val="1400"/>
            </a:pPr>
            <a:r>
              <a:rPr lang="en-IN">
                <a:solidFill>
                  <a:schemeClr val="tx1"/>
                </a:solidFill>
                <a:latin typeface="Lato" pitchFamily="34" charset="0"/>
              </a:rPr>
              <a:t>		-  Minimum setup requirement .</a:t>
            </a:r>
          </a:p>
          <a:p>
            <a:pPr marL="457200" lvl="0" indent="-317500">
              <a:buClr>
                <a:srgbClr val="FFFFFF"/>
              </a:buClr>
              <a:buSzPts val="1400"/>
            </a:pPr>
            <a:r>
              <a:rPr lang="en-IN">
                <a:solidFill>
                  <a:schemeClr val="tx1"/>
                </a:solidFill>
                <a:latin typeface="Lato" pitchFamily="34" charset="0"/>
              </a:rPr>
              <a:t>		-  Extremely Non-invasive.</a:t>
            </a:r>
          </a:p>
          <a:p>
            <a:pPr marL="457200" lvl="0" indent="-317500">
              <a:buClr>
                <a:srgbClr val="FFFFFF"/>
              </a:buClr>
              <a:buSzPts val="1400"/>
            </a:pPr>
            <a:r>
              <a:rPr lang="en-IN">
                <a:solidFill>
                  <a:schemeClr val="tx1"/>
                </a:solidFill>
                <a:latin typeface="Lato" pitchFamily="34" charset="0"/>
              </a:rPr>
              <a:t>		-  EEG does not involve exposure to high-intensity</a:t>
            </a:r>
          </a:p>
          <a:p>
            <a:pPr marL="457200" lvl="0" indent="-317500">
              <a:buClr>
                <a:srgbClr val="FFFFFF"/>
              </a:buClr>
              <a:buSzPts val="1400"/>
            </a:pPr>
            <a:r>
              <a:rPr lang="en-IN">
                <a:solidFill>
                  <a:schemeClr val="tx1"/>
                </a:solidFill>
                <a:latin typeface="Lato" pitchFamily="34" charset="0"/>
              </a:rPr>
              <a:t> </a:t>
            </a:r>
          </a:p>
          <a:p>
            <a:r>
              <a:rPr lang="en-IN" sz="1600" b="1">
                <a:solidFill>
                  <a:schemeClr val="tx1"/>
                </a:solidFill>
                <a:latin typeface="Lato" pitchFamily="34" charset="0"/>
              </a:rPr>
              <a:t>   2.    Challenges:</a:t>
            </a:r>
          </a:p>
          <a:p>
            <a:r>
              <a:rPr lang="en-IN">
                <a:solidFill>
                  <a:schemeClr val="tx1"/>
                </a:solidFill>
              </a:rPr>
              <a:t>	- Non-stationary</a:t>
            </a:r>
          </a:p>
          <a:p>
            <a:r>
              <a:rPr lang="en-IN">
                <a:solidFill>
                  <a:schemeClr val="tx1"/>
                </a:solidFill>
              </a:rPr>
              <a:t>	- Non-linearity</a:t>
            </a:r>
          </a:p>
          <a:p>
            <a:r>
              <a:rPr lang="en-IN">
                <a:solidFill>
                  <a:schemeClr val="tx1"/>
                </a:solidFill>
              </a:rPr>
              <a:t>	- </a:t>
            </a:r>
            <a:r>
              <a:rPr lang="en-IN">
                <a:solidFill>
                  <a:srgbClr val="FF0000"/>
                </a:solidFill>
              </a:rPr>
              <a:t>High Dimensionality</a:t>
            </a:r>
          </a:p>
          <a:p>
            <a:r>
              <a:rPr lang="en-IN">
                <a:solidFill>
                  <a:schemeClr val="tx1"/>
                </a:solidFill>
              </a:rPr>
              <a:t>	- Noisy</a:t>
            </a:r>
            <a:endParaRPr lang="en-IN" b="1">
              <a:solidFill>
                <a:schemeClr val="tx1"/>
              </a:solidFill>
              <a:latin typeface="Lato" pitchFamily="34" charset="0"/>
            </a:endParaRPr>
          </a:p>
          <a:p>
            <a:endParaRPr lang="en-IN" sz="1600" b="1">
              <a:solidFill>
                <a:schemeClr val="tx1"/>
              </a:solidFill>
              <a:latin typeface="Lato" pitchFamily="34" charset="0"/>
            </a:endParaRPr>
          </a:p>
          <a:p>
            <a:r>
              <a:rPr lang="en-IN" sz="1600" b="1">
                <a:solidFill>
                  <a:schemeClr val="tx1"/>
                </a:solidFill>
                <a:latin typeface="Lato"/>
              </a:rPr>
              <a:t>   3.    Applications:  </a:t>
            </a:r>
            <a:r>
              <a:rPr lang="en-IN">
                <a:solidFill>
                  <a:srgbClr val="FFFFFF"/>
                </a:solidFill>
              </a:rPr>
              <a:t>Seizure Detection, Motor Imagery Classification, Mental Task Classification, 		                  </a:t>
            </a:r>
            <a:r>
              <a:rPr lang="en-IN">
                <a:solidFill>
                  <a:srgbClr val="FF0000"/>
                </a:solidFill>
              </a:rPr>
              <a:t>Emotion Recognition</a:t>
            </a:r>
            <a:r>
              <a:rPr lang="en-IN">
                <a:solidFill>
                  <a:srgbClr val="FFFFFF"/>
                </a:solidFill>
              </a:rPr>
              <a:t>, Sleep Rate Classification etc.</a:t>
            </a:r>
            <a:endParaRPr lang="en-IN" b="1">
              <a:solidFill>
                <a:schemeClr val="tx1"/>
              </a:solidFill>
              <a:latin typeface="Lato" pitchFamily="34" charset="0"/>
            </a:endParaRPr>
          </a:p>
          <a:p>
            <a:endParaRPr lang="en-IN" sz="1600" b="1">
              <a:solidFill>
                <a:schemeClr val="tx1"/>
              </a:solidFill>
              <a:latin typeface="Lato" pitchFamily="34" charset="0"/>
            </a:endParaRPr>
          </a:p>
        </p:txBody>
      </p:sp>
    </p:spTree>
    <p:extLst>
      <p:ext uri="{BB962C8B-B14F-4D97-AF65-F5344CB8AC3E}">
        <p14:creationId xmlns:p14="http://schemas.microsoft.com/office/powerpoint/2010/main" val="1200181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09"/>
        <p:cNvGrpSpPr/>
        <p:nvPr/>
      </p:nvGrpSpPr>
      <p:grpSpPr>
        <a:xfrm>
          <a:off x="0" y="0"/>
          <a:ext cx="0" cy="0"/>
          <a:chOff x="0" y="0"/>
          <a:chExt cx="0" cy="0"/>
        </a:xfrm>
      </p:grpSpPr>
      <p:sp>
        <p:nvSpPr>
          <p:cNvPr id="210" name="Google Shape;210;p28"/>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solidFill>
                  <a:schemeClr val="accent1">
                    <a:lumMod val="60000"/>
                    <a:lumOff val="40000"/>
                  </a:schemeClr>
                </a:solidFill>
                <a:latin typeface="Montserrat"/>
                <a:ea typeface="Montserrat"/>
                <a:cs typeface="Montserrat"/>
                <a:sym typeface="Montserrat"/>
              </a:rPr>
              <a:t>Introduction</a:t>
            </a:r>
            <a:endParaRPr>
              <a:latin typeface="Montserrat"/>
              <a:ea typeface="Montserrat"/>
              <a:cs typeface="Montserrat"/>
              <a:sym typeface="Montserrat"/>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8</a:t>
            </a:fld>
            <a:endParaRPr lang="en"/>
          </a:p>
        </p:txBody>
      </p:sp>
      <p:sp>
        <p:nvSpPr>
          <p:cNvPr id="3" name="Text Placeholder 2">
            <a:extLst>
              <a:ext uri="{FF2B5EF4-FFF2-40B4-BE49-F238E27FC236}">
                <a16:creationId xmlns:a16="http://schemas.microsoft.com/office/drawing/2014/main" id="{B3DCEF52-88F5-4E06-B8BF-8E633BB58ED4}"/>
              </a:ext>
            </a:extLst>
          </p:cNvPr>
          <p:cNvSpPr>
            <a:spLocks noGrp="1"/>
          </p:cNvSpPr>
          <p:nvPr>
            <p:ph type="body" idx="1"/>
          </p:nvPr>
        </p:nvSpPr>
        <p:spPr/>
        <p:txBody>
          <a:bodyPr/>
          <a:lstStyle/>
          <a:p>
            <a:pPr algn="just"/>
            <a:r>
              <a:rPr lang="en-US" sz="1800" b="0" i="0" u="none" strike="noStrike" baseline="0">
                <a:latin typeface="CMR10"/>
              </a:rPr>
              <a:t>Emotions play an indispensable role in day-to-day life activities. Thus emotion recognition within Human-Computer Interaction caters more natural interactions in the elds of personalized recommender systems, rehabilitation robotics, etc. [1].</a:t>
            </a:r>
            <a:endParaRPr lang="en-US"/>
          </a:p>
          <a:p>
            <a:pPr algn="just"/>
            <a:r>
              <a:rPr lang="en-US" sz="1800" b="0" i="0" u="none" strike="noStrike" baseline="0">
                <a:latin typeface="CMR10"/>
              </a:rPr>
              <a:t>Research within human-computer interaction has focused on Brain-Computer Interfaces (BCI), a communication methodology based on brain signals, to monitor and detect emotions of human beings.</a:t>
            </a: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09"/>
        <p:cNvGrpSpPr/>
        <p:nvPr/>
      </p:nvGrpSpPr>
      <p:grpSpPr>
        <a:xfrm>
          <a:off x="0" y="0"/>
          <a:ext cx="0" cy="0"/>
          <a:chOff x="0" y="0"/>
          <a:chExt cx="0" cy="0"/>
        </a:xfrm>
      </p:grpSpPr>
      <p:sp>
        <p:nvSpPr>
          <p:cNvPr id="210" name="Google Shape;210;p28"/>
          <p:cNvSpPr txBox="1">
            <a:spLocks noGrp="1"/>
          </p:cNvSpPr>
          <p:nvPr>
            <p:ph type="title"/>
          </p:nvPr>
        </p:nvSpPr>
        <p:spPr>
          <a:xfrm>
            <a:off x="361089" y="178405"/>
            <a:ext cx="8520600" cy="627321"/>
          </a:xfrm>
          <a:prstGeom prst="rect">
            <a:avLst/>
          </a:prstGeom>
        </p:spPr>
        <p:txBody>
          <a:bodyPr spcFirstLastPara="1" wrap="square" lIns="91425" tIns="91425" rIns="91425" bIns="91425" anchor="t" anchorCtr="0">
            <a:noAutofit/>
          </a:bodyPr>
          <a:lstStyle/>
          <a:p>
            <a:r>
              <a:rPr lang="en-IN">
                <a:solidFill>
                  <a:schemeClr val="bg1"/>
                </a:solidFill>
                <a:latin typeface="Montserrat"/>
                <a:ea typeface="Montserrat"/>
                <a:cs typeface="Montserrat"/>
              </a:rPr>
              <a:t>Aim </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9</a:t>
            </a:fld>
            <a:endParaRPr lang="en"/>
          </a:p>
        </p:txBody>
      </p:sp>
      <p:sp>
        <p:nvSpPr>
          <p:cNvPr id="3" name="Text Placeholder 2">
            <a:extLst>
              <a:ext uri="{FF2B5EF4-FFF2-40B4-BE49-F238E27FC236}">
                <a16:creationId xmlns:a16="http://schemas.microsoft.com/office/drawing/2014/main" id="{B80DB2A7-D9B6-41A8-AA93-DE4276F259AA}"/>
              </a:ext>
            </a:extLst>
          </p:cNvPr>
          <p:cNvSpPr>
            <a:spLocks noGrp="1"/>
          </p:cNvSpPr>
          <p:nvPr>
            <p:ph type="body" idx="1"/>
          </p:nvPr>
        </p:nvSpPr>
        <p:spPr>
          <a:xfrm>
            <a:off x="226208" y="1113159"/>
            <a:ext cx="8606092" cy="3943657"/>
          </a:xfrm>
        </p:spPr>
        <p:txBody>
          <a:bodyPr/>
          <a:lstStyle/>
          <a:p>
            <a:pPr algn="just"/>
            <a:r>
              <a:rPr lang="en-US"/>
              <a:t>To propose an EEG based emotion recognition methodology based on a hybrid feature extraction combined with </a:t>
            </a:r>
            <a:r>
              <a:rPr lang="en-US">
                <a:solidFill>
                  <a:schemeClr val="bg1">
                    <a:lumMod val="60000"/>
                    <a:lumOff val="40000"/>
                  </a:schemeClr>
                </a:solidFill>
              </a:rPr>
              <a:t>Genetic Algorithm (GA) based feature selection</a:t>
            </a:r>
            <a:r>
              <a:rPr lang="en-US"/>
              <a:t>.</a:t>
            </a:r>
            <a:endParaRPr lang="en-US">
              <a:latin typeface="CMR10"/>
            </a:endParaRPr>
          </a:p>
          <a:p>
            <a:pPr algn="just">
              <a:lnSpc>
                <a:spcPct val="114999"/>
              </a:lnSpc>
            </a:pPr>
            <a:endParaRPr lang="en-US">
              <a:latin typeface="CMR10"/>
            </a:endParaRPr>
          </a:p>
          <a:p>
            <a:pPr marL="114300" indent="0" algn="just">
              <a:lnSpc>
                <a:spcPct val="114999"/>
              </a:lnSpc>
              <a:buNone/>
            </a:pPr>
            <a:endParaRPr lang="en-US">
              <a:latin typeface="CMR10"/>
            </a:endParaRPr>
          </a:p>
          <a:p>
            <a:pPr marL="114300" indent="0" algn="just">
              <a:lnSpc>
                <a:spcPct val="114999"/>
              </a:lnSpc>
              <a:buNone/>
            </a:pPr>
            <a:r>
              <a:rPr lang="en-US" sz="1800" b="0" i="0" u="none" strike="noStrike" baseline="0">
                <a:latin typeface="CMR10"/>
              </a:rPr>
              <a:t>The proposed work is evaluated on </a:t>
            </a:r>
            <a:r>
              <a:rPr lang="en-US" sz="1800">
                <a:solidFill>
                  <a:schemeClr val="accent4">
                    <a:lumMod val="75000"/>
                  </a:schemeClr>
                </a:solidFill>
                <a:effectLst/>
                <a:latin typeface="Calibri"/>
                <a:ea typeface="Calibri" panose="020F0502020204030204" pitchFamily="34" charset="0"/>
                <a:cs typeface="Times New Roman"/>
              </a:rPr>
              <a:t>DEAP Dataset</a:t>
            </a:r>
            <a:r>
              <a:rPr lang="en-US" sz="1800" baseline="30000">
                <a:solidFill>
                  <a:schemeClr val="accent4">
                    <a:lumMod val="75000"/>
                  </a:schemeClr>
                </a:solidFill>
                <a:effectLst/>
                <a:latin typeface="Calibri"/>
                <a:ea typeface="Calibri" panose="020F0502020204030204" pitchFamily="34" charset="0"/>
                <a:cs typeface="Times New Roman"/>
              </a:rPr>
              <a:t>1</a:t>
            </a:r>
            <a:r>
              <a:rPr lang="en-IN">
                <a:solidFill>
                  <a:schemeClr val="accent4">
                    <a:lumMod val="75000"/>
                  </a:schemeClr>
                </a:solidFill>
                <a:latin typeface="Calibri"/>
                <a:ea typeface="Calibri" panose="020F0502020204030204" pitchFamily="34" charset="0"/>
                <a:cs typeface="Times New Roman"/>
              </a:rPr>
              <a:t> </a:t>
            </a:r>
            <a:r>
              <a:rPr lang="en-IN">
                <a:solidFill>
                  <a:schemeClr val="tx1"/>
                </a:solidFill>
                <a:latin typeface="Calibri"/>
                <a:cs typeface="Times New Roman"/>
              </a:rPr>
              <a:t>(</a:t>
            </a:r>
            <a:r>
              <a:rPr lang="en-US"/>
              <a:t>a dataset for emotion analysis using EEG, physiological and video signals) </a:t>
            </a:r>
            <a:r>
              <a:rPr lang="en-US" sz="1800" b="0" i="0" u="none" strike="noStrike" baseline="0">
                <a:latin typeface="CMR10"/>
              </a:rPr>
              <a:t>to recognize different emotions via the </a:t>
            </a:r>
            <a:r>
              <a:rPr lang="en-US" sz="1800" b="0" i="0" u="none" strike="noStrike" baseline="0">
                <a:solidFill>
                  <a:schemeClr val="accent4">
                    <a:lumMod val="75000"/>
                  </a:schemeClr>
                </a:solidFill>
                <a:latin typeface="CMR10"/>
              </a:rPr>
              <a:t>Valence</a:t>
            </a:r>
            <a:r>
              <a:rPr lang="en-US" sz="1800" b="0" i="0" u="none" strike="noStrike" baseline="0">
                <a:latin typeface="CMR10"/>
              </a:rPr>
              <a:t> and </a:t>
            </a:r>
            <a:r>
              <a:rPr lang="en-US" sz="1800" b="0" i="0" u="none" strike="noStrike" baseline="0">
                <a:solidFill>
                  <a:schemeClr val="accent4">
                    <a:lumMod val="75000"/>
                  </a:schemeClr>
                </a:solidFill>
                <a:latin typeface="CMR10"/>
              </a:rPr>
              <a:t>Arousal</a:t>
            </a:r>
            <a:r>
              <a:rPr lang="en-US" sz="1800" b="0" i="0" u="none" strike="noStrike" baseline="0">
                <a:latin typeface="CMR10"/>
              </a:rPr>
              <a:t> category.</a:t>
            </a:r>
            <a:endParaRPr lang="en-US"/>
          </a:p>
          <a:p>
            <a:pPr marL="114300" indent="0" algn="just">
              <a:lnSpc>
                <a:spcPct val="114999"/>
              </a:lnSpc>
              <a:buNone/>
            </a:pPr>
            <a:endParaRPr lang="en-US">
              <a:latin typeface="CMR10"/>
            </a:endParaRPr>
          </a:p>
          <a:p>
            <a:pPr marL="114300" indent="0" algn="just">
              <a:lnSpc>
                <a:spcPct val="114999"/>
              </a:lnSpc>
              <a:buNone/>
            </a:pPr>
            <a:endParaRPr lang="en-US">
              <a:latin typeface="CMR10"/>
            </a:endParaRPr>
          </a:p>
          <a:p>
            <a:pPr marL="114300" indent="0">
              <a:buNone/>
            </a:pPr>
            <a:r>
              <a:rPr lang="en-US" sz="1800" baseline="30000">
                <a:effectLst/>
                <a:latin typeface="Calibri" panose="020F0502020204030204" pitchFamily="34" charset="0"/>
                <a:ea typeface="Calibri" panose="020F0502020204030204" pitchFamily="34" charset="0"/>
                <a:cs typeface="Times New Roman" panose="02020603050405020304" pitchFamily="18" charset="0"/>
                <a:hlinkClick r:id="rId3"/>
              </a:rPr>
              <a:t>1</a:t>
            </a:r>
            <a:r>
              <a:rPr lang="en-US" sz="1800">
                <a:effectLst/>
                <a:latin typeface="Calibri" panose="020F0502020204030204" pitchFamily="34" charset="0"/>
                <a:ea typeface="Calibri" panose="020F0502020204030204" pitchFamily="34" charset="0"/>
                <a:cs typeface="Times New Roman" panose="02020603050405020304" pitchFamily="18" charset="0"/>
                <a:hlinkClick r:id="rId3"/>
              </a:rPr>
              <a:t>http://www.eecs.qmul.ac.uk/mmv/datasets/deap/download.html</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pPr marL="114300" indent="0">
              <a:buNone/>
            </a:pPr>
            <a:endParaRPr lang="en-US" sz="1800" b="0" i="0" u="none" strike="noStrike" baseline="0">
              <a:latin typeface="CMR10"/>
            </a:endParaRPr>
          </a:p>
          <a:p>
            <a:pPr algn="l"/>
            <a:endParaRPr lang="en-US" sz="1800" b="0" i="0" u="none" strike="noStrike" baseline="0">
              <a:latin typeface="CMR10"/>
            </a:endParaRPr>
          </a:p>
          <a:p>
            <a:pPr algn="l"/>
            <a:endParaRPr lang="en-US" b="1" i="0" u="none" strike="noStrike" baseline="0">
              <a:solidFill>
                <a:srgbClr val="FFFF00"/>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p:sld>
</file>

<file path=ppt/theme/theme1.xml><?xml version="1.0" encoding="utf-8"?>
<a:theme xmlns:a="http://schemas.openxmlformats.org/drawingml/2006/main"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Application>Microsoft Office PowerPoint</Application>
  <PresentationFormat>On-screen Show (16:9)</PresentationFormat>
  <Slides>25</Slides>
  <Notes>25</Notes>
  <HiddenSlides>0</HiddenSlide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Blue &amp; Gold</vt:lpstr>
      <vt:lpstr>Enhancing EEG-Based Emotion Recognition using Multi-Domain Features and Genetic Algorithm based Feature Selection</vt:lpstr>
      <vt:lpstr>Outline</vt:lpstr>
      <vt:lpstr>Introduction</vt:lpstr>
      <vt:lpstr>Introduction</vt:lpstr>
      <vt:lpstr>Introduction</vt:lpstr>
      <vt:lpstr>Introduction EEG based BCI</vt:lpstr>
      <vt:lpstr>Introduction EEG based BCI</vt:lpstr>
      <vt:lpstr>Introduction</vt:lpstr>
      <vt:lpstr>Aim </vt:lpstr>
      <vt:lpstr>Our Contributions </vt:lpstr>
      <vt:lpstr> Related Works</vt:lpstr>
      <vt:lpstr>Related Works  </vt:lpstr>
      <vt:lpstr> Related Works</vt:lpstr>
      <vt:lpstr> Related Works</vt:lpstr>
      <vt:lpstr>Materials and Methods Dataset Description</vt:lpstr>
      <vt:lpstr>Materials and Methods </vt:lpstr>
      <vt:lpstr>PowerPoint Presentation</vt:lpstr>
      <vt:lpstr>Materials and Methods Feature Extraction</vt:lpstr>
      <vt:lpstr>Materials and Methods  GA based Feature Selection</vt:lpstr>
      <vt:lpstr>Experimental Results</vt:lpstr>
      <vt:lpstr>Conclusion and Future Works</vt:lpstr>
      <vt:lpstr>References</vt:lpstr>
      <vt:lpstr>References</vt:lpstr>
      <vt:lpstr>References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B-Tech Project Dept. of Computer Science and Engineering IIT Jodhpur, April 2019</dc:title>
  <dc:creator>shashwat kathuria</dc:creator>
  <cp:revision>2</cp:revision>
  <dcterms:modified xsi:type="dcterms:W3CDTF">2022-10-12T14:55:26Z</dcterms:modified>
</cp:coreProperties>
</file>