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0D156-23AE-45BA-99AD-EB5DB71A75FC}" v="1288" dt="2022-02-09T14:01:58.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5" descr="A picture containing text&#10;&#10;Description automatically generated">
            <a:extLst>
              <a:ext uri="{FF2B5EF4-FFF2-40B4-BE49-F238E27FC236}">
                <a16:creationId xmlns:a16="http://schemas.microsoft.com/office/drawing/2014/main" id="{7D4275FE-B361-46B5-893A-4F27BE020205}"/>
              </a:ext>
            </a:extLst>
          </p:cNvPr>
          <p:cNvPicPr>
            <a:picLocks noChangeAspect="1"/>
          </p:cNvPicPr>
          <p:nvPr/>
        </p:nvPicPr>
        <p:blipFill rotWithShape="1">
          <a:blip r:embed="rId3">
            <a:duotone>
              <a:prstClr val="black"/>
              <a:schemeClr val="accent5">
                <a:tint val="45000"/>
                <a:satMod val="400000"/>
              </a:schemeClr>
            </a:duotone>
            <a:alphaModFix amt="25000"/>
          </a:blip>
          <a:srcRect l="18708" t="9091" r="-1" b="-1"/>
          <a:stretch/>
        </p:blipFill>
        <p:spPr>
          <a:xfrm>
            <a:off x="474133" y="475488"/>
            <a:ext cx="11243734" cy="5909733"/>
          </a:xfrm>
          <a:prstGeom prst="rect">
            <a:avLst/>
          </a:prstGeom>
        </p:spPr>
      </p:pic>
      <p:sp>
        <p:nvSpPr>
          <p:cNvPr id="2" name="Title 1"/>
          <p:cNvSpPr>
            <a:spLocks noGrp="1"/>
          </p:cNvSpPr>
          <p:nvPr>
            <p:ph type="ctrTitle"/>
          </p:nvPr>
        </p:nvSpPr>
        <p:spPr>
          <a:xfrm>
            <a:off x="1154954" y="1711545"/>
            <a:ext cx="8827245" cy="1843761"/>
          </a:xfrm>
        </p:spPr>
        <p:txBody>
          <a:bodyPr>
            <a:normAutofit/>
          </a:bodyPr>
          <a:lstStyle/>
          <a:p>
            <a:r>
              <a:rPr lang="en-US" sz="4800" dirty="0"/>
              <a:t>Telecom Churn Case</a:t>
            </a:r>
            <a:br>
              <a:rPr lang="en-US" sz="4800" dirty="0"/>
            </a:br>
            <a:r>
              <a:rPr lang="en-US" sz="4800" dirty="0"/>
              <a:t>ANALYSIS</a:t>
            </a:r>
          </a:p>
        </p:txBody>
      </p:sp>
      <p:sp>
        <p:nvSpPr>
          <p:cNvPr id="3" name="Subtitle 2"/>
          <p:cNvSpPr>
            <a:spLocks noGrp="1"/>
          </p:cNvSpPr>
          <p:nvPr>
            <p:ph type="subTitle" idx="1"/>
          </p:nvPr>
        </p:nvSpPr>
        <p:spPr>
          <a:xfrm>
            <a:off x="1154954" y="4475456"/>
            <a:ext cx="8827245" cy="1163344"/>
          </a:xfrm>
        </p:spPr>
        <p:txBody>
          <a:bodyPr>
            <a:normAutofit/>
          </a:bodyPr>
          <a:lstStyle/>
          <a:p>
            <a:r>
              <a:rPr lang="en-US" dirty="0"/>
              <a:t>- By Shyam </a:t>
            </a:r>
            <a:r>
              <a:rPr lang="en-US" dirty="0" err="1"/>
              <a:t>modi</a:t>
            </a:r>
          </a:p>
        </p:txBody>
      </p:sp>
      <p:sp>
        <p:nvSpPr>
          <p:cNvPr id="14" name="Rectangle 13">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a:extLst>
              <a:ext uri="{FF2B5EF4-FFF2-40B4-BE49-F238E27FC236}">
                <a16:creationId xmlns:a16="http://schemas.microsoft.com/office/drawing/2014/main" id="{EBFE6300-B73C-4D55-948B-1CACD23A21FF}"/>
              </a:ext>
            </a:extLst>
          </p:cNvPr>
          <p:cNvPicPr>
            <a:picLocks noChangeAspect="1"/>
          </p:cNvPicPr>
          <p:nvPr/>
        </p:nvPicPr>
        <p:blipFill>
          <a:blip r:embed="rId4"/>
          <a:stretch>
            <a:fillRect/>
          </a:stretch>
        </p:blipFill>
        <p:spPr>
          <a:xfrm>
            <a:off x="6650966" y="2982741"/>
            <a:ext cx="4137803" cy="1870178"/>
          </a:xfrm>
          <a:prstGeom prst="rect">
            <a:avLst/>
          </a:prstGeom>
        </p:spPr>
      </p:pic>
    </p:spTree>
    <p:extLst>
      <p:ext uri="{BB962C8B-B14F-4D97-AF65-F5344CB8AC3E}">
        <p14:creationId xmlns:p14="http://schemas.microsoft.com/office/powerpoint/2010/main" val="35632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2D2ABAA-73C0-4F23-BA83-E55B3FEF1C0B}"/>
              </a:ext>
            </a:extLst>
          </p:cNvPr>
          <p:cNvSpPr>
            <a:spLocks noGrp="1"/>
          </p:cNvSpPr>
          <p:nvPr>
            <p:ph type="title"/>
          </p:nvPr>
        </p:nvSpPr>
        <p:spPr>
          <a:xfrm>
            <a:off x="1683171" y="623434"/>
            <a:ext cx="8825658" cy="1087369"/>
          </a:xfrm>
        </p:spPr>
        <p:txBody>
          <a:bodyPr vert="horz" lIns="91440" tIns="45720" rIns="91440" bIns="45720" rtlCol="0" anchor="b">
            <a:normAutofit/>
          </a:bodyPr>
          <a:lstStyle/>
          <a:p>
            <a:pPr algn="ctr"/>
            <a:r>
              <a:rPr lang="en-US" sz="5400" dirty="0">
                <a:solidFill>
                  <a:schemeClr val="tx1"/>
                </a:solidFill>
              </a:rPr>
              <a:t>Random Forest</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65A32EA4-1026-426F-8B1A-189FEA9E51CC}"/>
              </a:ext>
            </a:extLst>
          </p:cNvPr>
          <p:cNvPicPr>
            <a:picLocks noChangeAspect="1"/>
          </p:cNvPicPr>
          <p:nvPr/>
        </p:nvPicPr>
        <p:blipFill>
          <a:blip r:embed="rId3"/>
          <a:stretch>
            <a:fillRect/>
          </a:stretch>
        </p:blipFill>
        <p:spPr>
          <a:xfrm>
            <a:off x="6320287" y="3422017"/>
            <a:ext cx="5345502" cy="2817549"/>
          </a:xfrm>
          <a:prstGeom prst="rect">
            <a:avLst/>
          </a:prstGeom>
        </p:spPr>
      </p:pic>
      <p:pic>
        <p:nvPicPr>
          <p:cNvPr id="5" name="Picture 5" descr="A picture containing logo&#10;&#10;Description automatically generated">
            <a:extLst>
              <a:ext uri="{FF2B5EF4-FFF2-40B4-BE49-F238E27FC236}">
                <a16:creationId xmlns:a16="http://schemas.microsoft.com/office/drawing/2014/main" id="{245AA039-8B9D-447A-B1A0-3D1B41FCB80F}"/>
              </a:ext>
            </a:extLst>
          </p:cNvPr>
          <p:cNvPicPr>
            <a:picLocks noChangeAspect="1"/>
          </p:cNvPicPr>
          <p:nvPr/>
        </p:nvPicPr>
        <p:blipFill>
          <a:blip r:embed="rId4"/>
          <a:stretch>
            <a:fillRect/>
          </a:stretch>
        </p:blipFill>
        <p:spPr>
          <a:xfrm>
            <a:off x="713117" y="1803448"/>
            <a:ext cx="10665123" cy="1123254"/>
          </a:xfrm>
          <a:prstGeom prst="rect">
            <a:avLst/>
          </a:prstGeom>
        </p:spPr>
      </p:pic>
      <p:pic>
        <p:nvPicPr>
          <p:cNvPr id="6" name="Picture 6" descr="Chart&#10;&#10;Description automatically generated">
            <a:extLst>
              <a:ext uri="{FF2B5EF4-FFF2-40B4-BE49-F238E27FC236}">
                <a16:creationId xmlns:a16="http://schemas.microsoft.com/office/drawing/2014/main" id="{A898E184-32A9-4FD7-A3A7-E1309CAB758E}"/>
              </a:ext>
            </a:extLst>
          </p:cNvPr>
          <p:cNvPicPr>
            <a:picLocks noChangeAspect="1"/>
          </p:cNvPicPr>
          <p:nvPr/>
        </p:nvPicPr>
        <p:blipFill>
          <a:blip r:embed="rId5"/>
          <a:stretch>
            <a:fillRect/>
          </a:stretch>
        </p:blipFill>
        <p:spPr>
          <a:xfrm>
            <a:off x="497459" y="3018737"/>
            <a:ext cx="5791196" cy="3350944"/>
          </a:xfrm>
          <a:prstGeom prst="rect">
            <a:avLst/>
          </a:prstGeom>
        </p:spPr>
      </p:pic>
    </p:spTree>
    <p:extLst>
      <p:ext uri="{BB962C8B-B14F-4D97-AF65-F5344CB8AC3E}">
        <p14:creationId xmlns:p14="http://schemas.microsoft.com/office/powerpoint/2010/main" val="6190938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DE5FFFE-E9DF-48D7-A48A-46D0D910DF19}"/>
              </a:ext>
            </a:extLst>
          </p:cNvPr>
          <p:cNvSpPr>
            <a:spLocks noGrp="1"/>
          </p:cNvSpPr>
          <p:nvPr>
            <p:ph type="title"/>
          </p:nvPr>
        </p:nvSpPr>
        <p:spPr>
          <a:xfrm>
            <a:off x="1683171" y="767208"/>
            <a:ext cx="8825658" cy="943595"/>
          </a:xfrm>
        </p:spPr>
        <p:txBody>
          <a:bodyPr vert="horz" lIns="91440" tIns="45720" rIns="91440" bIns="45720" rtlCol="0" anchor="b">
            <a:noAutofit/>
          </a:bodyPr>
          <a:lstStyle/>
          <a:p>
            <a:pPr algn="ctr"/>
            <a:r>
              <a:rPr lang="en-US" sz="4800" dirty="0">
                <a:solidFill>
                  <a:schemeClr val="tx1"/>
                </a:solidFill>
              </a:rPr>
              <a:t>Stacking</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133D8962-AC6D-4722-9B1C-7BF6B0EFE48A}"/>
              </a:ext>
            </a:extLst>
          </p:cNvPr>
          <p:cNvPicPr>
            <a:picLocks noChangeAspect="1"/>
          </p:cNvPicPr>
          <p:nvPr/>
        </p:nvPicPr>
        <p:blipFill>
          <a:blip r:embed="rId3"/>
          <a:stretch>
            <a:fillRect/>
          </a:stretch>
        </p:blipFill>
        <p:spPr>
          <a:xfrm>
            <a:off x="1877684" y="1896969"/>
            <a:ext cx="8451009" cy="4228626"/>
          </a:xfrm>
          <a:prstGeom prst="rect">
            <a:avLst/>
          </a:prstGeom>
        </p:spPr>
      </p:pic>
    </p:spTree>
    <p:extLst>
      <p:ext uri="{BB962C8B-B14F-4D97-AF65-F5344CB8AC3E}">
        <p14:creationId xmlns:p14="http://schemas.microsoft.com/office/powerpoint/2010/main" val="228258688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856EFA7-894D-4BC5-8034-F03C45046E7B}"/>
              </a:ext>
            </a:extLst>
          </p:cNvPr>
          <p:cNvSpPr>
            <a:spLocks noGrp="1"/>
          </p:cNvSpPr>
          <p:nvPr>
            <p:ph type="title"/>
          </p:nvPr>
        </p:nvSpPr>
        <p:spPr>
          <a:xfrm>
            <a:off x="1683171" y="867849"/>
            <a:ext cx="8825658" cy="986727"/>
          </a:xfrm>
        </p:spPr>
        <p:txBody>
          <a:bodyPr vert="horz" lIns="91440" tIns="45720" rIns="91440" bIns="45720" rtlCol="0" anchor="b">
            <a:normAutofit/>
          </a:bodyPr>
          <a:lstStyle/>
          <a:p>
            <a:pPr algn="ctr"/>
            <a:r>
              <a:rPr lang="en-US" sz="5400" dirty="0">
                <a:solidFill>
                  <a:schemeClr val="tx1"/>
                </a:solidFill>
              </a:rPr>
              <a:t>AdaBoost</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59083F67-6953-4E38-86E4-21B77FF77FB8}"/>
              </a:ext>
            </a:extLst>
          </p:cNvPr>
          <p:cNvPicPr>
            <a:picLocks noChangeAspect="1"/>
          </p:cNvPicPr>
          <p:nvPr/>
        </p:nvPicPr>
        <p:blipFill>
          <a:blip r:embed="rId3"/>
          <a:stretch>
            <a:fillRect/>
          </a:stretch>
        </p:blipFill>
        <p:spPr>
          <a:xfrm>
            <a:off x="2122099" y="1862393"/>
            <a:ext cx="7947802" cy="4312160"/>
          </a:xfrm>
          <a:prstGeom prst="rect">
            <a:avLst/>
          </a:prstGeom>
        </p:spPr>
      </p:pic>
    </p:spTree>
    <p:extLst>
      <p:ext uri="{BB962C8B-B14F-4D97-AF65-F5344CB8AC3E}">
        <p14:creationId xmlns:p14="http://schemas.microsoft.com/office/powerpoint/2010/main" val="39295628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F180AD58-2CE6-4962-9725-715077331DAA}"/>
              </a:ext>
            </a:extLst>
          </p:cNvPr>
          <p:cNvSpPr>
            <a:spLocks noGrp="1"/>
          </p:cNvSpPr>
          <p:nvPr>
            <p:ph type="title"/>
          </p:nvPr>
        </p:nvSpPr>
        <p:spPr>
          <a:xfrm>
            <a:off x="619247" y="1155396"/>
            <a:ext cx="10967883" cy="929219"/>
          </a:xfrm>
        </p:spPr>
        <p:txBody>
          <a:bodyPr vert="horz" lIns="91440" tIns="45720" rIns="91440" bIns="45720" rtlCol="0" anchor="b">
            <a:normAutofit fontScale="90000"/>
          </a:bodyPr>
          <a:lstStyle/>
          <a:p>
            <a:pPr algn="ctr"/>
            <a:r>
              <a:rPr lang="en-US" sz="4000" dirty="0">
                <a:solidFill>
                  <a:schemeClr val="tx1"/>
                </a:solidFill>
              </a:rPr>
              <a:t>Gradient Boosting               </a:t>
            </a:r>
            <a:r>
              <a:rPr lang="en-US" sz="4000" dirty="0" err="1">
                <a:solidFill>
                  <a:schemeClr val="tx1"/>
                </a:solidFill>
              </a:rPr>
              <a:t>XGBoost</a:t>
            </a:r>
            <a:r>
              <a:rPr lang="en-US" sz="4000" dirty="0">
                <a:solidFill>
                  <a:schemeClr val="tx1"/>
                </a:solidFill>
              </a:rPr>
              <a:t>                  </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4BE4D9E8-098B-4A48-AB5F-E0D60467D869}"/>
              </a:ext>
            </a:extLst>
          </p:cNvPr>
          <p:cNvPicPr>
            <a:picLocks noChangeAspect="1"/>
          </p:cNvPicPr>
          <p:nvPr/>
        </p:nvPicPr>
        <p:blipFill>
          <a:blip r:embed="rId3"/>
          <a:stretch>
            <a:fillRect/>
          </a:stretch>
        </p:blipFill>
        <p:spPr>
          <a:xfrm>
            <a:off x="612476" y="2183315"/>
            <a:ext cx="4756029" cy="3584049"/>
          </a:xfrm>
          <a:prstGeom prst="rect">
            <a:avLst/>
          </a:prstGeom>
        </p:spPr>
      </p:pic>
      <p:pic>
        <p:nvPicPr>
          <p:cNvPr id="5" name="Picture 5" descr="Table&#10;&#10;Description automatically generated">
            <a:extLst>
              <a:ext uri="{FF2B5EF4-FFF2-40B4-BE49-F238E27FC236}">
                <a16:creationId xmlns:a16="http://schemas.microsoft.com/office/drawing/2014/main" id="{4DC1D18F-A473-4D95-BF4C-DB7828351B60}"/>
              </a:ext>
            </a:extLst>
          </p:cNvPr>
          <p:cNvPicPr>
            <a:picLocks noChangeAspect="1"/>
          </p:cNvPicPr>
          <p:nvPr/>
        </p:nvPicPr>
        <p:blipFill>
          <a:blip r:embed="rId4"/>
          <a:stretch>
            <a:fillRect/>
          </a:stretch>
        </p:blipFill>
        <p:spPr>
          <a:xfrm>
            <a:off x="5443270" y="2188559"/>
            <a:ext cx="6208141" cy="4062391"/>
          </a:xfrm>
          <a:prstGeom prst="rect">
            <a:avLst/>
          </a:prstGeom>
        </p:spPr>
      </p:pic>
    </p:spTree>
    <p:extLst>
      <p:ext uri="{BB962C8B-B14F-4D97-AF65-F5344CB8AC3E}">
        <p14:creationId xmlns:p14="http://schemas.microsoft.com/office/powerpoint/2010/main" val="202665032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40A2B3F-5F0D-4DDB-B39E-77A6C60AB74C}"/>
              </a:ext>
            </a:extLst>
          </p:cNvPr>
          <p:cNvSpPr>
            <a:spLocks noGrp="1"/>
          </p:cNvSpPr>
          <p:nvPr>
            <p:ph type="title"/>
          </p:nvPr>
        </p:nvSpPr>
        <p:spPr>
          <a:xfrm>
            <a:off x="1683171" y="1155396"/>
            <a:ext cx="8825658" cy="842954"/>
          </a:xfrm>
        </p:spPr>
        <p:txBody>
          <a:bodyPr vert="horz" lIns="91440" tIns="45720" rIns="91440" bIns="45720" rtlCol="0" anchor="b">
            <a:normAutofit fontScale="90000"/>
          </a:bodyPr>
          <a:lstStyle/>
          <a:p>
            <a:pPr algn="ctr"/>
            <a:r>
              <a:rPr lang="en-US" sz="5400" dirty="0">
                <a:solidFill>
                  <a:schemeClr val="tx1"/>
                </a:solidFill>
              </a:rPr>
              <a:t>Naïve Bayes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75318ED1-B562-4228-8CFB-B00B6D0EF3D9}"/>
              </a:ext>
            </a:extLst>
          </p:cNvPr>
          <p:cNvPicPr>
            <a:picLocks noChangeAspect="1"/>
          </p:cNvPicPr>
          <p:nvPr/>
        </p:nvPicPr>
        <p:blipFill>
          <a:blip r:embed="rId3"/>
          <a:stretch>
            <a:fillRect/>
          </a:stretch>
        </p:blipFill>
        <p:spPr>
          <a:xfrm>
            <a:off x="2539042" y="1907755"/>
            <a:ext cx="7113915" cy="3042486"/>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C6D8C2D4-53DE-4E25-88E1-56A6799C97F2}"/>
              </a:ext>
            </a:extLst>
          </p:cNvPr>
          <p:cNvPicPr>
            <a:picLocks noChangeAspect="1"/>
          </p:cNvPicPr>
          <p:nvPr/>
        </p:nvPicPr>
        <p:blipFill>
          <a:blip r:embed="rId4"/>
          <a:stretch>
            <a:fillRect/>
          </a:stretch>
        </p:blipFill>
        <p:spPr>
          <a:xfrm>
            <a:off x="2855344" y="5035684"/>
            <a:ext cx="6380671" cy="1214857"/>
          </a:xfrm>
          <a:prstGeom prst="rect">
            <a:avLst/>
          </a:prstGeom>
        </p:spPr>
      </p:pic>
    </p:spTree>
    <p:extLst>
      <p:ext uri="{BB962C8B-B14F-4D97-AF65-F5344CB8AC3E}">
        <p14:creationId xmlns:p14="http://schemas.microsoft.com/office/powerpoint/2010/main" val="370191284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3E22D75-561F-4E60-8FD7-EB6A3C513287}"/>
              </a:ext>
            </a:extLst>
          </p:cNvPr>
          <p:cNvSpPr>
            <a:spLocks noGrp="1"/>
          </p:cNvSpPr>
          <p:nvPr>
            <p:ph type="title"/>
          </p:nvPr>
        </p:nvSpPr>
        <p:spPr>
          <a:xfrm>
            <a:off x="1683171" y="1155396"/>
            <a:ext cx="8825658" cy="900463"/>
          </a:xfrm>
        </p:spPr>
        <p:txBody>
          <a:bodyPr vert="horz" lIns="91440" tIns="45720" rIns="91440" bIns="45720" rtlCol="0" anchor="b">
            <a:normAutofit fontScale="90000"/>
          </a:bodyPr>
          <a:lstStyle/>
          <a:p>
            <a:pPr algn="ctr"/>
            <a:r>
              <a:rPr lang="en-US" sz="5400" dirty="0">
                <a:solidFill>
                  <a:schemeClr val="tx1"/>
                </a:solidFill>
              </a:rPr>
              <a:t>KNN</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4E3C1866-CCBF-48E1-9486-00E07D86C18F}"/>
              </a:ext>
            </a:extLst>
          </p:cNvPr>
          <p:cNvPicPr>
            <a:picLocks noChangeAspect="1"/>
          </p:cNvPicPr>
          <p:nvPr/>
        </p:nvPicPr>
        <p:blipFill>
          <a:blip r:embed="rId3"/>
          <a:stretch>
            <a:fillRect/>
          </a:stretch>
        </p:blipFill>
        <p:spPr>
          <a:xfrm>
            <a:off x="2251494" y="2056648"/>
            <a:ext cx="7689011" cy="3894892"/>
          </a:xfrm>
          <a:prstGeom prst="rect">
            <a:avLst/>
          </a:prstGeom>
        </p:spPr>
      </p:pic>
    </p:spTree>
    <p:extLst>
      <p:ext uri="{BB962C8B-B14F-4D97-AF65-F5344CB8AC3E}">
        <p14:creationId xmlns:p14="http://schemas.microsoft.com/office/powerpoint/2010/main" val="255804770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73415BA-6B10-4D78-B399-5CA88ACE8953}"/>
              </a:ext>
            </a:extLst>
          </p:cNvPr>
          <p:cNvSpPr>
            <a:spLocks noGrp="1"/>
          </p:cNvSpPr>
          <p:nvPr>
            <p:ph type="title"/>
          </p:nvPr>
        </p:nvSpPr>
        <p:spPr>
          <a:xfrm>
            <a:off x="1683171" y="1155396"/>
            <a:ext cx="8825658" cy="842954"/>
          </a:xfrm>
        </p:spPr>
        <p:txBody>
          <a:bodyPr vert="horz" lIns="91440" tIns="45720" rIns="91440" bIns="45720" rtlCol="0" anchor="b">
            <a:normAutofit fontScale="90000"/>
          </a:bodyPr>
          <a:lstStyle/>
          <a:p>
            <a:pPr algn="ctr"/>
            <a:r>
              <a:rPr lang="en-US" sz="5400" dirty="0">
                <a:solidFill>
                  <a:schemeClr val="tx1"/>
                </a:solidFill>
              </a:rPr>
              <a:t>SVM</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7A7F597A-8FAD-4E2F-9D00-828731F5BC37}"/>
              </a:ext>
            </a:extLst>
          </p:cNvPr>
          <p:cNvPicPr>
            <a:picLocks noChangeAspect="1"/>
          </p:cNvPicPr>
          <p:nvPr/>
        </p:nvPicPr>
        <p:blipFill>
          <a:blip r:embed="rId3"/>
          <a:stretch>
            <a:fillRect/>
          </a:stretch>
        </p:blipFill>
        <p:spPr>
          <a:xfrm>
            <a:off x="2524664" y="2008424"/>
            <a:ext cx="7157048" cy="3761301"/>
          </a:xfrm>
          <a:prstGeom prst="rect">
            <a:avLst/>
          </a:prstGeom>
        </p:spPr>
      </p:pic>
    </p:spTree>
    <p:extLst>
      <p:ext uri="{BB962C8B-B14F-4D97-AF65-F5344CB8AC3E}">
        <p14:creationId xmlns:p14="http://schemas.microsoft.com/office/powerpoint/2010/main" val="38448125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2C88FC8-0F1C-42BD-B037-6EFB6624BFAF}"/>
              </a:ext>
            </a:extLst>
          </p:cNvPr>
          <p:cNvSpPr>
            <a:spLocks noGrp="1"/>
          </p:cNvSpPr>
          <p:nvPr>
            <p:ph type="title"/>
          </p:nvPr>
        </p:nvSpPr>
        <p:spPr>
          <a:xfrm>
            <a:off x="1683171" y="637811"/>
            <a:ext cx="8825658" cy="5486838"/>
          </a:xfrm>
        </p:spPr>
        <p:txBody>
          <a:bodyPr vert="horz" lIns="91440" tIns="45720" rIns="91440" bIns="45720" rtlCol="0" anchor="b">
            <a:normAutofit/>
          </a:bodyPr>
          <a:lstStyle/>
          <a:p>
            <a:pPr algn="ctr"/>
            <a:r>
              <a:rPr lang="en-US" sz="4000" dirty="0">
                <a:solidFill>
                  <a:schemeClr val="tx1"/>
                </a:solidFill>
              </a:rPr>
              <a:t>Conclusion</a:t>
            </a:r>
          </a:p>
          <a:p>
            <a:r>
              <a:rPr lang="en-US" sz="1900" dirty="0">
                <a:solidFill>
                  <a:schemeClr val="tx1"/>
                </a:solidFill>
                <a:ea typeface="+mj-lt"/>
                <a:cs typeface="+mj-lt"/>
              </a:rPr>
              <a:t>1. In this machine learning project, a binary classifier was implemented using various classification algorithms to predict potential churn outcomes. Through this project, several techniques were applied to address feature selection, remove outliers/missing values and treat class imbalance issue.</a:t>
            </a:r>
            <a:br>
              <a:rPr lang="en-US" sz="1900" dirty="0">
                <a:ea typeface="+mj-lt"/>
                <a:cs typeface="+mj-lt"/>
              </a:rPr>
            </a:br>
            <a:endParaRPr lang="en-US" sz="1900" dirty="0">
              <a:solidFill>
                <a:schemeClr val="tx1"/>
              </a:solidFill>
            </a:endParaRPr>
          </a:p>
          <a:p>
            <a:r>
              <a:rPr lang="en-US" sz="1900" dirty="0">
                <a:solidFill>
                  <a:schemeClr val="tx1"/>
                </a:solidFill>
                <a:ea typeface="+mj-lt"/>
                <a:cs typeface="+mj-lt"/>
              </a:rPr>
              <a:t>2. All categorical type feature columns were transforming into numerical data. As most columns had discrete values. The entire dataset was then standardized to prepare it for classification.</a:t>
            </a:r>
            <a:br>
              <a:rPr lang="en-US" sz="1900" dirty="0">
                <a:ea typeface="+mj-lt"/>
                <a:cs typeface="+mj-lt"/>
              </a:rPr>
            </a:br>
            <a:endParaRPr lang="en-US" sz="1900" dirty="0">
              <a:solidFill>
                <a:schemeClr val="tx1"/>
              </a:solidFill>
            </a:endParaRPr>
          </a:p>
          <a:p>
            <a:r>
              <a:rPr lang="en-US" sz="1900" dirty="0">
                <a:solidFill>
                  <a:schemeClr val="tx1"/>
                </a:solidFill>
              </a:rPr>
              <a:t>Results</a:t>
            </a:r>
            <a:endParaRPr lang="en-US" sz="1900">
              <a:solidFill>
                <a:schemeClr val="tx1"/>
              </a:solidFill>
            </a:endParaRPr>
          </a:p>
          <a:p>
            <a:r>
              <a:rPr lang="en-US" sz="1900" dirty="0">
                <a:solidFill>
                  <a:schemeClr val="tx1"/>
                </a:solidFill>
                <a:ea typeface="+mj-lt"/>
                <a:cs typeface="+mj-lt"/>
              </a:rPr>
              <a:t>Looking at model results, the best accuracy on the test set was achieved by the boosting technique algorithms. It is an ensemble meta-algorithm that converts weak learners to strong ones. Important features were showcased while using Decision tree and Random Forest.</a:t>
            </a:r>
            <a:endParaRPr lang="en-US" sz="1900" dirty="0">
              <a:solidFill>
                <a:schemeClr val="tx1"/>
              </a:solidFill>
            </a:endParaRPr>
          </a:p>
          <a:p>
            <a:pPr algn="ctr"/>
            <a:endParaRPr lang="en-US" sz="1800" dirty="0">
              <a:solidFill>
                <a:schemeClr val="tx1"/>
              </a:solidFill>
            </a:endParaRP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93211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A17E6EB8-FDB6-4EEF-B1CD-A03F85FD0407}"/>
              </a:ext>
            </a:extLst>
          </p:cNvPr>
          <p:cNvSpPr>
            <a:spLocks noGrp="1"/>
          </p:cNvSpPr>
          <p:nvPr>
            <p:ph type="title"/>
          </p:nvPr>
        </p:nvSpPr>
        <p:spPr>
          <a:xfrm>
            <a:off x="1683171" y="1155396"/>
            <a:ext cx="8825658" cy="4724839"/>
          </a:xfrm>
        </p:spPr>
        <p:txBody>
          <a:bodyPr vert="horz" lIns="91440" tIns="45720" rIns="91440" bIns="45720" rtlCol="0" anchor="b">
            <a:noAutofit/>
          </a:bodyPr>
          <a:lstStyle/>
          <a:p>
            <a:br>
              <a:rPr lang="en-US" sz="1800" b="1" dirty="0">
                <a:solidFill>
                  <a:schemeClr val="tx1"/>
                </a:solidFill>
                <a:ea typeface="+mj-lt"/>
                <a:cs typeface="+mj-lt"/>
              </a:rPr>
            </a:br>
            <a:r>
              <a:rPr lang="en-US" sz="2000" b="1" dirty="0">
                <a:solidFill>
                  <a:schemeClr val="tx1"/>
                </a:solidFill>
                <a:ea typeface="+mj-lt"/>
                <a:cs typeface="+mj-lt"/>
              </a:rPr>
              <a:t>Results</a:t>
            </a:r>
            <a:br>
              <a:rPr lang="en-US" sz="2000" b="1" dirty="0">
                <a:solidFill>
                  <a:schemeClr val="tx1"/>
                </a:solidFill>
                <a:ea typeface="+mj-lt"/>
                <a:cs typeface="+mj-lt"/>
              </a:rPr>
            </a:br>
            <a:br>
              <a:rPr lang="en-US" sz="1800" b="1" dirty="0">
                <a:ea typeface="+mj-lt"/>
                <a:cs typeface="+mj-lt"/>
              </a:rPr>
            </a:br>
            <a:r>
              <a:rPr lang="en-US" sz="1900" b="1" dirty="0">
                <a:solidFill>
                  <a:schemeClr val="tx1"/>
                </a:solidFill>
                <a:ea typeface="+mj-lt"/>
                <a:cs typeface="+mj-lt"/>
              </a:rPr>
              <a:t>Accuracy of our AdaBoost model is: 0.8097402597402598</a:t>
            </a:r>
            <a:endParaRPr lang="en-US" sz="1900">
              <a:solidFill>
                <a:schemeClr val="tx1"/>
              </a:solidFill>
            </a:endParaRPr>
          </a:p>
          <a:p>
            <a:r>
              <a:rPr lang="en-US" sz="1900" b="1" dirty="0">
                <a:solidFill>
                  <a:schemeClr val="tx1"/>
                </a:solidFill>
                <a:ea typeface="+mj-lt"/>
                <a:cs typeface="+mj-lt"/>
              </a:rPr>
              <a:t>Recall value of </a:t>
            </a:r>
            <a:r>
              <a:rPr lang="en-US" sz="1900" b="1" dirty="0" err="1">
                <a:solidFill>
                  <a:schemeClr val="tx1"/>
                </a:solidFill>
                <a:ea typeface="+mj-lt"/>
                <a:cs typeface="+mj-lt"/>
              </a:rPr>
              <a:t>Adaboost</a:t>
            </a:r>
            <a:r>
              <a:rPr lang="en-US" sz="1900" b="1" dirty="0">
                <a:solidFill>
                  <a:schemeClr val="tx1"/>
                </a:solidFill>
                <a:ea typeface="+mj-lt"/>
                <a:cs typeface="+mj-lt"/>
              </a:rPr>
              <a:t> model is: 0.8753246753246753, F1: 0.82</a:t>
            </a:r>
            <a:endParaRPr lang="en-US" sz="1900">
              <a:solidFill>
                <a:schemeClr val="tx1"/>
              </a:solidFill>
            </a:endParaRPr>
          </a:p>
          <a:p>
            <a:r>
              <a:rPr lang="en-US" sz="1900" b="1" dirty="0">
                <a:solidFill>
                  <a:schemeClr val="tx1"/>
                </a:solidFill>
                <a:ea typeface="+mj-lt"/>
                <a:cs typeface="+mj-lt"/>
              </a:rPr>
              <a:t>Accuracy of our </a:t>
            </a:r>
            <a:r>
              <a:rPr lang="en-US" sz="1900" b="1" dirty="0" err="1">
                <a:solidFill>
                  <a:schemeClr val="tx1"/>
                </a:solidFill>
                <a:ea typeface="+mj-lt"/>
                <a:cs typeface="+mj-lt"/>
              </a:rPr>
              <a:t>XGBoost</a:t>
            </a:r>
            <a:r>
              <a:rPr lang="en-US" sz="1900" b="1" dirty="0">
                <a:solidFill>
                  <a:schemeClr val="tx1"/>
                </a:solidFill>
                <a:ea typeface="+mj-lt"/>
                <a:cs typeface="+mj-lt"/>
              </a:rPr>
              <a:t> model is: 0.8103896103896104</a:t>
            </a:r>
            <a:endParaRPr lang="en-US" sz="1900">
              <a:solidFill>
                <a:schemeClr val="tx1"/>
              </a:solidFill>
            </a:endParaRPr>
          </a:p>
          <a:p>
            <a:r>
              <a:rPr lang="en-US" sz="1900" b="1" dirty="0">
                <a:solidFill>
                  <a:schemeClr val="tx1"/>
                </a:solidFill>
                <a:ea typeface="+mj-lt"/>
                <a:cs typeface="+mj-lt"/>
              </a:rPr>
              <a:t>Recall value of </a:t>
            </a:r>
            <a:r>
              <a:rPr lang="en-US" sz="1900" b="1" dirty="0" err="1">
                <a:solidFill>
                  <a:schemeClr val="tx1"/>
                </a:solidFill>
                <a:ea typeface="+mj-lt"/>
                <a:cs typeface="+mj-lt"/>
              </a:rPr>
              <a:t>XGBoost</a:t>
            </a:r>
            <a:r>
              <a:rPr lang="en-US" sz="1900" b="1" dirty="0">
                <a:solidFill>
                  <a:schemeClr val="tx1"/>
                </a:solidFill>
                <a:ea typeface="+mj-lt"/>
                <a:cs typeface="+mj-lt"/>
              </a:rPr>
              <a:t> model is: 0.8850649350649351, F1: 0.83</a:t>
            </a:r>
            <a:br>
              <a:rPr lang="en-US" sz="1900" b="1" dirty="0">
                <a:ea typeface="+mj-lt"/>
                <a:cs typeface="+mj-lt"/>
              </a:rPr>
            </a:br>
            <a:endParaRPr lang="en-US" sz="1900">
              <a:solidFill>
                <a:schemeClr val="tx1"/>
              </a:solidFill>
            </a:endParaRPr>
          </a:p>
          <a:p>
            <a:r>
              <a:rPr lang="en-US" sz="1900" dirty="0">
                <a:solidFill>
                  <a:schemeClr val="tx1"/>
                </a:solidFill>
                <a:ea typeface="+mj-lt"/>
                <a:cs typeface="+mj-lt"/>
              </a:rPr>
              <a:t>Stacking and Random forest algorithms also performed very well after some hyper-parameter tuning.</a:t>
            </a:r>
            <a:endParaRPr lang="en-US" sz="1900">
              <a:solidFill>
                <a:schemeClr val="tx1"/>
              </a:solidFill>
            </a:endParaRPr>
          </a:p>
          <a:p>
            <a:br>
              <a:rPr lang="en-US" sz="1900" dirty="0">
                <a:ea typeface="+mj-lt"/>
                <a:cs typeface="+mj-lt"/>
              </a:rPr>
            </a:br>
            <a:r>
              <a:rPr lang="en-US" sz="1900" dirty="0">
                <a:solidFill>
                  <a:schemeClr val="tx1"/>
                </a:solidFill>
                <a:ea typeface="+mj-lt"/>
                <a:cs typeface="+mj-lt"/>
              </a:rPr>
              <a:t>Focus was on getting optimal Recall score (reducing False-negatives) as machine predicting not churn, but actual value being churn would be a major concern for the company and would lead to a loss of customers. </a:t>
            </a:r>
            <a:br>
              <a:rPr lang="en-US" sz="1900" dirty="0">
                <a:ea typeface="+mj-lt"/>
                <a:cs typeface="+mj-lt"/>
              </a:rPr>
            </a:br>
            <a:br>
              <a:rPr lang="en-US" sz="1900" dirty="0">
                <a:ea typeface="+mj-lt"/>
                <a:cs typeface="+mj-lt"/>
              </a:rPr>
            </a:br>
            <a:r>
              <a:rPr lang="en-US" sz="1900" dirty="0">
                <a:solidFill>
                  <a:schemeClr val="tx1"/>
                </a:solidFill>
                <a:ea typeface="+mj-lt"/>
                <a:cs typeface="+mj-lt"/>
              </a:rPr>
              <a:t>It also makes sense to compare F1 scores to get the model with the best score on jointly precision and recall.</a:t>
            </a:r>
            <a:endParaRPr lang="en-US" sz="1900">
              <a:solidFill>
                <a:schemeClr val="tx1"/>
              </a:solidFill>
            </a:endParaRPr>
          </a:p>
          <a:p>
            <a:pPr algn="ctr"/>
            <a:endParaRPr lang="en-US" sz="2000" dirty="0">
              <a:solidFill>
                <a:schemeClr val="tx1"/>
              </a:solidFill>
            </a:endParaRP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0678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C9EE64D-320F-4CE6-AA34-DFEAE15DBF23}"/>
              </a:ext>
            </a:extLst>
          </p:cNvPr>
          <p:cNvSpPr>
            <a:spLocks noGrp="1"/>
          </p:cNvSpPr>
          <p:nvPr>
            <p:ph type="title"/>
          </p:nvPr>
        </p:nvSpPr>
        <p:spPr>
          <a:xfrm>
            <a:off x="1683171" y="1169773"/>
            <a:ext cx="8825658" cy="2870161"/>
          </a:xfrm>
        </p:spPr>
        <p:txBody>
          <a:bodyPr vert="horz" lIns="91440" tIns="45720" rIns="91440" bIns="45720" rtlCol="0" anchor="b">
            <a:normAutofit/>
          </a:bodyPr>
          <a:lstStyle/>
          <a:p>
            <a:pPr algn="ctr"/>
            <a:endParaRPr lang="en-US" sz="5400">
              <a:solidFill>
                <a:schemeClr val="tx1"/>
              </a:solidFill>
            </a:endParaRP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DE47FA2C-11D6-4754-AE29-4F84901DC011}"/>
              </a:ext>
            </a:extLst>
          </p:cNvPr>
          <p:cNvPicPr>
            <a:picLocks noChangeAspect="1"/>
          </p:cNvPicPr>
          <p:nvPr/>
        </p:nvPicPr>
        <p:blipFill>
          <a:blip r:embed="rId3"/>
          <a:stretch>
            <a:fillRect/>
          </a:stretch>
        </p:blipFill>
        <p:spPr>
          <a:xfrm>
            <a:off x="1685835" y="1157917"/>
            <a:ext cx="8820328" cy="4542167"/>
          </a:xfrm>
          <a:prstGeom prst="rect">
            <a:avLst/>
          </a:prstGeom>
        </p:spPr>
      </p:pic>
    </p:spTree>
    <p:extLst>
      <p:ext uri="{BB962C8B-B14F-4D97-AF65-F5344CB8AC3E}">
        <p14:creationId xmlns:p14="http://schemas.microsoft.com/office/powerpoint/2010/main" val="393958163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BE12B31-FAEF-4478-A8C1-73607347F306}"/>
              </a:ext>
            </a:extLst>
          </p:cNvPr>
          <p:cNvSpPr>
            <a:spLocks noGrp="1"/>
          </p:cNvSpPr>
          <p:nvPr>
            <p:ph type="title"/>
          </p:nvPr>
        </p:nvSpPr>
        <p:spPr>
          <a:xfrm>
            <a:off x="1338115" y="580301"/>
            <a:ext cx="9558902" cy="5141783"/>
          </a:xfrm>
        </p:spPr>
        <p:txBody>
          <a:bodyPr vert="horz" lIns="91440" tIns="45720" rIns="91440" bIns="45720" rtlCol="0" anchor="b">
            <a:normAutofit/>
          </a:bodyPr>
          <a:lstStyle/>
          <a:p>
            <a:pPr algn="ctr"/>
            <a:r>
              <a:rPr lang="en-US" sz="4800" dirty="0">
                <a:solidFill>
                  <a:schemeClr val="tx1"/>
                </a:solidFill>
              </a:rPr>
              <a:t>Problem Statement:</a:t>
            </a:r>
            <a:br>
              <a:rPr lang="en-US" sz="4800" dirty="0">
                <a:solidFill>
                  <a:schemeClr val="tx1"/>
                </a:solidFill>
              </a:rPr>
            </a:br>
            <a:endParaRPr lang="en-US" sz="4800">
              <a:solidFill>
                <a:schemeClr val="tx1"/>
              </a:solidFill>
            </a:endParaRPr>
          </a:p>
          <a:p>
            <a:pPr algn="just"/>
            <a:r>
              <a:rPr lang="en-US" sz="2000" dirty="0">
                <a:solidFill>
                  <a:schemeClr val="tx1"/>
                </a:solidFill>
                <a:ea typeface="+mj-lt"/>
                <a:cs typeface="+mj-lt"/>
              </a:rPr>
              <a:t>Churn is a one of the biggest problem in the telecom industry. Churn rate is the percentage of subscribers that discontinue/cancel their subscription to a service in a given time period. Every industry tries to attract new customers while avoiding contract terminations from pre-existing customers.</a:t>
            </a:r>
            <a:br>
              <a:rPr lang="en-US" sz="2000" dirty="0">
                <a:solidFill>
                  <a:schemeClr val="tx1"/>
                </a:solidFill>
                <a:ea typeface="+mj-lt"/>
                <a:cs typeface="+mj-lt"/>
              </a:rPr>
            </a:br>
            <a:endParaRPr lang="en-US" sz="2000" dirty="0">
              <a:solidFill>
                <a:schemeClr val="tx1"/>
              </a:solidFill>
            </a:endParaRPr>
          </a:p>
          <a:p>
            <a:pPr algn="just"/>
            <a:r>
              <a:rPr lang="en-US" sz="2000" dirty="0">
                <a:solidFill>
                  <a:schemeClr val="tx1"/>
                </a:solidFill>
                <a:ea typeface="+mj-lt"/>
                <a:cs typeface="+mj-lt"/>
              </a:rPr>
              <a:t>Based on all past information like age, gender, expenses etc. This project attempts to build a model which will predict whether a particular customer will churn or not. This will help companies reduce churning rate and future contract terminations from existing users.</a:t>
            </a:r>
            <a:endParaRPr lang="en-US" sz="2000" dirty="0">
              <a:solidFill>
                <a:schemeClr val="tx1"/>
              </a:solidFill>
            </a:endParaRPr>
          </a:p>
          <a:p>
            <a:pPr algn="just"/>
            <a:r>
              <a:rPr lang="en-US" sz="2000" dirty="0">
                <a:solidFill>
                  <a:schemeClr val="tx1"/>
                </a:solidFill>
              </a:rPr>
              <a:t>This is a binary classification problem</a:t>
            </a:r>
          </a:p>
          <a:p>
            <a:pPr algn="ctr"/>
            <a:endParaRPr lang="en-US" sz="1800" dirty="0">
              <a:solidFill>
                <a:schemeClr val="tx1"/>
              </a:solidFill>
            </a:endParaRP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15486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EEA54E35-576F-4FD8-84F6-E1DA0FD0CB0E}"/>
              </a:ext>
            </a:extLst>
          </p:cNvPr>
          <p:cNvSpPr>
            <a:spLocks noGrp="1"/>
          </p:cNvSpPr>
          <p:nvPr>
            <p:ph type="title"/>
          </p:nvPr>
        </p:nvSpPr>
        <p:spPr>
          <a:xfrm>
            <a:off x="1683171" y="1212905"/>
            <a:ext cx="8825658" cy="5644990"/>
          </a:xfrm>
        </p:spPr>
        <p:txBody>
          <a:bodyPr vert="horz" lIns="91440" tIns="45720" rIns="91440" bIns="45720" rtlCol="0" anchor="b">
            <a:noAutofit/>
          </a:bodyPr>
          <a:lstStyle/>
          <a:p>
            <a:r>
              <a:rPr lang="en-US" sz="4400" dirty="0">
                <a:solidFill>
                  <a:schemeClr val="tx1"/>
                </a:solidFill>
              </a:rPr>
              <a:t>About the Dataset</a:t>
            </a:r>
            <a:br>
              <a:rPr lang="en-US" sz="4400" dirty="0">
                <a:solidFill>
                  <a:schemeClr val="tx1"/>
                </a:solidFill>
              </a:rPr>
            </a:br>
            <a:br>
              <a:rPr lang="en-US" sz="4400" dirty="0"/>
            </a:br>
            <a:r>
              <a:rPr lang="en-US" sz="2000" dirty="0">
                <a:solidFill>
                  <a:schemeClr val="tx1"/>
                </a:solidFill>
                <a:ea typeface="+mj-lt"/>
                <a:cs typeface="+mj-lt"/>
              </a:rPr>
              <a:t>The dataset consists of 21 feature columns. There are 7043 rows. The output variable is named 'Churn'. Most columns have categorical type data, but 'tenure', '</a:t>
            </a:r>
            <a:r>
              <a:rPr lang="en-US" sz="2000" dirty="0" err="1">
                <a:solidFill>
                  <a:schemeClr val="tx1"/>
                </a:solidFill>
                <a:ea typeface="+mj-lt"/>
                <a:cs typeface="+mj-lt"/>
              </a:rPr>
              <a:t>MonthlyCharges</a:t>
            </a:r>
            <a:r>
              <a:rPr lang="en-US" sz="2000" dirty="0">
                <a:solidFill>
                  <a:schemeClr val="tx1"/>
                </a:solidFill>
                <a:ea typeface="+mj-lt"/>
                <a:cs typeface="+mj-lt"/>
              </a:rPr>
              <a:t>' and '</a:t>
            </a:r>
            <a:r>
              <a:rPr lang="en-US" sz="2000" dirty="0" err="1">
                <a:solidFill>
                  <a:schemeClr val="tx1"/>
                </a:solidFill>
                <a:ea typeface="+mj-lt"/>
                <a:cs typeface="+mj-lt"/>
              </a:rPr>
              <a:t>TotalCharges</a:t>
            </a:r>
            <a:r>
              <a:rPr lang="en-US" sz="2000" dirty="0">
                <a:solidFill>
                  <a:schemeClr val="tx1"/>
                </a:solidFill>
                <a:ea typeface="+mj-lt"/>
                <a:cs typeface="+mj-lt"/>
              </a:rPr>
              <a:t>' are numerical.</a:t>
            </a:r>
            <a:br>
              <a:rPr lang="en-US" sz="2000" dirty="0">
                <a:solidFill>
                  <a:schemeClr val="tx1"/>
                </a:solidFill>
                <a:ea typeface="+mj-lt"/>
                <a:cs typeface="+mj-lt"/>
              </a:rPr>
            </a:br>
            <a:br>
              <a:rPr lang="en-US" sz="2000" dirty="0">
                <a:ea typeface="+mj-lt"/>
                <a:cs typeface="+mj-lt"/>
              </a:rPr>
            </a:br>
            <a:r>
              <a:rPr lang="en-US" sz="2000" dirty="0">
                <a:solidFill>
                  <a:schemeClr val="tx1"/>
                </a:solidFill>
                <a:ea typeface="+mj-lt"/>
                <a:cs typeface="+mj-lt"/>
              </a:rPr>
              <a:t>Treat null/missing values and fill them with means values. Drop feature columns "</a:t>
            </a:r>
            <a:r>
              <a:rPr lang="en-US" sz="2000" dirty="0" err="1">
                <a:solidFill>
                  <a:schemeClr val="tx1"/>
                </a:solidFill>
                <a:ea typeface="+mj-lt"/>
                <a:cs typeface="+mj-lt"/>
              </a:rPr>
              <a:t>customerID</a:t>
            </a:r>
            <a:r>
              <a:rPr lang="en-US" sz="2000" dirty="0">
                <a:solidFill>
                  <a:schemeClr val="tx1"/>
                </a:solidFill>
                <a:ea typeface="+mj-lt"/>
                <a:cs typeface="+mj-lt"/>
              </a:rPr>
              <a:t>". Remove outliers from numerical data.</a:t>
            </a:r>
            <a:br>
              <a:rPr lang="en-US" sz="2000" dirty="0">
                <a:solidFill>
                  <a:schemeClr val="tx1"/>
                </a:solidFill>
                <a:ea typeface="+mj-lt"/>
                <a:cs typeface="+mj-lt"/>
              </a:rPr>
            </a:br>
            <a:br>
              <a:rPr lang="en-US" sz="2000" dirty="0">
                <a:ea typeface="+mj-lt"/>
                <a:cs typeface="+mj-lt"/>
              </a:rPr>
            </a:br>
            <a:r>
              <a:rPr lang="en-US" dirty="0">
                <a:solidFill>
                  <a:schemeClr val="tx1"/>
                </a:solidFill>
              </a:rPr>
              <a:t>Label Encoding</a:t>
            </a:r>
            <a:endParaRPr lang="en-US" sz="2000" dirty="0">
              <a:solidFill>
                <a:schemeClr val="tx1"/>
              </a:solidFill>
              <a:ea typeface="+mj-lt"/>
              <a:cs typeface="+mj-lt"/>
            </a:endParaRPr>
          </a:p>
          <a:p>
            <a:r>
              <a:rPr lang="en-US" sz="2000" dirty="0">
                <a:solidFill>
                  <a:schemeClr val="tx1"/>
                </a:solidFill>
                <a:ea typeface="+mj-lt"/>
                <a:cs typeface="+mj-lt"/>
              </a:rPr>
              <a:t>(Treating Categorical data) - transforming into numerical data. Reduce skewness.</a:t>
            </a:r>
            <a:endParaRPr lang="en-US" dirty="0" err="1">
              <a:solidFill>
                <a:schemeClr val="tx1"/>
              </a:solidFill>
            </a:endParaRPr>
          </a:p>
          <a:p>
            <a:endParaRPr lang="en-US" sz="2000" dirty="0">
              <a:ea typeface="+mj-lt"/>
              <a:cs typeface="+mj-lt"/>
            </a:endParaRPr>
          </a:p>
          <a:p>
            <a:br>
              <a:rPr lang="en-US" sz="2000" dirty="0">
                <a:ea typeface="+mj-lt"/>
                <a:cs typeface="+mj-lt"/>
              </a:rPr>
            </a:br>
            <a:br>
              <a:rPr lang="en-US" sz="2000" dirty="0">
                <a:ea typeface="+mj-lt"/>
                <a:cs typeface="+mj-lt"/>
              </a:rPr>
            </a:br>
            <a:endParaRPr lang="en-US" sz="2000">
              <a:solidFill>
                <a:schemeClr val="tx1"/>
              </a:solidFill>
            </a:endParaRP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7654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1AB076AA-EADC-46A8-90F8-850381D65A4B}"/>
              </a:ext>
            </a:extLst>
          </p:cNvPr>
          <p:cNvSpPr>
            <a:spLocks noGrp="1"/>
          </p:cNvSpPr>
          <p:nvPr>
            <p:ph type="title"/>
          </p:nvPr>
        </p:nvSpPr>
        <p:spPr>
          <a:xfrm>
            <a:off x="1683171" y="1155396"/>
            <a:ext cx="8825658" cy="929218"/>
          </a:xfrm>
        </p:spPr>
        <p:txBody>
          <a:bodyPr vert="horz" lIns="91440" tIns="45720" rIns="91440" bIns="45720" rtlCol="0" anchor="b">
            <a:normAutofit/>
          </a:bodyPr>
          <a:lstStyle/>
          <a:p>
            <a:pPr algn="ctr"/>
            <a:r>
              <a:rPr lang="en-US" sz="5400" dirty="0">
                <a:solidFill>
                  <a:schemeClr val="tx1"/>
                </a:solidFill>
              </a:rPr>
              <a:t>Visualize distributions</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10" descr="Chart, bar chart&#10;&#10;Description automatically generated">
            <a:extLst>
              <a:ext uri="{FF2B5EF4-FFF2-40B4-BE49-F238E27FC236}">
                <a16:creationId xmlns:a16="http://schemas.microsoft.com/office/drawing/2014/main" id="{F2CD0AC0-4B71-481D-ADD0-8B1FA680463D}"/>
              </a:ext>
            </a:extLst>
          </p:cNvPr>
          <p:cNvPicPr>
            <a:picLocks noChangeAspect="1"/>
          </p:cNvPicPr>
          <p:nvPr/>
        </p:nvPicPr>
        <p:blipFill>
          <a:blip r:embed="rId3"/>
          <a:stretch>
            <a:fillRect/>
          </a:stretch>
        </p:blipFill>
        <p:spPr>
          <a:xfrm>
            <a:off x="914401" y="2455903"/>
            <a:ext cx="5072331" cy="3427062"/>
          </a:xfrm>
          <a:prstGeom prst="rect">
            <a:avLst/>
          </a:prstGeom>
        </p:spPr>
      </p:pic>
      <p:pic>
        <p:nvPicPr>
          <p:cNvPr id="11" name="Picture 12" descr="Chart, pie chart&#10;&#10;Description automatically generated">
            <a:extLst>
              <a:ext uri="{FF2B5EF4-FFF2-40B4-BE49-F238E27FC236}">
                <a16:creationId xmlns:a16="http://schemas.microsoft.com/office/drawing/2014/main" id="{C3C2EFAB-9773-4127-B4A9-76E02119106E}"/>
              </a:ext>
            </a:extLst>
          </p:cNvPr>
          <p:cNvPicPr>
            <a:picLocks noChangeAspect="1"/>
          </p:cNvPicPr>
          <p:nvPr/>
        </p:nvPicPr>
        <p:blipFill>
          <a:blip r:embed="rId4"/>
          <a:stretch>
            <a:fillRect/>
          </a:stretch>
        </p:blipFill>
        <p:spPr>
          <a:xfrm>
            <a:off x="6809117" y="2454385"/>
            <a:ext cx="4482860" cy="3430098"/>
          </a:xfrm>
          <a:prstGeom prst="rect">
            <a:avLst/>
          </a:prstGeom>
        </p:spPr>
      </p:pic>
    </p:spTree>
    <p:extLst>
      <p:ext uri="{BB962C8B-B14F-4D97-AF65-F5344CB8AC3E}">
        <p14:creationId xmlns:p14="http://schemas.microsoft.com/office/powerpoint/2010/main" val="37072687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9" name="Rectangle 28">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8B66CAF-22CC-48EC-9FC5-965C56835B09}"/>
              </a:ext>
            </a:extLst>
          </p:cNvPr>
          <p:cNvSpPr>
            <a:spLocks noGrp="1"/>
          </p:cNvSpPr>
          <p:nvPr>
            <p:ph type="title"/>
          </p:nvPr>
        </p:nvSpPr>
        <p:spPr>
          <a:xfrm>
            <a:off x="561110" y="579907"/>
            <a:ext cx="4348426" cy="1989187"/>
          </a:xfrm>
        </p:spPr>
        <p:txBody>
          <a:bodyPr vert="horz" lIns="91440" tIns="45720" rIns="91440" bIns="45720" rtlCol="0" anchor="b">
            <a:normAutofit fontScale="90000"/>
          </a:bodyPr>
          <a:lstStyle/>
          <a:p>
            <a:r>
              <a:rPr lang="en-US" sz="5400" dirty="0">
                <a:solidFill>
                  <a:schemeClr val="tx2"/>
                </a:solidFill>
              </a:rPr>
              <a:t>Distribution of senior citizen</a:t>
            </a:r>
          </a:p>
        </p:txBody>
      </p:sp>
      <p:pic>
        <p:nvPicPr>
          <p:cNvPr id="4" name="Picture 4" descr="Chart, pie chart&#10;&#10;Description automatically generated">
            <a:extLst>
              <a:ext uri="{FF2B5EF4-FFF2-40B4-BE49-F238E27FC236}">
                <a16:creationId xmlns:a16="http://schemas.microsoft.com/office/drawing/2014/main" id="{9B7AD4F9-D11B-4606-BF1B-C4FE19A135D4}"/>
              </a:ext>
            </a:extLst>
          </p:cNvPr>
          <p:cNvPicPr>
            <a:picLocks noChangeAspect="1"/>
          </p:cNvPicPr>
          <p:nvPr/>
        </p:nvPicPr>
        <p:blipFill rotWithShape="1">
          <a:blip r:embed="rId3"/>
          <a:srcRect t="1011"/>
          <a:stretch/>
        </p:blipFill>
        <p:spPr>
          <a:xfrm>
            <a:off x="5795852" y="461681"/>
            <a:ext cx="6240493"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3"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5" name="Picture 5" descr="Chart, bar chart&#10;&#10;Description automatically generated">
            <a:extLst>
              <a:ext uri="{FF2B5EF4-FFF2-40B4-BE49-F238E27FC236}">
                <a16:creationId xmlns:a16="http://schemas.microsoft.com/office/drawing/2014/main" id="{F22B67C9-0219-4C9C-8CC0-4A6CAE2F4089}"/>
              </a:ext>
            </a:extLst>
          </p:cNvPr>
          <p:cNvPicPr>
            <a:picLocks noChangeAspect="1"/>
          </p:cNvPicPr>
          <p:nvPr/>
        </p:nvPicPr>
        <p:blipFill>
          <a:blip r:embed="rId4"/>
          <a:stretch>
            <a:fillRect/>
          </a:stretch>
        </p:blipFill>
        <p:spPr>
          <a:xfrm>
            <a:off x="209910" y="2940553"/>
            <a:ext cx="5604293" cy="3651083"/>
          </a:xfrm>
          <a:prstGeom prst="rect">
            <a:avLst/>
          </a:prstGeom>
        </p:spPr>
      </p:pic>
    </p:spTree>
    <p:extLst>
      <p:ext uri="{BB962C8B-B14F-4D97-AF65-F5344CB8AC3E}">
        <p14:creationId xmlns:p14="http://schemas.microsoft.com/office/powerpoint/2010/main" val="263010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1" name="Rectangle 40">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0E595623-6185-453E-97DA-9B0791EC0801}"/>
              </a:ext>
            </a:extLst>
          </p:cNvPr>
          <p:cNvPicPr>
            <a:picLocks noChangeAspect="1"/>
          </p:cNvPicPr>
          <p:nvPr/>
        </p:nvPicPr>
        <p:blipFill>
          <a:blip r:embed="rId3"/>
          <a:stretch>
            <a:fillRect/>
          </a:stretch>
        </p:blipFill>
        <p:spPr>
          <a:xfrm>
            <a:off x="395" y="887891"/>
            <a:ext cx="6885845" cy="2554589"/>
          </a:xfrm>
          <a:prstGeom prst="roundRect">
            <a:avLst>
              <a:gd name="adj" fmla="val 0"/>
            </a:avLst>
          </a:prstGeom>
          <a:effectLst/>
        </p:spPr>
      </p:pic>
      <p:sp>
        <p:nvSpPr>
          <p:cNvPr id="45" name="Rectangle 4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Text&#10;&#10;Description automatically generated">
            <a:extLst>
              <a:ext uri="{FF2B5EF4-FFF2-40B4-BE49-F238E27FC236}">
                <a16:creationId xmlns:a16="http://schemas.microsoft.com/office/drawing/2014/main" id="{348953F2-4909-4F1A-B944-C01A3557ADCB}"/>
              </a:ext>
            </a:extLst>
          </p:cNvPr>
          <p:cNvPicPr>
            <a:picLocks noChangeAspect="1"/>
          </p:cNvPicPr>
          <p:nvPr/>
        </p:nvPicPr>
        <p:blipFill>
          <a:blip r:embed="rId4"/>
          <a:stretch>
            <a:fillRect/>
          </a:stretch>
        </p:blipFill>
        <p:spPr>
          <a:xfrm>
            <a:off x="6934945" y="682345"/>
            <a:ext cx="5255105" cy="2791567"/>
          </a:xfrm>
          <a:prstGeom prst="roundRect">
            <a:avLst>
              <a:gd name="adj" fmla="val 0"/>
            </a:avLst>
          </a:prstGeom>
          <a:effectLst/>
        </p:spPr>
      </p:pic>
      <p:sp>
        <p:nvSpPr>
          <p:cNvPr id="47" name="Freeform: Shape 4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30EE6153-8E46-410B-A9B6-B01D5A5E52F1}"/>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5600" b="0" i="0" kern="1200" dirty="0">
                <a:solidFill>
                  <a:schemeClr val="bg2"/>
                </a:solidFill>
                <a:latin typeface="+mj-lt"/>
                <a:ea typeface="+mj-ea"/>
                <a:cs typeface="+mj-cs"/>
              </a:rPr>
              <a:t>Train/test split and Resampling</a:t>
            </a:r>
          </a:p>
        </p:txBody>
      </p:sp>
    </p:spTree>
    <p:extLst>
      <p:ext uri="{BB962C8B-B14F-4D97-AF65-F5344CB8AC3E}">
        <p14:creationId xmlns:p14="http://schemas.microsoft.com/office/powerpoint/2010/main" val="218425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C5C1188C-A074-40B2-A12D-BAD5639AB0D0}"/>
              </a:ext>
            </a:extLst>
          </p:cNvPr>
          <p:cNvSpPr>
            <a:spLocks noGrp="1"/>
          </p:cNvSpPr>
          <p:nvPr>
            <p:ph type="title"/>
          </p:nvPr>
        </p:nvSpPr>
        <p:spPr>
          <a:xfrm>
            <a:off x="1683171" y="1716112"/>
            <a:ext cx="8825658" cy="4638574"/>
          </a:xfrm>
        </p:spPr>
        <p:txBody>
          <a:bodyPr vert="horz" lIns="91440" tIns="45720" rIns="91440" bIns="45720" rtlCol="0" anchor="b">
            <a:noAutofit/>
          </a:bodyPr>
          <a:lstStyle/>
          <a:p>
            <a:pPr marL="457200" indent="-457200">
              <a:lnSpc>
                <a:spcPct val="110000"/>
              </a:lnSpc>
              <a:spcBef>
                <a:spcPts val="1000"/>
              </a:spcBef>
              <a:buAutoNum type="arabicPeriod"/>
            </a:pPr>
            <a:r>
              <a:rPr lang="en-US" sz="2400" dirty="0">
                <a:solidFill>
                  <a:schemeClr val="tx1"/>
                </a:solidFill>
                <a:ea typeface="+mj-lt"/>
                <a:cs typeface="+mj-lt"/>
              </a:rPr>
              <a:t>Logistic Regression</a:t>
            </a:r>
          </a:p>
          <a:p>
            <a:pPr marL="457200" indent="-457200">
              <a:lnSpc>
                <a:spcPct val="110000"/>
              </a:lnSpc>
              <a:spcBef>
                <a:spcPts val="1000"/>
              </a:spcBef>
              <a:buAutoNum type="arabicPeriod"/>
            </a:pPr>
            <a:r>
              <a:rPr lang="en-US" sz="2400" dirty="0">
                <a:solidFill>
                  <a:schemeClr val="tx1"/>
                </a:solidFill>
                <a:ea typeface="+mj-lt"/>
                <a:cs typeface="+mj-lt"/>
              </a:rPr>
              <a:t>Decision Tree</a:t>
            </a:r>
          </a:p>
          <a:p>
            <a:pPr marL="457200" indent="-457200">
              <a:lnSpc>
                <a:spcPct val="110000"/>
              </a:lnSpc>
              <a:spcBef>
                <a:spcPts val="1000"/>
              </a:spcBef>
              <a:buAutoNum type="arabicPeriod"/>
            </a:pPr>
            <a:r>
              <a:rPr lang="en-US" sz="2400" dirty="0">
                <a:solidFill>
                  <a:schemeClr val="tx1"/>
                </a:solidFill>
                <a:ea typeface="+mj-lt"/>
                <a:cs typeface="+mj-lt"/>
              </a:rPr>
              <a:t>Random Forest </a:t>
            </a:r>
          </a:p>
          <a:p>
            <a:pPr marL="457200" indent="-457200">
              <a:lnSpc>
                <a:spcPct val="110000"/>
              </a:lnSpc>
              <a:spcBef>
                <a:spcPts val="1000"/>
              </a:spcBef>
              <a:buAutoNum type="arabicPeriod"/>
            </a:pPr>
            <a:r>
              <a:rPr lang="en-US" sz="2400" dirty="0">
                <a:solidFill>
                  <a:schemeClr val="tx1"/>
                </a:solidFill>
                <a:ea typeface="+mj-lt"/>
                <a:cs typeface="+mj-lt"/>
              </a:rPr>
              <a:t>Ensembling techniques – Stacking, Boosting</a:t>
            </a:r>
          </a:p>
          <a:p>
            <a:pPr marL="457200" indent="-457200">
              <a:lnSpc>
                <a:spcPct val="110000"/>
              </a:lnSpc>
              <a:spcBef>
                <a:spcPts val="1000"/>
              </a:spcBef>
              <a:buAutoNum type="arabicPeriod"/>
            </a:pPr>
            <a:r>
              <a:rPr lang="en-US" sz="2400" dirty="0">
                <a:solidFill>
                  <a:schemeClr val="tx1"/>
                </a:solidFill>
                <a:ea typeface="+mj-lt"/>
                <a:cs typeface="+mj-lt"/>
              </a:rPr>
              <a:t>Naïve Bayes</a:t>
            </a:r>
          </a:p>
          <a:p>
            <a:pPr marL="457200" indent="-457200">
              <a:lnSpc>
                <a:spcPct val="110000"/>
              </a:lnSpc>
              <a:spcBef>
                <a:spcPts val="1000"/>
              </a:spcBef>
              <a:buAutoNum type="arabicPeriod"/>
            </a:pPr>
            <a:r>
              <a:rPr lang="en-US" sz="2000" dirty="0">
                <a:solidFill>
                  <a:schemeClr val="tx1"/>
                </a:solidFill>
                <a:ea typeface="+mj-lt"/>
                <a:cs typeface="+mj-lt"/>
              </a:rPr>
              <a:t>KNN</a:t>
            </a:r>
          </a:p>
          <a:p>
            <a:pPr>
              <a:lnSpc>
                <a:spcPct val="110000"/>
              </a:lnSpc>
              <a:spcBef>
                <a:spcPts val="1000"/>
              </a:spcBef>
            </a:pPr>
            <a:endParaRPr lang="en-US" dirty="0"/>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B8462B-1A91-4298-951E-5E6E5EED24DB}"/>
              </a:ext>
            </a:extLst>
          </p:cNvPr>
          <p:cNvSpPr txBox="1"/>
          <p:nvPr/>
        </p:nvSpPr>
        <p:spPr>
          <a:xfrm>
            <a:off x="2668439" y="676849"/>
            <a:ext cx="709953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Algorithm Used For Classification</a:t>
            </a:r>
          </a:p>
        </p:txBody>
      </p:sp>
    </p:spTree>
    <p:extLst>
      <p:ext uri="{BB962C8B-B14F-4D97-AF65-F5344CB8AC3E}">
        <p14:creationId xmlns:p14="http://schemas.microsoft.com/office/powerpoint/2010/main" val="31423811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02BF202D-4CCD-47F1-ACDD-33DBB2137373}"/>
              </a:ext>
            </a:extLst>
          </p:cNvPr>
          <p:cNvSpPr>
            <a:spLocks noGrp="1"/>
          </p:cNvSpPr>
          <p:nvPr>
            <p:ph type="title"/>
          </p:nvPr>
        </p:nvSpPr>
        <p:spPr>
          <a:xfrm>
            <a:off x="1683171" y="1155396"/>
            <a:ext cx="8825658" cy="1173633"/>
          </a:xfrm>
        </p:spPr>
        <p:txBody>
          <a:bodyPr vert="horz" lIns="91440" tIns="45720" rIns="91440" bIns="45720" rtlCol="0" anchor="b">
            <a:normAutofit/>
          </a:bodyPr>
          <a:lstStyle/>
          <a:p>
            <a:pPr algn="ctr"/>
            <a:r>
              <a:rPr lang="en-US" sz="5400" dirty="0">
                <a:solidFill>
                  <a:schemeClr val="tx1"/>
                </a:solidFill>
              </a:rPr>
              <a:t>Logistic Regression</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4" descr="Table&#10;&#10;Description automatically generated">
            <a:extLst>
              <a:ext uri="{FF2B5EF4-FFF2-40B4-BE49-F238E27FC236}">
                <a16:creationId xmlns:a16="http://schemas.microsoft.com/office/drawing/2014/main" id="{4C8CC02F-022F-469D-8E1D-3E7B95DBACAE}"/>
              </a:ext>
            </a:extLst>
          </p:cNvPr>
          <p:cNvPicPr>
            <a:picLocks noChangeAspect="1"/>
          </p:cNvPicPr>
          <p:nvPr/>
        </p:nvPicPr>
        <p:blipFill>
          <a:blip r:embed="rId3"/>
          <a:stretch>
            <a:fillRect/>
          </a:stretch>
        </p:blipFill>
        <p:spPr>
          <a:xfrm>
            <a:off x="569344" y="2428750"/>
            <a:ext cx="6064369" cy="3021292"/>
          </a:xfrm>
          <a:prstGeom prst="rect">
            <a:avLst/>
          </a:prstGeom>
        </p:spPr>
      </p:pic>
      <p:pic>
        <p:nvPicPr>
          <p:cNvPr id="5" name="Picture 5" descr="Text&#10;&#10;Description automatically generated">
            <a:extLst>
              <a:ext uri="{FF2B5EF4-FFF2-40B4-BE49-F238E27FC236}">
                <a16:creationId xmlns:a16="http://schemas.microsoft.com/office/drawing/2014/main" id="{45713CEE-E176-4029-9B38-3E68C179708A}"/>
              </a:ext>
            </a:extLst>
          </p:cNvPr>
          <p:cNvPicPr>
            <a:picLocks noChangeAspect="1"/>
          </p:cNvPicPr>
          <p:nvPr/>
        </p:nvPicPr>
        <p:blipFill>
          <a:blip r:embed="rId4"/>
          <a:stretch>
            <a:fillRect/>
          </a:stretch>
        </p:blipFill>
        <p:spPr>
          <a:xfrm>
            <a:off x="6622211" y="2955728"/>
            <a:ext cx="5072330" cy="1981714"/>
          </a:xfrm>
          <a:prstGeom prst="rect">
            <a:avLst/>
          </a:prstGeom>
        </p:spPr>
      </p:pic>
    </p:spTree>
    <p:extLst>
      <p:ext uri="{BB962C8B-B14F-4D97-AF65-F5344CB8AC3E}">
        <p14:creationId xmlns:p14="http://schemas.microsoft.com/office/powerpoint/2010/main" val="245473309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F38EAE4-0268-401F-87B4-510844AD1111}"/>
              </a:ext>
            </a:extLst>
          </p:cNvPr>
          <p:cNvSpPr>
            <a:spLocks noGrp="1"/>
          </p:cNvSpPr>
          <p:nvPr>
            <p:ph type="title"/>
          </p:nvPr>
        </p:nvSpPr>
        <p:spPr>
          <a:xfrm>
            <a:off x="1683171" y="1155396"/>
            <a:ext cx="8825658" cy="727935"/>
          </a:xfrm>
        </p:spPr>
        <p:txBody>
          <a:bodyPr vert="horz" lIns="91440" tIns="45720" rIns="91440" bIns="45720" rtlCol="0" anchor="b">
            <a:normAutofit fontScale="90000"/>
          </a:bodyPr>
          <a:lstStyle/>
          <a:p>
            <a:pPr algn="ctr"/>
            <a:r>
              <a:rPr lang="en-US" sz="5400" dirty="0">
                <a:solidFill>
                  <a:schemeClr val="tx1"/>
                </a:solidFill>
              </a:rPr>
              <a:t>Decision Tree</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3" descr="Chart&#10;&#10;Description automatically generated">
            <a:extLst>
              <a:ext uri="{FF2B5EF4-FFF2-40B4-BE49-F238E27FC236}">
                <a16:creationId xmlns:a16="http://schemas.microsoft.com/office/drawing/2014/main" id="{768F2F45-12EE-4723-943D-D08B706BF43E}"/>
              </a:ext>
            </a:extLst>
          </p:cNvPr>
          <p:cNvPicPr>
            <a:picLocks noChangeAspect="1"/>
          </p:cNvPicPr>
          <p:nvPr/>
        </p:nvPicPr>
        <p:blipFill>
          <a:blip r:embed="rId3"/>
          <a:stretch>
            <a:fillRect/>
          </a:stretch>
        </p:blipFill>
        <p:spPr>
          <a:xfrm>
            <a:off x="6765985" y="2866561"/>
            <a:ext cx="4756029" cy="3482763"/>
          </a:xfrm>
          <a:prstGeom prst="rect">
            <a:avLst/>
          </a:prstGeom>
        </p:spPr>
      </p:pic>
      <p:pic>
        <p:nvPicPr>
          <p:cNvPr id="7" name="Picture 10" descr="A picture containing text, receipt&#10;&#10;Description automatically generated">
            <a:extLst>
              <a:ext uri="{FF2B5EF4-FFF2-40B4-BE49-F238E27FC236}">
                <a16:creationId xmlns:a16="http://schemas.microsoft.com/office/drawing/2014/main" id="{C72BC1BE-3D2C-4C7C-BCA1-BDADDAF83FBE}"/>
              </a:ext>
            </a:extLst>
          </p:cNvPr>
          <p:cNvPicPr>
            <a:picLocks noChangeAspect="1"/>
          </p:cNvPicPr>
          <p:nvPr/>
        </p:nvPicPr>
        <p:blipFill>
          <a:blip r:embed="rId4"/>
          <a:stretch>
            <a:fillRect/>
          </a:stretch>
        </p:blipFill>
        <p:spPr>
          <a:xfrm>
            <a:off x="914400" y="2984512"/>
            <a:ext cx="5403012" cy="3117467"/>
          </a:xfrm>
          <a:prstGeom prst="rect">
            <a:avLst/>
          </a:prstGeom>
        </p:spPr>
      </p:pic>
      <p:pic>
        <p:nvPicPr>
          <p:cNvPr id="11" name="Picture 12">
            <a:extLst>
              <a:ext uri="{FF2B5EF4-FFF2-40B4-BE49-F238E27FC236}">
                <a16:creationId xmlns:a16="http://schemas.microsoft.com/office/drawing/2014/main" id="{10411905-52F0-4D08-9A14-207B82E7335E}"/>
              </a:ext>
            </a:extLst>
          </p:cNvPr>
          <p:cNvPicPr>
            <a:picLocks noChangeAspect="1"/>
          </p:cNvPicPr>
          <p:nvPr/>
        </p:nvPicPr>
        <p:blipFill>
          <a:blip r:embed="rId5"/>
          <a:stretch>
            <a:fillRect/>
          </a:stretch>
        </p:blipFill>
        <p:spPr>
          <a:xfrm>
            <a:off x="1460740" y="1935504"/>
            <a:ext cx="9155500" cy="744125"/>
          </a:xfrm>
          <a:prstGeom prst="rect">
            <a:avLst/>
          </a:prstGeom>
        </p:spPr>
      </p:pic>
    </p:spTree>
    <p:extLst>
      <p:ext uri="{BB962C8B-B14F-4D97-AF65-F5344CB8AC3E}">
        <p14:creationId xmlns:p14="http://schemas.microsoft.com/office/powerpoint/2010/main" val="96796112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TF00001243</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Telecom Churn Case ANALYSIS</vt:lpstr>
      <vt:lpstr>Problem Statement:  Churn is a one of the biggest problem in the telecom industry. Churn rate is the percentage of subscribers that discontinue/cancel their subscription to a service in a given time period. Every industry tries to attract new customers while avoiding contract terminations from pre-existing customers.  Based on all past information like age, gender, expenses etc. This project attempts to build a model which will predict whether a particular customer will churn or not. This will help companies reduce churning rate and future contract terminations from existing users. This is a binary classification problem </vt:lpstr>
      <vt:lpstr>About the Dataset  The dataset consists of 21 feature columns. There are 7043 rows. The output variable is named 'Churn'. Most columns have categorical type data, but 'tenure', 'MonthlyCharges' and 'TotalCharges' are numerical.  Treat null/missing values and fill them with means values. Drop feature columns "customerID". Remove outliers from numerical data.  Label Encoding (Treating Categorical data) - transforming into numerical data. Reduce skewness.    </vt:lpstr>
      <vt:lpstr>Visualize distributions</vt:lpstr>
      <vt:lpstr>Distribution of senior citizen</vt:lpstr>
      <vt:lpstr>Train/test split and Resampling</vt:lpstr>
      <vt:lpstr>Logistic Regression Decision Tree Random Forest  Ensembling techniques – Stacking, Boosting Naïve Bayes KNN </vt:lpstr>
      <vt:lpstr>Logistic Regression</vt:lpstr>
      <vt:lpstr>Decision Tree</vt:lpstr>
      <vt:lpstr>Random Forest</vt:lpstr>
      <vt:lpstr>Stacking</vt:lpstr>
      <vt:lpstr>AdaBoost</vt:lpstr>
      <vt:lpstr>Gradient Boosting               XGBoost                  </vt:lpstr>
      <vt:lpstr>Naïve Bayes</vt:lpstr>
      <vt:lpstr>KNN</vt:lpstr>
      <vt:lpstr>SVM</vt:lpstr>
      <vt:lpstr>Conclusion 1. In this machine learning project, a binary classifier was implemented using various classification algorithms to predict potential churn outcomes. Through this project, several techniques were applied to address feature selection, remove outliers/missing values and treat class imbalance issue.  2. All categorical type feature columns were transforming into numerical data. As most columns had discrete values. The entire dataset was then standardized to prepare it for classification.  Results Looking at model results, the best accuracy on the test set was achieved by the boosting technique algorithms. It is an ensemble meta-algorithm that converts weak learners to strong ones. Important features were showcased while using Decision tree and Random Forest. </vt:lpstr>
      <vt:lpstr> Results  Accuracy of our AdaBoost model is: 0.8097402597402598 Recall value of Adaboost model is: 0.8753246753246753, F1: 0.82 Accuracy of our XGBoost model is: 0.8103896103896104 Recall value of XGBoost model is: 0.8850649350649351, F1: 0.83  Stacking and Random forest algorithms also performed very well after some hyper-parameter tuning.  Focus was on getting optimal Recall score (reducing False-negatives) as machine predicting not churn, but actual value being churn would be a major concern for the company and would lead to a loss of customers.   It also makes sense to compare F1 scores to get the model with the best score on jointly precision and recall.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493</cp:revision>
  <dcterms:created xsi:type="dcterms:W3CDTF">2015-09-22T16:57:55Z</dcterms:created>
  <dcterms:modified xsi:type="dcterms:W3CDTF">2022-02-09T14:02:25Z</dcterms:modified>
</cp:coreProperties>
</file>