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2" r:id="rId4"/>
    <p:sldId id="261" r:id="rId5"/>
    <p:sldId id="270" r:id="rId6"/>
    <p:sldId id="285" r:id="rId7"/>
    <p:sldId id="286" r:id="rId8"/>
    <p:sldId id="287" r:id="rId9"/>
    <p:sldId id="290" r:id="rId10"/>
    <p:sldId id="289" r:id="rId11"/>
    <p:sldId id="276" r:id="rId12"/>
    <p:sldId id="272" r:id="rId13"/>
    <p:sldId id="275" r:id="rId14"/>
    <p:sldId id="281" r:id="rId15"/>
    <p:sldId id="283" r:id="rId16"/>
    <p:sldId id="263" r:id="rId17"/>
    <p:sldId id="292" r:id="rId18"/>
    <p:sldId id="291" r:id="rId19"/>
    <p:sldId id="257" r:id="rId20"/>
    <p:sldId id="256" r:id="rId21"/>
    <p:sldId id="258" r:id="rId22"/>
    <p:sldId id="294" r:id="rId2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E49C7-2C22-4669-904A-1809A66892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C5B5EA9-66E9-4E98-AEDB-A4EAA3D476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OSTBC Transmission with Antenna Coupling</a:t>
          </a:r>
        </a:p>
      </dgm:t>
    </dgm:pt>
    <dgm:pt modelId="{F894AB11-E33D-40F1-B4AD-58206ADC16AF}" type="parTrans" cxnId="{3D21E5BF-BC8C-4630-9DD9-9AF4FA6BC111}">
      <dgm:prSet/>
      <dgm:spPr/>
      <dgm:t>
        <a:bodyPr/>
        <a:lstStyle/>
        <a:p>
          <a:endParaRPr lang="en-US"/>
        </a:p>
      </dgm:t>
    </dgm:pt>
    <dgm:pt modelId="{AD392E02-06A2-4013-9FE7-4624F1332536}" type="sibTrans" cxnId="{3D21E5BF-BC8C-4630-9DD9-9AF4FA6BC111}">
      <dgm:prSet/>
      <dgm:spPr/>
      <dgm:t>
        <a:bodyPr/>
        <a:lstStyle/>
        <a:p>
          <a:endParaRPr lang="en-US"/>
        </a:p>
      </dgm:t>
    </dgm:pt>
    <dgm:pt modelId="{B8964402-D61B-474A-B7FD-049FB8EB51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BER vs. SNR curves are plotted under different correlation and coupling scenarios</a:t>
          </a:r>
        </a:p>
      </dgm:t>
    </dgm:pt>
    <dgm:pt modelId="{8B46160B-E8B1-463E-8043-661B883199F6}" type="parTrans" cxnId="{842DD911-62FB-4060-B663-C5FB5C314962}">
      <dgm:prSet/>
      <dgm:spPr/>
      <dgm:t>
        <a:bodyPr/>
        <a:lstStyle/>
        <a:p>
          <a:endParaRPr lang="en-US"/>
        </a:p>
      </dgm:t>
    </dgm:pt>
    <dgm:pt modelId="{D19C56C5-2048-424E-B8CD-593EFE065A58}" type="sibTrans" cxnId="{842DD911-62FB-4060-B663-C5FB5C314962}">
      <dgm:prSet/>
      <dgm:spPr/>
      <dgm:t>
        <a:bodyPr/>
        <a:lstStyle/>
        <a:p>
          <a:endParaRPr lang="en-US"/>
        </a:p>
      </dgm:t>
    </dgm:pt>
    <dgm:pt modelId="{B3EFB05C-F2E0-4053-AA1B-AAA55A4C9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QPSK modulated Alamouti OSTBC is simulated over a 2x2 quasi-static frequency-flat Rayleigh channel .</a:t>
          </a:r>
        </a:p>
      </dgm:t>
    </dgm:pt>
    <dgm:pt modelId="{ACDB0E05-0697-4E40-B1E5-20A966F8D776}" type="parTrans" cxnId="{968FBE82-C13F-444B-94E3-CAC82BE330F6}">
      <dgm:prSet/>
      <dgm:spPr/>
      <dgm:t>
        <a:bodyPr/>
        <a:lstStyle/>
        <a:p>
          <a:endParaRPr lang="en-US"/>
        </a:p>
      </dgm:t>
    </dgm:pt>
    <dgm:pt modelId="{E2062C80-8CB3-41F5-9C50-85FCC8D4A27B}" type="sibTrans" cxnId="{968FBE82-C13F-444B-94E3-CAC82BE330F6}">
      <dgm:prSet/>
      <dgm:spPr/>
      <dgm:t>
        <a:bodyPr/>
        <a:lstStyle/>
        <a:p>
          <a:endParaRPr lang="en-US"/>
        </a:p>
      </dgm:t>
    </dgm:pt>
    <dgm:pt modelId="{AF3D1872-10CD-43D1-8B0F-7B2DD9196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system operates at 2.4 GHz. The SNR range to be simulated is 0 to 10 </a:t>
          </a:r>
          <a:r>
            <a:rPr lang="en-US" dirty="0" err="1"/>
            <a:t>dB.</a:t>
          </a:r>
          <a:endParaRPr lang="en-US" dirty="0"/>
        </a:p>
      </dgm:t>
    </dgm:pt>
    <dgm:pt modelId="{493508C5-D022-458C-B549-0BCF99ECE0AE}" type="parTrans" cxnId="{59952017-7F62-428B-A322-F508E76B993B}">
      <dgm:prSet/>
      <dgm:spPr/>
      <dgm:t>
        <a:bodyPr/>
        <a:lstStyle/>
        <a:p>
          <a:endParaRPr lang="en-US"/>
        </a:p>
      </dgm:t>
    </dgm:pt>
    <dgm:pt modelId="{43A7E874-76E3-4D58-B9B4-0064E0FE6808}" type="sibTrans" cxnId="{59952017-7F62-428B-A322-F508E76B993B}">
      <dgm:prSet/>
      <dgm:spPr/>
      <dgm:t>
        <a:bodyPr/>
        <a:lstStyle/>
        <a:p>
          <a:endParaRPr lang="en-US"/>
        </a:p>
      </dgm:t>
    </dgm:pt>
    <dgm:pt modelId="{BDB8C984-1D16-4978-9AA7-00D1798E942D}" type="pres">
      <dgm:prSet presAssocID="{5CDE49C7-2C22-4669-904A-1809A668926F}" presName="root" presStyleCnt="0">
        <dgm:presLayoutVars>
          <dgm:dir/>
          <dgm:resizeHandles val="exact"/>
        </dgm:presLayoutVars>
      </dgm:prSet>
      <dgm:spPr/>
    </dgm:pt>
    <dgm:pt modelId="{3E4565E0-445C-4DA4-8101-D76D092F0AE8}" type="pres">
      <dgm:prSet presAssocID="{FC5B5EA9-66E9-4E98-AEDB-A4EAA3D47645}" presName="compNode" presStyleCnt="0"/>
      <dgm:spPr/>
    </dgm:pt>
    <dgm:pt modelId="{E6EC1CAC-FCC1-401C-9E95-F51FC3E803A9}" type="pres">
      <dgm:prSet presAssocID="{FC5B5EA9-66E9-4E98-AEDB-A4EAA3D47645}" presName="bgRect" presStyleLbl="bgShp" presStyleIdx="0" presStyleCnt="4"/>
      <dgm:spPr/>
    </dgm:pt>
    <dgm:pt modelId="{C804A9EC-F041-4F2F-AE6A-E0878F572CAB}" type="pres">
      <dgm:prSet presAssocID="{FC5B5EA9-66E9-4E98-AEDB-A4EAA3D476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4BCAC7F6-E1B0-4BCE-8746-1CCE3E8DA599}" type="pres">
      <dgm:prSet presAssocID="{FC5B5EA9-66E9-4E98-AEDB-A4EAA3D47645}" presName="spaceRect" presStyleCnt="0"/>
      <dgm:spPr/>
    </dgm:pt>
    <dgm:pt modelId="{442B724F-C1BC-4914-AB1C-8024D00FDB32}" type="pres">
      <dgm:prSet presAssocID="{FC5B5EA9-66E9-4E98-AEDB-A4EAA3D47645}" presName="parTx" presStyleLbl="revTx" presStyleIdx="0" presStyleCnt="4">
        <dgm:presLayoutVars>
          <dgm:chMax val="0"/>
          <dgm:chPref val="0"/>
        </dgm:presLayoutVars>
      </dgm:prSet>
      <dgm:spPr/>
    </dgm:pt>
    <dgm:pt modelId="{D981C45E-03C0-4CF9-8BD2-C11E6D51CA8F}" type="pres">
      <dgm:prSet presAssocID="{AD392E02-06A2-4013-9FE7-4624F1332536}" presName="sibTrans" presStyleCnt="0"/>
      <dgm:spPr/>
    </dgm:pt>
    <dgm:pt modelId="{A699D0DA-9B9F-4E89-84F2-BD740EE4E9E6}" type="pres">
      <dgm:prSet presAssocID="{B8964402-D61B-474A-B7FD-049FB8EB51BF}" presName="compNode" presStyleCnt="0"/>
      <dgm:spPr/>
    </dgm:pt>
    <dgm:pt modelId="{C9D9BB18-F514-4AFC-A285-31E222293E06}" type="pres">
      <dgm:prSet presAssocID="{B8964402-D61B-474A-B7FD-049FB8EB51BF}" presName="bgRect" presStyleLbl="bgShp" presStyleIdx="1" presStyleCnt="4"/>
      <dgm:spPr/>
    </dgm:pt>
    <dgm:pt modelId="{A488BFDA-72BD-41FA-B497-199ACE0C24E2}" type="pres">
      <dgm:prSet presAssocID="{B8964402-D61B-474A-B7FD-049FB8EB51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11CDA7-F214-4275-B01E-13AB5E15820E}" type="pres">
      <dgm:prSet presAssocID="{B8964402-D61B-474A-B7FD-049FB8EB51BF}" presName="spaceRect" presStyleCnt="0"/>
      <dgm:spPr/>
    </dgm:pt>
    <dgm:pt modelId="{065B4FDA-CED9-4CF5-961B-4B1200771C49}" type="pres">
      <dgm:prSet presAssocID="{B8964402-D61B-474A-B7FD-049FB8EB51BF}" presName="parTx" presStyleLbl="revTx" presStyleIdx="1" presStyleCnt="4">
        <dgm:presLayoutVars>
          <dgm:chMax val="0"/>
          <dgm:chPref val="0"/>
        </dgm:presLayoutVars>
      </dgm:prSet>
      <dgm:spPr/>
    </dgm:pt>
    <dgm:pt modelId="{8BFFA6D5-6581-46DA-91BD-B1D2D30FA04B}" type="pres">
      <dgm:prSet presAssocID="{D19C56C5-2048-424E-B8CD-593EFE065A58}" presName="sibTrans" presStyleCnt="0"/>
      <dgm:spPr/>
    </dgm:pt>
    <dgm:pt modelId="{46D6C7B4-41AE-4AEA-81AA-5B52AD4F6322}" type="pres">
      <dgm:prSet presAssocID="{B3EFB05C-F2E0-4053-AA1B-AAA55A4C9B9E}" presName="compNode" presStyleCnt="0"/>
      <dgm:spPr/>
    </dgm:pt>
    <dgm:pt modelId="{ADA20B20-D349-4CE8-BC88-C5F3FC8F5900}" type="pres">
      <dgm:prSet presAssocID="{B3EFB05C-F2E0-4053-AA1B-AAA55A4C9B9E}" presName="bgRect" presStyleLbl="bgShp" presStyleIdx="2" presStyleCnt="4"/>
      <dgm:spPr/>
    </dgm:pt>
    <dgm:pt modelId="{DFA409B7-C2E6-44ED-906C-767168063382}" type="pres">
      <dgm:prSet presAssocID="{B3EFB05C-F2E0-4053-AA1B-AAA55A4C9B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907350-4EB1-4F29-BDFC-A801C5987491}" type="pres">
      <dgm:prSet presAssocID="{B3EFB05C-F2E0-4053-AA1B-AAA55A4C9B9E}" presName="spaceRect" presStyleCnt="0"/>
      <dgm:spPr/>
    </dgm:pt>
    <dgm:pt modelId="{94D793F7-713A-46BA-ACBC-01D944CF9F95}" type="pres">
      <dgm:prSet presAssocID="{B3EFB05C-F2E0-4053-AA1B-AAA55A4C9B9E}" presName="parTx" presStyleLbl="revTx" presStyleIdx="2" presStyleCnt="4">
        <dgm:presLayoutVars>
          <dgm:chMax val="0"/>
          <dgm:chPref val="0"/>
        </dgm:presLayoutVars>
      </dgm:prSet>
      <dgm:spPr/>
    </dgm:pt>
    <dgm:pt modelId="{45F0DD8B-2A75-4CC2-85F7-6F701B365F0D}" type="pres">
      <dgm:prSet presAssocID="{E2062C80-8CB3-41F5-9C50-85FCC8D4A27B}" presName="sibTrans" presStyleCnt="0"/>
      <dgm:spPr/>
    </dgm:pt>
    <dgm:pt modelId="{0F0AA091-C948-41F8-873C-7E67907C7B06}" type="pres">
      <dgm:prSet presAssocID="{AF3D1872-10CD-43D1-8B0F-7B2DD91964DC}" presName="compNode" presStyleCnt="0"/>
      <dgm:spPr/>
    </dgm:pt>
    <dgm:pt modelId="{254EFEE9-E714-4F88-B88A-AA1BB56723D3}" type="pres">
      <dgm:prSet presAssocID="{AF3D1872-10CD-43D1-8B0F-7B2DD91964DC}" presName="bgRect" presStyleLbl="bgShp" presStyleIdx="3" presStyleCnt="4"/>
      <dgm:spPr/>
    </dgm:pt>
    <dgm:pt modelId="{752A6E28-6B80-4B58-864A-454A0D148317}" type="pres">
      <dgm:prSet presAssocID="{AF3D1872-10CD-43D1-8B0F-7B2DD91964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3C2C27D-D91E-4AB6-8DB7-484A8A5B9DCA}" type="pres">
      <dgm:prSet presAssocID="{AF3D1872-10CD-43D1-8B0F-7B2DD91964DC}" presName="spaceRect" presStyleCnt="0"/>
      <dgm:spPr/>
    </dgm:pt>
    <dgm:pt modelId="{EE0B6C62-23D5-455B-9E28-DD0729EB3269}" type="pres">
      <dgm:prSet presAssocID="{AF3D1872-10CD-43D1-8B0F-7B2DD91964D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1B2F0B-E6F5-4060-9836-184F4B9B7E6B}" type="presOf" srcId="{B8964402-D61B-474A-B7FD-049FB8EB51BF}" destId="{065B4FDA-CED9-4CF5-961B-4B1200771C49}" srcOrd="0" destOrd="0" presId="urn:microsoft.com/office/officeart/2018/2/layout/IconVerticalSolidList"/>
    <dgm:cxn modelId="{842DD911-62FB-4060-B663-C5FB5C314962}" srcId="{5CDE49C7-2C22-4669-904A-1809A668926F}" destId="{B8964402-D61B-474A-B7FD-049FB8EB51BF}" srcOrd="1" destOrd="0" parTransId="{8B46160B-E8B1-463E-8043-661B883199F6}" sibTransId="{D19C56C5-2048-424E-B8CD-593EFE065A58}"/>
    <dgm:cxn modelId="{59952017-7F62-428B-A322-F508E76B993B}" srcId="{5CDE49C7-2C22-4669-904A-1809A668926F}" destId="{AF3D1872-10CD-43D1-8B0F-7B2DD91964DC}" srcOrd="3" destOrd="0" parTransId="{493508C5-D022-458C-B549-0BCF99ECE0AE}" sibTransId="{43A7E874-76E3-4D58-B9B4-0064E0FE6808}"/>
    <dgm:cxn modelId="{0B738D69-688F-4FFC-B23F-748CEC99E858}" type="presOf" srcId="{B3EFB05C-F2E0-4053-AA1B-AAA55A4C9B9E}" destId="{94D793F7-713A-46BA-ACBC-01D944CF9F95}" srcOrd="0" destOrd="0" presId="urn:microsoft.com/office/officeart/2018/2/layout/IconVerticalSolidList"/>
    <dgm:cxn modelId="{968FBE82-C13F-444B-94E3-CAC82BE330F6}" srcId="{5CDE49C7-2C22-4669-904A-1809A668926F}" destId="{B3EFB05C-F2E0-4053-AA1B-AAA55A4C9B9E}" srcOrd="2" destOrd="0" parTransId="{ACDB0E05-0697-4E40-B1E5-20A966F8D776}" sibTransId="{E2062C80-8CB3-41F5-9C50-85FCC8D4A27B}"/>
    <dgm:cxn modelId="{59DA18B0-8793-494A-93EE-A156E2BA6B3D}" type="presOf" srcId="{FC5B5EA9-66E9-4E98-AEDB-A4EAA3D47645}" destId="{442B724F-C1BC-4914-AB1C-8024D00FDB32}" srcOrd="0" destOrd="0" presId="urn:microsoft.com/office/officeart/2018/2/layout/IconVerticalSolidList"/>
    <dgm:cxn modelId="{3D21E5BF-BC8C-4630-9DD9-9AF4FA6BC111}" srcId="{5CDE49C7-2C22-4669-904A-1809A668926F}" destId="{FC5B5EA9-66E9-4E98-AEDB-A4EAA3D47645}" srcOrd="0" destOrd="0" parTransId="{F894AB11-E33D-40F1-B4AD-58206ADC16AF}" sibTransId="{AD392E02-06A2-4013-9FE7-4624F1332536}"/>
    <dgm:cxn modelId="{A4005EC9-D051-4809-8C73-0E255D5C7AD0}" type="presOf" srcId="{AF3D1872-10CD-43D1-8B0F-7B2DD91964DC}" destId="{EE0B6C62-23D5-455B-9E28-DD0729EB3269}" srcOrd="0" destOrd="0" presId="urn:microsoft.com/office/officeart/2018/2/layout/IconVerticalSolidList"/>
    <dgm:cxn modelId="{73B3F1FA-74E6-4BEB-B4E1-1B4510E1DC4C}" type="presOf" srcId="{5CDE49C7-2C22-4669-904A-1809A668926F}" destId="{BDB8C984-1D16-4978-9AA7-00D1798E942D}" srcOrd="0" destOrd="0" presId="urn:microsoft.com/office/officeart/2018/2/layout/IconVerticalSolidList"/>
    <dgm:cxn modelId="{5F538070-0AE8-4850-A1CC-642135173281}" type="presParOf" srcId="{BDB8C984-1D16-4978-9AA7-00D1798E942D}" destId="{3E4565E0-445C-4DA4-8101-D76D092F0AE8}" srcOrd="0" destOrd="0" presId="urn:microsoft.com/office/officeart/2018/2/layout/IconVerticalSolidList"/>
    <dgm:cxn modelId="{3605AE71-039D-4DDC-8505-4E644907F94D}" type="presParOf" srcId="{3E4565E0-445C-4DA4-8101-D76D092F0AE8}" destId="{E6EC1CAC-FCC1-401C-9E95-F51FC3E803A9}" srcOrd="0" destOrd="0" presId="urn:microsoft.com/office/officeart/2018/2/layout/IconVerticalSolidList"/>
    <dgm:cxn modelId="{2F281D37-3D55-471F-8FB3-A91E5400793B}" type="presParOf" srcId="{3E4565E0-445C-4DA4-8101-D76D092F0AE8}" destId="{C804A9EC-F041-4F2F-AE6A-E0878F572CAB}" srcOrd="1" destOrd="0" presId="urn:microsoft.com/office/officeart/2018/2/layout/IconVerticalSolidList"/>
    <dgm:cxn modelId="{6E0554C9-7A76-4110-8C16-AD93821BE5C1}" type="presParOf" srcId="{3E4565E0-445C-4DA4-8101-D76D092F0AE8}" destId="{4BCAC7F6-E1B0-4BCE-8746-1CCE3E8DA599}" srcOrd="2" destOrd="0" presId="urn:microsoft.com/office/officeart/2018/2/layout/IconVerticalSolidList"/>
    <dgm:cxn modelId="{96CDC294-78B7-487A-B28A-3232896AD354}" type="presParOf" srcId="{3E4565E0-445C-4DA4-8101-D76D092F0AE8}" destId="{442B724F-C1BC-4914-AB1C-8024D00FDB32}" srcOrd="3" destOrd="0" presId="urn:microsoft.com/office/officeart/2018/2/layout/IconVerticalSolidList"/>
    <dgm:cxn modelId="{46B75574-00EA-4ED4-99B2-CC9F496C73B5}" type="presParOf" srcId="{BDB8C984-1D16-4978-9AA7-00D1798E942D}" destId="{D981C45E-03C0-4CF9-8BD2-C11E6D51CA8F}" srcOrd="1" destOrd="0" presId="urn:microsoft.com/office/officeart/2018/2/layout/IconVerticalSolidList"/>
    <dgm:cxn modelId="{78EE1D81-2D94-4C14-94AE-51BEBFC17308}" type="presParOf" srcId="{BDB8C984-1D16-4978-9AA7-00D1798E942D}" destId="{A699D0DA-9B9F-4E89-84F2-BD740EE4E9E6}" srcOrd="2" destOrd="0" presId="urn:microsoft.com/office/officeart/2018/2/layout/IconVerticalSolidList"/>
    <dgm:cxn modelId="{C58337F5-8140-406D-8593-4853EFE8A512}" type="presParOf" srcId="{A699D0DA-9B9F-4E89-84F2-BD740EE4E9E6}" destId="{C9D9BB18-F514-4AFC-A285-31E222293E06}" srcOrd="0" destOrd="0" presId="urn:microsoft.com/office/officeart/2018/2/layout/IconVerticalSolidList"/>
    <dgm:cxn modelId="{D34EEAF2-017B-4E47-828E-938887810657}" type="presParOf" srcId="{A699D0DA-9B9F-4E89-84F2-BD740EE4E9E6}" destId="{A488BFDA-72BD-41FA-B497-199ACE0C24E2}" srcOrd="1" destOrd="0" presId="urn:microsoft.com/office/officeart/2018/2/layout/IconVerticalSolidList"/>
    <dgm:cxn modelId="{7C9346BC-EE40-4D2A-96AB-230948230D10}" type="presParOf" srcId="{A699D0DA-9B9F-4E89-84F2-BD740EE4E9E6}" destId="{9011CDA7-F214-4275-B01E-13AB5E15820E}" srcOrd="2" destOrd="0" presId="urn:microsoft.com/office/officeart/2018/2/layout/IconVerticalSolidList"/>
    <dgm:cxn modelId="{B2D4EE7A-5D3F-4BD6-9D0A-65BA0664C20A}" type="presParOf" srcId="{A699D0DA-9B9F-4E89-84F2-BD740EE4E9E6}" destId="{065B4FDA-CED9-4CF5-961B-4B1200771C49}" srcOrd="3" destOrd="0" presId="urn:microsoft.com/office/officeart/2018/2/layout/IconVerticalSolidList"/>
    <dgm:cxn modelId="{09067F45-D774-43FB-8F4D-B47BAA356239}" type="presParOf" srcId="{BDB8C984-1D16-4978-9AA7-00D1798E942D}" destId="{8BFFA6D5-6581-46DA-91BD-B1D2D30FA04B}" srcOrd="3" destOrd="0" presId="urn:microsoft.com/office/officeart/2018/2/layout/IconVerticalSolidList"/>
    <dgm:cxn modelId="{D681BADD-8AE1-45DA-89CE-A92D16D5FF4D}" type="presParOf" srcId="{BDB8C984-1D16-4978-9AA7-00D1798E942D}" destId="{46D6C7B4-41AE-4AEA-81AA-5B52AD4F6322}" srcOrd="4" destOrd="0" presId="urn:microsoft.com/office/officeart/2018/2/layout/IconVerticalSolidList"/>
    <dgm:cxn modelId="{006D276F-9F10-47BA-9477-BAAAFC4D94BE}" type="presParOf" srcId="{46D6C7B4-41AE-4AEA-81AA-5B52AD4F6322}" destId="{ADA20B20-D349-4CE8-BC88-C5F3FC8F5900}" srcOrd="0" destOrd="0" presId="urn:microsoft.com/office/officeart/2018/2/layout/IconVerticalSolidList"/>
    <dgm:cxn modelId="{CFFEFC80-CAAA-417B-AEC0-FD8E984A67C1}" type="presParOf" srcId="{46D6C7B4-41AE-4AEA-81AA-5B52AD4F6322}" destId="{DFA409B7-C2E6-44ED-906C-767168063382}" srcOrd="1" destOrd="0" presId="urn:microsoft.com/office/officeart/2018/2/layout/IconVerticalSolidList"/>
    <dgm:cxn modelId="{07B5D626-22FC-4361-AD32-342B5F00C7AF}" type="presParOf" srcId="{46D6C7B4-41AE-4AEA-81AA-5B52AD4F6322}" destId="{12907350-4EB1-4F29-BDFC-A801C5987491}" srcOrd="2" destOrd="0" presId="urn:microsoft.com/office/officeart/2018/2/layout/IconVerticalSolidList"/>
    <dgm:cxn modelId="{A53B975D-835B-41B1-B1CD-61EF95DB73DD}" type="presParOf" srcId="{46D6C7B4-41AE-4AEA-81AA-5B52AD4F6322}" destId="{94D793F7-713A-46BA-ACBC-01D944CF9F95}" srcOrd="3" destOrd="0" presId="urn:microsoft.com/office/officeart/2018/2/layout/IconVerticalSolidList"/>
    <dgm:cxn modelId="{95972832-6473-464E-B81D-746BDC13B984}" type="presParOf" srcId="{BDB8C984-1D16-4978-9AA7-00D1798E942D}" destId="{45F0DD8B-2A75-4CC2-85F7-6F701B365F0D}" srcOrd="5" destOrd="0" presId="urn:microsoft.com/office/officeart/2018/2/layout/IconVerticalSolidList"/>
    <dgm:cxn modelId="{A9A6A0AB-C25E-427C-9537-D68A62D1BD9F}" type="presParOf" srcId="{BDB8C984-1D16-4978-9AA7-00D1798E942D}" destId="{0F0AA091-C948-41F8-873C-7E67907C7B06}" srcOrd="6" destOrd="0" presId="urn:microsoft.com/office/officeart/2018/2/layout/IconVerticalSolidList"/>
    <dgm:cxn modelId="{034D2B5B-7BA3-4E73-A064-796C747802F4}" type="presParOf" srcId="{0F0AA091-C948-41F8-873C-7E67907C7B06}" destId="{254EFEE9-E714-4F88-B88A-AA1BB56723D3}" srcOrd="0" destOrd="0" presId="urn:microsoft.com/office/officeart/2018/2/layout/IconVerticalSolidList"/>
    <dgm:cxn modelId="{51808BB9-EE33-4611-872D-EF7EE0D96FC2}" type="presParOf" srcId="{0F0AA091-C948-41F8-873C-7E67907C7B06}" destId="{752A6E28-6B80-4B58-864A-454A0D148317}" srcOrd="1" destOrd="0" presId="urn:microsoft.com/office/officeart/2018/2/layout/IconVerticalSolidList"/>
    <dgm:cxn modelId="{C3C11A4F-3A47-4B17-8DEB-668E3B6E312E}" type="presParOf" srcId="{0F0AA091-C948-41F8-873C-7E67907C7B06}" destId="{03C2C27D-D91E-4AB6-8DB7-484A8A5B9DCA}" srcOrd="2" destOrd="0" presId="urn:microsoft.com/office/officeart/2018/2/layout/IconVerticalSolidList"/>
    <dgm:cxn modelId="{039F04DE-D0F5-4133-B0DB-8CAA1BF2380E}" type="presParOf" srcId="{0F0AA091-C948-41F8-873C-7E67907C7B06}" destId="{EE0B6C62-23D5-455B-9E28-DD0729EB32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3497E-EA1B-45A3-AA9D-B7C9243FB0C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1C6767-A693-4851-9CE5-8DA564613018}">
      <dgm:prSet phldrT="[Text]"/>
      <dgm:spPr/>
      <dgm:t>
        <a:bodyPr/>
        <a:lstStyle/>
        <a:p>
          <a:r>
            <a:rPr lang="en-IN" dirty="0"/>
            <a:t>Antenna Selection</a:t>
          </a:r>
        </a:p>
      </dgm:t>
    </dgm:pt>
    <dgm:pt modelId="{5DE7F93D-619C-49A4-8A50-789BF64EA18A}" type="parTrans" cxnId="{19E1776C-3A4F-4D1C-A194-34E4826223EE}">
      <dgm:prSet/>
      <dgm:spPr/>
      <dgm:t>
        <a:bodyPr/>
        <a:lstStyle/>
        <a:p>
          <a:endParaRPr lang="en-IN"/>
        </a:p>
      </dgm:t>
    </dgm:pt>
    <dgm:pt modelId="{BEBEF706-5251-40F6-A885-8154BF87F74E}" type="sibTrans" cxnId="{19E1776C-3A4F-4D1C-A194-34E4826223EE}">
      <dgm:prSet/>
      <dgm:spPr/>
      <dgm:t>
        <a:bodyPr/>
        <a:lstStyle/>
        <a:p>
          <a:endParaRPr lang="en-IN"/>
        </a:p>
      </dgm:t>
    </dgm:pt>
    <dgm:pt modelId="{1E84500D-B6B6-4A81-9EDF-023C67FDFE10}">
      <dgm:prSet phldrT="[Text]"/>
      <dgm:spPr/>
      <dgm:t>
        <a:bodyPr/>
        <a:lstStyle/>
        <a:p>
          <a:r>
            <a:rPr lang="en-IN" dirty="0"/>
            <a:t>Capacity Based</a:t>
          </a:r>
        </a:p>
      </dgm:t>
    </dgm:pt>
    <dgm:pt modelId="{217564F1-FB63-4CA7-BF87-DF1195FE51B7}" type="parTrans" cxnId="{9F74933F-27C7-49E8-ABB5-8F9E631FED24}">
      <dgm:prSet/>
      <dgm:spPr/>
      <dgm:t>
        <a:bodyPr/>
        <a:lstStyle/>
        <a:p>
          <a:endParaRPr lang="en-IN"/>
        </a:p>
      </dgm:t>
    </dgm:pt>
    <dgm:pt modelId="{9EA79B02-7E65-49EC-BB4C-4A0CF1685B5F}" type="sibTrans" cxnId="{9F74933F-27C7-49E8-ABB5-8F9E631FED24}">
      <dgm:prSet/>
      <dgm:spPr/>
      <dgm:t>
        <a:bodyPr/>
        <a:lstStyle/>
        <a:p>
          <a:endParaRPr lang="en-IN"/>
        </a:p>
      </dgm:t>
    </dgm:pt>
    <dgm:pt modelId="{E09C37A7-220C-43DC-BA53-6BCE333D0680}">
      <dgm:prSet phldrT="[Text]"/>
      <dgm:spPr/>
      <dgm:t>
        <a:bodyPr/>
        <a:lstStyle/>
        <a:p>
          <a:r>
            <a:rPr lang="en-IN" dirty="0"/>
            <a:t>Energy Based</a:t>
          </a:r>
        </a:p>
      </dgm:t>
    </dgm:pt>
    <dgm:pt modelId="{55B4550E-B7D3-4C0D-BA2D-D2DB975B15CA}" type="parTrans" cxnId="{4EC9D252-1DA2-4DBE-9D3F-EAFFBC0B5EF2}">
      <dgm:prSet/>
      <dgm:spPr/>
      <dgm:t>
        <a:bodyPr/>
        <a:lstStyle/>
        <a:p>
          <a:endParaRPr lang="en-IN"/>
        </a:p>
      </dgm:t>
    </dgm:pt>
    <dgm:pt modelId="{076756CF-5CA8-43C6-8287-7C808CDD4D7B}" type="sibTrans" cxnId="{4EC9D252-1DA2-4DBE-9D3F-EAFFBC0B5EF2}">
      <dgm:prSet/>
      <dgm:spPr/>
      <dgm:t>
        <a:bodyPr/>
        <a:lstStyle/>
        <a:p>
          <a:endParaRPr lang="en-IN"/>
        </a:p>
      </dgm:t>
    </dgm:pt>
    <dgm:pt modelId="{E437FE19-EB5A-4E03-830A-8A9DACCB950B}" type="pres">
      <dgm:prSet presAssocID="{CB23497E-EA1B-45A3-AA9D-B7C9243FB0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CDC3389-F3B5-4B70-8FA9-A39FE9F473B3}" type="pres">
      <dgm:prSet presAssocID="{E71C6767-A693-4851-9CE5-8DA564613018}" presName="root1" presStyleCnt="0"/>
      <dgm:spPr/>
    </dgm:pt>
    <dgm:pt modelId="{D71DF6D3-8094-4AFB-B223-DFFE9AA512E3}" type="pres">
      <dgm:prSet presAssocID="{E71C6767-A693-4851-9CE5-8DA564613018}" presName="LevelOneTextNode" presStyleLbl="node0" presStyleIdx="0" presStyleCnt="1">
        <dgm:presLayoutVars>
          <dgm:chPref val="3"/>
        </dgm:presLayoutVars>
      </dgm:prSet>
      <dgm:spPr/>
    </dgm:pt>
    <dgm:pt modelId="{7CAE2E8C-1E4C-46E9-BFB9-543129B831A5}" type="pres">
      <dgm:prSet presAssocID="{E71C6767-A693-4851-9CE5-8DA564613018}" presName="level2hierChild" presStyleCnt="0"/>
      <dgm:spPr/>
    </dgm:pt>
    <dgm:pt modelId="{8857789E-E0DF-4BEA-A003-F05076372772}" type="pres">
      <dgm:prSet presAssocID="{217564F1-FB63-4CA7-BF87-DF1195FE51B7}" presName="conn2-1" presStyleLbl="parChTrans1D2" presStyleIdx="0" presStyleCnt="2"/>
      <dgm:spPr/>
    </dgm:pt>
    <dgm:pt modelId="{2AC4E381-028B-4DFF-99DE-7C14AB961E2D}" type="pres">
      <dgm:prSet presAssocID="{217564F1-FB63-4CA7-BF87-DF1195FE51B7}" presName="connTx" presStyleLbl="parChTrans1D2" presStyleIdx="0" presStyleCnt="2"/>
      <dgm:spPr/>
    </dgm:pt>
    <dgm:pt modelId="{B33B9995-AD3E-412F-97AF-F4C67569BBB7}" type="pres">
      <dgm:prSet presAssocID="{1E84500D-B6B6-4A81-9EDF-023C67FDFE10}" presName="root2" presStyleCnt="0"/>
      <dgm:spPr/>
    </dgm:pt>
    <dgm:pt modelId="{C743195A-76F7-4973-B4CC-4EE115482089}" type="pres">
      <dgm:prSet presAssocID="{1E84500D-B6B6-4A81-9EDF-023C67FDFE10}" presName="LevelTwoTextNode" presStyleLbl="node2" presStyleIdx="0" presStyleCnt="2">
        <dgm:presLayoutVars>
          <dgm:chPref val="3"/>
        </dgm:presLayoutVars>
      </dgm:prSet>
      <dgm:spPr/>
    </dgm:pt>
    <dgm:pt modelId="{5EBFF3A1-3A4C-49DB-837B-01F8DFDD012F}" type="pres">
      <dgm:prSet presAssocID="{1E84500D-B6B6-4A81-9EDF-023C67FDFE10}" presName="level3hierChild" presStyleCnt="0"/>
      <dgm:spPr/>
    </dgm:pt>
    <dgm:pt modelId="{F4673731-770A-466B-A568-6F430A47E6B7}" type="pres">
      <dgm:prSet presAssocID="{55B4550E-B7D3-4C0D-BA2D-D2DB975B15CA}" presName="conn2-1" presStyleLbl="parChTrans1D2" presStyleIdx="1" presStyleCnt="2"/>
      <dgm:spPr/>
    </dgm:pt>
    <dgm:pt modelId="{29BF468B-30C0-42F2-91D9-45A70FB27173}" type="pres">
      <dgm:prSet presAssocID="{55B4550E-B7D3-4C0D-BA2D-D2DB975B15CA}" presName="connTx" presStyleLbl="parChTrans1D2" presStyleIdx="1" presStyleCnt="2"/>
      <dgm:spPr/>
    </dgm:pt>
    <dgm:pt modelId="{D319D94B-E87A-4397-A507-3CA7717A54F9}" type="pres">
      <dgm:prSet presAssocID="{E09C37A7-220C-43DC-BA53-6BCE333D0680}" presName="root2" presStyleCnt="0"/>
      <dgm:spPr/>
    </dgm:pt>
    <dgm:pt modelId="{6CEECF1D-A24A-48CF-9F44-5217AE5B273B}" type="pres">
      <dgm:prSet presAssocID="{E09C37A7-220C-43DC-BA53-6BCE333D0680}" presName="LevelTwoTextNode" presStyleLbl="node2" presStyleIdx="1" presStyleCnt="2">
        <dgm:presLayoutVars>
          <dgm:chPref val="3"/>
        </dgm:presLayoutVars>
      </dgm:prSet>
      <dgm:spPr/>
    </dgm:pt>
    <dgm:pt modelId="{A63914F5-5654-4026-A1AA-B3A36EA9925D}" type="pres">
      <dgm:prSet presAssocID="{E09C37A7-220C-43DC-BA53-6BCE333D0680}" presName="level3hierChild" presStyleCnt="0"/>
      <dgm:spPr/>
    </dgm:pt>
  </dgm:ptLst>
  <dgm:cxnLst>
    <dgm:cxn modelId="{8777BF0F-808D-40AF-8E94-45D84DC79BDE}" type="presOf" srcId="{217564F1-FB63-4CA7-BF87-DF1195FE51B7}" destId="{8857789E-E0DF-4BEA-A003-F05076372772}" srcOrd="0" destOrd="0" presId="urn:microsoft.com/office/officeart/2005/8/layout/hierarchy2"/>
    <dgm:cxn modelId="{12C6543A-AFDF-406B-B0F5-A2A150BCA4DC}" type="presOf" srcId="{CB23497E-EA1B-45A3-AA9D-B7C9243FB0CC}" destId="{E437FE19-EB5A-4E03-830A-8A9DACCB950B}" srcOrd="0" destOrd="0" presId="urn:microsoft.com/office/officeart/2005/8/layout/hierarchy2"/>
    <dgm:cxn modelId="{9F74933F-27C7-49E8-ABB5-8F9E631FED24}" srcId="{E71C6767-A693-4851-9CE5-8DA564613018}" destId="{1E84500D-B6B6-4A81-9EDF-023C67FDFE10}" srcOrd="0" destOrd="0" parTransId="{217564F1-FB63-4CA7-BF87-DF1195FE51B7}" sibTransId="{9EA79B02-7E65-49EC-BB4C-4A0CF1685B5F}"/>
    <dgm:cxn modelId="{19E1776C-3A4F-4D1C-A194-34E4826223EE}" srcId="{CB23497E-EA1B-45A3-AA9D-B7C9243FB0CC}" destId="{E71C6767-A693-4851-9CE5-8DA564613018}" srcOrd="0" destOrd="0" parTransId="{5DE7F93D-619C-49A4-8A50-789BF64EA18A}" sibTransId="{BEBEF706-5251-40F6-A885-8154BF87F74E}"/>
    <dgm:cxn modelId="{EE3F5A6D-1745-4970-8012-B507AEC8C525}" type="presOf" srcId="{55B4550E-B7D3-4C0D-BA2D-D2DB975B15CA}" destId="{29BF468B-30C0-42F2-91D9-45A70FB27173}" srcOrd="1" destOrd="0" presId="urn:microsoft.com/office/officeart/2005/8/layout/hierarchy2"/>
    <dgm:cxn modelId="{4EC9D252-1DA2-4DBE-9D3F-EAFFBC0B5EF2}" srcId="{E71C6767-A693-4851-9CE5-8DA564613018}" destId="{E09C37A7-220C-43DC-BA53-6BCE333D0680}" srcOrd="1" destOrd="0" parTransId="{55B4550E-B7D3-4C0D-BA2D-D2DB975B15CA}" sibTransId="{076756CF-5CA8-43C6-8287-7C808CDD4D7B}"/>
    <dgm:cxn modelId="{7CCE927C-505D-4946-A59B-1234C7B5D2B7}" type="presOf" srcId="{1E84500D-B6B6-4A81-9EDF-023C67FDFE10}" destId="{C743195A-76F7-4973-B4CC-4EE115482089}" srcOrd="0" destOrd="0" presId="urn:microsoft.com/office/officeart/2005/8/layout/hierarchy2"/>
    <dgm:cxn modelId="{F31F3AA9-0156-45F4-B30D-E5B09C52C840}" type="presOf" srcId="{E71C6767-A693-4851-9CE5-8DA564613018}" destId="{D71DF6D3-8094-4AFB-B223-DFFE9AA512E3}" srcOrd="0" destOrd="0" presId="urn:microsoft.com/office/officeart/2005/8/layout/hierarchy2"/>
    <dgm:cxn modelId="{7044FEBC-0BF8-4799-84C1-A25149AEEA95}" type="presOf" srcId="{217564F1-FB63-4CA7-BF87-DF1195FE51B7}" destId="{2AC4E381-028B-4DFF-99DE-7C14AB961E2D}" srcOrd="1" destOrd="0" presId="urn:microsoft.com/office/officeart/2005/8/layout/hierarchy2"/>
    <dgm:cxn modelId="{535A88E0-8E87-4CB8-B936-518A44D82349}" type="presOf" srcId="{E09C37A7-220C-43DC-BA53-6BCE333D0680}" destId="{6CEECF1D-A24A-48CF-9F44-5217AE5B273B}" srcOrd="0" destOrd="0" presId="urn:microsoft.com/office/officeart/2005/8/layout/hierarchy2"/>
    <dgm:cxn modelId="{78E280EE-22E8-45EE-AF0C-A6B70B0EB36B}" type="presOf" srcId="{55B4550E-B7D3-4C0D-BA2D-D2DB975B15CA}" destId="{F4673731-770A-466B-A568-6F430A47E6B7}" srcOrd="0" destOrd="0" presId="urn:microsoft.com/office/officeart/2005/8/layout/hierarchy2"/>
    <dgm:cxn modelId="{03FAC5A1-F6C8-41D0-9419-57D5A16EDB38}" type="presParOf" srcId="{E437FE19-EB5A-4E03-830A-8A9DACCB950B}" destId="{4CDC3389-F3B5-4B70-8FA9-A39FE9F473B3}" srcOrd="0" destOrd="0" presId="urn:microsoft.com/office/officeart/2005/8/layout/hierarchy2"/>
    <dgm:cxn modelId="{F8C32AB8-5CC9-488F-8130-024DEE1F8497}" type="presParOf" srcId="{4CDC3389-F3B5-4B70-8FA9-A39FE9F473B3}" destId="{D71DF6D3-8094-4AFB-B223-DFFE9AA512E3}" srcOrd="0" destOrd="0" presId="urn:microsoft.com/office/officeart/2005/8/layout/hierarchy2"/>
    <dgm:cxn modelId="{1C1CDAB8-4E37-4BB0-93D4-72B1B69FC2A5}" type="presParOf" srcId="{4CDC3389-F3B5-4B70-8FA9-A39FE9F473B3}" destId="{7CAE2E8C-1E4C-46E9-BFB9-543129B831A5}" srcOrd="1" destOrd="0" presId="urn:microsoft.com/office/officeart/2005/8/layout/hierarchy2"/>
    <dgm:cxn modelId="{F8856C8D-81D1-4FB0-9F7E-ABF993774100}" type="presParOf" srcId="{7CAE2E8C-1E4C-46E9-BFB9-543129B831A5}" destId="{8857789E-E0DF-4BEA-A003-F05076372772}" srcOrd="0" destOrd="0" presId="urn:microsoft.com/office/officeart/2005/8/layout/hierarchy2"/>
    <dgm:cxn modelId="{DC218E93-4E81-4370-B404-7A1F4C7DEFF2}" type="presParOf" srcId="{8857789E-E0DF-4BEA-A003-F05076372772}" destId="{2AC4E381-028B-4DFF-99DE-7C14AB961E2D}" srcOrd="0" destOrd="0" presId="urn:microsoft.com/office/officeart/2005/8/layout/hierarchy2"/>
    <dgm:cxn modelId="{DEF79385-2179-4601-86FD-E0349AEA0500}" type="presParOf" srcId="{7CAE2E8C-1E4C-46E9-BFB9-543129B831A5}" destId="{B33B9995-AD3E-412F-97AF-F4C67569BBB7}" srcOrd="1" destOrd="0" presId="urn:microsoft.com/office/officeart/2005/8/layout/hierarchy2"/>
    <dgm:cxn modelId="{69F78D4E-1147-4B5D-888C-3FDC7BE65F30}" type="presParOf" srcId="{B33B9995-AD3E-412F-97AF-F4C67569BBB7}" destId="{C743195A-76F7-4973-B4CC-4EE115482089}" srcOrd="0" destOrd="0" presId="urn:microsoft.com/office/officeart/2005/8/layout/hierarchy2"/>
    <dgm:cxn modelId="{667743C9-4145-44A6-AD6C-730A09C37A62}" type="presParOf" srcId="{B33B9995-AD3E-412F-97AF-F4C67569BBB7}" destId="{5EBFF3A1-3A4C-49DB-837B-01F8DFDD012F}" srcOrd="1" destOrd="0" presId="urn:microsoft.com/office/officeart/2005/8/layout/hierarchy2"/>
    <dgm:cxn modelId="{FD0FC6DE-DC6C-4397-BBD1-3ADB421ADF26}" type="presParOf" srcId="{7CAE2E8C-1E4C-46E9-BFB9-543129B831A5}" destId="{F4673731-770A-466B-A568-6F430A47E6B7}" srcOrd="2" destOrd="0" presId="urn:microsoft.com/office/officeart/2005/8/layout/hierarchy2"/>
    <dgm:cxn modelId="{CB1587AD-64E2-4B85-B5FC-7109350E3EBC}" type="presParOf" srcId="{F4673731-770A-466B-A568-6F430A47E6B7}" destId="{29BF468B-30C0-42F2-91D9-45A70FB27173}" srcOrd="0" destOrd="0" presId="urn:microsoft.com/office/officeart/2005/8/layout/hierarchy2"/>
    <dgm:cxn modelId="{EAB43F4B-7CC7-4A53-8F7F-7A8C2348D90B}" type="presParOf" srcId="{7CAE2E8C-1E4C-46E9-BFB9-543129B831A5}" destId="{D319D94B-E87A-4397-A507-3CA7717A54F9}" srcOrd="3" destOrd="0" presId="urn:microsoft.com/office/officeart/2005/8/layout/hierarchy2"/>
    <dgm:cxn modelId="{E5D3E6DD-36DC-4849-B7E4-F8310D5DCD6E}" type="presParOf" srcId="{D319D94B-E87A-4397-A507-3CA7717A54F9}" destId="{6CEECF1D-A24A-48CF-9F44-5217AE5B273B}" srcOrd="0" destOrd="0" presId="urn:microsoft.com/office/officeart/2005/8/layout/hierarchy2"/>
    <dgm:cxn modelId="{5F400B5F-DC0B-4C5A-B1C7-43247D0A9CE9}" type="presParOf" srcId="{D319D94B-E87A-4397-A507-3CA7717A54F9}" destId="{A63914F5-5654-4026-A1AA-B3A36EA992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1CAC-FCC1-401C-9E95-F51FC3E803A9}">
      <dsp:nvSpPr>
        <dsp:cNvPr id="0" name=""/>
        <dsp:cNvSpPr/>
      </dsp:nvSpPr>
      <dsp:spPr>
        <a:xfrm>
          <a:off x="0" y="1803"/>
          <a:ext cx="6388397" cy="319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4A9EC-F041-4F2F-AE6A-E0878F572CAB}">
      <dsp:nvSpPr>
        <dsp:cNvPr id="0" name=""/>
        <dsp:cNvSpPr/>
      </dsp:nvSpPr>
      <dsp:spPr>
        <a:xfrm>
          <a:off x="96745" y="73762"/>
          <a:ext cx="176072" cy="175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724F-C1BC-4914-AB1C-8024D00FDB32}">
      <dsp:nvSpPr>
        <dsp:cNvPr id="0" name=""/>
        <dsp:cNvSpPr/>
      </dsp:nvSpPr>
      <dsp:spPr>
        <a:xfrm>
          <a:off x="369562" y="1803"/>
          <a:ext cx="5963622" cy="41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5" tIns="44425" rIns="44425" bIns="444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OSTBC Transmission with Antenna Coupling</a:t>
          </a:r>
        </a:p>
      </dsp:txBody>
      <dsp:txXfrm>
        <a:off x="369562" y="1803"/>
        <a:ext cx="5963622" cy="419762"/>
      </dsp:txXfrm>
    </dsp:sp>
    <dsp:sp modelId="{C9D9BB18-F514-4AFC-A285-31E222293E06}">
      <dsp:nvSpPr>
        <dsp:cNvPr id="0" name=""/>
        <dsp:cNvSpPr/>
      </dsp:nvSpPr>
      <dsp:spPr>
        <a:xfrm>
          <a:off x="0" y="526506"/>
          <a:ext cx="6388397" cy="319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8BFDA-72BD-41FA-B497-199ACE0C24E2}">
      <dsp:nvSpPr>
        <dsp:cNvPr id="0" name=""/>
        <dsp:cNvSpPr/>
      </dsp:nvSpPr>
      <dsp:spPr>
        <a:xfrm>
          <a:off x="96745" y="598465"/>
          <a:ext cx="176072" cy="175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B4FDA-CED9-4CF5-961B-4B1200771C49}">
      <dsp:nvSpPr>
        <dsp:cNvPr id="0" name=""/>
        <dsp:cNvSpPr/>
      </dsp:nvSpPr>
      <dsp:spPr>
        <a:xfrm>
          <a:off x="369562" y="526506"/>
          <a:ext cx="5963622" cy="41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5" tIns="44425" rIns="44425" bIns="444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BER vs. SNR curves are plotted under different correlation and coupling scenarios</a:t>
          </a:r>
        </a:p>
      </dsp:txBody>
      <dsp:txXfrm>
        <a:off x="369562" y="526506"/>
        <a:ext cx="5963622" cy="419762"/>
      </dsp:txXfrm>
    </dsp:sp>
    <dsp:sp modelId="{ADA20B20-D349-4CE8-BC88-C5F3FC8F5900}">
      <dsp:nvSpPr>
        <dsp:cNvPr id="0" name=""/>
        <dsp:cNvSpPr/>
      </dsp:nvSpPr>
      <dsp:spPr>
        <a:xfrm>
          <a:off x="0" y="1051209"/>
          <a:ext cx="6388397" cy="319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409B7-C2E6-44ED-906C-767168063382}">
      <dsp:nvSpPr>
        <dsp:cNvPr id="0" name=""/>
        <dsp:cNvSpPr/>
      </dsp:nvSpPr>
      <dsp:spPr>
        <a:xfrm>
          <a:off x="96745" y="1123168"/>
          <a:ext cx="176072" cy="175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793F7-713A-46BA-ACBC-01D944CF9F95}">
      <dsp:nvSpPr>
        <dsp:cNvPr id="0" name=""/>
        <dsp:cNvSpPr/>
      </dsp:nvSpPr>
      <dsp:spPr>
        <a:xfrm>
          <a:off x="369562" y="1051209"/>
          <a:ext cx="5963622" cy="41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5" tIns="44425" rIns="44425" bIns="444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QPSK modulated Alamouti OSTBC is simulated over a 2x2 quasi-static frequency-flat Rayleigh channel .</a:t>
          </a:r>
        </a:p>
      </dsp:txBody>
      <dsp:txXfrm>
        <a:off x="369562" y="1051209"/>
        <a:ext cx="5963622" cy="419762"/>
      </dsp:txXfrm>
    </dsp:sp>
    <dsp:sp modelId="{254EFEE9-E714-4F88-B88A-AA1BB56723D3}">
      <dsp:nvSpPr>
        <dsp:cNvPr id="0" name=""/>
        <dsp:cNvSpPr/>
      </dsp:nvSpPr>
      <dsp:spPr>
        <a:xfrm>
          <a:off x="0" y="1575912"/>
          <a:ext cx="6388397" cy="319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A6E28-6B80-4B58-864A-454A0D148317}">
      <dsp:nvSpPr>
        <dsp:cNvPr id="0" name=""/>
        <dsp:cNvSpPr/>
      </dsp:nvSpPr>
      <dsp:spPr>
        <a:xfrm>
          <a:off x="96745" y="1647871"/>
          <a:ext cx="176072" cy="1759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6C62-23D5-455B-9E28-DD0729EB3269}">
      <dsp:nvSpPr>
        <dsp:cNvPr id="0" name=""/>
        <dsp:cNvSpPr/>
      </dsp:nvSpPr>
      <dsp:spPr>
        <a:xfrm>
          <a:off x="369562" y="1575912"/>
          <a:ext cx="5963622" cy="41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5" tIns="44425" rIns="44425" bIns="444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system operates at 2.4 GHz. The SNR range to be simulated is 0 to 10 </a:t>
          </a:r>
          <a:r>
            <a:rPr lang="en-US" sz="1400" kern="1200" dirty="0" err="1"/>
            <a:t>dB.</a:t>
          </a:r>
          <a:endParaRPr lang="en-US" sz="1400" kern="1200" dirty="0"/>
        </a:p>
      </dsp:txBody>
      <dsp:txXfrm>
        <a:off x="369562" y="1575912"/>
        <a:ext cx="5963622" cy="419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DF6D3-8094-4AFB-B223-DFFE9AA512E3}">
      <dsp:nvSpPr>
        <dsp:cNvPr id="0" name=""/>
        <dsp:cNvSpPr/>
      </dsp:nvSpPr>
      <dsp:spPr>
        <a:xfrm>
          <a:off x="131" y="1374245"/>
          <a:ext cx="2732417" cy="1366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Antenna Selection</a:t>
          </a:r>
        </a:p>
      </dsp:txBody>
      <dsp:txXfrm>
        <a:off x="40146" y="1414260"/>
        <a:ext cx="2652387" cy="1286178"/>
      </dsp:txXfrm>
    </dsp:sp>
    <dsp:sp modelId="{8857789E-E0DF-4BEA-A003-F05076372772}">
      <dsp:nvSpPr>
        <dsp:cNvPr id="0" name=""/>
        <dsp:cNvSpPr/>
      </dsp:nvSpPr>
      <dsp:spPr>
        <a:xfrm rot="19457599">
          <a:off x="2606035" y="1634681"/>
          <a:ext cx="1345992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1345992" y="29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45382" y="1630914"/>
        <a:ext cx="67299" cy="67299"/>
      </dsp:txXfrm>
    </dsp:sp>
    <dsp:sp modelId="{C743195A-76F7-4973-B4CC-4EE115482089}">
      <dsp:nvSpPr>
        <dsp:cNvPr id="0" name=""/>
        <dsp:cNvSpPr/>
      </dsp:nvSpPr>
      <dsp:spPr>
        <a:xfrm>
          <a:off x="3825515" y="588675"/>
          <a:ext cx="2732417" cy="1366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Capacity Based</a:t>
          </a:r>
        </a:p>
      </dsp:txBody>
      <dsp:txXfrm>
        <a:off x="3865530" y="628690"/>
        <a:ext cx="2652387" cy="1286178"/>
      </dsp:txXfrm>
    </dsp:sp>
    <dsp:sp modelId="{F4673731-770A-466B-A568-6F430A47E6B7}">
      <dsp:nvSpPr>
        <dsp:cNvPr id="0" name=""/>
        <dsp:cNvSpPr/>
      </dsp:nvSpPr>
      <dsp:spPr>
        <a:xfrm rot="2142401">
          <a:off x="2606035" y="2420251"/>
          <a:ext cx="1345992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1345992" y="29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45382" y="2416484"/>
        <a:ext cx="67299" cy="67299"/>
      </dsp:txXfrm>
    </dsp:sp>
    <dsp:sp modelId="{6CEECF1D-A24A-48CF-9F44-5217AE5B273B}">
      <dsp:nvSpPr>
        <dsp:cNvPr id="0" name=""/>
        <dsp:cNvSpPr/>
      </dsp:nvSpPr>
      <dsp:spPr>
        <a:xfrm>
          <a:off x="3825515" y="2159815"/>
          <a:ext cx="2732417" cy="1366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Energy Based</a:t>
          </a:r>
        </a:p>
      </dsp:txBody>
      <dsp:txXfrm>
        <a:off x="3865530" y="2199830"/>
        <a:ext cx="2652387" cy="1286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2625-CE70-49EE-BFD0-A2BCDD925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9B798-84F5-4E0A-A947-C13EF968E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3497-7E58-4DC6-80F6-52D16E53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274C-B3F6-4D5F-84A3-5C5DD625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4366-DAA7-41B2-8D72-50653FFE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B97B-6145-4A32-BDAB-05FC3C33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05CBE-2002-4F8F-9252-0D055CD9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BA15-C642-4F91-A87D-9436333F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85D0-C7F6-4C7F-A81A-08588D79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B4482-5A2C-4107-BDD1-8390E576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14F74-9589-47CE-A70C-EBC7B5A58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F9DE-D1CB-42E7-B1FC-175C71C78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4287-58EF-4534-B123-6329A41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CBBF-070C-4762-AA66-70B89821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455F-6854-4737-94AC-3345DA9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0F4-9148-49E4-B608-46C07193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A1A8-E807-410E-ACC3-30E789D2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1D32-002C-411C-B556-EB0FC846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21B3-E508-4B3E-B0F7-769B4E8C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E6E9-6B75-4A99-AB10-5C27729F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7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3023-00E7-42B0-A3B3-A61DAE7F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08B6F-6AB0-4676-9CFF-F6B47541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35A48-703C-41AF-8838-CE0C1EB0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132B-C1AF-4CEB-BB31-977220ED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27C0-7CEA-4102-86D3-146E3231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0F2-E6F0-4559-A9B9-B30CFA84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45E7-032C-4BFC-BB71-8241B7D9C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78E53-B051-4364-B6AF-B004CC6B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FADFB-23CA-4FE9-B266-21C66BD2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6AB6-13DF-4901-B59D-F10F028C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6C4E4-3298-467B-8939-EBBA46BA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0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42FF-4F40-4905-97DC-2CB9121D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E1E9A-98C2-436A-BE71-87BAE3C4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A212B-023A-465B-BCAD-9925FD4B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8A9FA-4815-482F-8BD9-B78DA8BF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E8322-7BB1-41B8-AAF3-7A2BA7B29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A0547-8DE0-4132-890F-971D159D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C20AB-00BE-4D45-BCA6-9A391917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5C254-EF85-457D-9AFD-7D3FA667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AB1E-6D87-4F97-95CA-FBD6F5AF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32C6-E331-42FF-BDC3-70D93051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B093-537A-48A8-9090-8C4F8538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E4186-F4B4-455B-ADAB-ABA6149F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2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C7B87-CF67-4452-BC63-C9A90392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79D38-F35C-48E4-AD99-617ABC16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97CF9-A9A2-4ECC-99C3-14436A4C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2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7B44-3CA4-4F6C-A88D-8C849956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D67B-6E54-4369-8BFE-DAF528D8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5D42-25EE-4291-BC62-9AC99B4A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0D6E-D47B-499F-8B66-5BDED021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4293-4E25-4661-8792-858FF814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420C-3F49-460A-9FAD-07BD02B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4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FA5A-D5F4-4273-B5A9-6861BCEE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C549C-FDFB-4740-9ECB-C14F4A0B0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67AA-D607-4EDC-830E-04692238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249B-3A19-4615-B957-AF188DE5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FA4E9-F837-4826-8357-27E87E62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A27E-F8E9-4EB5-ACAF-65CEFFBF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5FE6D-5783-401D-8056-2406F3AB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606A4-F51F-4E9C-85B2-EC857921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E85B-B876-4FD6-9B9E-B6EEF62B1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7F4A-ECB0-4E11-A291-72EEBE90A7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E7E36-2EB6-4549-A784-FA7D9422E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A359-49B1-4A1B-B13B-B0E3CF2E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551C-06BE-449E-9C64-1EFB1BA5F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6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2.pn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9257A-012A-4237-B6BD-4568371DC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FFFF"/>
                </a:solidFill>
              </a:rPr>
              <a:t>Mutual Coupling</a:t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in </a:t>
            </a:r>
            <a:r>
              <a:rPr lang="en-IN" sz="4800">
                <a:solidFill>
                  <a:srgbClr val="FFFFFF"/>
                </a:solidFill>
              </a:rPr>
              <a:t>MIMO systems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B1637-2F19-4120-BBA4-4FA7CC25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647715"/>
            <a:ext cx="6553545" cy="55705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5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E78EF9-C3E3-433F-A5FB-02454F9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Coupling Matrix Norm vs Tx Separation </a:t>
            </a:r>
            <a:r>
              <a:rPr lang="en-US" sz="3200" kern="12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Rectangular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75DF062-7225-4FA0-A710-D6DB506FC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" y="1540703"/>
            <a:ext cx="11102017" cy="50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2F595-EF74-49DB-ADD7-B17A1407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Modelling Coupling Matrix </a:t>
            </a:r>
            <a:r>
              <a:rPr lang="en-IN" sz="32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IN" sz="3200" dirty="0">
                <a:solidFill>
                  <a:schemeClr val="bg1"/>
                </a:solidFill>
              </a:rPr>
              <a:t>Spatial Correlation Matrix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63D4C2-7D45-4D53-8F0E-E50736F3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624344"/>
            <a:ext cx="11087100" cy="2747279"/>
          </a:xfrm>
        </p:spPr>
        <p:txBody>
          <a:bodyPr/>
          <a:lstStyle/>
          <a:p>
            <a:r>
              <a:rPr lang="en-IN" dirty="0"/>
              <a:t>[1] proposes a way to model mutual coupling matrix through spatial correlation matrix</a:t>
            </a:r>
          </a:p>
          <a:p>
            <a:r>
              <a:rPr lang="en-US" dirty="0"/>
              <a:t>Tx and Rx correlation matrices by pre and post-multiplying them by the corresponding coupling matrices. </a:t>
            </a:r>
          </a:p>
          <a:p>
            <a:r>
              <a:rPr lang="en-US" dirty="0"/>
              <a:t>This is valid under the assumption that the correlation and coupling can be modeled independently.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4ED68-1F3B-445E-83BB-5D7D885752F3}"/>
              </a:ext>
            </a:extLst>
          </p:cNvPr>
          <p:cNvSpPr/>
          <p:nvPr/>
        </p:nvSpPr>
        <p:spPr>
          <a:xfrm>
            <a:off x="418032" y="6470780"/>
            <a:ext cx="12605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[1]  Wu, Yan, et al. "Effects of antenna mutual coupling on the performance of MIMO systems."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29th Symposium on Information Theory in the Benelux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2008.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DB8F9D-4E74-43AF-924F-77F16600332A}"/>
                  </a:ext>
                </a:extLst>
              </p:cNvPr>
              <p:cNvSpPr/>
              <p:nvPr/>
            </p:nvSpPr>
            <p:spPr>
              <a:xfrm>
                <a:off x="3625997" y="4433115"/>
                <a:ext cx="4940006" cy="5707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DB8F9D-4E74-43AF-924F-77F166003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97" y="4433115"/>
                <a:ext cx="4940006" cy="570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10E909C-5E82-41E5-BF72-75FEBA2B37A1}"/>
              </a:ext>
            </a:extLst>
          </p:cNvPr>
          <p:cNvSpPr/>
          <p:nvPr/>
        </p:nvSpPr>
        <p:spPr>
          <a:xfrm>
            <a:off x="2041722" y="5376826"/>
            <a:ext cx="9020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Rt and Rr are the transmit and receive correlation </a:t>
            </a:r>
            <a:r>
              <a:rPr lang="en-IN" dirty="0"/>
              <a:t>matrices, respectively</a:t>
            </a:r>
            <a:endParaRPr lang="en-US" dirty="0">
              <a:latin typeface="CMBX12"/>
            </a:endParaRPr>
          </a:p>
          <a:p>
            <a:r>
              <a:rPr lang="en-US" dirty="0" err="1">
                <a:latin typeface="CMBX12"/>
              </a:rPr>
              <a:t>C</a:t>
            </a:r>
            <a:r>
              <a:rPr lang="en-US" sz="1050" dirty="0" err="1">
                <a:latin typeface="CMBX8"/>
              </a:rPr>
              <a:t>tx</a:t>
            </a:r>
            <a:r>
              <a:rPr lang="en-US" sz="1050" dirty="0">
                <a:latin typeface="CMBX8"/>
              </a:rPr>
              <a:t> </a:t>
            </a:r>
            <a:r>
              <a:rPr lang="en-US" dirty="0">
                <a:latin typeface="CMR12"/>
              </a:rPr>
              <a:t>and </a:t>
            </a:r>
            <a:r>
              <a:rPr lang="en-US" dirty="0" err="1">
                <a:latin typeface="CMBX12"/>
              </a:rPr>
              <a:t>C</a:t>
            </a:r>
            <a:r>
              <a:rPr lang="en-US" sz="1050" dirty="0" err="1">
                <a:latin typeface="CMBX8"/>
              </a:rPr>
              <a:t>rx</a:t>
            </a:r>
            <a:r>
              <a:rPr lang="en-US" sz="1050" dirty="0">
                <a:latin typeface="CMBX8"/>
              </a:rPr>
              <a:t> </a:t>
            </a:r>
            <a:r>
              <a:rPr lang="en-US" dirty="0">
                <a:latin typeface="CMR12"/>
              </a:rPr>
              <a:t>are the mutual coupling matrices for the transmit and receive antennas </a:t>
            </a:r>
          </a:p>
          <a:p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BX12"/>
              </a:rPr>
              <a:t>A</a:t>
            </a:r>
            <a:r>
              <a:rPr lang="en-US" sz="1050" dirty="0" err="1">
                <a:latin typeface="CMBX8"/>
              </a:rPr>
              <a:t>tx</a:t>
            </a:r>
            <a:r>
              <a:rPr lang="en-US" sz="1050" dirty="0">
                <a:latin typeface="CMBX8"/>
              </a:rPr>
              <a:t> </a:t>
            </a:r>
            <a:r>
              <a:rPr lang="en-US" dirty="0">
                <a:latin typeface="CMR12"/>
              </a:rPr>
              <a:t>and </a:t>
            </a:r>
            <a:r>
              <a:rPr lang="en-US" dirty="0" err="1">
                <a:latin typeface="CMBX12"/>
              </a:rPr>
              <a:t>A</a:t>
            </a:r>
            <a:r>
              <a:rPr lang="en-US" sz="1050" dirty="0" err="1">
                <a:latin typeface="CMBX8"/>
              </a:rPr>
              <a:t>rx</a:t>
            </a:r>
            <a:r>
              <a:rPr lang="en-US" sz="1050" dirty="0">
                <a:latin typeface="CMBX8"/>
              </a:rPr>
              <a:t> </a:t>
            </a:r>
            <a:r>
              <a:rPr lang="en-US" dirty="0">
                <a:latin typeface="CMR12"/>
              </a:rPr>
              <a:t>are the correlation matrices of transmit and receive antennas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2F595-EF74-49DB-ADD7-B17A1407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FFFF"/>
                </a:solidFill>
              </a:rPr>
              <a:t>Performance Metrics of MIMO Channels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BEB708-5E02-4555-93B4-00BB06F1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062" y="2472098"/>
            <a:ext cx="5467262" cy="4363844"/>
          </a:xfrm>
        </p:spPr>
        <p:txBody>
          <a:bodyPr>
            <a:normAutofit/>
          </a:bodyPr>
          <a:lstStyle/>
          <a:p>
            <a:pPr lvl="1"/>
            <a:r>
              <a:rPr lang="en-IN" dirty="0">
                <a:sym typeface="Wingdings" panose="05000000000000000000" pitchFamily="2" charset="2"/>
              </a:rPr>
              <a:t>Ergodic Capacity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6EA7762-0D3E-4332-89E3-481DA211FCAB}"/>
              </a:ext>
            </a:extLst>
          </p:cNvPr>
          <p:cNvSpPr txBox="1">
            <a:spLocks/>
          </p:cNvSpPr>
          <p:nvPr/>
        </p:nvSpPr>
        <p:spPr>
          <a:xfrm>
            <a:off x="6602025" y="2494156"/>
            <a:ext cx="5247553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ym typeface="Wingdings" panose="05000000000000000000" pitchFamily="2" charset="2"/>
              </a:rPr>
              <a:t>Outage Probability for a Rate R</a:t>
            </a:r>
          </a:p>
          <a:p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endParaRPr lang="en-IN" sz="2400" dirty="0">
              <a:sym typeface="Wingdings" panose="05000000000000000000" pitchFamily="2" charset="2"/>
            </a:endParaRPr>
          </a:p>
          <a:p>
            <a:r>
              <a:rPr lang="en-IN" sz="2400" dirty="0">
                <a:sym typeface="Wingdings" panose="05000000000000000000" pitchFamily="2" charset="2"/>
              </a:rPr>
              <a:t>Capacity with outage </a:t>
            </a:r>
          </a:p>
          <a:p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21B16-02D1-4C58-B328-A16B34F45176}"/>
              </a:ext>
            </a:extLst>
          </p:cNvPr>
          <p:cNvSpPr txBox="1"/>
          <p:nvPr/>
        </p:nvSpPr>
        <p:spPr>
          <a:xfrm>
            <a:off x="1664031" y="1613697"/>
            <a:ext cx="293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Fast fading Rayleigh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44D1C-C1C9-4DEB-B64E-8C1715D0C811}"/>
              </a:ext>
            </a:extLst>
          </p:cNvPr>
          <p:cNvSpPr txBox="1"/>
          <p:nvPr/>
        </p:nvSpPr>
        <p:spPr>
          <a:xfrm>
            <a:off x="7613533" y="1618742"/>
            <a:ext cx="293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Slow fading Rayleigh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450570-8EBB-4813-9B26-A416B13D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53" y="3105068"/>
            <a:ext cx="4414838" cy="6870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4F0FCF-AAF9-4A44-8B05-DFD16244B8BE}"/>
              </a:ext>
            </a:extLst>
          </p:cNvPr>
          <p:cNvCxnSpPr>
            <a:cxnSpLocks/>
          </p:cNvCxnSpPr>
          <p:nvPr/>
        </p:nvCxnSpPr>
        <p:spPr>
          <a:xfrm>
            <a:off x="6119674" y="1704975"/>
            <a:ext cx="0" cy="4174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85D7BC5-19F8-4EDD-8A69-75533A81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25" y="3083816"/>
            <a:ext cx="5003223" cy="10103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AA588E3-243E-4C59-8874-238A8ADB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58" y="5024405"/>
            <a:ext cx="5003223" cy="6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6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20F-3C4E-4C12-974D-84EE3D67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Rayleigh fast fading MIMO Channel Capacity with </a:t>
            </a:r>
            <a:r>
              <a:rPr lang="en-IN" sz="3200" dirty="0">
                <a:highlight>
                  <a:srgbClr val="FFFF00"/>
                </a:highlight>
              </a:rPr>
              <a:t>Mutual Coupling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3C0C0A70-6A6E-4155-B34B-61300C608F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589" y="1602018"/>
            <a:ext cx="9084999" cy="5155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BEC91-E7FD-4A2A-8690-605714E5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36" y="2546264"/>
            <a:ext cx="3976253" cy="618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A0256B-A98E-42B0-97F0-6317E49F1CBD}"/>
                  </a:ext>
                </a:extLst>
              </p:cNvPr>
              <p:cNvSpPr/>
              <p:nvPr/>
            </p:nvSpPr>
            <p:spPr>
              <a:xfrm>
                <a:off x="9318642" y="5599091"/>
                <a:ext cx="2035158" cy="4846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tx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I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tx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I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A0256B-A98E-42B0-97F0-6317E49F1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642" y="5599091"/>
                <a:ext cx="2035158" cy="484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E9FA734-9AAC-4E1D-BF26-97E313D67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636" y="4786349"/>
            <a:ext cx="4147304" cy="610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9EC1ED-8AE7-4E0D-A769-0147CC147BC4}"/>
              </a:ext>
            </a:extLst>
          </p:cNvPr>
          <p:cNvSpPr txBox="1"/>
          <p:nvPr/>
        </p:nvSpPr>
        <p:spPr>
          <a:xfrm>
            <a:off x="7965883" y="2074055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Coupling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3CF36-8A9E-4302-81F0-D260F8A1C96D}"/>
              </a:ext>
            </a:extLst>
          </p:cNvPr>
          <p:cNvSpPr txBox="1"/>
          <p:nvPr/>
        </p:nvSpPr>
        <p:spPr>
          <a:xfrm>
            <a:off x="7990554" y="3889450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Coupling</a:t>
            </a:r>
          </a:p>
        </p:txBody>
      </p:sp>
    </p:spTree>
    <p:extLst>
      <p:ext uri="{BB962C8B-B14F-4D97-AF65-F5344CB8AC3E}">
        <p14:creationId xmlns:p14="http://schemas.microsoft.com/office/powerpoint/2010/main" val="323737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20F-3C4E-4C12-974D-84EE3D67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Rayleigh Slow fading MIMO Outage Probability with </a:t>
            </a:r>
            <a:r>
              <a:rPr lang="en-IN" sz="3200" dirty="0">
                <a:highlight>
                  <a:srgbClr val="FFFF00"/>
                </a:highlight>
              </a:rPr>
              <a:t>Mutual Coupling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9E99505-35B0-45CA-8C6D-9174FB8921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35" y="1776816"/>
            <a:ext cx="9344026" cy="48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20F-3C4E-4C12-974D-84EE3D67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651752"/>
            <a:ext cx="11115676" cy="7365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Rayleigh Slow fading MIMO Channel capacity with 10% Outage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4CABF83-BEC0-4DA4-A435-356FA1A94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1548102"/>
            <a:ext cx="10910017" cy="4994742"/>
          </a:xfrm>
        </p:spPr>
      </p:pic>
    </p:spTree>
    <p:extLst>
      <p:ext uri="{BB962C8B-B14F-4D97-AF65-F5344CB8AC3E}">
        <p14:creationId xmlns:p14="http://schemas.microsoft.com/office/powerpoint/2010/main" val="427689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s://in.mathworks.com/help/examples/comm/win64/xxber_vs_snr_highC_lowCorr.png">
            <a:extLst>
              <a:ext uri="{FF2B5EF4-FFF2-40B4-BE49-F238E27FC236}">
                <a16:creationId xmlns:a16="http://schemas.microsoft.com/office/drawing/2014/main" id="{D97CECFA-30D6-448D-AF4C-526FF7784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93" y="3021335"/>
            <a:ext cx="3851620" cy="28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https://in.mathworks.com/help/examples/comm/win64/xxber_vs_snr_lowC_lowCorr.png">
            <a:extLst>
              <a:ext uri="{FF2B5EF4-FFF2-40B4-BE49-F238E27FC236}">
                <a16:creationId xmlns:a16="http://schemas.microsoft.com/office/drawing/2014/main" id="{02CF61B5-24A6-43F5-AD80-F7B6DFE6D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1627" y="2963491"/>
            <a:ext cx="3928745" cy="29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n.mathworks.com/help/examples/comm/win64/OSTBCTransmissionWithAntennaCouplingExample_01.png">
            <a:extLst>
              <a:ext uri="{FF2B5EF4-FFF2-40B4-BE49-F238E27FC236}">
                <a16:creationId xmlns:a16="http://schemas.microsoft.com/office/drawing/2014/main" id="{0461802F-F305-4FE8-AAFC-47AF227F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036" y="2963491"/>
            <a:ext cx="3795393" cy="28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E646B10-860D-4276-911C-33B92FF0C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976281"/>
              </p:ext>
            </p:extLst>
          </p:nvPr>
        </p:nvGraphicFramePr>
        <p:xfrm>
          <a:off x="4866173" y="804740"/>
          <a:ext cx="6388397" cy="199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DB2400B-9EA2-40F0-94DA-3FD4F6B920C6}"/>
              </a:ext>
            </a:extLst>
          </p:cNvPr>
          <p:cNvSpPr txBox="1">
            <a:spLocks/>
          </p:cNvSpPr>
          <p:nvPr/>
        </p:nvSpPr>
        <p:spPr>
          <a:xfrm>
            <a:off x="702524" y="1064301"/>
            <a:ext cx="9539796" cy="9670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MathWorks example</a:t>
            </a:r>
          </a:p>
        </p:txBody>
      </p:sp>
    </p:spTree>
    <p:extLst>
      <p:ext uri="{BB962C8B-B14F-4D97-AF65-F5344CB8AC3E}">
        <p14:creationId xmlns:p14="http://schemas.microsoft.com/office/powerpoint/2010/main" val="29112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20F-3C4E-4C12-974D-84EE3D67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651752"/>
            <a:ext cx="11115676" cy="7365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Extending array to conformal arrays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o.aolcdn.com/images/dims?crop=2000%2C1142%2C0%2C0&amp;quality=85&amp;format=jpg&amp;resize=1600%2C914&amp;image_uri=https%3A%2F%2Fmedia-mbst-pub-ue1.s3.amazonaws.com%2Fcreatr-uploaded-images%2F2018-10%2F03079750-d08f-11e8-b67f-baf2206f1757&amp;client=a1acac3e1b3290917d92&amp;signature=02316e1493ffc0e49d0e8eae7bc33be715fa4b29">
            <a:extLst>
              <a:ext uri="{FF2B5EF4-FFF2-40B4-BE49-F238E27FC236}">
                <a16:creationId xmlns:a16="http://schemas.microsoft.com/office/drawing/2014/main" id="{47086EB4-40FD-4C26-929C-C998BAE24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0" t="4889" r="24102" b="3852"/>
          <a:stretch/>
        </p:blipFill>
        <p:spPr bwMode="auto">
          <a:xfrm>
            <a:off x="605033" y="1593316"/>
            <a:ext cx="4668630" cy="44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F5EA5C9-B8D0-4EC9-AE65-F939AAC64E85}"/>
              </a:ext>
            </a:extLst>
          </p:cNvPr>
          <p:cNvGrpSpPr/>
          <p:nvPr/>
        </p:nvGrpSpPr>
        <p:grpSpPr>
          <a:xfrm>
            <a:off x="924716" y="1774742"/>
            <a:ext cx="4029264" cy="4082088"/>
            <a:chOff x="3159760" y="1950720"/>
            <a:chExt cx="4257040" cy="43586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DDB399-67E7-4471-90CA-B720DDB01315}"/>
                </a:ext>
              </a:extLst>
            </p:cNvPr>
            <p:cNvSpPr/>
            <p:nvPr/>
          </p:nvSpPr>
          <p:spPr>
            <a:xfrm>
              <a:off x="3159760" y="2336800"/>
              <a:ext cx="924560" cy="487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CE0605-064C-4556-8A82-832E14A83306}"/>
                </a:ext>
              </a:extLst>
            </p:cNvPr>
            <p:cNvSpPr/>
            <p:nvPr/>
          </p:nvSpPr>
          <p:spPr>
            <a:xfrm>
              <a:off x="3804920" y="2987205"/>
              <a:ext cx="457200" cy="5668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ADCA25-913C-4C8D-BA82-8C804C9FBA6D}"/>
                </a:ext>
              </a:extLst>
            </p:cNvPr>
            <p:cNvSpPr/>
            <p:nvPr/>
          </p:nvSpPr>
          <p:spPr>
            <a:xfrm>
              <a:off x="5994400" y="1950720"/>
              <a:ext cx="924560" cy="386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FF2551-4557-4B60-AB6B-EABA11AF6E2D}"/>
                </a:ext>
              </a:extLst>
            </p:cNvPr>
            <p:cNvSpPr/>
            <p:nvPr/>
          </p:nvSpPr>
          <p:spPr>
            <a:xfrm>
              <a:off x="5547360" y="5923280"/>
              <a:ext cx="1869440" cy="386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B2B1F5-FFD0-4E60-9666-C921ED4655E7}"/>
                </a:ext>
              </a:extLst>
            </p:cNvPr>
            <p:cNvSpPr/>
            <p:nvPr/>
          </p:nvSpPr>
          <p:spPr>
            <a:xfrm>
              <a:off x="3159760" y="5923280"/>
              <a:ext cx="1747520" cy="386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CCD07A-F5A5-482E-B7B3-BB4B5C70D642}"/>
                </a:ext>
              </a:extLst>
            </p:cNvPr>
            <p:cNvSpPr/>
            <p:nvPr/>
          </p:nvSpPr>
          <p:spPr>
            <a:xfrm>
              <a:off x="3246120" y="4171793"/>
              <a:ext cx="1574800" cy="5668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D105C4F-7A0A-481A-A9AC-9E71910479B5}"/>
                </a:ext>
              </a:extLst>
            </p:cNvPr>
            <p:cNvSpPr/>
            <p:nvPr/>
          </p:nvSpPr>
          <p:spPr>
            <a:xfrm>
              <a:off x="3342640" y="3206257"/>
              <a:ext cx="17272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124170-1F6D-48FA-A399-CB98CD6601D6}"/>
                </a:ext>
              </a:extLst>
            </p:cNvPr>
            <p:cNvSpPr/>
            <p:nvPr/>
          </p:nvSpPr>
          <p:spPr>
            <a:xfrm>
              <a:off x="4465320" y="3196516"/>
              <a:ext cx="17272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1A0E6E-B1BF-4F7A-8D6C-1856C3ACC421}"/>
                </a:ext>
              </a:extLst>
            </p:cNvPr>
            <p:cNvSpPr/>
            <p:nvPr/>
          </p:nvSpPr>
          <p:spPr>
            <a:xfrm>
              <a:off x="3342640" y="5058376"/>
              <a:ext cx="17272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F1E10D-AFEF-4A17-9989-D73FE9C7BA96}"/>
                </a:ext>
              </a:extLst>
            </p:cNvPr>
            <p:cNvSpPr/>
            <p:nvPr/>
          </p:nvSpPr>
          <p:spPr>
            <a:xfrm>
              <a:off x="4465320" y="5056485"/>
              <a:ext cx="17272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6EF947-17FE-435D-9D88-BF9DAF293CE6}"/>
                </a:ext>
              </a:extLst>
            </p:cNvPr>
            <p:cNvSpPr/>
            <p:nvPr/>
          </p:nvSpPr>
          <p:spPr>
            <a:xfrm>
              <a:off x="3709670" y="5056485"/>
              <a:ext cx="17272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69EC85-FC9B-475C-821F-EA99367F17B7}"/>
                </a:ext>
              </a:extLst>
            </p:cNvPr>
            <p:cNvSpPr/>
            <p:nvPr/>
          </p:nvSpPr>
          <p:spPr>
            <a:xfrm>
              <a:off x="4076700" y="5061385"/>
              <a:ext cx="17272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66C65C-38AF-4BE1-B967-DBB114082D3F}"/>
                </a:ext>
              </a:extLst>
            </p:cNvPr>
            <p:cNvSpPr/>
            <p:nvPr/>
          </p:nvSpPr>
          <p:spPr>
            <a:xfrm>
              <a:off x="3709670" y="3875076"/>
              <a:ext cx="17272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E82381-AD8A-4498-BEAA-71876CB25AC2}"/>
                </a:ext>
              </a:extLst>
            </p:cNvPr>
            <p:cNvSpPr/>
            <p:nvPr/>
          </p:nvSpPr>
          <p:spPr>
            <a:xfrm>
              <a:off x="4155779" y="3871019"/>
              <a:ext cx="172719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321F6C4-A46D-4E49-8E45-A6C386828C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5223"/>
          <a:stretch/>
        </p:blipFill>
        <p:spPr>
          <a:xfrm>
            <a:off x="7037834" y="3576999"/>
            <a:ext cx="5150666" cy="3268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737DFF-4B7A-452A-A1AD-7446796B9CF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3663" y="1388303"/>
            <a:ext cx="3666151" cy="2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190F1-10B5-4B00-B187-1C066100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8EF36A-8FB2-44A3-9CCF-8147F974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77385"/>
              </p:ext>
            </p:extLst>
          </p:nvPr>
        </p:nvGraphicFramePr>
        <p:xfrm>
          <a:off x="576050" y="2509911"/>
          <a:ext cx="10984804" cy="399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1827">
                  <a:extLst>
                    <a:ext uri="{9D8B030D-6E8A-4147-A177-3AD203B41FA5}">
                      <a16:colId xmlns:a16="http://schemas.microsoft.com/office/drawing/2014/main" val="172866681"/>
                    </a:ext>
                  </a:extLst>
                </a:gridCol>
                <a:gridCol w="1379973">
                  <a:extLst>
                    <a:ext uri="{9D8B030D-6E8A-4147-A177-3AD203B41FA5}">
                      <a16:colId xmlns:a16="http://schemas.microsoft.com/office/drawing/2014/main" val="3108489603"/>
                    </a:ext>
                  </a:extLst>
                </a:gridCol>
                <a:gridCol w="1379973">
                  <a:extLst>
                    <a:ext uri="{9D8B030D-6E8A-4147-A177-3AD203B41FA5}">
                      <a16:colId xmlns:a16="http://schemas.microsoft.com/office/drawing/2014/main" val="2424901188"/>
                    </a:ext>
                  </a:extLst>
                </a:gridCol>
                <a:gridCol w="1334156">
                  <a:extLst>
                    <a:ext uri="{9D8B030D-6E8A-4147-A177-3AD203B41FA5}">
                      <a16:colId xmlns:a16="http://schemas.microsoft.com/office/drawing/2014/main" val="1889264792"/>
                    </a:ext>
                  </a:extLst>
                </a:gridCol>
                <a:gridCol w="1379973">
                  <a:extLst>
                    <a:ext uri="{9D8B030D-6E8A-4147-A177-3AD203B41FA5}">
                      <a16:colId xmlns:a16="http://schemas.microsoft.com/office/drawing/2014/main" val="2381968343"/>
                    </a:ext>
                  </a:extLst>
                </a:gridCol>
                <a:gridCol w="1379973">
                  <a:extLst>
                    <a:ext uri="{9D8B030D-6E8A-4147-A177-3AD203B41FA5}">
                      <a16:colId xmlns:a16="http://schemas.microsoft.com/office/drawing/2014/main" val="1498220386"/>
                    </a:ext>
                  </a:extLst>
                </a:gridCol>
                <a:gridCol w="1354773">
                  <a:extLst>
                    <a:ext uri="{9D8B030D-6E8A-4147-A177-3AD203B41FA5}">
                      <a16:colId xmlns:a16="http://schemas.microsoft.com/office/drawing/2014/main" val="2510622877"/>
                    </a:ext>
                  </a:extLst>
                </a:gridCol>
                <a:gridCol w="1334156">
                  <a:extLst>
                    <a:ext uri="{9D8B030D-6E8A-4147-A177-3AD203B41FA5}">
                      <a16:colId xmlns:a16="http://schemas.microsoft.com/office/drawing/2014/main" val="348619316"/>
                    </a:ext>
                  </a:extLst>
                </a:gridCol>
              </a:tblGrid>
              <a:tr h="499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0.9964947 + 0.03925773i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0.09980547 + 0.1054923i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0.03544679 + 0.02699187i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-0.03293063 - 0.02430173i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-0.07073566 - 0.02654827i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0.02257467 - 0.02549653i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-0.01688792 - 0.03858209i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0.006618549 - 0.01879302i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427164593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0.09934901 + 0.1079030i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0.6405391 - 0.07594541i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-0.03234355 - 0.02918137i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0.02651217 + 0.01145875i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-0.03042938 - 0.04854085i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0.005381745 + 0.04110922i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-0.01600636 - 0.01513570i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0.01559561 + 0.01531875i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2363417638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0.03348022 + 0.03407083i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-0.03319023 - 0.02872058i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0.6430408 - 0.08252626i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0.07703947 + 0.05690088i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0.003525429 + 0.03897947i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-0.02930462 - 0.04415212i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0.01514461 + 0.01479791i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-0.01706309 - 0.01337538i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915835072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-0.008613872 + 0.01921713i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0.02454561 + 0.01853771i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0.07658301 + 0.05931153i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0.6547364 - 0.08631993i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0.01153032 - 0.02176985i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-0.04793017 - 0.009210120i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0.003140943 - 0.01416691i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-0.01460603 - 0.02341313i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3945171735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-0.06899745 - 0.02639014i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-0.03035463 - 0.04818499i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0.003274983 + 0.03949215i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0.01218776 - 0.01810636i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0.6598922 - 0.09141485i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-0.03989417 - 0.03738622i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-0.05448068 - 0.0008670022i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0.01770655 - 0.02162062i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2067616669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0.02191723 - 0.02916002i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0.005632191 + 0.04059654i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-0.02937937 - 0.04450799i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-0.04966837 - 0.009368249i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-0.03997586 - 0.03706454i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0.6588151 - 0.09358639i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0.01758122 - 0.02209660i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-0.05433752 - 0.002185190i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3058321038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-0.01583214 - 0.03881936i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-0.01597224 - 0.01502586i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0.01488410 + 0.01487216i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0.001894791 - 0.01245670i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-0.05453622 - 0.0008061206i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0.01772481 - 0.02222219i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0.6624837 - 0.09733220i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-0.02248692 - 0.02257242i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1266115324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0.007864701 - 0.02050323i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0.01585611 + 0.01524450i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-0.01709721 - 0.01348522i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-0.01566181 - 0.02317587i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0.01756295 - 0.02149504i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-0.05428198 - 0.002246071i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-0.02257656 - 0.02256666i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0.6629532 - 0.09779043i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1" marR="7071" marT="7071" marB="0" anchor="b"/>
                </a:tc>
                <a:extLst>
                  <a:ext uri="{0D108BD9-81ED-4DB2-BD59-A6C34878D82A}">
                    <a16:rowId xmlns:a16="http://schemas.microsoft.com/office/drawing/2014/main" val="43499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E7A-4177-4EE2-987D-940BBD9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MIMO system model </a:t>
            </a:r>
            <a:br>
              <a:rPr lang="en-US" dirty="0"/>
            </a:br>
            <a:r>
              <a:rPr lang="en-US" dirty="0"/>
              <a:t>with antenna selection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F91B4-26F6-47C1-A273-3F815004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78" y="2603401"/>
            <a:ext cx="10652443" cy="28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C081-0728-4BE1-8E6E-3D387E0A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 for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B053-DBC3-4083-82B7-DCD84298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to </a:t>
            </a:r>
            <a:r>
              <a:rPr lang="en-IN" dirty="0">
                <a:highlight>
                  <a:srgbClr val="00FFFF"/>
                </a:highlight>
              </a:rPr>
              <a:t>generate coupling matrix </a:t>
            </a:r>
            <a:r>
              <a:rPr lang="en-IN" dirty="0"/>
              <a:t>for MIMO Systems</a:t>
            </a:r>
          </a:p>
          <a:p>
            <a:r>
              <a:rPr lang="en-IN" dirty="0"/>
              <a:t>Most cited paper used for modelling mutual coupling is the following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5E12A-ABE5-4134-838A-36506B3E17DD}"/>
              </a:ext>
            </a:extLst>
          </p:cNvPr>
          <p:cNvSpPr/>
          <p:nvPr/>
        </p:nvSpPr>
        <p:spPr>
          <a:xfrm>
            <a:off x="1236308" y="3340224"/>
            <a:ext cx="10117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Wu, Y.,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Linnartz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J. P.,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Bergmans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J. W. M., &amp;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Attallah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S. (2008, May). </a:t>
            </a:r>
            <a:r>
              <a:rPr lang="en-US" dirty="0">
                <a:solidFill>
                  <a:srgbClr val="2222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Effects of antenna mutual coupling on the performance of MIMO systems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In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29th Symposium on Information Theory in the Benelux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(pp. 1-8).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2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5BE1-2210-4365-B3BB-038256064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Antenna Selection for MIMO Systems</a:t>
            </a:r>
          </a:p>
        </p:txBody>
      </p:sp>
    </p:spTree>
    <p:extLst>
      <p:ext uri="{BB962C8B-B14F-4D97-AF65-F5344CB8AC3E}">
        <p14:creationId xmlns:p14="http://schemas.microsoft.com/office/powerpoint/2010/main" val="196056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1AB73C-CDA8-499E-A085-45BC1C171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967435"/>
              </p:ext>
            </p:extLst>
          </p:nvPr>
        </p:nvGraphicFramePr>
        <p:xfrm>
          <a:off x="2714017" y="963039"/>
          <a:ext cx="6558064" cy="4114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53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2F595-EF74-49DB-ADD7-B17A1407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Modelling Coupling Matrix </a:t>
            </a:r>
            <a:r>
              <a:rPr lang="en-IN" sz="32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IN" sz="3200" dirty="0">
                <a:solidFill>
                  <a:schemeClr val="bg1"/>
                </a:solidFill>
              </a:rPr>
              <a:t>Spatial Correlation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4ED68-1F3B-445E-83BB-5D7D885752F3}"/>
              </a:ext>
            </a:extLst>
          </p:cNvPr>
          <p:cNvSpPr/>
          <p:nvPr/>
        </p:nvSpPr>
        <p:spPr>
          <a:xfrm>
            <a:off x="675485" y="6324131"/>
            <a:ext cx="12605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[1]  Wu, Yan, et al. "Effects of antenna mutual coupling on the performance of MIMO systems."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29th Symposium on Information Theory in the Benelux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2008.</a:t>
            </a:r>
            <a:endParaRPr lang="en-IN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DC663C-5A3E-4071-92C8-1789F9C0FDF6}"/>
                  </a:ext>
                </a:extLst>
              </p:cNvPr>
              <p:cNvSpPr/>
              <p:nvPr/>
            </p:nvSpPr>
            <p:spPr>
              <a:xfrm>
                <a:off x="4661907" y="2774561"/>
                <a:ext cx="1960280" cy="1046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mtClean="0"/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b="0" smtClean="0"/>
                          <m:t>Tx</m:t>
                        </m:r>
                        <m:r>
                          <m:rPr>
                            <m:nor/>
                          </m:rPr>
                          <a:rPr lang="en-IN" b="0" baseline="-25000" smtClean="0"/>
                          <m:t>sqrtmat</m:t>
                        </m:r>
                        <m:r>
                          <m:rPr>
                            <m:nor/>
                          </m:rPr>
                          <a:rPr lang="en-IN" b="0" smtClean="0"/>
                          <m:t>= </m:t>
                        </m:r>
                        <m:r>
                          <m:rPr>
                            <m:nor/>
                          </m:rPr>
                          <a:rPr lang="en-IN"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IN">
                            <a:cs typeface="Times New Roman" panose="02020603050405020304" pitchFamily="18" charset="0"/>
                          </a:rPr>
                          <m:t>tx</m:t>
                        </m:r>
                      </m:sub>
                    </m:sSub>
                    <m:r>
                      <a:rPr lang="en-IN" b="0" i="0" smtClean="0"/>
                      <m:t>∗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/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/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/>
                              <m:t>t</m:t>
                            </m:r>
                          </m:sub>
                        </m:sSub>
                      </m:e>
                    </m:rad>
                  </m:oMath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>
                    <a:cs typeface="Times New Roman" panose="02020603050405020304" pitchFamily="18" charset="0"/>
                  </a:rPr>
                  <a:t> Rx</a:t>
                </a:r>
                <a:r>
                  <a:rPr lang="en-IN" baseline="-25000" dirty="0">
                    <a:cs typeface="Times New Roman" panose="02020603050405020304" pitchFamily="18" charset="0"/>
                  </a:rPr>
                  <a:t>sqrtmat</a:t>
                </a:r>
                <a:r>
                  <a:rPr lang="en-IN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dirty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 dirty="0"/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 dirty="0"/>
                          <m:t>Rx</m:t>
                        </m:r>
                      </m:sub>
                    </m:sSub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dirty="0" smtClean="0"/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dirty="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 dirty="0"/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 dirty="0"/>
                              <m:t>R</m:t>
                            </m:r>
                          </m:sub>
                        </m:sSub>
                      </m:e>
                    </m:rad>
                  </m:oMath>
                </a14:m>
                <a:endParaRPr lang="en-IN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DC663C-5A3E-4071-92C8-1789F9C0F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907" y="2774561"/>
                <a:ext cx="1960280" cy="1046953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3DCA01-384D-400D-8A62-B1F78079786E}"/>
                  </a:ext>
                </a:extLst>
              </p:cNvPr>
              <p:cNvSpPr/>
              <p:nvPr/>
            </p:nvSpPr>
            <p:spPr>
              <a:xfrm>
                <a:off x="2102896" y="4054395"/>
                <a:ext cx="8523674" cy="879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/>
                  <a:t>Combined MC and Correlation matrix is given by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Combined Correlation mat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𝐶𝑀𝑐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Tx</m:t>
                    </m:r>
                    <m:r>
                      <m:rPr>
                        <m:nor/>
                      </m:rPr>
                      <a:rPr lang="en-IN" baseline="-25000"/>
                      <m:t>sqrtmat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cs typeface="Times New Roman" panose="02020603050405020304" pitchFamily="18" charset="0"/>
                  </a:rPr>
                  <a:t>Rx</a:t>
                </a:r>
                <a:r>
                  <a:rPr lang="en-IN" baseline="-25000" dirty="0">
                    <a:cs typeface="Times New Roman" panose="02020603050405020304" pitchFamily="18" charset="0"/>
                  </a:rPr>
                  <a:t>sqrtmat </a:t>
                </a:r>
                <a:r>
                  <a:rPr lang="en-IN" dirty="0">
                    <a:cs typeface="Times New Roman" panose="02020603050405020304" pitchFamily="18" charset="0"/>
                  </a:rPr>
                  <a:t>	(Kronecker tensor product)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3DCA01-384D-400D-8A62-B1F780797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896" y="4054395"/>
                <a:ext cx="8523674" cy="879664"/>
              </a:xfrm>
              <a:prstGeom prst="rect">
                <a:avLst/>
              </a:prstGeom>
              <a:blipFill>
                <a:blip r:embed="rId3"/>
                <a:stretch>
                  <a:fillRect l="-644" b="-10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0CE09A4-6B99-440E-B7C5-6E6ED830E716}"/>
              </a:ext>
            </a:extLst>
          </p:cNvPr>
          <p:cNvSpPr/>
          <p:nvPr/>
        </p:nvSpPr>
        <p:spPr>
          <a:xfrm>
            <a:off x="1662723" y="2113157"/>
            <a:ext cx="8445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treat the Tx/Rx coupling matrix as being "absorbed" into the Tx/Rx correlation matrix and derive the combined correlation matrix as follows</a:t>
            </a:r>
          </a:p>
          <a:p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14D542-2C71-4670-BA3E-ADED3D39CF1C}"/>
                  </a:ext>
                </a:extLst>
              </p:cNvPr>
              <p:cNvSpPr/>
              <p:nvPr/>
            </p:nvSpPr>
            <p:spPr>
              <a:xfrm>
                <a:off x="4262410" y="5315342"/>
                <a:ext cx="3082126" cy="4641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/>
                  <a:t>Final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𝐶𝑀𝑐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*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𝐶𝑀𝑐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14D542-2C71-4670-BA3E-ADED3D39C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410" y="5315342"/>
                <a:ext cx="3082126" cy="464166"/>
              </a:xfrm>
              <a:prstGeom prst="rect">
                <a:avLst/>
              </a:prstGeom>
              <a:blipFill>
                <a:blip r:embed="rId4"/>
                <a:stretch>
                  <a:fillRect l="-1378" b="-1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3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0F7-AE47-45DE-9FC4-BB6EC80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54" y="153192"/>
            <a:ext cx="10515600" cy="1325563"/>
          </a:xfrm>
        </p:spPr>
        <p:txBody>
          <a:bodyPr/>
          <a:lstStyle/>
          <a:p>
            <a:r>
              <a:rPr lang="en-IN" dirty="0"/>
              <a:t>Mutual Coupling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7460-B5C5-4BBB-8EDC-5CA8F97F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793" y="3151435"/>
            <a:ext cx="6175342" cy="4351338"/>
          </a:xfrm>
        </p:spPr>
        <p:txBody>
          <a:bodyPr>
            <a:normAutofit/>
          </a:bodyPr>
          <a:lstStyle/>
          <a:p>
            <a:r>
              <a:rPr lang="en-IN" sz="2000" dirty="0"/>
              <a:t>Z parameters depends on S parameters</a:t>
            </a:r>
          </a:p>
          <a:p>
            <a:r>
              <a:rPr lang="en-IN" sz="2000" dirty="0"/>
              <a:t>S parameters depends on</a:t>
            </a:r>
          </a:p>
          <a:p>
            <a:pPr lvl="1"/>
            <a:r>
              <a:rPr lang="en-IN" sz="1800" dirty="0"/>
              <a:t>Antenna Array</a:t>
            </a:r>
          </a:p>
          <a:p>
            <a:pPr lvl="1"/>
            <a:r>
              <a:rPr lang="en-IN" sz="1800" dirty="0"/>
              <a:t>Frequency</a:t>
            </a:r>
          </a:p>
          <a:p>
            <a:r>
              <a:rPr lang="en-IN" sz="2000" dirty="0"/>
              <a:t>Antenna Array </a:t>
            </a:r>
            <a:r>
              <a:rPr lang="en-IN" sz="2000" dirty="0">
                <a:sym typeface="Wingdings" panose="05000000000000000000" pitchFamily="2" charset="2"/>
              </a:rPr>
              <a:t>depends on </a:t>
            </a:r>
          </a:p>
          <a:p>
            <a:pPr lvl="1"/>
            <a:r>
              <a:rPr lang="en-IN" sz="1800" dirty="0">
                <a:sym typeface="Wingdings" panose="05000000000000000000" pitchFamily="2" charset="2"/>
              </a:rPr>
              <a:t>Antenna Type</a:t>
            </a:r>
          </a:p>
          <a:p>
            <a:pPr lvl="1"/>
            <a:r>
              <a:rPr lang="en-IN" sz="1800" dirty="0">
                <a:sym typeface="Wingdings" panose="05000000000000000000" pitchFamily="2" charset="2"/>
              </a:rPr>
              <a:t>Antenna Dimension (Length / Width)</a:t>
            </a:r>
          </a:p>
          <a:p>
            <a:pPr lvl="1"/>
            <a:r>
              <a:rPr lang="en-IN" sz="1800" dirty="0">
                <a:sym typeface="Wingdings" panose="05000000000000000000" pitchFamily="2" charset="2"/>
              </a:rPr>
              <a:t>Antenna Spacing </a:t>
            </a:r>
          </a:p>
          <a:p>
            <a:pPr lvl="1"/>
            <a:r>
              <a:rPr lang="en-IN" sz="1800" dirty="0">
                <a:sym typeface="Wingdings" panose="05000000000000000000" pitchFamily="2" charset="2"/>
              </a:rPr>
              <a:t>Number Of Antenna Elements</a:t>
            </a:r>
            <a:endParaRPr lang="en-IN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D25932-A1F4-4474-8F90-BFCB7E844065}"/>
              </a:ext>
            </a:extLst>
          </p:cNvPr>
          <p:cNvGrpSpPr/>
          <p:nvPr/>
        </p:nvGrpSpPr>
        <p:grpSpPr>
          <a:xfrm>
            <a:off x="-2911566" y="1624293"/>
            <a:ext cx="10647951" cy="1631216"/>
            <a:chOff x="2004767" y="2262433"/>
            <a:chExt cx="10423290" cy="1671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2A1E36-2E9B-4219-9DED-64389C93AA47}"/>
                </a:ext>
              </a:extLst>
            </p:cNvPr>
            <p:cNvSpPr/>
            <p:nvPr/>
          </p:nvSpPr>
          <p:spPr>
            <a:xfrm>
              <a:off x="8606672" y="2262433"/>
              <a:ext cx="1762813" cy="15648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MIMO</a:t>
              </a:r>
            </a:p>
            <a:p>
              <a:pPr algn="ctr"/>
              <a:r>
                <a:rPr lang="en-IN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Mutual Coupling Matrix Generator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98DF8B-BA59-4838-BED5-AE7184BF4890}"/>
                </a:ext>
              </a:extLst>
            </p:cNvPr>
            <p:cNvSpPr/>
            <p:nvPr/>
          </p:nvSpPr>
          <p:spPr>
            <a:xfrm>
              <a:off x="2004767" y="2262433"/>
              <a:ext cx="6096000" cy="16714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1" algn="r"/>
              <a:r>
                <a:rPr lang="en-I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Frequency</a:t>
              </a:r>
              <a:endPara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endParaRPr>
            </a:p>
            <a:p>
              <a:pPr lvl="1" algn="r"/>
              <a:r>
                <a:rPr lang="en-I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Antenna Type</a:t>
              </a:r>
            </a:p>
            <a:p>
              <a:pPr lvl="1" algn="r"/>
              <a:r>
                <a:rPr lang="en-I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Antenna Dimension </a:t>
              </a:r>
            </a:p>
            <a:p>
              <a:pPr lvl="1" algn="r"/>
              <a:r>
                <a:rPr lang="en-I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Antenna Spacing </a:t>
              </a:r>
            </a:p>
            <a:p>
              <a:pPr lvl="1" algn="r"/>
              <a:r>
                <a:rPr lang="en-I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No. Of Antenna Elements</a:t>
              </a:r>
              <a:endPara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C42410-AC52-44B6-B199-F0E9FD97A0DC}"/>
                </a:ext>
              </a:extLst>
            </p:cNvPr>
            <p:cNvSpPr/>
            <p:nvPr/>
          </p:nvSpPr>
          <p:spPr>
            <a:xfrm>
              <a:off x="10567447" y="2675525"/>
              <a:ext cx="1860610" cy="409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Coupling Matrix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F8C7D-DBCA-4F10-8E76-0B0A0460AE05}"/>
                </a:ext>
              </a:extLst>
            </p:cNvPr>
            <p:cNvCxnSpPr/>
            <p:nvPr/>
          </p:nvCxnSpPr>
          <p:spPr>
            <a:xfrm>
              <a:off x="8100767" y="2469823"/>
              <a:ext cx="42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D73EF6-64F6-4E8E-8F79-D9C0850CF0AF}"/>
                </a:ext>
              </a:extLst>
            </p:cNvPr>
            <p:cNvCxnSpPr/>
            <p:nvPr/>
          </p:nvCxnSpPr>
          <p:spPr>
            <a:xfrm>
              <a:off x="8100767" y="2754199"/>
              <a:ext cx="42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6A790F-6E60-4BBE-A16F-5446A2393F71}"/>
                </a:ext>
              </a:extLst>
            </p:cNvPr>
            <p:cNvCxnSpPr/>
            <p:nvPr/>
          </p:nvCxnSpPr>
          <p:spPr>
            <a:xfrm>
              <a:off x="8100767" y="3001097"/>
              <a:ext cx="42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6A5F61-3B85-4F24-9609-79B4D71EF895}"/>
                </a:ext>
              </a:extLst>
            </p:cNvPr>
            <p:cNvCxnSpPr/>
            <p:nvPr/>
          </p:nvCxnSpPr>
          <p:spPr>
            <a:xfrm>
              <a:off x="8100767" y="3291526"/>
              <a:ext cx="42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28C641-1724-4BCF-AD28-4CB4D5590C77}"/>
                </a:ext>
              </a:extLst>
            </p:cNvPr>
            <p:cNvCxnSpPr/>
            <p:nvPr/>
          </p:nvCxnSpPr>
          <p:spPr>
            <a:xfrm>
              <a:off x="8100767" y="3546050"/>
              <a:ext cx="42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332EC5-2371-435F-9AF6-020690A662B3}"/>
                </a:ext>
              </a:extLst>
            </p:cNvPr>
            <p:cNvCxnSpPr/>
            <p:nvPr/>
          </p:nvCxnSpPr>
          <p:spPr>
            <a:xfrm>
              <a:off x="10182688" y="2871189"/>
              <a:ext cx="42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15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4F4E5-A7C2-41E6-BBBD-3F34B237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Generating Mutual Coupling Matrix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3E2A588-2609-4D6A-A72E-D488F6A0C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91" y="2062173"/>
            <a:ext cx="9405205" cy="1011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21741C-BE12-47F8-AC4A-FED84B6612F2}"/>
              </a:ext>
            </a:extLst>
          </p:cNvPr>
          <p:cNvSpPr/>
          <p:nvPr/>
        </p:nvSpPr>
        <p:spPr>
          <a:xfrm>
            <a:off x="1987684" y="4119726"/>
            <a:ext cx="11057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jX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self impedance of the antenna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jX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mutual impedance between the 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jX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loading impedance of the antennas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52646-0B89-472F-9873-DE2403F94292}"/>
              </a:ext>
            </a:extLst>
          </p:cNvPr>
          <p:cNvSpPr/>
          <p:nvPr/>
        </p:nvSpPr>
        <p:spPr>
          <a:xfrm>
            <a:off x="1987684" y="5891367"/>
            <a:ext cx="893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Wu, Yan, et al. "Effects of antenna mutual coupling on the performance of MIMO systems."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29th Symposium on Information Theory in the Benelux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2008.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F8EA2E-E40E-43DE-802F-F6B7288CEA2E}"/>
              </a:ext>
            </a:extLst>
          </p:cNvPr>
          <p:cNvCxnSpPr>
            <a:cxnSpLocks/>
          </p:cNvCxnSpPr>
          <p:nvPr/>
        </p:nvCxnSpPr>
        <p:spPr>
          <a:xfrm flipH="1">
            <a:off x="1093509" y="2796319"/>
            <a:ext cx="216817" cy="27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8FDAD-275E-42FF-9529-7109773A9F06}"/>
              </a:ext>
            </a:extLst>
          </p:cNvPr>
          <p:cNvCxnSpPr>
            <a:cxnSpLocks/>
          </p:cNvCxnSpPr>
          <p:nvPr/>
        </p:nvCxnSpPr>
        <p:spPr>
          <a:xfrm flipH="1" flipV="1">
            <a:off x="2856322" y="2062173"/>
            <a:ext cx="256097" cy="29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25B906-914A-4C11-BD96-54F26B02D928}"/>
              </a:ext>
            </a:extLst>
          </p:cNvPr>
          <p:cNvSpPr txBox="1"/>
          <p:nvPr/>
        </p:nvSpPr>
        <p:spPr>
          <a:xfrm>
            <a:off x="0" y="3107783"/>
            <a:ext cx="24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Coupled Channel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A9979-0DFF-433B-8A30-4AC7BADAEC15}"/>
              </a:ext>
            </a:extLst>
          </p:cNvPr>
          <p:cNvSpPr txBox="1"/>
          <p:nvPr/>
        </p:nvSpPr>
        <p:spPr>
          <a:xfrm>
            <a:off x="1509254" y="1716154"/>
            <a:ext cx="269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Uncoupled Channel Matrix</a:t>
            </a:r>
          </a:p>
        </p:txBody>
      </p:sp>
    </p:spTree>
    <p:extLst>
      <p:ext uri="{BB962C8B-B14F-4D97-AF65-F5344CB8AC3E}">
        <p14:creationId xmlns:p14="http://schemas.microsoft.com/office/powerpoint/2010/main" val="9361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E78EF9-C3E3-433F-A5FB-02454F9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Coupling Matrix Norm vs Tx Separation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2D24A8-B50E-464E-A989-63E95ABB8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54" y="1396588"/>
            <a:ext cx="8544189" cy="52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5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99D40E-5773-4832-A15A-2FADF5EF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8" t="13945" r="54491" b="38444"/>
          <a:stretch/>
        </p:blipFill>
        <p:spPr>
          <a:xfrm>
            <a:off x="1137546" y="2591462"/>
            <a:ext cx="4353748" cy="3403264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9F8BF8-EF2C-4B11-BCB2-8FD92C6A685C}"/>
              </a:ext>
            </a:extLst>
          </p:cNvPr>
          <p:cNvGrpSpPr/>
          <p:nvPr/>
        </p:nvGrpSpPr>
        <p:grpSpPr>
          <a:xfrm>
            <a:off x="2704834" y="3429000"/>
            <a:ext cx="2469148" cy="1574339"/>
            <a:chOff x="2966129" y="1390827"/>
            <a:chExt cx="2469148" cy="157433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C9C4D4-7797-4AAB-A026-058A4041FB8D}"/>
                </a:ext>
              </a:extLst>
            </p:cNvPr>
            <p:cNvCxnSpPr>
              <a:cxnSpLocks/>
            </p:cNvCxnSpPr>
            <p:nvPr/>
          </p:nvCxnSpPr>
          <p:spPr>
            <a:xfrm>
              <a:off x="3728536" y="1494283"/>
              <a:ext cx="741680" cy="706343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985EAB-14D4-4C50-AD45-D12B66D3D09C}"/>
                </a:ext>
              </a:extLst>
            </p:cNvPr>
            <p:cNvGrpSpPr/>
            <p:nvPr/>
          </p:nvGrpSpPr>
          <p:grpSpPr>
            <a:xfrm>
              <a:off x="2966129" y="1390827"/>
              <a:ext cx="2469148" cy="1574339"/>
              <a:chOff x="2247037" y="3175238"/>
              <a:chExt cx="2469148" cy="157433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963F37A-DA7D-412C-87AE-5AC71562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568" y="3220497"/>
                <a:ext cx="0" cy="152908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7BB088-1013-483A-841A-91EC7937C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47037" y="3985037"/>
                <a:ext cx="154274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030842-066A-407A-BC8D-00094F5ADD34}"/>
                  </a:ext>
                </a:extLst>
              </p:cNvPr>
              <p:cNvSpPr txBox="1"/>
              <p:nvPr/>
            </p:nvSpPr>
            <p:spPr>
              <a:xfrm>
                <a:off x="3235960" y="392684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2573A5-9C2C-4515-A1BC-45AEA07E5B45}"/>
                  </a:ext>
                </a:extLst>
              </p:cNvPr>
              <p:cNvSpPr txBox="1"/>
              <p:nvPr/>
            </p:nvSpPr>
            <p:spPr>
              <a:xfrm>
                <a:off x="2731177" y="347294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085A4-9CFB-44DE-B7CB-ED4D8FC2DAB4}"/>
                  </a:ext>
                </a:extLst>
              </p:cNvPr>
              <p:cNvSpPr txBox="1"/>
              <p:nvPr/>
            </p:nvSpPr>
            <p:spPr>
              <a:xfrm>
                <a:off x="3464560" y="3175238"/>
                <a:ext cx="1251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SQRT(2r^2)</a:t>
                </a:r>
              </a:p>
            </p:txBody>
          </p:sp>
        </p:grpSp>
      </p:grpSp>
      <p:pic>
        <p:nvPicPr>
          <p:cNvPr id="14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ACD5122-E43C-42CF-9D58-2B8BCB34E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2" t="13944" r="16107" b="40065"/>
          <a:stretch/>
        </p:blipFill>
        <p:spPr>
          <a:xfrm>
            <a:off x="6578358" y="1757779"/>
            <a:ext cx="5573954" cy="4057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B4EDB-BC92-446B-8535-FB44268B52CF}"/>
              </a:ext>
            </a:extLst>
          </p:cNvPr>
          <p:cNvSpPr txBox="1"/>
          <p:nvPr/>
        </p:nvSpPr>
        <p:spPr>
          <a:xfrm>
            <a:off x="1557062" y="792812"/>
            <a:ext cx="473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4 Element Dipole Circular Array</a:t>
            </a:r>
          </a:p>
        </p:txBody>
      </p:sp>
    </p:spTree>
    <p:extLst>
      <p:ext uri="{BB962C8B-B14F-4D97-AF65-F5344CB8AC3E}">
        <p14:creationId xmlns:p14="http://schemas.microsoft.com/office/powerpoint/2010/main" val="42206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52D1B-2CEE-4D45-8612-15851DDF13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328" y="1485350"/>
            <a:ext cx="11793168" cy="539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3F955-B63D-40A2-BFBC-2892B93D4E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12" y="395926"/>
            <a:ext cx="9128032" cy="4176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0F9172-B7F1-48B8-9721-87073C261972}"/>
              </a:ext>
            </a:extLst>
          </p:cNvPr>
          <p:cNvSpPr txBox="1"/>
          <p:nvPr/>
        </p:nvSpPr>
        <p:spPr>
          <a:xfrm>
            <a:off x="604562" y="417418"/>
            <a:ext cx="473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8 Element Dipole Circular Array</a:t>
            </a:r>
          </a:p>
        </p:txBody>
      </p:sp>
    </p:spTree>
    <p:extLst>
      <p:ext uri="{BB962C8B-B14F-4D97-AF65-F5344CB8AC3E}">
        <p14:creationId xmlns:p14="http://schemas.microsoft.com/office/powerpoint/2010/main" val="412922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E78EF9-C3E3-433F-A5FB-02454F9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Coupling Matrix Norm vs Tx Separation </a:t>
            </a:r>
            <a:r>
              <a:rPr lang="en-US" sz="3200" kern="12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Circular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BC87140-0B67-4E7B-BE7C-1203D2E38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31378"/>
            <a:ext cx="10334625" cy="47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745B19-C87E-44C0-AE25-9ACEE0FF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6" t="12732" r="33417" b="39861"/>
          <a:stretch/>
        </p:blipFill>
        <p:spPr>
          <a:xfrm>
            <a:off x="870541" y="1227103"/>
            <a:ext cx="3424399" cy="2653287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09C275E-DD60-482C-AD6B-40A7C0B48C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t="8750" r="18813" b="12518"/>
          <a:stretch/>
        </p:blipFill>
        <p:spPr>
          <a:xfrm>
            <a:off x="4846798" y="0"/>
            <a:ext cx="5363527" cy="4136475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9BFCB7-FEFC-4B75-9DB9-0AF79C55C0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3" t="29805" r="18955" b="22604"/>
          <a:stretch/>
        </p:blipFill>
        <p:spPr>
          <a:xfrm>
            <a:off x="4663440" y="3291111"/>
            <a:ext cx="7627584" cy="3810729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35AE2E-4F52-4548-B05E-616748D28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 t="12428" r="33673" b="40716"/>
          <a:stretch/>
        </p:blipFill>
        <p:spPr>
          <a:xfrm>
            <a:off x="950607" y="4136475"/>
            <a:ext cx="3264268" cy="252921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DC4F4D-80AB-4ABF-83FF-44333626E0D0}"/>
              </a:ext>
            </a:extLst>
          </p:cNvPr>
          <p:cNvSpPr txBox="1"/>
          <p:nvPr/>
        </p:nvSpPr>
        <p:spPr>
          <a:xfrm>
            <a:off x="400804" y="192311"/>
            <a:ext cx="3798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Dipole Rectangular Array</a:t>
            </a:r>
          </a:p>
        </p:txBody>
      </p:sp>
    </p:spTree>
    <p:extLst>
      <p:ext uri="{BB962C8B-B14F-4D97-AF65-F5344CB8AC3E}">
        <p14:creationId xmlns:p14="http://schemas.microsoft.com/office/powerpoint/2010/main" val="212234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746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CMBX12</vt:lpstr>
      <vt:lpstr>CMBX8</vt:lpstr>
      <vt:lpstr>CMR12</vt:lpstr>
      <vt:lpstr>Courier New</vt:lpstr>
      <vt:lpstr>Times New Roman</vt:lpstr>
      <vt:lpstr>Office Theme</vt:lpstr>
      <vt:lpstr>Mutual Coupling in MIMO systems</vt:lpstr>
      <vt:lpstr>Prerequisites for Simulation</vt:lpstr>
      <vt:lpstr>Mutual Coupling Matrix</vt:lpstr>
      <vt:lpstr>Generating Mutual Coupling Matrix</vt:lpstr>
      <vt:lpstr>Coupling Matrix Norm vs Tx Separation</vt:lpstr>
      <vt:lpstr>PowerPoint Presentation</vt:lpstr>
      <vt:lpstr>PowerPoint Presentation</vt:lpstr>
      <vt:lpstr>Coupling Matrix Norm vs Tx Separation Circular</vt:lpstr>
      <vt:lpstr>PowerPoint Presentation</vt:lpstr>
      <vt:lpstr>Coupling Matrix Norm vs Tx Separation Rectangular</vt:lpstr>
      <vt:lpstr>Modelling Coupling Matrix Spatial Correlation Matrix</vt:lpstr>
      <vt:lpstr>Performance Metrics of MIMO Channels</vt:lpstr>
      <vt:lpstr>Rayleigh fast fading MIMO Channel Capacity with Mutual Coupling</vt:lpstr>
      <vt:lpstr>Rayleigh Slow fading MIMO Outage Probability with Mutual Coupling</vt:lpstr>
      <vt:lpstr>Rayleigh Slow fading MIMO Channel capacity with 10% Outage</vt:lpstr>
      <vt:lpstr>PowerPoint Presentation</vt:lpstr>
      <vt:lpstr>Extending array to conformal arrays</vt:lpstr>
      <vt:lpstr>PowerPoint Presentation</vt:lpstr>
      <vt:lpstr>Generic MIMO system model  with antenna selection</vt:lpstr>
      <vt:lpstr>Antenna Selection for MIMO Systems</vt:lpstr>
      <vt:lpstr>PowerPoint Presentation</vt:lpstr>
      <vt:lpstr>Modelling Coupling Matrix Spatial Correlation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Coupling in MIMO systems</dc:title>
  <dc:creator>Vetrivel Chelian</dc:creator>
  <cp:lastModifiedBy>Vetrivel Chelian</cp:lastModifiedBy>
  <cp:revision>11</cp:revision>
  <dcterms:created xsi:type="dcterms:W3CDTF">2019-06-03T09:15:35Z</dcterms:created>
  <dcterms:modified xsi:type="dcterms:W3CDTF">2019-06-04T06:01:32Z</dcterms:modified>
</cp:coreProperties>
</file>