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2" r:id="rId3"/>
    <p:sldId id="283" r:id="rId4"/>
    <p:sldId id="284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1" r:id="rId15"/>
    <p:sldId id="266" r:id="rId16"/>
    <p:sldId id="267" r:id="rId17"/>
    <p:sldId id="275" r:id="rId18"/>
    <p:sldId id="276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8455627555633147"/>
          <c:w val="0.93163521161417318"/>
          <c:h val="0.75988098179866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Probability(X=x)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9C-4999-9965-F38E60299C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B9C-4999-9965-F38E60299C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B9C-4999-9965-F38E60299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5067712"/>
        <c:axId val="395068040"/>
      </c:barChart>
      <c:catAx>
        <c:axId val="39506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68040"/>
        <c:crosses val="autoZero"/>
        <c:auto val="1"/>
        <c:lblAlgn val="ctr"/>
        <c:lblOffset val="100"/>
        <c:noMultiLvlLbl val="0"/>
      </c:catAx>
      <c:valAx>
        <c:axId val="39506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6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BD509-C740-4D04-A0F7-6CCB2B51B1F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058A5E-7AE7-413F-A2B2-F94970F22340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73D4AACF-A480-4824-A992-107B5B137BE8}" type="parTrans" cxnId="{C1E48E6B-FE5B-4F72-91AF-BE7146454873}">
      <dgm:prSet/>
      <dgm:spPr/>
      <dgm:t>
        <a:bodyPr/>
        <a:lstStyle/>
        <a:p>
          <a:endParaRPr lang="en-IN"/>
        </a:p>
      </dgm:t>
    </dgm:pt>
    <dgm:pt modelId="{EF2F215B-80E3-4CCA-BFF8-EB5284EB2637}" type="sibTrans" cxnId="{C1E48E6B-FE5B-4F72-91AF-BE7146454873}">
      <dgm:prSet/>
      <dgm:spPr/>
      <dgm:t>
        <a:bodyPr/>
        <a:lstStyle/>
        <a:p>
          <a:endParaRPr lang="en-IN"/>
        </a:p>
      </dgm:t>
    </dgm:pt>
    <dgm:pt modelId="{8C40A73A-271A-4222-9C77-B7A5693404C0}">
      <dgm:prSet phldrT="[Text]"/>
      <dgm:spPr/>
      <dgm:t>
        <a:bodyPr/>
        <a:lstStyle/>
        <a:p>
          <a:r>
            <a:rPr lang="en-IN" dirty="0"/>
            <a:t>Data Mining- Supervised &amp; Unsupervised</a:t>
          </a:r>
        </a:p>
      </dgm:t>
    </dgm:pt>
    <dgm:pt modelId="{49EAE071-1399-4C1D-8691-03D735BDAF57}" type="parTrans" cxnId="{D0956E69-C643-44A0-92DA-93D00A33C17B}">
      <dgm:prSet/>
      <dgm:spPr/>
      <dgm:t>
        <a:bodyPr/>
        <a:lstStyle/>
        <a:p>
          <a:endParaRPr lang="en-IN"/>
        </a:p>
      </dgm:t>
    </dgm:pt>
    <dgm:pt modelId="{0DCE7D0A-27FD-452D-9A4F-70764890AF6D}" type="sibTrans" cxnId="{D0956E69-C643-44A0-92DA-93D00A33C17B}">
      <dgm:prSet/>
      <dgm:spPr/>
      <dgm:t>
        <a:bodyPr/>
        <a:lstStyle/>
        <a:p>
          <a:endParaRPr lang="en-IN"/>
        </a:p>
      </dgm:t>
    </dgm:pt>
    <dgm:pt modelId="{35B088EF-9B82-4D14-93B3-68A9E3E5BAAE}">
      <dgm:prSet phldrT="[Text]"/>
      <dgm:spPr/>
      <dgm:t>
        <a:bodyPr/>
        <a:lstStyle/>
        <a:p>
          <a:r>
            <a:rPr lang="en-IN" dirty="0"/>
            <a:t>Text Mining/ NLP</a:t>
          </a:r>
        </a:p>
      </dgm:t>
    </dgm:pt>
    <dgm:pt modelId="{6B65E284-5587-46CD-A923-920D9D155827}" type="parTrans" cxnId="{C5A1628C-CBAA-45B6-AE1E-6B8AB1F59656}">
      <dgm:prSet/>
      <dgm:spPr/>
      <dgm:t>
        <a:bodyPr/>
        <a:lstStyle/>
        <a:p>
          <a:endParaRPr lang="en-IN"/>
        </a:p>
      </dgm:t>
    </dgm:pt>
    <dgm:pt modelId="{1F4EC6FB-6BD1-428D-8CF2-1A0E4B534D8A}" type="sibTrans" cxnId="{C5A1628C-CBAA-45B6-AE1E-6B8AB1F59656}">
      <dgm:prSet/>
      <dgm:spPr/>
      <dgm:t>
        <a:bodyPr/>
        <a:lstStyle/>
        <a:p>
          <a:endParaRPr lang="en-IN"/>
        </a:p>
      </dgm:t>
    </dgm:pt>
    <dgm:pt modelId="{858B4E29-5E94-4F7E-AC24-1DA38672AB05}">
      <dgm:prSet phldrT="[Text]"/>
      <dgm:spPr/>
      <dgm:t>
        <a:bodyPr/>
        <a:lstStyle/>
        <a:p>
          <a:r>
            <a:rPr lang="en-IN" dirty="0"/>
            <a:t>Data Visualization</a:t>
          </a:r>
        </a:p>
      </dgm:t>
    </dgm:pt>
    <dgm:pt modelId="{C73AE35E-FA3C-4753-94C5-CD7BE2753F80}" type="parTrans" cxnId="{48AB52B5-CBC4-461D-923E-6C8FF1304FFD}">
      <dgm:prSet/>
      <dgm:spPr/>
      <dgm:t>
        <a:bodyPr/>
        <a:lstStyle/>
        <a:p>
          <a:endParaRPr lang="en-IN"/>
        </a:p>
      </dgm:t>
    </dgm:pt>
    <dgm:pt modelId="{EE1765F8-FCC6-4BC6-968E-4BC2ADEF3DAD}" type="sibTrans" cxnId="{48AB52B5-CBC4-461D-923E-6C8FF1304FFD}">
      <dgm:prSet/>
      <dgm:spPr/>
      <dgm:t>
        <a:bodyPr/>
        <a:lstStyle/>
        <a:p>
          <a:endParaRPr lang="en-IN"/>
        </a:p>
      </dgm:t>
    </dgm:pt>
    <dgm:pt modelId="{FE8178AE-EC8B-42F8-9FC4-C43CD7857C66}">
      <dgm:prSet phldrT="[Text]"/>
      <dgm:spPr/>
      <dgm:t>
        <a:bodyPr/>
        <a:lstStyle/>
        <a:p>
          <a:r>
            <a:rPr lang="en-IN" dirty="0"/>
            <a:t>Forecasting</a:t>
          </a:r>
        </a:p>
      </dgm:t>
    </dgm:pt>
    <dgm:pt modelId="{43FE1D11-CD4C-48F8-B1D7-A95B9BD06A6B}" type="parTrans" cxnId="{68A98966-8E88-4FCD-BD2B-1C7C2AD29C8C}">
      <dgm:prSet/>
      <dgm:spPr/>
      <dgm:t>
        <a:bodyPr/>
        <a:lstStyle/>
        <a:p>
          <a:endParaRPr lang="en-IN"/>
        </a:p>
      </dgm:t>
    </dgm:pt>
    <dgm:pt modelId="{9C0098CF-379F-418D-A7B0-BD81EBEDE5C0}" type="sibTrans" cxnId="{68A98966-8E88-4FCD-BD2B-1C7C2AD29C8C}">
      <dgm:prSet/>
      <dgm:spPr/>
      <dgm:t>
        <a:bodyPr/>
        <a:lstStyle/>
        <a:p>
          <a:endParaRPr lang="en-IN"/>
        </a:p>
      </dgm:t>
    </dgm:pt>
    <dgm:pt modelId="{E8241B02-AA17-4084-955D-5141001D8FBE}" type="pres">
      <dgm:prSet presAssocID="{7B4BD509-C740-4D04-A0F7-6CCB2B51B1F1}" presName="arrowDiagram" presStyleCnt="0">
        <dgm:presLayoutVars>
          <dgm:chMax val="5"/>
          <dgm:dir/>
          <dgm:resizeHandles val="exact"/>
        </dgm:presLayoutVars>
      </dgm:prSet>
      <dgm:spPr/>
    </dgm:pt>
    <dgm:pt modelId="{519D7AD2-C782-4BBB-BDC0-62FAAAF63F25}" type="pres">
      <dgm:prSet presAssocID="{7B4BD509-C740-4D04-A0F7-6CCB2B51B1F1}" presName="arrow" presStyleLbl="bgShp" presStyleIdx="0" presStyleCnt="1" custScaleX="146349"/>
      <dgm:spPr/>
    </dgm:pt>
    <dgm:pt modelId="{0F9B293E-381F-4042-9524-D77D2061420C}" type="pres">
      <dgm:prSet presAssocID="{7B4BD509-C740-4D04-A0F7-6CCB2B51B1F1}" presName="arrowDiagram5" presStyleCnt="0"/>
      <dgm:spPr/>
    </dgm:pt>
    <dgm:pt modelId="{AC818E11-5C8D-49E5-92FC-718C779D46B0}" type="pres">
      <dgm:prSet presAssocID="{31058A5E-7AE7-413F-A2B2-F94970F22340}" presName="bullet5a" presStyleLbl="node1" presStyleIdx="0" presStyleCnt="5"/>
      <dgm:spPr/>
    </dgm:pt>
    <dgm:pt modelId="{C2D21B1F-543A-4264-8AD0-8220AC09010C}" type="pres">
      <dgm:prSet presAssocID="{31058A5E-7AE7-413F-A2B2-F94970F22340}" presName="textBox5a" presStyleLbl="revTx" presStyleIdx="0" presStyleCnt="5">
        <dgm:presLayoutVars>
          <dgm:bulletEnabled val="1"/>
        </dgm:presLayoutVars>
      </dgm:prSet>
      <dgm:spPr/>
    </dgm:pt>
    <dgm:pt modelId="{00516F7C-F22A-4BB8-BB7D-F1AA471BA413}" type="pres">
      <dgm:prSet presAssocID="{8C40A73A-271A-4222-9C77-B7A5693404C0}" presName="bullet5b" presStyleLbl="node1" presStyleIdx="1" presStyleCnt="5"/>
      <dgm:spPr/>
    </dgm:pt>
    <dgm:pt modelId="{3F8500E1-49DD-4735-BE76-AFB899C5D80E}" type="pres">
      <dgm:prSet presAssocID="{8C40A73A-271A-4222-9C77-B7A5693404C0}" presName="textBox5b" presStyleLbl="revTx" presStyleIdx="1" presStyleCnt="5">
        <dgm:presLayoutVars>
          <dgm:bulletEnabled val="1"/>
        </dgm:presLayoutVars>
      </dgm:prSet>
      <dgm:spPr/>
    </dgm:pt>
    <dgm:pt modelId="{CDDA8574-AE88-4A15-83AB-184CA4F1276E}" type="pres">
      <dgm:prSet presAssocID="{35B088EF-9B82-4D14-93B3-68A9E3E5BAAE}" presName="bullet5c" presStyleLbl="node1" presStyleIdx="2" presStyleCnt="5"/>
      <dgm:spPr/>
    </dgm:pt>
    <dgm:pt modelId="{7BFBDEA1-49BD-456F-998A-1DB54C2A61A0}" type="pres">
      <dgm:prSet presAssocID="{35B088EF-9B82-4D14-93B3-68A9E3E5BAAE}" presName="textBox5c" presStyleLbl="revTx" presStyleIdx="2" presStyleCnt="5">
        <dgm:presLayoutVars>
          <dgm:bulletEnabled val="1"/>
        </dgm:presLayoutVars>
      </dgm:prSet>
      <dgm:spPr/>
    </dgm:pt>
    <dgm:pt modelId="{E1F30B3A-E62A-42CD-9303-2414B074CD4C}" type="pres">
      <dgm:prSet presAssocID="{858B4E29-5E94-4F7E-AC24-1DA38672AB05}" presName="bullet5d" presStyleLbl="node1" presStyleIdx="3" presStyleCnt="5"/>
      <dgm:spPr/>
    </dgm:pt>
    <dgm:pt modelId="{B674A52D-7138-4270-B15B-2CFFAEE6AA63}" type="pres">
      <dgm:prSet presAssocID="{858B4E29-5E94-4F7E-AC24-1DA38672AB05}" presName="textBox5d" presStyleLbl="revTx" presStyleIdx="3" presStyleCnt="5">
        <dgm:presLayoutVars>
          <dgm:bulletEnabled val="1"/>
        </dgm:presLayoutVars>
      </dgm:prSet>
      <dgm:spPr/>
    </dgm:pt>
    <dgm:pt modelId="{1637C783-25E5-4DE5-8958-CBA96C020823}" type="pres">
      <dgm:prSet presAssocID="{FE8178AE-EC8B-42F8-9FC4-C43CD7857C66}" presName="bullet5e" presStyleLbl="node1" presStyleIdx="4" presStyleCnt="5"/>
      <dgm:spPr/>
    </dgm:pt>
    <dgm:pt modelId="{B5C33DF6-1538-4496-AFFC-34D80306F581}" type="pres">
      <dgm:prSet presAssocID="{FE8178AE-EC8B-42F8-9FC4-C43CD7857C6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FF1A929-AC1E-4DA2-BB57-813B72C35312}" type="presOf" srcId="{7B4BD509-C740-4D04-A0F7-6CCB2B51B1F1}" destId="{E8241B02-AA17-4084-955D-5141001D8FBE}" srcOrd="0" destOrd="0" presId="urn:microsoft.com/office/officeart/2005/8/layout/arrow2"/>
    <dgm:cxn modelId="{A8E34634-715A-4E04-942B-F7584BF3F354}" type="presOf" srcId="{8C40A73A-271A-4222-9C77-B7A5693404C0}" destId="{3F8500E1-49DD-4735-BE76-AFB899C5D80E}" srcOrd="0" destOrd="0" presId="urn:microsoft.com/office/officeart/2005/8/layout/arrow2"/>
    <dgm:cxn modelId="{68A98966-8E88-4FCD-BD2B-1C7C2AD29C8C}" srcId="{7B4BD509-C740-4D04-A0F7-6CCB2B51B1F1}" destId="{FE8178AE-EC8B-42F8-9FC4-C43CD7857C66}" srcOrd="4" destOrd="0" parTransId="{43FE1D11-CD4C-48F8-B1D7-A95B9BD06A6B}" sibTransId="{9C0098CF-379F-418D-A7B0-BD81EBEDE5C0}"/>
    <dgm:cxn modelId="{D0956E69-C643-44A0-92DA-93D00A33C17B}" srcId="{7B4BD509-C740-4D04-A0F7-6CCB2B51B1F1}" destId="{8C40A73A-271A-4222-9C77-B7A5693404C0}" srcOrd="1" destOrd="0" parTransId="{49EAE071-1399-4C1D-8691-03D735BDAF57}" sibTransId="{0DCE7D0A-27FD-452D-9A4F-70764890AF6D}"/>
    <dgm:cxn modelId="{C1E48E6B-FE5B-4F72-91AF-BE7146454873}" srcId="{7B4BD509-C740-4D04-A0F7-6CCB2B51B1F1}" destId="{31058A5E-7AE7-413F-A2B2-F94970F22340}" srcOrd="0" destOrd="0" parTransId="{73D4AACF-A480-4824-A992-107B5B137BE8}" sibTransId="{EF2F215B-80E3-4CCA-BFF8-EB5284EB2637}"/>
    <dgm:cxn modelId="{F9BE2259-6904-408C-B990-DBCBDCBFCC09}" type="presOf" srcId="{858B4E29-5E94-4F7E-AC24-1DA38672AB05}" destId="{B674A52D-7138-4270-B15B-2CFFAEE6AA63}" srcOrd="0" destOrd="0" presId="urn:microsoft.com/office/officeart/2005/8/layout/arrow2"/>
    <dgm:cxn modelId="{C5A1628C-CBAA-45B6-AE1E-6B8AB1F59656}" srcId="{7B4BD509-C740-4D04-A0F7-6CCB2B51B1F1}" destId="{35B088EF-9B82-4D14-93B3-68A9E3E5BAAE}" srcOrd="2" destOrd="0" parTransId="{6B65E284-5587-46CD-A923-920D9D155827}" sibTransId="{1F4EC6FB-6BD1-428D-8CF2-1A0E4B534D8A}"/>
    <dgm:cxn modelId="{3B7D46A8-B929-444F-8A68-63FE70DBA855}" type="presOf" srcId="{31058A5E-7AE7-413F-A2B2-F94970F22340}" destId="{C2D21B1F-543A-4264-8AD0-8220AC09010C}" srcOrd="0" destOrd="0" presId="urn:microsoft.com/office/officeart/2005/8/layout/arrow2"/>
    <dgm:cxn modelId="{F7DED3AE-F1F8-472E-B8BF-8E03E5187390}" type="presOf" srcId="{FE8178AE-EC8B-42F8-9FC4-C43CD7857C66}" destId="{B5C33DF6-1538-4496-AFFC-34D80306F581}" srcOrd="0" destOrd="0" presId="urn:microsoft.com/office/officeart/2005/8/layout/arrow2"/>
    <dgm:cxn modelId="{48AB52B5-CBC4-461D-923E-6C8FF1304FFD}" srcId="{7B4BD509-C740-4D04-A0F7-6CCB2B51B1F1}" destId="{858B4E29-5E94-4F7E-AC24-1DA38672AB05}" srcOrd="3" destOrd="0" parTransId="{C73AE35E-FA3C-4753-94C5-CD7BE2753F80}" sibTransId="{EE1765F8-FCC6-4BC6-968E-4BC2ADEF3DAD}"/>
    <dgm:cxn modelId="{D747CEE0-D270-4299-A5FB-056BFDE9BACA}" type="presOf" srcId="{35B088EF-9B82-4D14-93B3-68A9E3E5BAAE}" destId="{7BFBDEA1-49BD-456F-998A-1DB54C2A61A0}" srcOrd="0" destOrd="0" presId="urn:microsoft.com/office/officeart/2005/8/layout/arrow2"/>
    <dgm:cxn modelId="{E3713BD9-17D8-4A83-B773-2C99F4935287}" type="presParOf" srcId="{E8241B02-AA17-4084-955D-5141001D8FBE}" destId="{519D7AD2-C782-4BBB-BDC0-62FAAAF63F25}" srcOrd="0" destOrd="0" presId="urn:microsoft.com/office/officeart/2005/8/layout/arrow2"/>
    <dgm:cxn modelId="{9C4B256C-5A58-4BF6-AD5A-80899998BFC2}" type="presParOf" srcId="{E8241B02-AA17-4084-955D-5141001D8FBE}" destId="{0F9B293E-381F-4042-9524-D77D2061420C}" srcOrd="1" destOrd="0" presId="urn:microsoft.com/office/officeart/2005/8/layout/arrow2"/>
    <dgm:cxn modelId="{CDACBAA3-395C-4BB0-A185-3FC3ADDC59DA}" type="presParOf" srcId="{0F9B293E-381F-4042-9524-D77D2061420C}" destId="{AC818E11-5C8D-49E5-92FC-718C779D46B0}" srcOrd="0" destOrd="0" presId="urn:microsoft.com/office/officeart/2005/8/layout/arrow2"/>
    <dgm:cxn modelId="{E914AD20-9628-4389-B1B9-A346B9A99E0B}" type="presParOf" srcId="{0F9B293E-381F-4042-9524-D77D2061420C}" destId="{C2D21B1F-543A-4264-8AD0-8220AC09010C}" srcOrd="1" destOrd="0" presId="urn:microsoft.com/office/officeart/2005/8/layout/arrow2"/>
    <dgm:cxn modelId="{C2D4E88B-C833-41BB-94FE-F1A2709A1741}" type="presParOf" srcId="{0F9B293E-381F-4042-9524-D77D2061420C}" destId="{00516F7C-F22A-4BB8-BB7D-F1AA471BA413}" srcOrd="2" destOrd="0" presId="urn:microsoft.com/office/officeart/2005/8/layout/arrow2"/>
    <dgm:cxn modelId="{FBA3EB61-BFD4-45D6-9501-A685B67F3A69}" type="presParOf" srcId="{0F9B293E-381F-4042-9524-D77D2061420C}" destId="{3F8500E1-49DD-4735-BE76-AFB899C5D80E}" srcOrd="3" destOrd="0" presId="urn:microsoft.com/office/officeart/2005/8/layout/arrow2"/>
    <dgm:cxn modelId="{1CEE0475-F60E-4314-8804-CB29D650A8DA}" type="presParOf" srcId="{0F9B293E-381F-4042-9524-D77D2061420C}" destId="{CDDA8574-AE88-4A15-83AB-184CA4F1276E}" srcOrd="4" destOrd="0" presId="urn:microsoft.com/office/officeart/2005/8/layout/arrow2"/>
    <dgm:cxn modelId="{8436A8DD-E295-4DCB-A0AB-3905B25DAFA2}" type="presParOf" srcId="{0F9B293E-381F-4042-9524-D77D2061420C}" destId="{7BFBDEA1-49BD-456F-998A-1DB54C2A61A0}" srcOrd="5" destOrd="0" presId="urn:microsoft.com/office/officeart/2005/8/layout/arrow2"/>
    <dgm:cxn modelId="{405CE219-CB85-4B96-B81A-652C88A08D64}" type="presParOf" srcId="{0F9B293E-381F-4042-9524-D77D2061420C}" destId="{E1F30B3A-E62A-42CD-9303-2414B074CD4C}" srcOrd="6" destOrd="0" presId="urn:microsoft.com/office/officeart/2005/8/layout/arrow2"/>
    <dgm:cxn modelId="{072A3838-E62F-4414-B571-BEF076322093}" type="presParOf" srcId="{0F9B293E-381F-4042-9524-D77D2061420C}" destId="{B674A52D-7138-4270-B15B-2CFFAEE6AA63}" srcOrd="7" destOrd="0" presId="urn:microsoft.com/office/officeart/2005/8/layout/arrow2"/>
    <dgm:cxn modelId="{431F6D06-BAF8-4B35-A1CC-3FAB189CFB14}" type="presParOf" srcId="{0F9B293E-381F-4042-9524-D77D2061420C}" destId="{1637C783-25E5-4DE5-8958-CBA96C020823}" srcOrd="8" destOrd="0" presId="urn:microsoft.com/office/officeart/2005/8/layout/arrow2"/>
    <dgm:cxn modelId="{22222433-E2C8-44DF-AC0D-EDE828753622}" type="presParOf" srcId="{0F9B293E-381F-4042-9524-D77D2061420C}" destId="{B5C33DF6-1538-4496-AFFC-34D80306F58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77107-F4A6-4CBF-A5AC-CA1C3A75771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F930618E-9E3B-400B-8CCB-12581509A191}">
      <dgm:prSet phldrT="[Text]"/>
      <dgm:spPr/>
      <dgm:t>
        <a:bodyPr/>
        <a:lstStyle/>
        <a:p>
          <a:r>
            <a:rPr lang="en-IN" dirty="0"/>
            <a:t>Collect the data and the domain knowledge</a:t>
          </a:r>
        </a:p>
      </dgm:t>
    </dgm:pt>
    <dgm:pt modelId="{9880E2F8-5CE0-4EA9-9627-124D0E78CC0D}" type="parTrans" cxnId="{21F4202C-F261-4AFB-8D97-B2757539F8D1}">
      <dgm:prSet/>
      <dgm:spPr/>
      <dgm:t>
        <a:bodyPr/>
        <a:lstStyle/>
        <a:p>
          <a:endParaRPr lang="en-IN"/>
        </a:p>
      </dgm:t>
    </dgm:pt>
    <dgm:pt modelId="{323B24DE-76DF-4B7D-A20E-A3F998DFDB18}" type="sibTrans" cxnId="{21F4202C-F261-4AFB-8D97-B2757539F8D1}">
      <dgm:prSet/>
      <dgm:spPr/>
      <dgm:t>
        <a:bodyPr/>
        <a:lstStyle/>
        <a:p>
          <a:endParaRPr lang="en-IN"/>
        </a:p>
      </dgm:t>
    </dgm:pt>
    <dgm:pt modelId="{BC380790-216B-4101-AD7C-3BDFF49F7984}">
      <dgm:prSet phldrT="[Text]"/>
      <dgm:spPr/>
      <dgm:t>
        <a:bodyPr/>
        <a:lstStyle/>
        <a:p>
          <a:r>
            <a:rPr lang="en-IN" dirty="0"/>
            <a:t>Confirm datatypes and probabilities</a:t>
          </a:r>
        </a:p>
      </dgm:t>
    </dgm:pt>
    <dgm:pt modelId="{88850F39-FE8D-415C-9A40-4CB5E166447B}" type="parTrans" cxnId="{3017D473-FE36-425F-BE5B-021609E25C94}">
      <dgm:prSet/>
      <dgm:spPr/>
      <dgm:t>
        <a:bodyPr/>
        <a:lstStyle/>
        <a:p>
          <a:endParaRPr lang="en-IN"/>
        </a:p>
      </dgm:t>
    </dgm:pt>
    <dgm:pt modelId="{01699D77-93A1-4505-A949-950ADEFA17A8}" type="sibTrans" cxnId="{3017D473-FE36-425F-BE5B-021609E25C94}">
      <dgm:prSet/>
      <dgm:spPr/>
      <dgm:t>
        <a:bodyPr/>
        <a:lstStyle/>
        <a:p>
          <a:endParaRPr lang="en-IN"/>
        </a:p>
      </dgm:t>
    </dgm:pt>
    <dgm:pt modelId="{79FEFF5B-08B6-47FF-8D74-D5960418363C}">
      <dgm:prSet phldrT="[Text]"/>
      <dgm:spPr/>
      <dgm:t>
        <a:bodyPr/>
        <a:lstStyle/>
        <a:p>
          <a:r>
            <a:rPr lang="en-IN" dirty="0"/>
            <a:t>Measures of Central tendency</a:t>
          </a:r>
        </a:p>
      </dgm:t>
    </dgm:pt>
    <dgm:pt modelId="{4C4E0722-E029-4246-8FDC-62FDC3347CEC}" type="parTrans" cxnId="{5AFBE620-1141-406D-8EA9-578CD54B6D5F}">
      <dgm:prSet/>
      <dgm:spPr/>
      <dgm:t>
        <a:bodyPr/>
        <a:lstStyle/>
        <a:p>
          <a:endParaRPr lang="en-IN"/>
        </a:p>
      </dgm:t>
    </dgm:pt>
    <dgm:pt modelId="{35A2CF2D-CFDE-4140-A58E-AEA6AD7C7F90}" type="sibTrans" cxnId="{5AFBE620-1141-406D-8EA9-578CD54B6D5F}">
      <dgm:prSet/>
      <dgm:spPr/>
      <dgm:t>
        <a:bodyPr/>
        <a:lstStyle/>
        <a:p>
          <a:endParaRPr lang="en-IN"/>
        </a:p>
      </dgm:t>
    </dgm:pt>
    <dgm:pt modelId="{546F5625-8D96-486F-8BFC-3E925E6484F0}">
      <dgm:prSet/>
      <dgm:spPr/>
      <dgm:t>
        <a:bodyPr/>
        <a:lstStyle/>
        <a:p>
          <a:r>
            <a:rPr lang="en-IN" dirty="0"/>
            <a:t>Measures of Dispersion</a:t>
          </a:r>
        </a:p>
      </dgm:t>
    </dgm:pt>
    <dgm:pt modelId="{87551802-AA06-457F-BA55-D51EA6F825BD}" type="parTrans" cxnId="{A907499A-076D-43E8-88DC-236067146EE2}">
      <dgm:prSet/>
      <dgm:spPr/>
      <dgm:t>
        <a:bodyPr/>
        <a:lstStyle/>
        <a:p>
          <a:endParaRPr lang="en-IN"/>
        </a:p>
      </dgm:t>
    </dgm:pt>
    <dgm:pt modelId="{C47738D8-F62D-46D0-A510-D3BBA378F36C}" type="sibTrans" cxnId="{A907499A-076D-43E8-88DC-236067146EE2}">
      <dgm:prSet/>
      <dgm:spPr/>
      <dgm:t>
        <a:bodyPr/>
        <a:lstStyle/>
        <a:p>
          <a:endParaRPr lang="en-IN"/>
        </a:p>
      </dgm:t>
    </dgm:pt>
    <dgm:pt modelId="{665CD4AC-1BFE-4818-BE3B-59EB6EFBA58C}">
      <dgm:prSet/>
      <dgm:spPr/>
      <dgm:t>
        <a:bodyPr/>
        <a:lstStyle/>
        <a:p>
          <a:r>
            <a:rPr lang="en-IN" dirty="0"/>
            <a:t>Skewness and Kurtosis</a:t>
          </a:r>
        </a:p>
      </dgm:t>
    </dgm:pt>
    <dgm:pt modelId="{F5A4A9AB-EE07-4BBC-A360-6886BA77E758}" type="parTrans" cxnId="{CA7D1346-D03D-40A0-AC90-A9C42BAC7D5F}">
      <dgm:prSet/>
      <dgm:spPr/>
      <dgm:t>
        <a:bodyPr/>
        <a:lstStyle/>
        <a:p>
          <a:endParaRPr lang="en-IN"/>
        </a:p>
      </dgm:t>
    </dgm:pt>
    <dgm:pt modelId="{C42B0F4E-83F8-456D-BF7A-E703508A6176}" type="sibTrans" cxnId="{CA7D1346-D03D-40A0-AC90-A9C42BAC7D5F}">
      <dgm:prSet/>
      <dgm:spPr/>
      <dgm:t>
        <a:bodyPr/>
        <a:lstStyle/>
        <a:p>
          <a:endParaRPr lang="en-IN"/>
        </a:p>
      </dgm:t>
    </dgm:pt>
    <dgm:pt modelId="{94979D96-E92B-4B28-B36C-A9A8FAFAB0C5}">
      <dgm:prSet/>
      <dgm:spPr/>
      <dgm:t>
        <a:bodyPr/>
        <a:lstStyle/>
        <a:p>
          <a:r>
            <a:rPr lang="en-IN" dirty="0"/>
            <a:t>Graphical Representation</a:t>
          </a:r>
        </a:p>
      </dgm:t>
    </dgm:pt>
    <dgm:pt modelId="{01216599-E003-40C8-92F1-DC5A316AB5AA}" type="parTrans" cxnId="{9BB57C5B-AD5A-41C9-AA33-EFF204033346}">
      <dgm:prSet/>
      <dgm:spPr/>
      <dgm:t>
        <a:bodyPr/>
        <a:lstStyle/>
        <a:p>
          <a:endParaRPr lang="en-IN"/>
        </a:p>
      </dgm:t>
    </dgm:pt>
    <dgm:pt modelId="{29569B0A-406A-4F0C-8C3D-F365F1FF6454}" type="sibTrans" cxnId="{9BB57C5B-AD5A-41C9-AA33-EFF204033346}">
      <dgm:prSet/>
      <dgm:spPr/>
      <dgm:t>
        <a:bodyPr/>
        <a:lstStyle/>
        <a:p>
          <a:endParaRPr lang="en-IN"/>
        </a:p>
      </dgm:t>
    </dgm:pt>
    <dgm:pt modelId="{E1E278B9-93C1-48BC-AEB3-7C6B0C6A5EB5}" type="pres">
      <dgm:prSet presAssocID="{91C77107-F4A6-4CBF-A5AC-CA1C3A75771D}" presName="diagram" presStyleCnt="0">
        <dgm:presLayoutVars>
          <dgm:dir/>
          <dgm:resizeHandles val="exact"/>
        </dgm:presLayoutVars>
      </dgm:prSet>
      <dgm:spPr/>
    </dgm:pt>
    <dgm:pt modelId="{35F19123-EF4F-40F0-9916-D91D9021A426}" type="pres">
      <dgm:prSet presAssocID="{F930618E-9E3B-400B-8CCB-12581509A191}" presName="node" presStyleLbl="node1" presStyleIdx="0" presStyleCnt="6">
        <dgm:presLayoutVars>
          <dgm:bulletEnabled val="1"/>
        </dgm:presLayoutVars>
      </dgm:prSet>
      <dgm:spPr/>
    </dgm:pt>
    <dgm:pt modelId="{FFA027E6-F85C-4CB8-81BB-6060907B7B21}" type="pres">
      <dgm:prSet presAssocID="{323B24DE-76DF-4B7D-A20E-A3F998DFDB18}" presName="sibTrans" presStyleLbl="sibTrans2D1" presStyleIdx="0" presStyleCnt="5"/>
      <dgm:spPr/>
    </dgm:pt>
    <dgm:pt modelId="{686AC596-3F8B-42DD-AB90-25BCB9364516}" type="pres">
      <dgm:prSet presAssocID="{323B24DE-76DF-4B7D-A20E-A3F998DFDB18}" presName="connectorText" presStyleLbl="sibTrans2D1" presStyleIdx="0" presStyleCnt="5"/>
      <dgm:spPr/>
    </dgm:pt>
    <dgm:pt modelId="{644372F6-660A-420A-91FE-6A155408F123}" type="pres">
      <dgm:prSet presAssocID="{BC380790-216B-4101-AD7C-3BDFF49F7984}" presName="node" presStyleLbl="node1" presStyleIdx="1" presStyleCnt="6">
        <dgm:presLayoutVars>
          <dgm:bulletEnabled val="1"/>
        </dgm:presLayoutVars>
      </dgm:prSet>
      <dgm:spPr/>
    </dgm:pt>
    <dgm:pt modelId="{7D2AF47D-694A-4BB2-A172-799685CC7191}" type="pres">
      <dgm:prSet presAssocID="{01699D77-93A1-4505-A949-950ADEFA17A8}" presName="sibTrans" presStyleLbl="sibTrans2D1" presStyleIdx="1" presStyleCnt="5"/>
      <dgm:spPr/>
    </dgm:pt>
    <dgm:pt modelId="{9C9687A0-7078-452C-A9BD-3A73C343C3F9}" type="pres">
      <dgm:prSet presAssocID="{01699D77-93A1-4505-A949-950ADEFA17A8}" presName="connectorText" presStyleLbl="sibTrans2D1" presStyleIdx="1" presStyleCnt="5"/>
      <dgm:spPr/>
    </dgm:pt>
    <dgm:pt modelId="{7E28F90B-DF4E-4A75-B289-7D1F48CC9D3C}" type="pres">
      <dgm:prSet presAssocID="{79FEFF5B-08B6-47FF-8D74-D5960418363C}" presName="node" presStyleLbl="node1" presStyleIdx="2" presStyleCnt="6">
        <dgm:presLayoutVars>
          <dgm:bulletEnabled val="1"/>
        </dgm:presLayoutVars>
      </dgm:prSet>
      <dgm:spPr/>
    </dgm:pt>
    <dgm:pt modelId="{E7EBA3FB-0819-49BF-A50D-E2D5560F2669}" type="pres">
      <dgm:prSet presAssocID="{35A2CF2D-CFDE-4140-A58E-AEA6AD7C7F90}" presName="sibTrans" presStyleLbl="sibTrans2D1" presStyleIdx="2" presStyleCnt="5"/>
      <dgm:spPr/>
    </dgm:pt>
    <dgm:pt modelId="{E67EFF78-A923-4600-9997-F5FD455DABD8}" type="pres">
      <dgm:prSet presAssocID="{35A2CF2D-CFDE-4140-A58E-AEA6AD7C7F90}" presName="connectorText" presStyleLbl="sibTrans2D1" presStyleIdx="2" presStyleCnt="5"/>
      <dgm:spPr/>
    </dgm:pt>
    <dgm:pt modelId="{56683EE4-C1B2-421E-BBCD-9A59BE6768CE}" type="pres">
      <dgm:prSet presAssocID="{546F5625-8D96-486F-8BFC-3E925E6484F0}" presName="node" presStyleLbl="node1" presStyleIdx="3" presStyleCnt="6">
        <dgm:presLayoutVars>
          <dgm:bulletEnabled val="1"/>
        </dgm:presLayoutVars>
      </dgm:prSet>
      <dgm:spPr/>
    </dgm:pt>
    <dgm:pt modelId="{E7EFDAAB-E636-4B54-8D55-12CB2BFC8B99}" type="pres">
      <dgm:prSet presAssocID="{C47738D8-F62D-46D0-A510-D3BBA378F36C}" presName="sibTrans" presStyleLbl="sibTrans2D1" presStyleIdx="3" presStyleCnt="5"/>
      <dgm:spPr/>
    </dgm:pt>
    <dgm:pt modelId="{3C3130B1-16FC-46E3-80B1-22DC3F8D68FB}" type="pres">
      <dgm:prSet presAssocID="{C47738D8-F62D-46D0-A510-D3BBA378F36C}" presName="connectorText" presStyleLbl="sibTrans2D1" presStyleIdx="3" presStyleCnt="5"/>
      <dgm:spPr/>
    </dgm:pt>
    <dgm:pt modelId="{2C94AA2E-FC43-4FF0-8284-08793A3A4166}" type="pres">
      <dgm:prSet presAssocID="{665CD4AC-1BFE-4818-BE3B-59EB6EFBA58C}" presName="node" presStyleLbl="node1" presStyleIdx="4" presStyleCnt="6">
        <dgm:presLayoutVars>
          <dgm:bulletEnabled val="1"/>
        </dgm:presLayoutVars>
      </dgm:prSet>
      <dgm:spPr/>
    </dgm:pt>
    <dgm:pt modelId="{D5A44F54-B0F9-4D32-AED3-57011F81E192}" type="pres">
      <dgm:prSet presAssocID="{C42B0F4E-83F8-456D-BF7A-E703508A6176}" presName="sibTrans" presStyleLbl="sibTrans2D1" presStyleIdx="4" presStyleCnt="5"/>
      <dgm:spPr/>
    </dgm:pt>
    <dgm:pt modelId="{FF8ECFA4-71CA-42AB-9636-FC5ADFB6E03F}" type="pres">
      <dgm:prSet presAssocID="{C42B0F4E-83F8-456D-BF7A-E703508A6176}" presName="connectorText" presStyleLbl="sibTrans2D1" presStyleIdx="4" presStyleCnt="5"/>
      <dgm:spPr/>
    </dgm:pt>
    <dgm:pt modelId="{CC1E226D-CD96-4AB0-836A-D8B3918D7F9A}" type="pres">
      <dgm:prSet presAssocID="{94979D96-E92B-4B28-B36C-A9A8FAFAB0C5}" presName="node" presStyleLbl="node1" presStyleIdx="5" presStyleCnt="6">
        <dgm:presLayoutVars>
          <dgm:bulletEnabled val="1"/>
        </dgm:presLayoutVars>
      </dgm:prSet>
      <dgm:spPr/>
    </dgm:pt>
  </dgm:ptLst>
  <dgm:cxnLst>
    <dgm:cxn modelId="{A39C8E13-B68A-4FCD-AF3C-97C54AD0ADE9}" type="presOf" srcId="{323B24DE-76DF-4B7D-A20E-A3F998DFDB18}" destId="{686AC596-3F8B-42DD-AB90-25BCB9364516}" srcOrd="1" destOrd="0" presId="urn:microsoft.com/office/officeart/2005/8/layout/process5"/>
    <dgm:cxn modelId="{5AFBE620-1141-406D-8EA9-578CD54B6D5F}" srcId="{91C77107-F4A6-4CBF-A5AC-CA1C3A75771D}" destId="{79FEFF5B-08B6-47FF-8D74-D5960418363C}" srcOrd="2" destOrd="0" parTransId="{4C4E0722-E029-4246-8FDC-62FDC3347CEC}" sibTransId="{35A2CF2D-CFDE-4140-A58E-AEA6AD7C7F90}"/>
    <dgm:cxn modelId="{BB98372A-5C9D-4655-9125-F7BA86B058DB}" type="presOf" srcId="{94979D96-E92B-4B28-B36C-A9A8FAFAB0C5}" destId="{CC1E226D-CD96-4AB0-836A-D8B3918D7F9A}" srcOrd="0" destOrd="0" presId="urn:microsoft.com/office/officeart/2005/8/layout/process5"/>
    <dgm:cxn modelId="{21F4202C-F261-4AFB-8D97-B2757539F8D1}" srcId="{91C77107-F4A6-4CBF-A5AC-CA1C3A75771D}" destId="{F930618E-9E3B-400B-8CCB-12581509A191}" srcOrd="0" destOrd="0" parTransId="{9880E2F8-5CE0-4EA9-9627-124D0E78CC0D}" sibTransId="{323B24DE-76DF-4B7D-A20E-A3F998DFDB18}"/>
    <dgm:cxn modelId="{015CA535-B1B2-45DE-AFEF-94B464347E84}" type="presOf" srcId="{79FEFF5B-08B6-47FF-8D74-D5960418363C}" destId="{7E28F90B-DF4E-4A75-B289-7D1F48CC9D3C}" srcOrd="0" destOrd="0" presId="urn:microsoft.com/office/officeart/2005/8/layout/process5"/>
    <dgm:cxn modelId="{9BB57C5B-AD5A-41C9-AA33-EFF204033346}" srcId="{91C77107-F4A6-4CBF-A5AC-CA1C3A75771D}" destId="{94979D96-E92B-4B28-B36C-A9A8FAFAB0C5}" srcOrd="5" destOrd="0" parTransId="{01216599-E003-40C8-92F1-DC5A316AB5AA}" sibTransId="{29569B0A-406A-4F0C-8C3D-F365F1FF6454}"/>
    <dgm:cxn modelId="{D330AA5D-DD9C-4E0C-BF93-1B714F80CABB}" type="presOf" srcId="{91C77107-F4A6-4CBF-A5AC-CA1C3A75771D}" destId="{E1E278B9-93C1-48BC-AEB3-7C6B0C6A5EB5}" srcOrd="0" destOrd="0" presId="urn:microsoft.com/office/officeart/2005/8/layout/process5"/>
    <dgm:cxn modelId="{F5A69A41-6E41-475C-A70A-05BAB83C700D}" type="presOf" srcId="{C47738D8-F62D-46D0-A510-D3BBA378F36C}" destId="{E7EFDAAB-E636-4B54-8D55-12CB2BFC8B99}" srcOrd="0" destOrd="0" presId="urn:microsoft.com/office/officeart/2005/8/layout/process5"/>
    <dgm:cxn modelId="{3F110764-9397-4760-922C-7FC0DCEB6E31}" type="presOf" srcId="{35A2CF2D-CFDE-4140-A58E-AEA6AD7C7F90}" destId="{E67EFF78-A923-4600-9997-F5FD455DABD8}" srcOrd="1" destOrd="0" presId="urn:microsoft.com/office/officeart/2005/8/layout/process5"/>
    <dgm:cxn modelId="{CA7D1346-D03D-40A0-AC90-A9C42BAC7D5F}" srcId="{91C77107-F4A6-4CBF-A5AC-CA1C3A75771D}" destId="{665CD4AC-1BFE-4818-BE3B-59EB6EFBA58C}" srcOrd="4" destOrd="0" parTransId="{F5A4A9AB-EE07-4BBC-A360-6886BA77E758}" sibTransId="{C42B0F4E-83F8-456D-BF7A-E703508A6176}"/>
    <dgm:cxn modelId="{3017D473-FE36-425F-BE5B-021609E25C94}" srcId="{91C77107-F4A6-4CBF-A5AC-CA1C3A75771D}" destId="{BC380790-216B-4101-AD7C-3BDFF49F7984}" srcOrd="1" destOrd="0" parTransId="{88850F39-FE8D-415C-9A40-4CB5E166447B}" sibTransId="{01699D77-93A1-4505-A949-950ADEFA17A8}"/>
    <dgm:cxn modelId="{C5974384-1C43-4D19-9E09-5248E645E6B7}" type="presOf" srcId="{C42B0F4E-83F8-456D-BF7A-E703508A6176}" destId="{D5A44F54-B0F9-4D32-AED3-57011F81E192}" srcOrd="0" destOrd="0" presId="urn:microsoft.com/office/officeart/2005/8/layout/process5"/>
    <dgm:cxn modelId="{61E2318E-8F32-41A6-9D3B-36127199E1D4}" type="presOf" srcId="{546F5625-8D96-486F-8BFC-3E925E6484F0}" destId="{56683EE4-C1B2-421E-BBCD-9A59BE6768CE}" srcOrd="0" destOrd="0" presId="urn:microsoft.com/office/officeart/2005/8/layout/process5"/>
    <dgm:cxn modelId="{03F74F8F-33E1-4618-B330-969BB2F63946}" type="presOf" srcId="{C47738D8-F62D-46D0-A510-D3BBA378F36C}" destId="{3C3130B1-16FC-46E3-80B1-22DC3F8D68FB}" srcOrd="1" destOrd="0" presId="urn:microsoft.com/office/officeart/2005/8/layout/process5"/>
    <dgm:cxn modelId="{A907499A-076D-43E8-88DC-236067146EE2}" srcId="{91C77107-F4A6-4CBF-A5AC-CA1C3A75771D}" destId="{546F5625-8D96-486F-8BFC-3E925E6484F0}" srcOrd="3" destOrd="0" parTransId="{87551802-AA06-457F-BA55-D51EA6F825BD}" sibTransId="{C47738D8-F62D-46D0-A510-D3BBA378F36C}"/>
    <dgm:cxn modelId="{F24B5C9C-8813-4A11-A4A5-C1D14F1A1B1D}" type="presOf" srcId="{C42B0F4E-83F8-456D-BF7A-E703508A6176}" destId="{FF8ECFA4-71CA-42AB-9636-FC5ADFB6E03F}" srcOrd="1" destOrd="0" presId="urn:microsoft.com/office/officeart/2005/8/layout/process5"/>
    <dgm:cxn modelId="{FE9EA7BE-6258-4897-967C-95C6F70BF964}" type="presOf" srcId="{665CD4AC-1BFE-4818-BE3B-59EB6EFBA58C}" destId="{2C94AA2E-FC43-4FF0-8284-08793A3A4166}" srcOrd="0" destOrd="0" presId="urn:microsoft.com/office/officeart/2005/8/layout/process5"/>
    <dgm:cxn modelId="{959C68C2-4231-4227-B430-7727C211CEEE}" type="presOf" srcId="{BC380790-216B-4101-AD7C-3BDFF49F7984}" destId="{644372F6-660A-420A-91FE-6A155408F123}" srcOrd="0" destOrd="0" presId="urn:microsoft.com/office/officeart/2005/8/layout/process5"/>
    <dgm:cxn modelId="{C2743DCF-5D1D-4D38-AB40-813AD78FB5E2}" type="presOf" srcId="{01699D77-93A1-4505-A949-950ADEFA17A8}" destId="{7D2AF47D-694A-4BB2-A172-799685CC7191}" srcOrd="0" destOrd="0" presId="urn:microsoft.com/office/officeart/2005/8/layout/process5"/>
    <dgm:cxn modelId="{F70357D6-F409-4EFF-B401-15A2F6582784}" type="presOf" srcId="{F930618E-9E3B-400B-8CCB-12581509A191}" destId="{35F19123-EF4F-40F0-9916-D91D9021A426}" srcOrd="0" destOrd="0" presId="urn:microsoft.com/office/officeart/2005/8/layout/process5"/>
    <dgm:cxn modelId="{6832C2FA-4ED8-402A-AA95-9CDF1CFFB04D}" type="presOf" srcId="{35A2CF2D-CFDE-4140-A58E-AEA6AD7C7F90}" destId="{E7EBA3FB-0819-49BF-A50D-E2D5560F2669}" srcOrd="0" destOrd="0" presId="urn:microsoft.com/office/officeart/2005/8/layout/process5"/>
    <dgm:cxn modelId="{A42985FD-76DD-476F-AA81-D0A3E45CA7EA}" type="presOf" srcId="{323B24DE-76DF-4B7D-A20E-A3F998DFDB18}" destId="{FFA027E6-F85C-4CB8-81BB-6060907B7B21}" srcOrd="0" destOrd="0" presId="urn:microsoft.com/office/officeart/2005/8/layout/process5"/>
    <dgm:cxn modelId="{992B87FF-C66A-4464-B824-4404A84CF4E7}" type="presOf" srcId="{01699D77-93A1-4505-A949-950ADEFA17A8}" destId="{9C9687A0-7078-452C-A9BD-3A73C343C3F9}" srcOrd="1" destOrd="0" presId="urn:microsoft.com/office/officeart/2005/8/layout/process5"/>
    <dgm:cxn modelId="{3ED0B9FE-3E5E-4021-ADFF-7FF99AA42265}" type="presParOf" srcId="{E1E278B9-93C1-48BC-AEB3-7C6B0C6A5EB5}" destId="{35F19123-EF4F-40F0-9916-D91D9021A426}" srcOrd="0" destOrd="0" presId="urn:microsoft.com/office/officeart/2005/8/layout/process5"/>
    <dgm:cxn modelId="{4234E260-BF1E-4C02-B707-3E8742F648D3}" type="presParOf" srcId="{E1E278B9-93C1-48BC-AEB3-7C6B0C6A5EB5}" destId="{FFA027E6-F85C-4CB8-81BB-6060907B7B21}" srcOrd="1" destOrd="0" presId="urn:microsoft.com/office/officeart/2005/8/layout/process5"/>
    <dgm:cxn modelId="{9E648463-3436-4404-984C-75072CE388CD}" type="presParOf" srcId="{FFA027E6-F85C-4CB8-81BB-6060907B7B21}" destId="{686AC596-3F8B-42DD-AB90-25BCB9364516}" srcOrd="0" destOrd="0" presId="urn:microsoft.com/office/officeart/2005/8/layout/process5"/>
    <dgm:cxn modelId="{9E97F06E-0BD4-47AB-95D3-EE1B13A5937E}" type="presParOf" srcId="{E1E278B9-93C1-48BC-AEB3-7C6B0C6A5EB5}" destId="{644372F6-660A-420A-91FE-6A155408F123}" srcOrd="2" destOrd="0" presId="urn:microsoft.com/office/officeart/2005/8/layout/process5"/>
    <dgm:cxn modelId="{40B1CF02-169F-4135-AEA8-C3DB62C71151}" type="presParOf" srcId="{E1E278B9-93C1-48BC-AEB3-7C6B0C6A5EB5}" destId="{7D2AF47D-694A-4BB2-A172-799685CC7191}" srcOrd="3" destOrd="0" presId="urn:microsoft.com/office/officeart/2005/8/layout/process5"/>
    <dgm:cxn modelId="{F74DFA01-99D3-4230-BFCB-BFEA9FD5154B}" type="presParOf" srcId="{7D2AF47D-694A-4BB2-A172-799685CC7191}" destId="{9C9687A0-7078-452C-A9BD-3A73C343C3F9}" srcOrd="0" destOrd="0" presId="urn:microsoft.com/office/officeart/2005/8/layout/process5"/>
    <dgm:cxn modelId="{052EE812-CB3C-4AEB-A879-257ECA8DFDF6}" type="presParOf" srcId="{E1E278B9-93C1-48BC-AEB3-7C6B0C6A5EB5}" destId="{7E28F90B-DF4E-4A75-B289-7D1F48CC9D3C}" srcOrd="4" destOrd="0" presId="urn:microsoft.com/office/officeart/2005/8/layout/process5"/>
    <dgm:cxn modelId="{F4C7E36E-5C6B-4322-A46E-7C6F0801FE9B}" type="presParOf" srcId="{E1E278B9-93C1-48BC-AEB3-7C6B0C6A5EB5}" destId="{E7EBA3FB-0819-49BF-A50D-E2D5560F2669}" srcOrd="5" destOrd="0" presId="urn:microsoft.com/office/officeart/2005/8/layout/process5"/>
    <dgm:cxn modelId="{1946744F-6D4E-45E9-A75E-F233F5C9C4A8}" type="presParOf" srcId="{E7EBA3FB-0819-49BF-A50D-E2D5560F2669}" destId="{E67EFF78-A923-4600-9997-F5FD455DABD8}" srcOrd="0" destOrd="0" presId="urn:microsoft.com/office/officeart/2005/8/layout/process5"/>
    <dgm:cxn modelId="{EEE9233F-FF5B-4851-AB24-756E03AF2A8A}" type="presParOf" srcId="{E1E278B9-93C1-48BC-AEB3-7C6B0C6A5EB5}" destId="{56683EE4-C1B2-421E-BBCD-9A59BE6768CE}" srcOrd="6" destOrd="0" presId="urn:microsoft.com/office/officeart/2005/8/layout/process5"/>
    <dgm:cxn modelId="{6B557677-646A-4563-AB42-77EFD8B54118}" type="presParOf" srcId="{E1E278B9-93C1-48BC-AEB3-7C6B0C6A5EB5}" destId="{E7EFDAAB-E636-4B54-8D55-12CB2BFC8B99}" srcOrd="7" destOrd="0" presId="urn:microsoft.com/office/officeart/2005/8/layout/process5"/>
    <dgm:cxn modelId="{7B66220E-415E-4F89-8294-2A31FA1F2E85}" type="presParOf" srcId="{E7EFDAAB-E636-4B54-8D55-12CB2BFC8B99}" destId="{3C3130B1-16FC-46E3-80B1-22DC3F8D68FB}" srcOrd="0" destOrd="0" presId="urn:microsoft.com/office/officeart/2005/8/layout/process5"/>
    <dgm:cxn modelId="{9A573383-750B-4F74-AEBD-1AB4190F761D}" type="presParOf" srcId="{E1E278B9-93C1-48BC-AEB3-7C6B0C6A5EB5}" destId="{2C94AA2E-FC43-4FF0-8284-08793A3A4166}" srcOrd="8" destOrd="0" presId="urn:microsoft.com/office/officeart/2005/8/layout/process5"/>
    <dgm:cxn modelId="{E8B13592-810E-442C-9805-D49959FBC292}" type="presParOf" srcId="{E1E278B9-93C1-48BC-AEB3-7C6B0C6A5EB5}" destId="{D5A44F54-B0F9-4D32-AED3-57011F81E192}" srcOrd="9" destOrd="0" presId="urn:microsoft.com/office/officeart/2005/8/layout/process5"/>
    <dgm:cxn modelId="{69C1390C-7553-45E4-BCE8-A7D53F1B2CB5}" type="presParOf" srcId="{D5A44F54-B0F9-4D32-AED3-57011F81E192}" destId="{FF8ECFA4-71CA-42AB-9636-FC5ADFB6E03F}" srcOrd="0" destOrd="0" presId="urn:microsoft.com/office/officeart/2005/8/layout/process5"/>
    <dgm:cxn modelId="{3ED4B738-5449-4557-A7E4-7139B749791F}" type="presParOf" srcId="{E1E278B9-93C1-48BC-AEB3-7C6B0C6A5EB5}" destId="{CC1E226D-CD96-4AB0-836A-D8B3918D7F9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7AD2-C782-4BBB-BDC0-62FAAAF63F25}">
      <dsp:nvSpPr>
        <dsp:cNvPr id="0" name=""/>
        <dsp:cNvSpPr/>
      </dsp:nvSpPr>
      <dsp:spPr>
        <a:xfrm>
          <a:off x="163288" y="0"/>
          <a:ext cx="10189023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18E11-5C8D-49E5-92FC-718C779D46B0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21B1F-543A-4264-8AD0-8220AC09010C}">
      <dsp:nvSpPr>
        <dsp:cNvPr id="0" name=""/>
        <dsp:cNvSpPr/>
      </dsp:nvSpPr>
      <dsp:spPr>
        <a:xfrm>
          <a:off x="2542565" y="3315719"/>
          <a:ext cx="912040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Statistics</a:t>
          </a:r>
        </a:p>
      </dsp:txBody>
      <dsp:txXfrm>
        <a:off x="2542565" y="3315719"/>
        <a:ext cx="912040" cy="1035618"/>
      </dsp:txXfrm>
    </dsp:sp>
    <dsp:sp modelId="{00516F7C-F22A-4BB8-BB7D-F1AA471BA413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500E1-49DD-4735-BE76-AFB899C5D80E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Mining- Supervised &amp; Unsupervised</a:t>
          </a:r>
        </a:p>
      </dsp:txBody>
      <dsp:txXfrm>
        <a:off x="3454605" y="2528127"/>
        <a:ext cx="1155715" cy="1823210"/>
      </dsp:txXfrm>
    </dsp:sp>
    <dsp:sp modelId="{CDDA8574-AE88-4A15-83AB-184CA4F1276E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BDEA1-49BD-456F-998A-1DB54C2A61A0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Text Mining/ NLP</a:t>
          </a:r>
        </a:p>
      </dsp:txBody>
      <dsp:txXfrm>
        <a:off x="4610320" y="1905886"/>
        <a:ext cx="1343693" cy="2445451"/>
      </dsp:txXfrm>
    </dsp:sp>
    <dsp:sp modelId="{E1F30B3A-E62A-42CD-9303-2414B074CD4C}">
      <dsp:nvSpPr>
        <dsp:cNvPr id="0" name=""/>
        <dsp:cNvSpPr/>
      </dsp:nvSpPr>
      <dsp:spPr>
        <a:xfrm>
          <a:off x="5738187" y="122011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4A52D-7138-4270-B15B-2CFFAEE6AA63}">
      <dsp:nvSpPr>
        <dsp:cNvPr id="0" name=""/>
        <dsp:cNvSpPr/>
      </dsp:nvSpPr>
      <dsp:spPr>
        <a:xfrm>
          <a:off x="5954014" y="1435941"/>
          <a:ext cx="1392428" cy="291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Visualization</a:t>
          </a:r>
        </a:p>
      </dsp:txBody>
      <dsp:txXfrm>
        <a:off x="5954014" y="1435941"/>
        <a:ext cx="1392428" cy="2915396"/>
      </dsp:txXfrm>
    </dsp:sp>
    <dsp:sp modelId="{1637C783-25E5-4DE5-8958-CBA96C020823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3DF6-1538-4496-AFFC-34D80306F581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Forecasting</a:t>
          </a:r>
        </a:p>
      </dsp:txBody>
      <dsp:txXfrm>
        <a:off x="7346442" y="1148753"/>
        <a:ext cx="1392428" cy="320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19123-EF4F-40F0-9916-D91D9021A42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Collect the data and the domain knowledge</a:t>
          </a:r>
        </a:p>
      </dsp:txBody>
      <dsp:txXfrm>
        <a:off x="144776" y="50451"/>
        <a:ext cx="2620721" cy="1534246"/>
      </dsp:txXfrm>
    </dsp:sp>
    <dsp:sp modelId="{FFA027E6-F85C-4CB8-81BB-6060907B7B21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3052255" y="615490"/>
        <a:ext cx="403082" cy="404168"/>
      </dsp:txXfrm>
    </dsp:sp>
    <dsp:sp modelId="{644372F6-660A-420A-91FE-6A155408F123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Confirm datatypes and probabilities</a:t>
          </a:r>
        </a:p>
      </dsp:txBody>
      <dsp:txXfrm>
        <a:off x="3947439" y="50451"/>
        <a:ext cx="2620721" cy="1534246"/>
      </dsp:txXfrm>
    </dsp:sp>
    <dsp:sp modelId="{7D2AF47D-694A-4BB2-A172-799685CC7191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6854918" y="615490"/>
        <a:ext cx="403082" cy="404168"/>
      </dsp:txXfrm>
    </dsp:sp>
    <dsp:sp modelId="{7E28F90B-DF4E-4A75-B289-7D1F48CC9D3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Measures of Central tendency</a:t>
          </a:r>
        </a:p>
      </dsp:txBody>
      <dsp:txXfrm>
        <a:off x="7750101" y="50451"/>
        <a:ext cx="2620721" cy="1534246"/>
      </dsp:txXfrm>
    </dsp:sp>
    <dsp:sp modelId="{E7EBA3FB-0819-49BF-A50D-E2D5560F266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 rot="-5400000">
        <a:off x="8858378" y="1871456"/>
        <a:ext cx="404168" cy="403082"/>
      </dsp:txXfrm>
    </dsp:sp>
    <dsp:sp modelId="{56683EE4-C1B2-421E-BBCD-9A59BE6768C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Measures of Dispersion</a:t>
          </a:r>
        </a:p>
      </dsp:txBody>
      <dsp:txXfrm>
        <a:off x="7750101" y="2766639"/>
        <a:ext cx="2620721" cy="1534246"/>
      </dsp:txXfrm>
    </dsp:sp>
    <dsp:sp modelId="{E7EFDAAB-E636-4B54-8D55-12CB2BFC8B9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 rot="10800000">
        <a:off x="7060261" y="3331678"/>
        <a:ext cx="403082" cy="404168"/>
      </dsp:txXfrm>
    </dsp:sp>
    <dsp:sp modelId="{2C94AA2E-FC43-4FF0-8284-08793A3A4166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Skewness and Kurtosis</a:t>
          </a:r>
        </a:p>
      </dsp:txBody>
      <dsp:txXfrm>
        <a:off x="3947439" y="2766639"/>
        <a:ext cx="2620721" cy="1534246"/>
      </dsp:txXfrm>
    </dsp:sp>
    <dsp:sp modelId="{D5A44F54-B0F9-4D32-AED3-57011F81E19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 rot="10800000">
        <a:off x="3257598" y="3331678"/>
        <a:ext cx="403082" cy="404168"/>
      </dsp:txXfrm>
    </dsp:sp>
    <dsp:sp modelId="{CC1E226D-CD96-4AB0-836A-D8B3918D7F9A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Graphical Representation</a:t>
          </a:r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11:51.38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5:11.9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7T17:55:56.5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7T17:56:00.32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7T17:56:03.04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11:56.01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12:06.78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0.90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2.9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3.73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5.22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6.85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5:03.5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C709-F4A6-4C68-82EB-090F39D7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AB8CA-3ED5-45DC-8C7B-A0D1C791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C2F3-86A3-4FFA-94BF-DB5C2039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B07F-A6F7-4450-BDA8-C5244412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C22A-8F08-475E-94D1-78705CD7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997-2C0D-48AF-AE44-471D7518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A97E-29C0-4EB3-94D0-8321CAFC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F834-A25A-4DFA-82EC-C3E4AE5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C2A0-FD2E-4C5C-A35C-DCE95FA9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1D7C-34E4-4968-AD42-0CD022A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12D8-0730-4FA0-A9F0-EC8C8597B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E579C-DB14-4B6C-875B-A0DA2E71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A4E4-F2D2-46A8-BE0D-A20343E7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CD52-F97E-4C5F-BF53-FB3DD11E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7B60-ABFF-409F-92DA-4B0E6D5A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2610-8691-465B-A2D7-404FCE05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ECFC-1369-46CB-8F34-BC2AD06D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E2A3-23E7-4938-8655-9DBFE4F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D485-B348-463B-B538-871FC454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D87E-91C2-4030-B4F8-BAEFC20C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2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2AFB-F7DD-4204-9CF6-F8951AC9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E05ED-B61A-499E-9B1A-6A1507E2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0B18-A471-475E-BC4A-7113B626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DEDE-81D9-417B-9357-BD9EA58A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8C9B-024E-454C-9FD0-4DE3728F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178C-30FD-4563-95AA-4600F2F9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823-C281-4103-9B85-CF561C273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278-9658-4267-B982-DD6474524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5714-F556-46F1-A2BD-429D2CDC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9C14-C55B-459D-9221-33FE47D0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F3BC-B55D-4013-B484-E325DFE5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2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7D9-713A-4880-8CB0-0DDF5C52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3A89-D658-4E4F-84BF-17258585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EA76-4447-4C3E-9E2F-75D63058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0F90A-01B7-4FC6-8610-2754236B7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AEADA-21E0-4CF2-9BEA-231AFDEB8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4069-E07C-4F52-98D2-05CD6E52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DC895-902C-450C-BC2E-30C051A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B7DBC-491C-4B13-864B-50CBD8BA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D268-B253-426D-BAD7-8E24E8BF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99BD0-44D2-4493-8F37-72FAFD8A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1A054-95B9-4C22-AD77-6A661DCB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0E5AB-41AA-4FCF-8878-F39870B9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14C99-846B-4B7A-8D41-2FB28C2D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2E7DA-E46F-41B9-B107-AA5EA0FC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2F51-91ED-4AC0-B5D6-4E78A00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6E8-C90F-492D-9C09-E041CB57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7A37-CB92-45EC-B2A5-8471866D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587B-6E9C-46E9-B7DD-81C589D00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F8A5-93A6-4461-A627-89ED4971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DEF18-C772-45F1-B1B6-E7076E16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6F28-3A99-4697-A064-E82C2278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8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47EC-186C-4761-92E2-87100840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25965-4BDB-4926-95F4-F25555A7C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B6332-D088-4419-AFAA-FFD17249A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BD55-6BBB-48BA-8020-CF8E3932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9ED58-E67D-4C81-9E6E-CA4D460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E2ED-1503-4A0D-B6F9-BFA15C34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9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6241-CC19-45D6-9FC5-6A76AD2D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4DA6-700F-487D-98C8-82EC6EE3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37DC-CBC0-4A22-B911-B5AC0869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C7C7-EDF1-40E1-8805-5E1EF08833E8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A07D-812A-4CC8-82DD-BF8C7E6FF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49DD-8E4C-4E63-BF15-88FD3F52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A77D-ED21-4D5C-8722-51F637261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hyperlink" Target="https://www.remix3d.com/details/G009SXKVWJTK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remix3d.com/details/G009SX7VFZ9F" TargetMode="External"/><Relationship Id="rId5" Type="http://schemas.openxmlformats.org/officeDocument/2006/relationships/image" Target="../media/image10.png"/><Relationship Id="rId10" Type="http://schemas.microsoft.com/office/2017/06/relationships/model3d" Target="../media/model3d2.glb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image" Target="../media/image2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image" Target="../media/image17.png"/><Relationship Id="rId2" Type="http://schemas.openxmlformats.org/officeDocument/2006/relationships/image" Target="../media/image15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23" Type="http://schemas.openxmlformats.org/officeDocument/2006/relationships/customXml" Target="../ink/ink13.xml"/><Relationship Id="rId10" Type="http://schemas.openxmlformats.org/officeDocument/2006/relationships/customXml" Target="../ink/ink7.xml"/><Relationship Id="rId19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22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D4E3-AF06-4044-967E-3924AE68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BASIC STATISTICS CLASS-1</a:t>
            </a:r>
          </a:p>
        </p:txBody>
      </p:sp>
    </p:spTree>
    <p:extLst>
      <p:ext uri="{BB962C8B-B14F-4D97-AF65-F5344CB8AC3E}">
        <p14:creationId xmlns:p14="http://schemas.microsoft.com/office/powerpoint/2010/main" val="240818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9D83-5F44-4EC0-A4B7-98B765F7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IN"/>
              <a:t>Random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63DA-9A56-403B-9337-8C090B9C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2"/>
            <a:ext cx="10515600" cy="5088391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Random Variable </a:t>
            </a:r>
            <a:r>
              <a:rPr lang="en-IN" dirty="0"/>
              <a:t>describes the probabilities from uncertain future numerical outcome of a random process</a:t>
            </a:r>
          </a:p>
          <a:p>
            <a:r>
              <a:rPr lang="en-IN" dirty="0"/>
              <a:t>It’s </a:t>
            </a:r>
            <a:r>
              <a:rPr lang="en-IN" dirty="0">
                <a:solidFill>
                  <a:srgbClr val="FF0000"/>
                </a:solidFill>
              </a:rPr>
              <a:t>variable</a:t>
            </a:r>
            <a:r>
              <a:rPr lang="en-IN" dirty="0"/>
              <a:t> because it can take one of several possible values.</a:t>
            </a:r>
          </a:p>
          <a:p>
            <a:r>
              <a:rPr lang="en-IN" dirty="0"/>
              <a:t>It’s </a:t>
            </a:r>
            <a:r>
              <a:rPr lang="en-IN" dirty="0">
                <a:solidFill>
                  <a:srgbClr val="FF0000"/>
                </a:solidFill>
              </a:rPr>
              <a:t>random</a:t>
            </a:r>
            <a:r>
              <a:rPr lang="en-IN" dirty="0"/>
              <a:t> because there is some chance associated with each possible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EA341-BA08-44A5-A0D6-293EBC0A5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06" y="3595057"/>
            <a:ext cx="3152322" cy="2581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A34C8-7299-4E8B-89D2-CA1909CEC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73" y="3570027"/>
            <a:ext cx="3643086" cy="26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8010-0210-4127-914C-BDB0FA1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0714" cy="883104"/>
          </a:xfrm>
        </p:spPr>
        <p:txBody>
          <a:bodyPr/>
          <a:lstStyle/>
          <a:p>
            <a:r>
              <a:rPr lang="en-IN" dirty="0"/>
              <a:t>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48EC8-AF0B-45BD-BC94-D933F1ADC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𝐼𝑛𝑡𝑒𝑟𝑒𝑠𝑡𝑒𝑑</m:t>
                          </m:r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𝐸𝑣𝑒𝑛𝑡𝑠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𝐸𝑣𝑒𝑛𝑡𝑠</m:t>
                          </m:r>
                        </m:den>
                      </m:f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48EC8-AF0B-45BD-BC94-D933F1ADC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1C3D6-242C-4793-A6A0-2E42487E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0"/>
            <a:ext cx="11829142" cy="3902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9BD45-3611-4269-856E-D168270C5CA8}"/>
              </a:ext>
            </a:extLst>
          </p:cNvPr>
          <p:cNvSpPr txBox="1"/>
          <p:nvPr/>
        </p:nvSpPr>
        <p:spPr>
          <a:xfrm>
            <a:off x="174172" y="4281714"/>
            <a:ext cx="11829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From the Deck of cards: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heart?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three?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card greater than 10?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card greater than 3, less than 8?</a:t>
            </a:r>
          </a:p>
        </p:txBody>
      </p:sp>
    </p:spTree>
    <p:extLst>
      <p:ext uri="{BB962C8B-B14F-4D97-AF65-F5344CB8AC3E}">
        <p14:creationId xmlns:p14="http://schemas.microsoft.com/office/powerpoint/2010/main" val="21913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9056-B82D-4939-980F-DF1FB45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1"/>
            <a:ext cx="10515600" cy="797257"/>
          </a:xfrm>
        </p:spPr>
        <p:txBody>
          <a:bodyPr>
            <a:normAutofit/>
          </a:bodyPr>
          <a:lstStyle/>
          <a:p>
            <a:r>
              <a:rPr lang="en-IN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02E-C615-4690-9DE3-6C057C4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97"/>
            <a:ext cx="10515600" cy="516366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Probability Distribution</a:t>
            </a:r>
            <a:r>
              <a:rPr lang="en-US" dirty="0"/>
              <a:t> is a table or an equation that links each outcome of a statistical experiment with its probability of occurrence.</a:t>
            </a:r>
          </a:p>
          <a:p>
            <a:r>
              <a:rPr lang="en-IN" dirty="0"/>
              <a:t>Consider the table: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1B266-97A4-4405-8531-CA5463E75CFC}"/>
              </a:ext>
            </a:extLst>
          </p:cNvPr>
          <p:cNvGraphicFramePr>
            <a:graphicFrameLocks noGrp="1"/>
          </p:cNvGraphicFramePr>
          <p:nvPr/>
        </p:nvGraphicFramePr>
        <p:xfrm>
          <a:off x="1178560" y="2427978"/>
          <a:ext cx="9834880" cy="282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40">
                  <a:extLst>
                    <a:ext uri="{9D8B030D-6E8A-4147-A177-3AD203B41FA5}">
                      <a16:colId xmlns:a16="http://schemas.microsoft.com/office/drawing/2014/main" val="909030273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945413208"/>
                    </a:ext>
                  </a:extLst>
                </a:gridCol>
              </a:tblGrid>
              <a:tr h="56513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Number of Phone sales (x)</a:t>
                      </a:r>
                    </a:p>
                  </a:txBody>
                  <a:tcPr marL="110642" marR="11064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Probability(X=x)</a:t>
                      </a:r>
                    </a:p>
                  </a:txBody>
                  <a:tcPr marL="110642" marR="11064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4859"/>
                  </a:ext>
                </a:extLst>
              </a:tr>
              <a:tr h="56513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2397307027"/>
                  </a:ext>
                </a:extLst>
              </a:tr>
              <a:tr h="56513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523549496"/>
                  </a:ext>
                </a:extLst>
              </a:tr>
              <a:tr h="56513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3181561223"/>
                  </a:ext>
                </a:extLst>
              </a:tr>
              <a:tr h="565131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1721294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C5DD3-F453-4943-B603-A3F2980F036B}"/>
              </a:ext>
            </a:extLst>
          </p:cNvPr>
          <p:cNvSpPr txBox="1"/>
          <p:nvPr/>
        </p:nvSpPr>
        <p:spPr>
          <a:xfrm>
            <a:off x="1178560" y="5718629"/>
            <a:ext cx="9834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What is the probability of a sale?</a:t>
            </a:r>
          </a:p>
          <a:p>
            <a:r>
              <a:rPr lang="en-IN" sz="2400" dirty="0"/>
              <a:t>What is the probability of at least two sales?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43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F550-3CC4-4A93-B68D-E40982C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81FC-6AB7-4710-B953-E50A4A21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</a:t>
            </a:r>
          </a:p>
          <a:p>
            <a:r>
              <a:rPr lang="en-IN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93966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64CD-5A7B-4582-AAC4-545A77F4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/>
          <a:lstStyle/>
          <a:p>
            <a:r>
              <a:rPr lang="en-IN" dirty="0"/>
              <a:t>Probability Distribution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8E4E87-C877-4C1C-BCB2-7112C5AB9CA4}"/>
              </a:ext>
            </a:extLst>
          </p:cNvPr>
          <p:cNvGraphicFramePr/>
          <p:nvPr/>
        </p:nvGraphicFramePr>
        <p:xfrm>
          <a:off x="2032000" y="1248230"/>
          <a:ext cx="8128000" cy="489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22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404C-721B-4D0A-826F-749254FB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</p:spPr>
        <p:txBody>
          <a:bodyPr>
            <a:normAutofit fontScale="90000"/>
          </a:bodyPr>
          <a:lstStyle/>
          <a:p>
            <a:r>
              <a:rPr lang="en-IN" dirty="0"/>
              <a:t>Sampling Funnel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Content Placeholder 8" descr="disc">
                <a:extLst>
                  <a:ext uri="{FF2B5EF4-FFF2-40B4-BE49-F238E27FC236}">
                    <a16:creationId xmlns:a16="http://schemas.microsoft.com/office/drawing/2014/main" id="{340F2A43-8750-489D-9B37-F61027AC3B4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3866631" y="821501"/>
              <a:ext cx="4034002" cy="139420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34002" cy="13942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am3d:spPr>
                  <am3d:camera>
                    <am3d:pos x="0" y="0" z="69165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87" d="1000000"/>
                    <am3d:preTrans dx="-569740" dy="-11260416" dz="-265469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200290" ay="-73260" az="26668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0319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Content Placeholder 8" descr="disc">
                <a:extLst>
                  <a:ext uri="{FF2B5EF4-FFF2-40B4-BE49-F238E27FC236}">
                    <a16:creationId xmlns:a16="http://schemas.microsoft.com/office/drawing/2014/main" id="{340F2A43-8750-489D-9B37-F61027AC3B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6631" y="821501"/>
                <a:ext cx="4034002" cy="1394207"/>
              </a:xfrm>
              <a:prstGeom prst="rect">
                <a:avLst/>
              </a:prstGeom>
              <a:solidFill>
                <a:schemeClr val="bg1"/>
              </a:solidFill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0" name="3D Model 9" descr="disc">
                <a:extLst>
                  <a:ext uri="{FF2B5EF4-FFF2-40B4-BE49-F238E27FC236}">
                    <a16:creationId xmlns:a16="http://schemas.microsoft.com/office/drawing/2014/main" id="{B6C6AECC-94BF-4493-8C9F-475902B079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9476" y="2215708"/>
              <a:ext cx="3628312" cy="135887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28312" cy="13588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am3d:spPr>
                  <am3d:camera>
                    <am3d:pos x="0" y="0" z="69165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87" d="1000000"/>
                    <am3d:preTrans dx="-569740" dy="-11260416" dz="-265469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99351" ay="-27476" az="9098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54186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0" name="3D Model 9" descr="disc">
                <a:extLst>
                  <a:ext uri="{FF2B5EF4-FFF2-40B4-BE49-F238E27FC236}">
                    <a16:creationId xmlns:a16="http://schemas.microsoft.com/office/drawing/2014/main" id="{B6C6AECC-94BF-4493-8C9F-475902B079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9476" y="2215708"/>
                <a:ext cx="3628312" cy="1358877"/>
              </a:xfrm>
              <a:prstGeom prst="rect">
                <a:avLst/>
              </a:prstGeom>
              <a:solidFill>
                <a:schemeClr val="bg1"/>
              </a:solidFill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Model 10" descr="disc">
                <a:extLst>
                  <a:ext uri="{FF2B5EF4-FFF2-40B4-BE49-F238E27FC236}">
                    <a16:creationId xmlns:a16="http://schemas.microsoft.com/office/drawing/2014/main" id="{86DCEC07-7E41-44D9-8B49-5A4A7A995F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916" y="3574585"/>
              <a:ext cx="3101432" cy="115803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01432" cy="1158039"/>
                    </a:xfrm>
                    <a:prstGeom prst="rect">
                      <a:avLst/>
                    </a:prstGeom>
                  </am3d:spPr>
                  <am3d:camera>
                    <am3d:pos x="0" y="0" z="69165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87" d="1000000"/>
                    <am3d:preTrans dx="-569740" dy="-11260416" dz="-265469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89372" ay="2" az="-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46045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Model 10" descr="disc">
                <a:extLst>
                  <a:ext uri="{FF2B5EF4-FFF2-40B4-BE49-F238E27FC236}">
                    <a16:creationId xmlns:a16="http://schemas.microsoft.com/office/drawing/2014/main" id="{86DCEC07-7E41-44D9-8B49-5A4A7A995F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2916" y="3574585"/>
                <a:ext cx="3101432" cy="1158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" name="3D Model 11" descr="Cone">
                <a:extLst>
                  <a:ext uri="{FF2B5EF4-FFF2-40B4-BE49-F238E27FC236}">
                    <a16:creationId xmlns:a16="http://schemas.microsoft.com/office/drawing/2014/main" id="{E5E9CCC0-E2D9-41D6-BDA6-0A2AC826C4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8541" y="4861379"/>
              <a:ext cx="2290181" cy="2331107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290181" cy="23311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2523218" ay="-3212160" az="-8642324"/>
                    <am3d:postTrans dx="0" dy="0" dz="0"/>
                  </am3d:trans>
                  <am3d:attrSrcUrl r:id="rId11"/>
                  <am3d:raster rName="Office3DRenderer" rVer="16.0.8326">
                    <am3d:blip r:embed="rId12"/>
                  </am3d:raster>
                  <am3d:objViewport viewportSz="36104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" name="3D Model 11" descr="Cone">
                <a:extLst>
                  <a:ext uri="{FF2B5EF4-FFF2-40B4-BE49-F238E27FC236}">
                    <a16:creationId xmlns:a16="http://schemas.microsoft.com/office/drawing/2014/main" id="{E5E9CCC0-E2D9-41D6-BDA6-0A2AC826C4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8541" y="4861379"/>
                <a:ext cx="2290181" cy="2331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87D46-DFD3-4949-87B3-F096367056EA}"/>
              </a:ext>
            </a:extLst>
          </p:cNvPr>
          <p:cNvSpPr txBox="1"/>
          <p:nvPr/>
        </p:nvSpPr>
        <p:spPr>
          <a:xfrm>
            <a:off x="4738541" y="1249907"/>
            <a:ext cx="243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POPULATION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E85BF-E831-443F-98F8-441F27FA9296}"/>
              </a:ext>
            </a:extLst>
          </p:cNvPr>
          <p:cNvSpPr txBox="1"/>
          <p:nvPr/>
        </p:nvSpPr>
        <p:spPr>
          <a:xfrm>
            <a:off x="4667873" y="2608784"/>
            <a:ext cx="243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FRAMING 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48E4D-5B13-4644-BB1C-CE23CDD034F6}"/>
              </a:ext>
            </a:extLst>
          </p:cNvPr>
          <p:cNvSpPr txBox="1"/>
          <p:nvPr/>
        </p:nvSpPr>
        <p:spPr>
          <a:xfrm>
            <a:off x="4738541" y="3967661"/>
            <a:ext cx="23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E6A57-5D77-42D4-A43C-B555488AC244}"/>
              </a:ext>
            </a:extLst>
          </p:cNvPr>
          <p:cNvSpPr txBox="1"/>
          <p:nvPr/>
        </p:nvSpPr>
        <p:spPr>
          <a:xfrm>
            <a:off x="5317574" y="4996945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09087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E9D9-A3D0-4978-84D1-DEFE5830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3337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5E5136-2E83-41A6-A135-413BBF78FF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84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C109-DDE6-4309-AE12-20D41B8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IN" dirty="0"/>
              <a:t>Measures of 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1A54-FEE1-4239-9CA7-40D39F575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623934"/>
              </a:xfrm>
            </p:spPr>
            <p:txBody>
              <a:bodyPr/>
              <a:lstStyle/>
              <a:p>
                <a:r>
                  <a:rPr lang="en-IN" b="1" dirty="0"/>
                  <a:t>Mean/Average</a:t>
                </a:r>
                <a:r>
                  <a:rPr lang="en-IN" dirty="0"/>
                  <a:t>: Central values of discrete set of numbers.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Population mean</a:t>
                </a:r>
                <a:r>
                  <a:rPr lang="en-IN" dirty="0"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Sample mean</a:t>
                </a:r>
                <a:r>
                  <a:rPr lang="en-IN" dirty="0"/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b="1" dirty="0"/>
                  <a:t>Median</a:t>
                </a:r>
                <a:r>
                  <a:rPr lang="en-IN" dirty="0"/>
                  <a:t>: Middle value of the data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b="1" dirty="0"/>
                  <a:t>Mode</a:t>
                </a:r>
                <a:r>
                  <a:rPr lang="en-IN" dirty="0"/>
                  <a:t>: Most occurring value of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1A54-FEE1-4239-9CA7-40D39F575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623934"/>
              </a:xfrm>
              <a:blipFill>
                <a:blip r:embed="rId2"/>
                <a:stretch>
                  <a:fillRect l="-1043" t="-2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3A03-0AE3-4168-A98D-66D5BB39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4" y="262935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64063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DD0F-8B2D-43DE-A037-B9E8F167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6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3E94C66A-110B-455C-835F-D708A14EC1D1}"/>
              </a:ext>
            </a:extLst>
          </p:cNvPr>
          <p:cNvSpPr/>
          <p:nvPr/>
        </p:nvSpPr>
        <p:spPr>
          <a:xfrm>
            <a:off x="609599" y="1988457"/>
            <a:ext cx="3976914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6AD8E-1DF4-4355-AF62-103F5D8A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3" y="3429000"/>
            <a:ext cx="2938527" cy="23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F5E48-EDB1-43F2-B81F-A45A0451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3" y="4619451"/>
            <a:ext cx="2938527" cy="231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2B0D38-82B5-4FCA-86B6-08C91150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8" y="2329823"/>
            <a:ext cx="2938527" cy="23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AF9A5-4031-4DD7-8CEE-4C89939F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8" y="3432068"/>
            <a:ext cx="2938527" cy="231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323F2-F345-4058-9858-2E363623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8" y="4619451"/>
            <a:ext cx="2938527" cy="231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245014-5D56-4737-A711-D69D63177F06}"/>
                  </a:ext>
                </a:extLst>
              </p14:cNvPr>
              <p14:cNvContentPartPr/>
              <p14:nvPr/>
            </p14:nvContentPartPr>
            <p14:xfrm>
              <a:off x="2757377" y="452803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245014-5D56-4737-A711-D69D63177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737" y="446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03E5AE-2212-41C7-B4BC-833518134A01}"/>
                  </a:ext>
                </a:extLst>
              </p14:cNvPr>
              <p14:cNvContentPartPr/>
              <p14:nvPr/>
            </p14:nvContentPartPr>
            <p14:xfrm>
              <a:off x="9244937" y="333787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03E5AE-2212-41C7-B4BC-833518134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1937" y="327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C93325-9430-4726-954A-E29BD30ACA95}"/>
                  </a:ext>
                </a:extLst>
              </p14:cNvPr>
              <p14:cNvContentPartPr/>
              <p14:nvPr/>
            </p14:nvContentPartPr>
            <p14:xfrm>
              <a:off x="8679377" y="37446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C93325-9430-4726-954A-E29BD30AC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6377" y="3681674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0FDEFD-600D-4799-B970-8D18ECD22854}"/>
              </a:ext>
            </a:extLst>
          </p:cNvPr>
          <p:cNvCxnSpPr/>
          <p:nvPr/>
        </p:nvCxnSpPr>
        <p:spPr>
          <a:xfrm flipV="1">
            <a:off x="3439886" y="1654629"/>
            <a:ext cx="0" cy="67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D41F55-C0B3-44E3-99AE-E699A5EDADF8}"/>
              </a:ext>
            </a:extLst>
          </p:cNvPr>
          <p:cNvCxnSpPr/>
          <p:nvPr/>
        </p:nvCxnSpPr>
        <p:spPr>
          <a:xfrm flipV="1">
            <a:off x="8084457" y="1654629"/>
            <a:ext cx="0" cy="67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D3D6BF-13F6-46A9-8F82-C5BACA4E807E}"/>
              </a:ext>
            </a:extLst>
          </p:cNvPr>
          <p:cNvCxnSpPr>
            <a:cxnSpLocks/>
          </p:cNvCxnSpPr>
          <p:nvPr/>
        </p:nvCxnSpPr>
        <p:spPr>
          <a:xfrm>
            <a:off x="3439886" y="1654629"/>
            <a:ext cx="464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B7CA81-D647-4625-8626-9F87FF0DD61F}"/>
              </a:ext>
            </a:extLst>
          </p:cNvPr>
          <p:cNvCxnSpPr/>
          <p:nvPr/>
        </p:nvCxnSpPr>
        <p:spPr>
          <a:xfrm>
            <a:off x="3439886" y="4851119"/>
            <a:ext cx="0" cy="56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FF2E87-1353-48D6-B142-C81C59A69E8E}"/>
              </a:ext>
            </a:extLst>
          </p:cNvPr>
          <p:cNvCxnSpPr>
            <a:cxnSpLocks/>
          </p:cNvCxnSpPr>
          <p:nvPr/>
        </p:nvCxnSpPr>
        <p:spPr>
          <a:xfrm>
            <a:off x="8084457" y="4851119"/>
            <a:ext cx="0" cy="56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DFE87-451D-4DEA-9585-7EAFF68E8256}"/>
              </a:ext>
            </a:extLst>
          </p:cNvPr>
          <p:cNvCxnSpPr>
            <a:cxnSpLocks/>
          </p:cNvCxnSpPr>
          <p:nvPr/>
        </p:nvCxnSpPr>
        <p:spPr>
          <a:xfrm>
            <a:off x="3439886" y="5413829"/>
            <a:ext cx="464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93E05A-E480-4079-891D-BD7E3950181F}"/>
              </a:ext>
            </a:extLst>
          </p:cNvPr>
          <p:cNvSpPr txBox="1"/>
          <p:nvPr/>
        </p:nvSpPr>
        <p:spPr>
          <a:xfrm>
            <a:off x="4876812" y="1903466"/>
            <a:ext cx="2031986" cy="37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USL= 229mm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4E792-085C-475A-8E60-DD2F3FB69E54}"/>
              </a:ext>
            </a:extLst>
          </p:cNvPr>
          <p:cNvSpPr txBox="1"/>
          <p:nvPr/>
        </p:nvSpPr>
        <p:spPr>
          <a:xfrm>
            <a:off x="5080000" y="4851119"/>
            <a:ext cx="17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LSL =224mm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B8EBE8-6705-4007-8DA3-ECC37CDF5981}"/>
                  </a:ext>
                </a:extLst>
              </p14:cNvPr>
              <p14:cNvContentPartPr/>
              <p14:nvPr/>
            </p14:nvContentPartPr>
            <p14:xfrm>
              <a:off x="1842977" y="2699594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B8EBE8-6705-4007-8DA3-ECC37CDF59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0337" y="2636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F653FF-15BD-44E5-99AE-81EC56F58C4A}"/>
                  </a:ext>
                </a:extLst>
              </p14:cNvPr>
              <p14:cNvContentPartPr/>
              <p14:nvPr/>
            </p14:nvContentPartPr>
            <p14:xfrm>
              <a:off x="2510777" y="2916674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F653FF-15BD-44E5-99AE-81EC56F58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7777" y="2854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1657AD-0734-4A09-B5E2-6ACB35918ED2}"/>
                  </a:ext>
                </a:extLst>
              </p14:cNvPr>
              <p14:cNvContentPartPr/>
              <p14:nvPr/>
            </p14:nvContentPartPr>
            <p14:xfrm>
              <a:off x="3729737" y="2728034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1657AD-0734-4A09-B5E2-6ACB35918E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37" y="266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2B669E-2905-43F0-8967-3208A869174D}"/>
                  </a:ext>
                </a:extLst>
              </p14:cNvPr>
              <p14:cNvContentPartPr/>
              <p14:nvPr/>
            </p14:nvContentPartPr>
            <p14:xfrm>
              <a:off x="1813817" y="42087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2B669E-2905-43F0-8967-3208A86917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177" y="4145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381F8B-5BBF-4855-9EE0-2BE6AFD5BDA8}"/>
                  </a:ext>
                </a:extLst>
              </p14:cNvPr>
              <p14:cNvContentPartPr/>
              <p14:nvPr/>
            </p14:nvContentPartPr>
            <p14:xfrm>
              <a:off x="3729737" y="431023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381F8B-5BBF-4855-9EE0-2BE6AFD5BD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37" y="4247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059057-B824-4C8D-8E3A-12FFCBD76061}"/>
                  </a:ext>
                </a:extLst>
              </p14:cNvPr>
              <p14:cNvContentPartPr/>
              <p14:nvPr/>
            </p14:nvContentPartPr>
            <p14:xfrm>
              <a:off x="9854777" y="40488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059057-B824-4C8D-8E3A-12FFCBD760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2137" y="398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652236-2679-4D3A-96BA-C18FB36E2921}"/>
                  </a:ext>
                </a:extLst>
              </p14:cNvPr>
              <p14:cNvContentPartPr/>
              <p14:nvPr/>
            </p14:nvContentPartPr>
            <p14:xfrm>
              <a:off x="13294577" y="94279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652236-2679-4D3A-96BA-C18FB36E29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258577" y="9071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7787CD-66E2-4AA0-AB85-E82BF54637E9}"/>
                  </a:ext>
                </a:extLst>
              </p:cNvPr>
              <p:cNvSpPr txBox="1"/>
              <p:nvPr/>
            </p:nvSpPr>
            <p:spPr>
              <a:xfrm>
                <a:off x="4194630" y="3337874"/>
                <a:ext cx="389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7787CD-66E2-4AA0-AB85-E82BF5463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30" y="3337874"/>
                <a:ext cx="389364" cy="369332"/>
              </a:xfrm>
              <a:prstGeom prst="rect">
                <a:avLst/>
              </a:prstGeom>
              <a:blipFill>
                <a:blip r:embed="rId18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>
            <a:extLst>
              <a:ext uri="{FF2B5EF4-FFF2-40B4-BE49-F238E27FC236}">
                <a16:creationId xmlns:a16="http://schemas.microsoft.com/office/drawing/2014/main" id="{F7654973-683E-4F1E-B113-4A13D27F0C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2642" y="3417834"/>
            <a:ext cx="402371" cy="36579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16FA78E-A369-40B5-B029-A753AAE8EB3D}"/>
              </a:ext>
            </a:extLst>
          </p:cNvPr>
          <p:cNvSpPr txBox="1"/>
          <p:nvPr/>
        </p:nvSpPr>
        <p:spPr>
          <a:xfrm>
            <a:off x="1041948" y="1437834"/>
            <a:ext cx="216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3DC44-470E-431F-8D77-82878C897333}"/>
              </a:ext>
            </a:extLst>
          </p:cNvPr>
          <p:cNvSpPr txBox="1"/>
          <p:nvPr/>
        </p:nvSpPr>
        <p:spPr>
          <a:xfrm>
            <a:off x="7717667" y="1466634"/>
            <a:ext cx="27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C011F9-1190-4EE6-9AAB-93156A11B7D4}"/>
                  </a:ext>
                </a:extLst>
              </p14:cNvPr>
              <p14:cNvContentPartPr/>
              <p14:nvPr/>
            </p14:nvContentPartPr>
            <p14:xfrm>
              <a:off x="8562817" y="307651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C011F9-1190-4EE6-9AAB-93156A11B7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00177" y="301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628B55-F5C3-4277-B2F0-FAE54577E413}"/>
                  </a:ext>
                </a:extLst>
              </p14:cNvPr>
              <p14:cNvContentPartPr/>
              <p14:nvPr/>
            </p14:nvContentPartPr>
            <p14:xfrm>
              <a:off x="9738577" y="320755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628B55-F5C3-4277-B2F0-FAE54577E4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75577" y="31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C15EBB-8691-4A0F-AEED-F9A18F255F51}"/>
                  </a:ext>
                </a:extLst>
              </p14:cNvPr>
              <p14:cNvContentPartPr/>
              <p14:nvPr/>
            </p14:nvContentPartPr>
            <p14:xfrm>
              <a:off x="9288577" y="401971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C15EBB-8691-4A0F-AEED-F9A18F255F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5937" y="395707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F59DE7D-1DF1-4EC2-BC59-EA87535A455B}"/>
              </a:ext>
            </a:extLst>
          </p:cNvPr>
          <p:cNvSpPr txBox="1"/>
          <p:nvPr/>
        </p:nvSpPr>
        <p:spPr>
          <a:xfrm>
            <a:off x="1842977" y="5950857"/>
            <a:ext cx="910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Dispersion is defined as the distance between the data point to the average</a:t>
            </a:r>
          </a:p>
        </p:txBody>
      </p:sp>
    </p:spTree>
    <p:extLst>
      <p:ext uri="{BB962C8B-B14F-4D97-AF65-F5344CB8AC3E}">
        <p14:creationId xmlns:p14="http://schemas.microsoft.com/office/powerpoint/2010/main" val="17653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2E7-2C13-4886-A927-6DCA4D0D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190953"/>
            <a:ext cx="10976429" cy="7669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5EFED-88C0-4F3A-878D-144058893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686" y="1219200"/>
                <a:ext cx="11829143" cy="53122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Variance</a:t>
                </a:r>
                <a:r>
                  <a:rPr lang="en-IN" dirty="0"/>
                  <a:t>: </a:t>
                </a:r>
                <a:r>
                  <a:rPr lang="en-US" dirty="0"/>
                  <a:t>Variance is a measurement of the spread between numbers in a data set.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Variance</a:t>
                </a:r>
                <a:r>
                  <a:rPr lang="en-US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Sample Variance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</m:nary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b="1" dirty="0"/>
                  <a:t>Standard Deviation</a:t>
                </a:r>
                <a:r>
                  <a:rPr lang="en-IN" dirty="0"/>
                  <a:t>: Standard Deviation is a statistic that measures dispersion of a dataset relative to it’s mean. 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Population Standard Deviation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Sample Standard Deviation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</m:nary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5EFED-88C0-4F3A-878D-144058893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686" y="1219200"/>
                <a:ext cx="11829143" cy="5312228"/>
              </a:xfrm>
              <a:blipFill>
                <a:blip r:embed="rId2"/>
                <a:stretch>
                  <a:fillRect l="-928" t="-2526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0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218-AF80-4A1F-B017-0530ABE8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B2BD9-D41B-41AA-8431-76E56BF6E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Range</a:t>
                </a:r>
                <a:r>
                  <a:rPr lang="en-IN" dirty="0"/>
                  <a:t>:  The difference between lowest and highest values.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B2BD9-D41B-41AA-8431-76E56BF6E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40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770F47-2B94-4DF6-A419-6436D410D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5188C-EF47-4B35-8054-F64E3B987344}"/>
              </a:ext>
            </a:extLst>
          </p:cNvPr>
          <p:cNvSpPr txBox="1"/>
          <p:nvPr/>
        </p:nvSpPr>
        <p:spPr>
          <a:xfrm>
            <a:off x="838200" y="566057"/>
            <a:ext cx="625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COURSE AGENDA</a:t>
            </a:r>
          </a:p>
        </p:txBody>
      </p:sp>
    </p:spTree>
    <p:extLst>
      <p:ext uri="{BB962C8B-B14F-4D97-AF65-F5344CB8AC3E}">
        <p14:creationId xmlns:p14="http://schemas.microsoft.com/office/powerpoint/2010/main" val="179829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BA22-3DC9-46DF-8382-22D94300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C8D6-8365-4F8D-A281-91145100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Datatypes</a:t>
            </a:r>
            <a:r>
              <a:rPr lang="en-IN" dirty="0"/>
              <a:t>- Continuous, Discrete , Nominal, Ordinal, Interval, Ratio, Random Variable, Probability Distribution</a:t>
            </a:r>
          </a:p>
          <a:p>
            <a:r>
              <a:rPr lang="en-IN" dirty="0"/>
              <a:t>First, second, third and Fourth moment business decision.</a:t>
            </a:r>
          </a:p>
          <a:p>
            <a:r>
              <a:rPr lang="en-IN" dirty="0">
                <a:solidFill>
                  <a:srgbClr val="FF0000"/>
                </a:solidFill>
              </a:rPr>
              <a:t>Graphical representation- </a:t>
            </a:r>
            <a:r>
              <a:rPr lang="en-IN" dirty="0"/>
              <a:t>bar plot, histogram, boxplot, scatter diagram</a:t>
            </a:r>
          </a:p>
          <a:p>
            <a:r>
              <a:rPr lang="en-IN" dirty="0"/>
              <a:t>Simple Linear Regression</a:t>
            </a:r>
          </a:p>
          <a:p>
            <a:r>
              <a:rPr lang="en-IN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52610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362E-2CDE-4100-9324-1074862F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38196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B787-2992-41C5-BA03-51CFF62A700C}"/>
              </a:ext>
            </a:extLst>
          </p:cNvPr>
          <p:cNvSpPr txBox="1"/>
          <p:nvPr/>
        </p:nvSpPr>
        <p:spPr>
          <a:xfrm>
            <a:off x="1175657" y="1944914"/>
            <a:ext cx="252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064DB-B995-4A87-9E95-880802A8A3BE}"/>
              </a:ext>
            </a:extLst>
          </p:cNvPr>
          <p:cNvSpPr txBox="1"/>
          <p:nvPr/>
        </p:nvSpPr>
        <p:spPr>
          <a:xfrm>
            <a:off x="8345714" y="1944914"/>
            <a:ext cx="267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QUALITATIVE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C226D-7A16-478E-B15C-BED99865DA2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438400" y="2468134"/>
            <a:ext cx="1625600" cy="159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8B9B26-FEBD-49FA-A67D-4AEFD0FBBF7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006929" y="2468134"/>
            <a:ext cx="1431471" cy="159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4165D-3230-48F4-A880-2615E21CC90B}"/>
              </a:ext>
            </a:extLst>
          </p:cNvPr>
          <p:cNvSpPr txBox="1"/>
          <p:nvPr/>
        </p:nvSpPr>
        <p:spPr>
          <a:xfrm>
            <a:off x="206829" y="406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AD494-9345-435C-B98D-C734359290BA}"/>
              </a:ext>
            </a:extLst>
          </p:cNvPr>
          <p:cNvSpPr txBox="1"/>
          <p:nvPr/>
        </p:nvSpPr>
        <p:spPr>
          <a:xfrm>
            <a:off x="3309257" y="4064000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DISCRETE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198B-E8B0-490F-9900-978C2E0B9CA2}"/>
              </a:ext>
            </a:extLst>
          </p:cNvPr>
          <p:cNvSpPr txBox="1"/>
          <p:nvPr/>
        </p:nvSpPr>
        <p:spPr>
          <a:xfrm>
            <a:off x="7586435" y="2942901"/>
            <a:ext cx="418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“The sky is beautiful today”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“This towel is so soft”</a:t>
            </a:r>
          </a:p>
        </p:txBody>
      </p:sp>
    </p:spTree>
    <p:extLst>
      <p:ext uri="{BB962C8B-B14F-4D97-AF65-F5344CB8AC3E}">
        <p14:creationId xmlns:p14="http://schemas.microsoft.com/office/powerpoint/2010/main" val="185526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B71D-6931-4437-BF9C-27FA0FC9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158978"/>
            <a:ext cx="10515600" cy="825046"/>
          </a:xfrm>
        </p:spPr>
        <p:txBody>
          <a:bodyPr/>
          <a:lstStyle/>
          <a:p>
            <a:r>
              <a:rPr lang="en-IN" dirty="0"/>
              <a:t>DATA TYPES- Continuous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6EA53-BE34-4EC4-BA62-21324DB9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4" y="984024"/>
            <a:ext cx="3239634" cy="3239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02E19-2CBE-4F00-BB42-8D0381E9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4" y="4323839"/>
            <a:ext cx="3920445" cy="220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EDE24-F8E7-4ACB-8025-45AF1935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71" y="1514860"/>
            <a:ext cx="6502399" cy="45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23A3-9B55-4B56-8EBE-C2E302C9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en-IN"/>
              <a:t>DATA TYPES- Discrete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6F4E-85AE-438D-80B8-BDECF600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952625"/>
            <a:ext cx="4789715" cy="343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43510-0D3C-40B4-9FD8-DADDF98D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34" y="1695450"/>
            <a:ext cx="5621867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459F-B19B-458F-9FBB-39907129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15"/>
            <a:ext cx="10515600" cy="841828"/>
          </a:xfrm>
        </p:spPr>
        <p:txBody>
          <a:bodyPr>
            <a:normAutofit/>
          </a:bodyPr>
          <a:lstStyle/>
          <a:p>
            <a:r>
              <a:rPr lang="en-IN" dirty="0"/>
              <a:t>Data &amp; Measurement Scales-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39D4-1FC3-4998-A3CA-B6A632F6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53848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Nominal</a:t>
            </a:r>
            <a:r>
              <a:rPr lang="en-IN" dirty="0"/>
              <a:t> – Merely labels. No further information can be gleaned. </a:t>
            </a:r>
          </a:p>
          <a:p>
            <a:pPr marL="0" indent="0">
              <a:buNone/>
            </a:pPr>
            <a:r>
              <a:rPr lang="en-IN" dirty="0"/>
              <a:t>E.g.: Coke and Pepsi; Honda and Toyota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Ordinal </a:t>
            </a:r>
            <a:r>
              <a:rPr lang="en-IN" dirty="0"/>
              <a:t>– Conveys Preference Information alone.</a:t>
            </a:r>
          </a:p>
          <a:p>
            <a:pPr marL="0" indent="0">
              <a:buNone/>
            </a:pPr>
            <a:r>
              <a:rPr lang="en-IN" dirty="0"/>
              <a:t>E.g.: I </a:t>
            </a:r>
            <a:r>
              <a:rPr lang="en-IN" dirty="0">
                <a:solidFill>
                  <a:srgbClr val="FF0000"/>
                </a:solidFill>
              </a:rPr>
              <a:t>prefer</a:t>
            </a:r>
            <a:r>
              <a:rPr lang="en-IN" dirty="0"/>
              <a:t> Honda Activa over TVS Jupiter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Interval</a:t>
            </a:r>
            <a:r>
              <a:rPr lang="en-IN" dirty="0"/>
              <a:t> – Conveys relative magnitude information in addition to preference</a:t>
            </a:r>
          </a:p>
          <a:p>
            <a:pPr marL="0" indent="0">
              <a:buNone/>
            </a:pPr>
            <a:r>
              <a:rPr lang="en-IN" dirty="0"/>
              <a:t>E.g.: Ratings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Ratio</a:t>
            </a:r>
            <a:r>
              <a:rPr lang="en-IN" dirty="0"/>
              <a:t> – Conveys information on an absolute scale. </a:t>
            </a:r>
          </a:p>
          <a:p>
            <a:pPr marL="0" indent="0">
              <a:buNone/>
            </a:pPr>
            <a:r>
              <a:rPr lang="en-IN" dirty="0"/>
              <a:t>E.g.: Money Paid</a:t>
            </a:r>
          </a:p>
        </p:txBody>
      </p:sp>
    </p:spTree>
    <p:extLst>
      <p:ext uri="{BB962C8B-B14F-4D97-AF65-F5344CB8AC3E}">
        <p14:creationId xmlns:p14="http://schemas.microsoft.com/office/powerpoint/2010/main" val="164054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A68B-0BC4-41FA-ACD2-4FD9EDFD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84886" cy="433161"/>
          </a:xfrm>
        </p:spPr>
        <p:txBody>
          <a:bodyPr>
            <a:normAutofit fontScale="90000"/>
          </a:bodyPr>
          <a:lstStyle/>
          <a:p>
            <a:r>
              <a:rPr lang="en-IN"/>
              <a:t>Statistical Analysis of Data Types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8952C3-265B-47D2-A9FC-13CAA7A1D4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5086" y="957942"/>
          <a:ext cx="10758716" cy="5036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9679">
                  <a:extLst>
                    <a:ext uri="{9D8B030D-6E8A-4147-A177-3AD203B41FA5}">
                      <a16:colId xmlns:a16="http://schemas.microsoft.com/office/drawing/2014/main" val="1694257370"/>
                    </a:ext>
                  </a:extLst>
                </a:gridCol>
                <a:gridCol w="2689679">
                  <a:extLst>
                    <a:ext uri="{9D8B030D-6E8A-4147-A177-3AD203B41FA5}">
                      <a16:colId xmlns:a16="http://schemas.microsoft.com/office/drawing/2014/main" val="760192693"/>
                    </a:ext>
                  </a:extLst>
                </a:gridCol>
                <a:gridCol w="2689679">
                  <a:extLst>
                    <a:ext uri="{9D8B030D-6E8A-4147-A177-3AD203B41FA5}">
                      <a16:colId xmlns:a16="http://schemas.microsoft.com/office/drawing/2014/main" val="3997704105"/>
                    </a:ext>
                  </a:extLst>
                </a:gridCol>
                <a:gridCol w="2689679">
                  <a:extLst>
                    <a:ext uri="{9D8B030D-6E8A-4147-A177-3AD203B41FA5}">
                      <a16:colId xmlns:a16="http://schemas.microsoft.com/office/drawing/2014/main" val="2949964292"/>
                    </a:ext>
                  </a:extLst>
                </a:gridCol>
              </a:tblGrid>
              <a:tr h="503646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NOMINAL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ORDINAL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INTERVAL</a:t>
                      </a:r>
                      <a:r>
                        <a:rPr lang="en-IN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RATIO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64755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193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/>
                        <a:t>Frequencies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Median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6662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/>
                        <a:t>Percentages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85659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Few Statistical Analysis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Percentages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Frequencies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27905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Some Statistical Analysis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Percentages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Percentages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07090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Variance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Variance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45117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Standard Deviation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Standard Deviation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5666756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Most Statistical Analysis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Ratio of Numbers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1469"/>
                  </a:ext>
                </a:extLst>
              </a:tr>
              <a:tr h="5036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All Statistical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50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576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BASIC STATISTICS CLASS-1</vt:lpstr>
      <vt:lpstr>Revision</vt:lpstr>
      <vt:lpstr>PowerPoint Presentation</vt:lpstr>
      <vt:lpstr>AGENDA</vt:lpstr>
      <vt:lpstr>DATATYPES</vt:lpstr>
      <vt:lpstr>DATA TYPES- Continuous</vt:lpstr>
      <vt:lpstr>DATA TYPES- Discrete</vt:lpstr>
      <vt:lpstr>Data &amp; Measurement Scales- Preliminaries</vt:lpstr>
      <vt:lpstr>Statistical Analysis of Data Types</vt:lpstr>
      <vt:lpstr>Random Variable</vt:lpstr>
      <vt:lpstr>Probability </vt:lpstr>
      <vt:lpstr>PowerPoint Presentation</vt:lpstr>
      <vt:lpstr>Probability Distribution</vt:lpstr>
      <vt:lpstr>Types of Probability Distribution</vt:lpstr>
      <vt:lpstr>Probability Distribution</vt:lpstr>
      <vt:lpstr>Sampling Funnel</vt:lpstr>
      <vt:lpstr>EXPLORATORY DATA ANALYSIS</vt:lpstr>
      <vt:lpstr>PowerPoint Presentation</vt:lpstr>
      <vt:lpstr>Measures of Central Tendency</vt:lpstr>
      <vt:lpstr>Measures of Dispersion</vt:lpstr>
      <vt:lpstr>Measures of Dispersion</vt:lpstr>
      <vt:lpstr>Measures of Dispersion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CLASS-1</dc:title>
  <dc:creator>Shreya Singireddy</dc:creator>
  <cp:lastModifiedBy>Shreya Singireddy</cp:lastModifiedBy>
  <cp:revision>2</cp:revision>
  <dcterms:created xsi:type="dcterms:W3CDTF">2019-05-18T13:12:10Z</dcterms:created>
  <dcterms:modified xsi:type="dcterms:W3CDTF">2019-11-07T05:47:53Z</dcterms:modified>
</cp:coreProperties>
</file>