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70"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5900-C2F4-4147-81B6-1E843D4484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209010-07A3-4499-B3BE-86743030E0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5CA59-1A5F-4C8B-9849-25033F53068A}"/>
              </a:ext>
            </a:extLst>
          </p:cNvPr>
          <p:cNvSpPr>
            <a:spLocks noGrp="1"/>
          </p:cNvSpPr>
          <p:nvPr>
            <p:ph type="dt" sz="half" idx="10"/>
          </p:nvPr>
        </p:nvSpPr>
        <p:spPr/>
        <p:txBody>
          <a:bodyPr/>
          <a:lstStyle/>
          <a:p>
            <a:fld id="{BF66FB73-51E6-4750-BCC6-781179158DC2}" type="datetimeFigureOut">
              <a:rPr lang="en-US" smtClean="0"/>
              <a:t>10/24/2019</a:t>
            </a:fld>
            <a:endParaRPr lang="en-US"/>
          </a:p>
        </p:txBody>
      </p:sp>
      <p:sp>
        <p:nvSpPr>
          <p:cNvPr id="5" name="Footer Placeholder 4">
            <a:extLst>
              <a:ext uri="{FF2B5EF4-FFF2-40B4-BE49-F238E27FC236}">
                <a16:creationId xmlns:a16="http://schemas.microsoft.com/office/drawing/2014/main" id="{827839F2-5F02-4D90-B48B-36BA0D602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E75CC-5018-48E1-B090-874E45C390DC}"/>
              </a:ext>
            </a:extLst>
          </p:cNvPr>
          <p:cNvSpPr>
            <a:spLocks noGrp="1"/>
          </p:cNvSpPr>
          <p:nvPr>
            <p:ph type="sldNum" sz="quarter" idx="12"/>
          </p:nvPr>
        </p:nvSpPr>
        <p:spPr/>
        <p:txBody>
          <a:bodyPr/>
          <a:lstStyle/>
          <a:p>
            <a:fld id="{57F8FB55-0D6D-42B1-A6EC-9B5BBC202A2C}" type="slidenum">
              <a:rPr lang="en-US" smtClean="0"/>
              <a:t>‹#›</a:t>
            </a:fld>
            <a:endParaRPr lang="en-US"/>
          </a:p>
        </p:txBody>
      </p:sp>
    </p:spTree>
    <p:extLst>
      <p:ext uri="{BB962C8B-B14F-4D97-AF65-F5344CB8AC3E}">
        <p14:creationId xmlns:p14="http://schemas.microsoft.com/office/powerpoint/2010/main" val="2456753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119A0-1420-498F-B3E0-45EB20A1B2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55AC65-237E-4AAE-AED4-9AD746B460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06E0C3-FB87-4C62-8A07-3A1BF7CFCE47}"/>
              </a:ext>
            </a:extLst>
          </p:cNvPr>
          <p:cNvSpPr>
            <a:spLocks noGrp="1"/>
          </p:cNvSpPr>
          <p:nvPr>
            <p:ph type="dt" sz="half" idx="10"/>
          </p:nvPr>
        </p:nvSpPr>
        <p:spPr/>
        <p:txBody>
          <a:bodyPr/>
          <a:lstStyle/>
          <a:p>
            <a:fld id="{BF66FB73-51E6-4750-BCC6-781179158DC2}" type="datetimeFigureOut">
              <a:rPr lang="en-US" smtClean="0"/>
              <a:t>10/24/2019</a:t>
            </a:fld>
            <a:endParaRPr lang="en-US"/>
          </a:p>
        </p:txBody>
      </p:sp>
      <p:sp>
        <p:nvSpPr>
          <p:cNvPr id="5" name="Footer Placeholder 4">
            <a:extLst>
              <a:ext uri="{FF2B5EF4-FFF2-40B4-BE49-F238E27FC236}">
                <a16:creationId xmlns:a16="http://schemas.microsoft.com/office/drawing/2014/main" id="{078CF714-72C5-47FB-BF75-0FCC933DD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301A1-7DFE-4A92-8369-C6F272251814}"/>
              </a:ext>
            </a:extLst>
          </p:cNvPr>
          <p:cNvSpPr>
            <a:spLocks noGrp="1"/>
          </p:cNvSpPr>
          <p:nvPr>
            <p:ph type="sldNum" sz="quarter" idx="12"/>
          </p:nvPr>
        </p:nvSpPr>
        <p:spPr/>
        <p:txBody>
          <a:bodyPr/>
          <a:lstStyle/>
          <a:p>
            <a:fld id="{57F8FB55-0D6D-42B1-A6EC-9B5BBC202A2C}" type="slidenum">
              <a:rPr lang="en-US" smtClean="0"/>
              <a:t>‹#›</a:t>
            </a:fld>
            <a:endParaRPr lang="en-US"/>
          </a:p>
        </p:txBody>
      </p:sp>
    </p:spTree>
    <p:extLst>
      <p:ext uri="{BB962C8B-B14F-4D97-AF65-F5344CB8AC3E}">
        <p14:creationId xmlns:p14="http://schemas.microsoft.com/office/powerpoint/2010/main" val="73886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2AA8DD-9C9A-4046-BF73-D8F8D583A5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FA44E4-3537-4326-A202-3353291634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AF85A-0E44-4D95-B21A-E6E95E361293}"/>
              </a:ext>
            </a:extLst>
          </p:cNvPr>
          <p:cNvSpPr>
            <a:spLocks noGrp="1"/>
          </p:cNvSpPr>
          <p:nvPr>
            <p:ph type="dt" sz="half" idx="10"/>
          </p:nvPr>
        </p:nvSpPr>
        <p:spPr/>
        <p:txBody>
          <a:bodyPr/>
          <a:lstStyle/>
          <a:p>
            <a:fld id="{BF66FB73-51E6-4750-BCC6-781179158DC2}" type="datetimeFigureOut">
              <a:rPr lang="en-US" smtClean="0"/>
              <a:t>10/24/2019</a:t>
            </a:fld>
            <a:endParaRPr lang="en-US"/>
          </a:p>
        </p:txBody>
      </p:sp>
      <p:sp>
        <p:nvSpPr>
          <p:cNvPr id="5" name="Footer Placeholder 4">
            <a:extLst>
              <a:ext uri="{FF2B5EF4-FFF2-40B4-BE49-F238E27FC236}">
                <a16:creationId xmlns:a16="http://schemas.microsoft.com/office/drawing/2014/main" id="{E1063E70-693B-4843-A55B-5F555F328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95A25-8C01-4A33-A163-EF1F73F37D95}"/>
              </a:ext>
            </a:extLst>
          </p:cNvPr>
          <p:cNvSpPr>
            <a:spLocks noGrp="1"/>
          </p:cNvSpPr>
          <p:nvPr>
            <p:ph type="sldNum" sz="quarter" idx="12"/>
          </p:nvPr>
        </p:nvSpPr>
        <p:spPr/>
        <p:txBody>
          <a:bodyPr/>
          <a:lstStyle/>
          <a:p>
            <a:fld id="{57F8FB55-0D6D-42B1-A6EC-9B5BBC202A2C}" type="slidenum">
              <a:rPr lang="en-US" smtClean="0"/>
              <a:t>‹#›</a:t>
            </a:fld>
            <a:endParaRPr lang="en-US"/>
          </a:p>
        </p:txBody>
      </p:sp>
    </p:spTree>
    <p:extLst>
      <p:ext uri="{BB962C8B-B14F-4D97-AF65-F5344CB8AC3E}">
        <p14:creationId xmlns:p14="http://schemas.microsoft.com/office/powerpoint/2010/main" val="182610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A90F-16EC-43DB-804A-711AEA7FC4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208FA9-CB6A-48CA-837F-40907EF843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2B356-EF3D-423A-BF27-5FDFC1BE2EDD}"/>
              </a:ext>
            </a:extLst>
          </p:cNvPr>
          <p:cNvSpPr>
            <a:spLocks noGrp="1"/>
          </p:cNvSpPr>
          <p:nvPr>
            <p:ph type="dt" sz="half" idx="10"/>
          </p:nvPr>
        </p:nvSpPr>
        <p:spPr/>
        <p:txBody>
          <a:bodyPr/>
          <a:lstStyle/>
          <a:p>
            <a:fld id="{BF66FB73-51E6-4750-BCC6-781179158DC2}" type="datetimeFigureOut">
              <a:rPr lang="en-US" smtClean="0"/>
              <a:t>10/24/2019</a:t>
            </a:fld>
            <a:endParaRPr lang="en-US"/>
          </a:p>
        </p:txBody>
      </p:sp>
      <p:sp>
        <p:nvSpPr>
          <p:cNvPr id="5" name="Footer Placeholder 4">
            <a:extLst>
              <a:ext uri="{FF2B5EF4-FFF2-40B4-BE49-F238E27FC236}">
                <a16:creationId xmlns:a16="http://schemas.microsoft.com/office/drawing/2014/main" id="{4DC640DA-2C4F-4413-89FE-165D3D0D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20C74-6477-4536-8393-113EC68E672D}"/>
              </a:ext>
            </a:extLst>
          </p:cNvPr>
          <p:cNvSpPr>
            <a:spLocks noGrp="1"/>
          </p:cNvSpPr>
          <p:nvPr>
            <p:ph type="sldNum" sz="quarter" idx="12"/>
          </p:nvPr>
        </p:nvSpPr>
        <p:spPr/>
        <p:txBody>
          <a:bodyPr/>
          <a:lstStyle/>
          <a:p>
            <a:fld id="{57F8FB55-0D6D-42B1-A6EC-9B5BBC202A2C}" type="slidenum">
              <a:rPr lang="en-US" smtClean="0"/>
              <a:t>‹#›</a:t>
            </a:fld>
            <a:endParaRPr lang="en-US"/>
          </a:p>
        </p:txBody>
      </p:sp>
    </p:spTree>
    <p:extLst>
      <p:ext uri="{BB962C8B-B14F-4D97-AF65-F5344CB8AC3E}">
        <p14:creationId xmlns:p14="http://schemas.microsoft.com/office/powerpoint/2010/main" val="2038012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4F12-4658-41EC-A52A-864E09714B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6F8F08-EA06-452C-8645-E2544221E4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50B331-8339-4A8D-AB22-8A73E754EB1D}"/>
              </a:ext>
            </a:extLst>
          </p:cNvPr>
          <p:cNvSpPr>
            <a:spLocks noGrp="1"/>
          </p:cNvSpPr>
          <p:nvPr>
            <p:ph type="dt" sz="half" idx="10"/>
          </p:nvPr>
        </p:nvSpPr>
        <p:spPr/>
        <p:txBody>
          <a:bodyPr/>
          <a:lstStyle/>
          <a:p>
            <a:fld id="{BF66FB73-51E6-4750-BCC6-781179158DC2}" type="datetimeFigureOut">
              <a:rPr lang="en-US" smtClean="0"/>
              <a:t>10/24/2019</a:t>
            </a:fld>
            <a:endParaRPr lang="en-US"/>
          </a:p>
        </p:txBody>
      </p:sp>
      <p:sp>
        <p:nvSpPr>
          <p:cNvPr id="5" name="Footer Placeholder 4">
            <a:extLst>
              <a:ext uri="{FF2B5EF4-FFF2-40B4-BE49-F238E27FC236}">
                <a16:creationId xmlns:a16="http://schemas.microsoft.com/office/drawing/2014/main" id="{84A6A4A1-0E3A-4C31-9CA5-21B0A2209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C31B1-270E-4021-8A93-F1395E90B6E1}"/>
              </a:ext>
            </a:extLst>
          </p:cNvPr>
          <p:cNvSpPr>
            <a:spLocks noGrp="1"/>
          </p:cNvSpPr>
          <p:nvPr>
            <p:ph type="sldNum" sz="quarter" idx="12"/>
          </p:nvPr>
        </p:nvSpPr>
        <p:spPr/>
        <p:txBody>
          <a:bodyPr/>
          <a:lstStyle/>
          <a:p>
            <a:fld id="{57F8FB55-0D6D-42B1-A6EC-9B5BBC202A2C}" type="slidenum">
              <a:rPr lang="en-US" smtClean="0"/>
              <a:t>‹#›</a:t>
            </a:fld>
            <a:endParaRPr lang="en-US"/>
          </a:p>
        </p:txBody>
      </p:sp>
    </p:spTree>
    <p:extLst>
      <p:ext uri="{BB962C8B-B14F-4D97-AF65-F5344CB8AC3E}">
        <p14:creationId xmlns:p14="http://schemas.microsoft.com/office/powerpoint/2010/main" val="136542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95F6-0226-4847-B5D9-5D0081B440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A1B076-89A0-464D-BDF2-F93CD721A2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E7FBCD-4506-43F1-870F-57BB287945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91D44B-41FC-4242-A44C-D002A814CAD2}"/>
              </a:ext>
            </a:extLst>
          </p:cNvPr>
          <p:cNvSpPr>
            <a:spLocks noGrp="1"/>
          </p:cNvSpPr>
          <p:nvPr>
            <p:ph type="dt" sz="half" idx="10"/>
          </p:nvPr>
        </p:nvSpPr>
        <p:spPr/>
        <p:txBody>
          <a:bodyPr/>
          <a:lstStyle/>
          <a:p>
            <a:fld id="{BF66FB73-51E6-4750-BCC6-781179158DC2}" type="datetimeFigureOut">
              <a:rPr lang="en-US" smtClean="0"/>
              <a:t>10/24/2019</a:t>
            </a:fld>
            <a:endParaRPr lang="en-US"/>
          </a:p>
        </p:txBody>
      </p:sp>
      <p:sp>
        <p:nvSpPr>
          <p:cNvPr id="6" name="Footer Placeholder 5">
            <a:extLst>
              <a:ext uri="{FF2B5EF4-FFF2-40B4-BE49-F238E27FC236}">
                <a16:creationId xmlns:a16="http://schemas.microsoft.com/office/drawing/2014/main" id="{59576558-63EE-4B43-9110-BCCCF81C0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6E07D-9476-4357-B54A-326433F82E25}"/>
              </a:ext>
            </a:extLst>
          </p:cNvPr>
          <p:cNvSpPr>
            <a:spLocks noGrp="1"/>
          </p:cNvSpPr>
          <p:nvPr>
            <p:ph type="sldNum" sz="quarter" idx="12"/>
          </p:nvPr>
        </p:nvSpPr>
        <p:spPr/>
        <p:txBody>
          <a:bodyPr/>
          <a:lstStyle/>
          <a:p>
            <a:fld id="{57F8FB55-0D6D-42B1-A6EC-9B5BBC202A2C}" type="slidenum">
              <a:rPr lang="en-US" smtClean="0"/>
              <a:t>‹#›</a:t>
            </a:fld>
            <a:endParaRPr lang="en-US"/>
          </a:p>
        </p:txBody>
      </p:sp>
    </p:spTree>
    <p:extLst>
      <p:ext uri="{BB962C8B-B14F-4D97-AF65-F5344CB8AC3E}">
        <p14:creationId xmlns:p14="http://schemas.microsoft.com/office/powerpoint/2010/main" val="348164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7A88-B915-4C59-858F-2DEB683D0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BBACCA-2B88-491B-AE1F-4F3095DB06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A5EBCF-547F-4945-9F7E-7843217F5B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BB5179-0665-4067-9A8A-30EE50C62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7A761-36C5-445B-A8E5-BCF624AC93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0E0785-455A-4993-B129-6D3EFF3B626E}"/>
              </a:ext>
            </a:extLst>
          </p:cNvPr>
          <p:cNvSpPr>
            <a:spLocks noGrp="1"/>
          </p:cNvSpPr>
          <p:nvPr>
            <p:ph type="dt" sz="half" idx="10"/>
          </p:nvPr>
        </p:nvSpPr>
        <p:spPr/>
        <p:txBody>
          <a:bodyPr/>
          <a:lstStyle/>
          <a:p>
            <a:fld id="{BF66FB73-51E6-4750-BCC6-781179158DC2}" type="datetimeFigureOut">
              <a:rPr lang="en-US" smtClean="0"/>
              <a:t>10/24/2019</a:t>
            </a:fld>
            <a:endParaRPr lang="en-US"/>
          </a:p>
        </p:txBody>
      </p:sp>
      <p:sp>
        <p:nvSpPr>
          <p:cNvPr id="8" name="Footer Placeholder 7">
            <a:extLst>
              <a:ext uri="{FF2B5EF4-FFF2-40B4-BE49-F238E27FC236}">
                <a16:creationId xmlns:a16="http://schemas.microsoft.com/office/drawing/2014/main" id="{9DAA37C0-8EBE-4625-AFA7-50C0922934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D64217-4BA0-4142-B049-0349868022B3}"/>
              </a:ext>
            </a:extLst>
          </p:cNvPr>
          <p:cNvSpPr>
            <a:spLocks noGrp="1"/>
          </p:cNvSpPr>
          <p:nvPr>
            <p:ph type="sldNum" sz="quarter" idx="12"/>
          </p:nvPr>
        </p:nvSpPr>
        <p:spPr/>
        <p:txBody>
          <a:bodyPr/>
          <a:lstStyle/>
          <a:p>
            <a:fld id="{57F8FB55-0D6D-42B1-A6EC-9B5BBC202A2C}" type="slidenum">
              <a:rPr lang="en-US" smtClean="0"/>
              <a:t>‹#›</a:t>
            </a:fld>
            <a:endParaRPr lang="en-US"/>
          </a:p>
        </p:txBody>
      </p:sp>
    </p:spTree>
    <p:extLst>
      <p:ext uri="{BB962C8B-B14F-4D97-AF65-F5344CB8AC3E}">
        <p14:creationId xmlns:p14="http://schemas.microsoft.com/office/powerpoint/2010/main" val="273645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2D59-1ABE-498A-AA31-6B17D40072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B2F9EA-760C-46ED-B7B2-5880EF7A80B4}"/>
              </a:ext>
            </a:extLst>
          </p:cNvPr>
          <p:cNvSpPr>
            <a:spLocks noGrp="1"/>
          </p:cNvSpPr>
          <p:nvPr>
            <p:ph type="dt" sz="half" idx="10"/>
          </p:nvPr>
        </p:nvSpPr>
        <p:spPr/>
        <p:txBody>
          <a:bodyPr/>
          <a:lstStyle/>
          <a:p>
            <a:fld id="{BF66FB73-51E6-4750-BCC6-781179158DC2}" type="datetimeFigureOut">
              <a:rPr lang="en-US" smtClean="0"/>
              <a:t>10/24/2019</a:t>
            </a:fld>
            <a:endParaRPr lang="en-US"/>
          </a:p>
        </p:txBody>
      </p:sp>
      <p:sp>
        <p:nvSpPr>
          <p:cNvPr id="4" name="Footer Placeholder 3">
            <a:extLst>
              <a:ext uri="{FF2B5EF4-FFF2-40B4-BE49-F238E27FC236}">
                <a16:creationId xmlns:a16="http://schemas.microsoft.com/office/drawing/2014/main" id="{087F3BEC-7C35-4444-87E7-178475B2B3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D06813-C62D-4393-8551-916F9D1F057F}"/>
              </a:ext>
            </a:extLst>
          </p:cNvPr>
          <p:cNvSpPr>
            <a:spLocks noGrp="1"/>
          </p:cNvSpPr>
          <p:nvPr>
            <p:ph type="sldNum" sz="quarter" idx="12"/>
          </p:nvPr>
        </p:nvSpPr>
        <p:spPr/>
        <p:txBody>
          <a:bodyPr/>
          <a:lstStyle/>
          <a:p>
            <a:fld id="{57F8FB55-0D6D-42B1-A6EC-9B5BBC202A2C}" type="slidenum">
              <a:rPr lang="en-US" smtClean="0"/>
              <a:t>‹#›</a:t>
            </a:fld>
            <a:endParaRPr lang="en-US"/>
          </a:p>
        </p:txBody>
      </p:sp>
    </p:spTree>
    <p:extLst>
      <p:ext uri="{BB962C8B-B14F-4D97-AF65-F5344CB8AC3E}">
        <p14:creationId xmlns:p14="http://schemas.microsoft.com/office/powerpoint/2010/main" val="318123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D42F0-F277-4D1C-A3C7-AAE590813575}"/>
              </a:ext>
            </a:extLst>
          </p:cNvPr>
          <p:cNvSpPr>
            <a:spLocks noGrp="1"/>
          </p:cNvSpPr>
          <p:nvPr>
            <p:ph type="dt" sz="half" idx="10"/>
          </p:nvPr>
        </p:nvSpPr>
        <p:spPr/>
        <p:txBody>
          <a:bodyPr/>
          <a:lstStyle/>
          <a:p>
            <a:fld id="{BF66FB73-51E6-4750-BCC6-781179158DC2}" type="datetimeFigureOut">
              <a:rPr lang="en-US" smtClean="0"/>
              <a:t>10/24/2019</a:t>
            </a:fld>
            <a:endParaRPr lang="en-US"/>
          </a:p>
        </p:txBody>
      </p:sp>
      <p:sp>
        <p:nvSpPr>
          <p:cNvPr id="3" name="Footer Placeholder 2">
            <a:extLst>
              <a:ext uri="{FF2B5EF4-FFF2-40B4-BE49-F238E27FC236}">
                <a16:creationId xmlns:a16="http://schemas.microsoft.com/office/drawing/2014/main" id="{E165AD4F-7D39-4B72-BA7F-CFE09E7753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A9941B-D5EC-424B-A420-B9EAAFA9B07F}"/>
              </a:ext>
            </a:extLst>
          </p:cNvPr>
          <p:cNvSpPr>
            <a:spLocks noGrp="1"/>
          </p:cNvSpPr>
          <p:nvPr>
            <p:ph type="sldNum" sz="quarter" idx="12"/>
          </p:nvPr>
        </p:nvSpPr>
        <p:spPr/>
        <p:txBody>
          <a:bodyPr/>
          <a:lstStyle/>
          <a:p>
            <a:fld id="{57F8FB55-0D6D-42B1-A6EC-9B5BBC202A2C}" type="slidenum">
              <a:rPr lang="en-US" smtClean="0"/>
              <a:t>‹#›</a:t>
            </a:fld>
            <a:endParaRPr lang="en-US"/>
          </a:p>
        </p:txBody>
      </p:sp>
    </p:spTree>
    <p:extLst>
      <p:ext uri="{BB962C8B-B14F-4D97-AF65-F5344CB8AC3E}">
        <p14:creationId xmlns:p14="http://schemas.microsoft.com/office/powerpoint/2010/main" val="76236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43FA-9812-4B2D-B760-399DE9B197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EC25F1-E176-4AB0-B176-5733A849B2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D89645-F66B-46E2-ACE6-589360B1D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28B11-F337-46A3-A715-710A0F50BA9C}"/>
              </a:ext>
            </a:extLst>
          </p:cNvPr>
          <p:cNvSpPr>
            <a:spLocks noGrp="1"/>
          </p:cNvSpPr>
          <p:nvPr>
            <p:ph type="dt" sz="half" idx="10"/>
          </p:nvPr>
        </p:nvSpPr>
        <p:spPr/>
        <p:txBody>
          <a:bodyPr/>
          <a:lstStyle/>
          <a:p>
            <a:fld id="{BF66FB73-51E6-4750-BCC6-781179158DC2}" type="datetimeFigureOut">
              <a:rPr lang="en-US" smtClean="0"/>
              <a:t>10/24/2019</a:t>
            </a:fld>
            <a:endParaRPr lang="en-US"/>
          </a:p>
        </p:txBody>
      </p:sp>
      <p:sp>
        <p:nvSpPr>
          <p:cNvPr id="6" name="Footer Placeholder 5">
            <a:extLst>
              <a:ext uri="{FF2B5EF4-FFF2-40B4-BE49-F238E27FC236}">
                <a16:creationId xmlns:a16="http://schemas.microsoft.com/office/drawing/2014/main" id="{70D191EB-D831-4DC4-BFB9-0E8792D11C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2B6E1-9EDE-4652-9396-625BB9491A19}"/>
              </a:ext>
            </a:extLst>
          </p:cNvPr>
          <p:cNvSpPr>
            <a:spLocks noGrp="1"/>
          </p:cNvSpPr>
          <p:nvPr>
            <p:ph type="sldNum" sz="quarter" idx="12"/>
          </p:nvPr>
        </p:nvSpPr>
        <p:spPr/>
        <p:txBody>
          <a:bodyPr/>
          <a:lstStyle/>
          <a:p>
            <a:fld id="{57F8FB55-0D6D-42B1-A6EC-9B5BBC202A2C}" type="slidenum">
              <a:rPr lang="en-US" smtClean="0"/>
              <a:t>‹#›</a:t>
            </a:fld>
            <a:endParaRPr lang="en-US"/>
          </a:p>
        </p:txBody>
      </p:sp>
    </p:spTree>
    <p:extLst>
      <p:ext uri="{BB962C8B-B14F-4D97-AF65-F5344CB8AC3E}">
        <p14:creationId xmlns:p14="http://schemas.microsoft.com/office/powerpoint/2010/main" val="87388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5E79-CF98-46C8-A29A-B1EE4095F8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C7F295-E4B2-4E3A-AFCD-8EEE9D507F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5608D1-B6DD-4F91-9587-6E3B0C6BA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AA345-543A-4CD8-B572-73F5B0EDB32A}"/>
              </a:ext>
            </a:extLst>
          </p:cNvPr>
          <p:cNvSpPr>
            <a:spLocks noGrp="1"/>
          </p:cNvSpPr>
          <p:nvPr>
            <p:ph type="dt" sz="half" idx="10"/>
          </p:nvPr>
        </p:nvSpPr>
        <p:spPr/>
        <p:txBody>
          <a:bodyPr/>
          <a:lstStyle/>
          <a:p>
            <a:fld id="{BF66FB73-51E6-4750-BCC6-781179158DC2}" type="datetimeFigureOut">
              <a:rPr lang="en-US" smtClean="0"/>
              <a:t>10/24/2019</a:t>
            </a:fld>
            <a:endParaRPr lang="en-US"/>
          </a:p>
        </p:txBody>
      </p:sp>
      <p:sp>
        <p:nvSpPr>
          <p:cNvPr id="6" name="Footer Placeholder 5">
            <a:extLst>
              <a:ext uri="{FF2B5EF4-FFF2-40B4-BE49-F238E27FC236}">
                <a16:creationId xmlns:a16="http://schemas.microsoft.com/office/drawing/2014/main" id="{FB15F136-580F-4FD5-9FF9-6AB4D15BD7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218A17-0EF4-4192-94A8-A7E12BFCA7D4}"/>
              </a:ext>
            </a:extLst>
          </p:cNvPr>
          <p:cNvSpPr>
            <a:spLocks noGrp="1"/>
          </p:cNvSpPr>
          <p:nvPr>
            <p:ph type="sldNum" sz="quarter" idx="12"/>
          </p:nvPr>
        </p:nvSpPr>
        <p:spPr/>
        <p:txBody>
          <a:bodyPr/>
          <a:lstStyle/>
          <a:p>
            <a:fld id="{57F8FB55-0D6D-42B1-A6EC-9B5BBC202A2C}" type="slidenum">
              <a:rPr lang="en-US" smtClean="0"/>
              <a:t>‹#›</a:t>
            </a:fld>
            <a:endParaRPr lang="en-US"/>
          </a:p>
        </p:txBody>
      </p:sp>
    </p:spTree>
    <p:extLst>
      <p:ext uri="{BB962C8B-B14F-4D97-AF65-F5344CB8AC3E}">
        <p14:creationId xmlns:p14="http://schemas.microsoft.com/office/powerpoint/2010/main" val="218935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6F5AF2-4096-43D9-B4BB-D521397BF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6F5067-E432-468B-8674-D638584CE0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30A99-3EC3-46B5-A57C-342731F1C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6FB73-51E6-4750-BCC6-781179158DC2}" type="datetimeFigureOut">
              <a:rPr lang="en-US" smtClean="0"/>
              <a:t>10/24/2019</a:t>
            </a:fld>
            <a:endParaRPr lang="en-US"/>
          </a:p>
        </p:txBody>
      </p:sp>
      <p:sp>
        <p:nvSpPr>
          <p:cNvPr id="5" name="Footer Placeholder 4">
            <a:extLst>
              <a:ext uri="{FF2B5EF4-FFF2-40B4-BE49-F238E27FC236}">
                <a16:creationId xmlns:a16="http://schemas.microsoft.com/office/drawing/2014/main" id="{E096DF86-F5FB-403F-A883-A46B82C5F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A8A0AA-F5B1-4233-9F7C-FE324AA2A9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F8FB55-0D6D-42B1-A6EC-9B5BBC202A2C}" type="slidenum">
              <a:rPr lang="en-US" smtClean="0"/>
              <a:t>‹#›</a:t>
            </a:fld>
            <a:endParaRPr lang="en-US"/>
          </a:p>
        </p:txBody>
      </p:sp>
    </p:spTree>
    <p:extLst>
      <p:ext uri="{BB962C8B-B14F-4D97-AF65-F5344CB8AC3E}">
        <p14:creationId xmlns:p14="http://schemas.microsoft.com/office/powerpoint/2010/main" val="406275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596531-7A67-4131-81F7-9262983610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12191980" cy="6857999"/>
          </a:xfrm>
          <a:prstGeom prst="rect">
            <a:avLst/>
          </a:prstGeom>
        </p:spPr>
      </p:pic>
      <p:sp>
        <p:nvSpPr>
          <p:cNvPr id="2" name="Title 1">
            <a:extLst>
              <a:ext uri="{FF2B5EF4-FFF2-40B4-BE49-F238E27FC236}">
                <a16:creationId xmlns:a16="http://schemas.microsoft.com/office/drawing/2014/main" id="{29E54E9D-9AC2-45CA-91E0-143FE0405052}"/>
              </a:ext>
            </a:extLst>
          </p:cNvPr>
          <p:cNvSpPr>
            <a:spLocks noGrp="1"/>
          </p:cNvSpPr>
          <p:nvPr>
            <p:ph type="ctrTitle"/>
          </p:nvPr>
        </p:nvSpPr>
        <p:spPr>
          <a:xfrm>
            <a:off x="3367548" y="5766620"/>
            <a:ext cx="6027174" cy="862780"/>
          </a:xfrm>
          <a:solidFill>
            <a:schemeClr val="bg1"/>
          </a:solidFill>
          <a:ln>
            <a:solidFill>
              <a:schemeClr val="bg1"/>
            </a:solidFill>
          </a:ln>
        </p:spPr>
        <p:txBody>
          <a:bodyPr>
            <a:normAutofit fontScale="90000"/>
          </a:bodyPr>
          <a:lstStyle/>
          <a:p>
            <a:r>
              <a:rPr lang="en-US" dirty="0">
                <a:solidFill>
                  <a:schemeClr val="accent1">
                    <a:lumMod val="50000"/>
                  </a:schemeClr>
                </a:solidFill>
              </a:rPr>
              <a:t>NEURAL NETWORKS</a:t>
            </a:r>
            <a:endParaRPr lang="en-IN" dirty="0">
              <a:solidFill>
                <a:schemeClr val="accent1">
                  <a:lumMod val="50000"/>
                </a:schemeClr>
              </a:solidFill>
            </a:endParaRPr>
          </a:p>
        </p:txBody>
      </p:sp>
    </p:spTree>
    <p:extLst>
      <p:ext uri="{BB962C8B-B14F-4D97-AF65-F5344CB8AC3E}">
        <p14:creationId xmlns:p14="http://schemas.microsoft.com/office/powerpoint/2010/main" val="1612621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EE86E4-6865-4D31-9EBF-6E6CE0E667C2}"/>
              </a:ext>
            </a:extLst>
          </p:cNvPr>
          <p:cNvSpPr>
            <a:spLocks noGrp="1"/>
          </p:cNvSpPr>
          <p:nvPr>
            <p:ph type="title"/>
          </p:nvPr>
        </p:nvSpPr>
        <p:spPr>
          <a:xfrm>
            <a:off x="838200" y="365125"/>
            <a:ext cx="10515600" cy="1325563"/>
          </a:xfrm>
        </p:spPr>
        <p:txBody>
          <a:bodyPr/>
          <a:lstStyle/>
          <a:p>
            <a:r>
              <a:rPr lang="en-US" dirty="0">
                <a:solidFill>
                  <a:schemeClr val="accent1">
                    <a:lumMod val="75000"/>
                  </a:schemeClr>
                </a:solidFill>
              </a:rPr>
              <a:t>Support Vector Machines</a:t>
            </a:r>
          </a:p>
        </p:txBody>
      </p:sp>
      <p:sp>
        <p:nvSpPr>
          <p:cNvPr id="7" name="Content Placeholder 6">
            <a:extLst>
              <a:ext uri="{FF2B5EF4-FFF2-40B4-BE49-F238E27FC236}">
                <a16:creationId xmlns:a16="http://schemas.microsoft.com/office/drawing/2014/main" id="{6E8C47D6-44F8-4909-BE84-13244CCE5B25}"/>
              </a:ext>
            </a:extLst>
          </p:cNvPr>
          <p:cNvSpPr>
            <a:spLocks noGrp="1"/>
          </p:cNvSpPr>
          <p:nvPr>
            <p:ph idx="1"/>
          </p:nvPr>
        </p:nvSpPr>
        <p:spPr/>
        <p:txBody>
          <a:bodyPr/>
          <a:lstStyle/>
          <a:p>
            <a:r>
              <a:rPr lang="en-US" dirty="0"/>
              <a:t>A Support Vector Machine (SVM) can be imagined as a surface that creates a boundary between points of data plotted in multidimensional that represent examples and their feature values.</a:t>
            </a:r>
          </a:p>
          <a:p>
            <a:r>
              <a:rPr lang="en-US" dirty="0"/>
              <a:t>The goal of a SVM is to create a flat boundary called a hyperplane, which divides the space to create fairly homogeneous partitions on either side.</a:t>
            </a:r>
          </a:p>
          <a:p>
            <a:r>
              <a:rPr lang="en-US" dirty="0"/>
              <a:t>SVMs can be adapted for use with nearly any type of learning task, including both classification and numeric prediction.</a:t>
            </a:r>
          </a:p>
          <a:p>
            <a:endParaRPr lang="en-US" dirty="0"/>
          </a:p>
        </p:txBody>
      </p:sp>
    </p:spTree>
    <p:extLst>
      <p:ext uri="{BB962C8B-B14F-4D97-AF65-F5344CB8AC3E}">
        <p14:creationId xmlns:p14="http://schemas.microsoft.com/office/powerpoint/2010/main" val="374549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EA2B-1B1C-44A2-A5AE-DDD5E70EAB7D}"/>
              </a:ext>
            </a:extLst>
          </p:cNvPr>
          <p:cNvSpPr>
            <a:spLocks noGrp="1"/>
          </p:cNvSpPr>
          <p:nvPr>
            <p:ph type="title"/>
          </p:nvPr>
        </p:nvSpPr>
        <p:spPr/>
        <p:txBody>
          <a:bodyPr/>
          <a:lstStyle/>
          <a:p>
            <a:r>
              <a:rPr lang="en-US" dirty="0">
                <a:solidFill>
                  <a:schemeClr val="accent1">
                    <a:lumMod val="75000"/>
                  </a:schemeClr>
                </a:solidFill>
              </a:rPr>
              <a:t>Classification with hyper planes</a:t>
            </a:r>
          </a:p>
        </p:txBody>
      </p:sp>
      <p:sp>
        <p:nvSpPr>
          <p:cNvPr id="3" name="Content Placeholder 2">
            <a:extLst>
              <a:ext uri="{FF2B5EF4-FFF2-40B4-BE49-F238E27FC236}">
                <a16:creationId xmlns:a16="http://schemas.microsoft.com/office/drawing/2014/main" id="{EA081780-5490-40AD-9124-A86FF34F1DFF}"/>
              </a:ext>
            </a:extLst>
          </p:cNvPr>
          <p:cNvSpPr>
            <a:spLocks noGrp="1"/>
          </p:cNvSpPr>
          <p:nvPr>
            <p:ph idx="1"/>
          </p:nvPr>
        </p:nvSpPr>
        <p:spPr/>
        <p:txBody>
          <a:bodyPr/>
          <a:lstStyle/>
          <a:p>
            <a:pPr marL="0" indent="0">
              <a:buNone/>
            </a:pPr>
            <a:r>
              <a:rPr lang="en-US" dirty="0"/>
              <a:t>For example, the following figure depicts hyperplanes that separate groups of circles and squares in two and three dimensions. Because the circles and squares can be separated perfectly by the straight line or flat surface, they are said to be linearly separable</a:t>
            </a:r>
          </a:p>
        </p:txBody>
      </p:sp>
      <p:pic>
        <p:nvPicPr>
          <p:cNvPr id="4" name="Picture 3">
            <a:extLst>
              <a:ext uri="{FF2B5EF4-FFF2-40B4-BE49-F238E27FC236}">
                <a16:creationId xmlns:a16="http://schemas.microsoft.com/office/drawing/2014/main" id="{ED46D093-8300-4CCE-B861-895BCD409093}"/>
              </a:ext>
            </a:extLst>
          </p:cNvPr>
          <p:cNvPicPr>
            <a:picLocks noChangeAspect="1"/>
          </p:cNvPicPr>
          <p:nvPr/>
        </p:nvPicPr>
        <p:blipFill rotWithShape="1">
          <a:blip r:embed="rId2"/>
          <a:srcRect l="3375" t="12366" r="15801" b="25718"/>
          <a:stretch/>
        </p:blipFill>
        <p:spPr>
          <a:xfrm>
            <a:off x="2028824" y="3857626"/>
            <a:ext cx="7372351" cy="2635249"/>
          </a:xfrm>
          <a:prstGeom prst="rect">
            <a:avLst/>
          </a:prstGeom>
        </p:spPr>
      </p:pic>
    </p:spTree>
    <p:extLst>
      <p:ext uri="{BB962C8B-B14F-4D97-AF65-F5344CB8AC3E}">
        <p14:creationId xmlns:p14="http://schemas.microsoft.com/office/powerpoint/2010/main" val="2470966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45476-A770-40E2-B50C-F5782A87B165}"/>
              </a:ext>
            </a:extLst>
          </p:cNvPr>
          <p:cNvSpPr>
            <a:spLocks noGrp="1"/>
          </p:cNvSpPr>
          <p:nvPr>
            <p:ph type="title"/>
          </p:nvPr>
        </p:nvSpPr>
        <p:spPr/>
        <p:txBody>
          <a:bodyPr/>
          <a:lstStyle/>
          <a:p>
            <a:r>
              <a:rPr lang="en-US" dirty="0">
                <a:solidFill>
                  <a:schemeClr val="accent1">
                    <a:lumMod val="75000"/>
                  </a:schemeClr>
                </a:solidFill>
              </a:rPr>
              <a:t>Which is the “best” Fit?</a:t>
            </a:r>
          </a:p>
        </p:txBody>
      </p:sp>
      <p:sp>
        <p:nvSpPr>
          <p:cNvPr id="3" name="Content Placeholder 2">
            <a:extLst>
              <a:ext uri="{FF2B5EF4-FFF2-40B4-BE49-F238E27FC236}">
                <a16:creationId xmlns:a16="http://schemas.microsoft.com/office/drawing/2014/main" id="{40FA2445-9620-49EE-8BE8-731153760B47}"/>
              </a:ext>
            </a:extLst>
          </p:cNvPr>
          <p:cNvSpPr>
            <a:spLocks noGrp="1"/>
          </p:cNvSpPr>
          <p:nvPr>
            <p:ph idx="1"/>
          </p:nvPr>
        </p:nvSpPr>
        <p:spPr/>
        <p:txBody>
          <a:bodyPr/>
          <a:lstStyle/>
          <a:p>
            <a:pPr marL="0" indent="0">
              <a:buNone/>
            </a:pPr>
            <a:r>
              <a:rPr lang="en-US" dirty="0"/>
              <a:t>In two dimensions, the task of the SVM algorithm is to identify a line that separates the two classes. As shown in the following figure, there is more than one choice of dividing line between the groups of circles and squares. How does the algorithm choose?</a:t>
            </a:r>
          </a:p>
        </p:txBody>
      </p:sp>
      <p:pic>
        <p:nvPicPr>
          <p:cNvPr id="4" name="Picture 3">
            <a:extLst>
              <a:ext uri="{FF2B5EF4-FFF2-40B4-BE49-F238E27FC236}">
                <a16:creationId xmlns:a16="http://schemas.microsoft.com/office/drawing/2014/main" id="{79B208ED-8292-4D71-AEAD-913D14526F35}"/>
              </a:ext>
            </a:extLst>
          </p:cNvPr>
          <p:cNvPicPr>
            <a:picLocks noChangeAspect="1"/>
          </p:cNvPicPr>
          <p:nvPr/>
        </p:nvPicPr>
        <p:blipFill rotWithShape="1">
          <a:blip r:embed="rId2"/>
          <a:srcRect l="2178" t="9988" r="6414" b="14825"/>
          <a:stretch/>
        </p:blipFill>
        <p:spPr>
          <a:xfrm>
            <a:off x="1671638" y="3814763"/>
            <a:ext cx="8629650" cy="2843211"/>
          </a:xfrm>
          <a:prstGeom prst="rect">
            <a:avLst/>
          </a:prstGeom>
        </p:spPr>
      </p:pic>
    </p:spTree>
    <p:extLst>
      <p:ext uri="{BB962C8B-B14F-4D97-AF65-F5344CB8AC3E}">
        <p14:creationId xmlns:p14="http://schemas.microsoft.com/office/powerpoint/2010/main" val="796551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E0BD-1728-43B9-AD3C-D72C5B184F1A}"/>
              </a:ext>
            </a:extLst>
          </p:cNvPr>
          <p:cNvSpPr>
            <a:spLocks noGrp="1"/>
          </p:cNvSpPr>
          <p:nvPr>
            <p:ph type="title"/>
          </p:nvPr>
        </p:nvSpPr>
        <p:spPr>
          <a:xfrm>
            <a:off x="838200" y="0"/>
            <a:ext cx="10515600" cy="1000126"/>
          </a:xfrm>
        </p:spPr>
        <p:txBody>
          <a:bodyPr>
            <a:normAutofit/>
          </a:bodyPr>
          <a:lstStyle/>
          <a:p>
            <a:r>
              <a:rPr lang="en-US" dirty="0">
                <a:solidFill>
                  <a:schemeClr val="accent1">
                    <a:lumMod val="75000"/>
                  </a:schemeClr>
                </a:solidFill>
              </a:rPr>
              <a:t>Using kernels for non-linear spaces </a:t>
            </a:r>
          </a:p>
        </p:txBody>
      </p:sp>
      <p:sp>
        <p:nvSpPr>
          <p:cNvPr id="3" name="Content Placeholder 2">
            <a:extLst>
              <a:ext uri="{FF2B5EF4-FFF2-40B4-BE49-F238E27FC236}">
                <a16:creationId xmlns:a16="http://schemas.microsoft.com/office/drawing/2014/main" id="{83D61FBC-E2CD-48F8-AA47-D6EEE979DDA5}"/>
              </a:ext>
            </a:extLst>
          </p:cNvPr>
          <p:cNvSpPr>
            <a:spLocks noGrp="1"/>
          </p:cNvSpPr>
          <p:nvPr>
            <p:ph idx="1"/>
          </p:nvPr>
        </p:nvSpPr>
        <p:spPr>
          <a:xfrm>
            <a:off x="838200" y="1000126"/>
            <a:ext cx="10515600" cy="5857874"/>
          </a:xfrm>
        </p:spPr>
        <p:txBody>
          <a:bodyPr>
            <a:normAutofit/>
          </a:bodyPr>
          <a:lstStyle/>
          <a:p>
            <a:pPr marL="0" indent="0">
              <a:buNone/>
            </a:pPr>
            <a:r>
              <a:rPr lang="en-IN" dirty="0"/>
              <a:t>A key feature of SVMs is their ability to map the problem into a higher dimension space using a process known as the </a:t>
            </a:r>
            <a:r>
              <a:rPr lang="en-IN" b="1" dirty="0"/>
              <a:t>kernel trick</a:t>
            </a:r>
            <a:r>
              <a:rPr lang="en-IN" dirty="0"/>
              <a:t>. In doing so, a nonlinear relationship may suddenly appear to be quite linear.</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a:p>
            <a:pPr marL="0" indent="0">
              <a:buNone/>
            </a:pPr>
            <a:r>
              <a:rPr lang="en-IN" dirty="0"/>
              <a:t>After the kernel trick has been applied, we look at the data through the lens of a new dimension: </a:t>
            </a:r>
            <a:r>
              <a:rPr lang="en-IN" b="1" dirty="0"/>
              <a:t>Altitude</a:t>
            </a:r>
            <a:r>
              <a:rPr lang="en-IN" dirty="0"/>
              <a:t>. With the addition of this feature, the classes are now perfectly linearly separable.</a:t>
            </a:r>
            <a:endParaRPr lang="en-US" dirty="0"/>
          </a:p>
          <a:p>
            <a:pPr marL="0" indent="0">
              <a:buNone/>
            </a:pPr>
            <a:endParaRPr lang="en-US" dirty="0"/>
          </a:p>
        </p:txBody>
      </p:sp>
      <p:pic>
        <p:nvPicPr>
          <p:cNvPr id="4" name="Picture 3">
            <a:extLst>
              <a:ext uri="{FF2B5EF4-FFF2-40B4-BE49-F238E27FC236}">
                <a16:creationId xmlns:a16="http://schemas.microsoft.com/office/drawing/2014/main" id="{86C50469-C116-4DAB-AF18-AEC6C6B1A342}"/>
              </a:ext>
            </a:extLst>
          </p:cNvPr>
          <p:cNvPicPr>
            <a:picLocks noChangeAspect="1"/>
          </p:cNvPicPr>
          <p:nvPr/>
        </p:nvPicPr>
        <p:blipFill rotWithShape="1">
          <a:blip r:embed="rId2"/>
          <a:srcRect l="5472" t="18429" r="18588" b="6287"/>
          <a:stretch/>
        </p:blipFill>
        <p:spPr>
          <a:xfrm>
            <a:off x="1428751" y="2414588"/>
            <a:ext cx="8872538" cy="2743199"/>
          </a:xfrm>
          <a:prstGeom prst="rect">
            <a:avLst/>
          </a:prstGeom>
        </p:spPr>
      </p:pic>
    </p:spTree>
    <p:extLst>
      <p:ext uri="{BB962C8B-B14F-4D97-AF65-F5344CB8AC3E}">
        <p14:creationId xmlns:p14="http://schemas.microsoft.com/office/powerpoint/2010/main" val="1294787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8FEC66-D0DF-4635-89B9-E0695343E93D}"/>
              </a:ext>
            </a:extLst>
          </p:cNvPr>
          <p:cNvSpPr>
            <a:spLocks noGrp="1"/>
          </p:cNvSpPr>
          <p:nvPr>
            <p:ph type="title"/>
          </p:nvPr>
        </p:nvSpPr>
        <p:spPr>
          <a:xfrm>
            <a:off x="838200" y="2766218"/>
            <a:ext cx="10515600" cy="1325563"/>
          </a:xfrm>
        </p:spPr>
        <p:style>
          <a:lnRef idx="2">
            <a:schemeClr val="accent1"/>
          </a:lnRef>
          <a:fillRef idx="1">
            <a:schemeClr val="lt1"/>
          </a:fillRef>
          <a:effectRef idx="0">
            <a:schemeClr val="accent1"/>
          </a:effectRef>
          <a:fontRef idx="minor">
            <a:schemeClr val="dk1"/>
          </a:fontRef>
        </p:style>
        <p:txBody>
          <a:bodyPr/>
          <a:lstStyle/>
          <a:p>
            <a:pPr algn="ctr"/>
            <a:r>
              <a:rPr lang="en-US" b="1" dirty="0">
                <a:solidFill>
                  <a:schemeClr val="accent1">
                    <a:lumMod val="75000"/>
                  </a:schemeClr>
                </a:solidFill>
                <a:effectLst>
                  <a:outerShdw blurRad="38100" dist="38100" dir="2700000" algn="tl">
                    <a:srgbClr val="000000">
                      <a:alpha val="43137"/>
                    </a:srgbClr>
                  </a:outerShdw>
                </a:effectLst>
              </a:rPr>
              <a:t>NEXT TOPIC&gt; FORECASTING</a:t>
            </a:r>
          </a:p>
        </p:txBody>
      </p:sp>
    </p:spTree>
    <p:extLst>
      <p:ext uri="{BB962C8B-B14F-4D97-AF65-F5344CB8AC3E}">
        <p14:creationId xmlns:p14="http://schemas.microsoft.com/office/powerpoint/2010/main" val="97679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CEC6C-CEF9-4488-816B-9FC6FEEAD12E}"/>
              </a:ext>
            </a:extLst>
          </p:cNvPr>
          <p:cNvSpPr>
            <a:spLocks noGrp="1"/>
          </p:cNvSpPr>
          <p:nvPr>
            <p:ph type="title"/>
          </p:nvPr>
        </p:nvSpPr>
        <p:spPr>
          <a:xfrm>
            <a:off x="838200" y="142874"/>
            <a:ext cx="10515600" cy="963613"/>
          </a:xfrm>
        </p:spPr>
        <p:txBody>
          <a:bodyPr/>
          <a:lstStyle/>
          <a:p>
            <a:r>
              <a:rPr lang="en-US" dirty="0">
                <a:solidFill>
                  <a:schemeClr val="accent1">
                    <a:lumMod val="75000"/>
                  </a:schemeClr>
                </a:solidFill>
              </a:rPr>
              <a:t>Understanding neural networks</a:t>
            </a:r>
          </a:p>
        </p:txBody>
      </p:sp>
      <p:sp>
        <p:nvSpPr>
          <p:cNvPr id="3" name="Content Placeholder 2">
            <a:extLst>
              <a:ext uri="{FF2B5EF4-FFF2-40B4-BE49-F238E27FC236}">
                <a16:creationId xmlns:a16="http://schemas.microsoft.com/office/drawing/2014/main" id="{A52A3D80-3D51-4084-8B73-8AF77A64BC56}"/>
              </a:ext>
            </a:extLst>
          </p:cNvPr>
          <p:cNvSpPr>
            <a:spLocks noGrp="1"/>
          </p:cNvSpPr>
          <p:nvPr>
            <p:ph idx="1"/>
          </p:nvPr>
        </p:nvSpPr>
        <p:spPr>
          <a:xfrm>
            <a:off x="838200" y="1106488"/>
            <a:ext cx="10515600" cy="5751512"/>
          </a:xfrm>
        </p:spPr>
        <p:txBody>
          <a:bodyPr>
            <a:normAutofit/>
          </a:bodyPr>
          <a:lstStyle/>
          <a:p>
            <a:pPr>
              <a:buFont typeface="Wingdings" panose="05000000000000000000" pitchFamily="2" charset="2"/>
              <a:buChar char="q"/>
            </a:pPr>
            <a:r>
              <a:rPr lang="en-US" dirty="0"/>
              <a:t>An </a:t>
            </a:r>
            <a:r>
              <a:rPr lang="en-US" b="1" dirty="0"/>
              <a:t>Artificial Neural Network </a:t>
            </a:r>
            <a:r>
              <a:rPr lang="en-US" dirty="0"/>
              <a:t>(ANN) models the relationship between a set of input signals and an output signal using a model derived from our understanding of how a biological brain responds to stimuli from sensory inputs. Just as a brain uses a network of interconnected cells called neurons to create a massive parallel processor, ANN uses a network of artificial neurons or nodes to solve learning problems</a:t>
            </a:r>
          </a:p>
          <a:p>
            <a:pPr>
              <a:buFont typeface="Wingdings" panose="05000000000000000000" pitchFamily="2" charset="2"/>
              <a:buChar char="q"/>
            </a:pPr>
            <a:r>
              <a:rPr lang="en-US" dirty="0"/>
              <a:t>The human brain is made up of about </a:t>
            </a:r>
            <a:r>
              <a:rPr lang="en-US" b="1" dirty="0"/>
              <a:t>85 billion neurons</a:t>
            </a:r>
            <a:r>
              <a:rPr lang="en-US" dirty="0"/>
              <a:t>, resulting in a network capable of representing a tremendous amount of knowledge</a:t>
            </a:r>
          </a:p>
          <a:p>
            <a:pPr>
              <a:buFont typeface="Wingdings" panose="05000000000000000000" pitchFamily="2" charset="2"/>
              <a:buChar char="q"/>
            </a:pPr>
            <a:r>
              <a:rPr lang="en-US" dirty="0"/>
              <a:t>For instance, a cat has roughly </a:t>
            </a:r>
            <a:r>
              <a:rPr lang="en-US" b="1" dirty="0"/>
              <a:t>a billion neurons</a:t>
            </a:r>
            <a:r>
              <a:rPr lang="en-US" dirty="0"/>
              <a:t>, a mouse has about </a:t>
            </a:r>
            <a:r>
              <a:rPr lang="en-US" b="1" dirty="0"/>
              <a:t>75 million neurons</a:t>
            </a:r>
            <a:r>
              <a:rPr lang="en-US" dirty="0"/>
              <a:t>, and a cockroach has only about a million neurons. In contrast, many ANNs contain far fewer neurons, typically only several hundred, so we're in no danger of creating an artificial brain anytime in the near future.</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94445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FAB5CCC-668E-476D-B05D-7B69969B029F}"/>
              </a:ext>
            </a:extLst>
          </p:cNvPr>
          <p:cNvSpPr>
            <a:spLocks noGrp="1"/>
          </p:cNvSpPr>
          <p:nvPr>
            <p:ph type="title"/>
          </p:nvPr>
        </p:nvSpPr>
        <p:spPr>
          <a:xfrm>
            <a:off x="838200" y="365126"/>
            <a:ext cx="10515600" cy="763588"/>
          </a:xfrm>
        </p:spPr>
        <p:txBody>
          <a:bodyPr/>
          <a:lstStyle/>
          <a:p>
            <a:r>
              <a:rPr lang="en-US" dirty="0">
                <a:solidFill>
                  <a:schemeClr val="accent1">
                    <a:lumMod val="75000"/>
                  </a:schemeClr>
                </a:solidFill>
              </a:rPr>
              <a:t>Biological to Artificial Neurons</a:t>
            </a:r>
          </a:p>
        </p:txBody>
      </p:sp>
      <p:sp>
        <p:nvSpPr>
          <p:cNvPr id="6" name="Content Placeholder 5">
            <a:extLst>
              <a:ext uri="{FF2B5EF4-FFF2-40B4-BE49-F238E27FC236}">
                <a16:creationId xmlns:a16="http://schemas.microsoft.com/office/drawing/2014/main" id="{EE94F0E3-F8F9-415A-BAA6-636DA7010CD2}"/>
              </a:ext>
            </a:extLst>
          </p:cNvPr>
          <p:cNvSpPr>
            <a:spLocks noGrp="1"/>
          </p:cNvSpPr>
          <p:nvPr>
            <p:ph idx="1"/>
          </p:nvPr>
        </p:nvSpPr>
        <p:spPr>
          <a:xfrm>
            <a:off x="838200" y="1328738"/>
            <a:ext cx="10515600" cy="4848225"/>
          </a:xfrm>
        </p:spPr>
        <p:txBody>
          <a:bodyPr>
            <a:normAutofit/>
          </a:bodyPr>
          <a:lstStyle/>
          <a:p>
            <a:pPr marL="0" indent="0">
              <a:buNone/>
            </a:pPr>
            <a:r>
              <a:rPr lang="en-IN" dirty="0"/>
              <a:t>Incoming signals are received by the cell's dendrites through a biochemical process. The process allows the impulse to be weighted according to its relative importance or frequency. As the cell body begins accumulating the incoming signals, a threshold is reached at which the cell fires and the output signal is transmitted via an electrochemical process down the axon. At the axon's terminals, the electric signal is again processed as a chemical signal to be passed to the neighbouring neurons.</a:t>
            </a:r>
            <a:endParaRPr lang="en-US" dirty="0"/>
          </a:p>
          <a:p>
            <a:pPr marL="0" indent="0">
              <a:buNone/>
            </a:pPr>
            <a:endParaRPr lang="en-US" dirty="0"/>
          </a:p>
        </p:txBody>
      </p:sp>
      <p:pic>
        <p:nvPicPr>
          <p:cNvPr id="9" name="Picture 8">
            <a:extLst>
              <a:ext uri="{FF2B5EF4-FFF2-40B4-BE49-F238E27FC236}">
                <a16:creationId xmlns:a16="http://schemas.microsoft.com/office/drawing/2014/main" id="{7056A59B-F24B-49E5-9BD8-5A1AA105657A}"/>
              </a:ext>
            </a:extLst>
          </p:cNvPr>
          <p:cNvPicPr>
            <a:picLocks noChangeAspect="1"/>
          </p:cNvPicPr>
          <p:nvPr/>
        </p:nvPicPr>
        <p:blipFill>
          <a:blip r:embed="rId2"/>
          <a:stretch>
            <a:fillRect/>
          </a:stretch>
        </p:blipFill>
        <p:spPr>
          <a:xfrm>
            <a:off x="4097312" y="4470402"/>
            <a:ext cx="5131552" cy="2387598"/>
          </a:xfrm>
          <a:prstGeom prst="rect">
            <a:avLst/>
          </a:prstGeom>
        </p:spPr>
      </p:pic>
    </p:spTree>
    <p:extLst>
      <p:ext uri="{BB962C8B-B14F-4D97-AF65-F5344CB8AC3E}">
        <p14:creationId xmlns:p14="http://schemas.microsoft.com/office/powerpoint/2010/main" val="369135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7A10-3EDE-46B8-892E-5406DD50CD4D}"/>
              </a:ext>
            </a:extLst>
          </p:cNvPr>
          <p:cNvSpPr>
            <a:spLocks noGrp="1"/>
          </p:cNvSpPr>
          <p:nvPr>
            <p:ph type="title"/>
          </p:nvPr>
        </p:nvSpPr>
        <p:spPr>
          <a:xfrm>
            <a:off x="838200" y="126296"/>
            <a:ext cx="10515600" cy="892175"/>
          </a:xfrm>
        </p:spPr>
        <p:txBody>
          <a:bodyPr/>
          <a:lstStyle/>
          <a:p>
            <a:r>
              <a:rPr lang="en-US" dirty="0">
                <a:solidFill>
                  <a:schemeClr val="accent1">
                    <a:lumMod val="75000"/>
                  </a:schemeClr>
                </a:solidFill>
              </a:rPr>
              <a:t>Biological to Artificial Neurons</a:t>
            </a:r>
          </a:p>
        </p:txBody>
      </p:sp>
      <p:sp>
        <p:nvSpPr>
          <p:cNvPr id="3" name="Content Placeholder 2">
            <a:extLst>
              <a:ext uri="{FF2B5EF4-FFF2-40B4-BE49-F238E27FC236}">
                <a16:creationId xmlns:a16="http://schemas.microsoft.com/office/drawing/2014/main" id="{572B7542-3F2C-450B-A4C8-0215F6613384}"/>
              </a:ext>
            </a:extLst>
          </p:cNvPr>
          <p:cNvSpPr>
            <a:spLocks noGrp="1"/>
          </p:cNvSpPr>
          <p:nvPr>
            <p:ph idx="1"/>
          </p:nvPr>
        </p:nvSpPr>
        <p:spPr>
          <a:xfrm>
            <a:off x="542926" y="2793148"/>
            <a:ext cx="5086350" cy="3938556"/>
          </a:xfrm>
        </p:spPr>
        <p:txBody>
          <a:bodyPr>
            <a:normAutofit fontScale="92500" lnSpcReduction="10000"/>
          </a:bodyPr>
          <a:lstStyle/>
          <a:p>
            <a:pPr marL="0" indent="0">
              <a:buNone/>
            </a:pPr>
            <a:r>
              <a:rPr lang="en-IN" dirty="0"/>
              <a:t>This directed network diagram defines a relationship between the input signals received by the dendrites (x variables), and the output signal (y variable). Just as with the biological neuron, each dendrite's signal is weighted (w values) according to its importance. The input signals are summed by the cell body and the signal is passed on according to an activation function denoted by f</a:t>
            </a:r>
            <a:endParaRPr lang="en-US" dirty="0"/>
          </a:p>
          <a:p>
            <a:pPr marL="0" indent="0">
              <a:buNone/>
            </a:pPr>
            <a:endParaRPr lang="en-US" dirty="0"/>
          </a:p>
        </p:txBody>
      </p:sp>
      <p:pic>
        <p:nvPicPr>
          <p:cNvPr id="6" name="Picture 5">
            <a:extLst>
              <a:ext uri="{FF2B5EF4-FFF2-40B4-BE49-F238E27FC236}">
                <a16:creationId xmlns:a16="http://schemas.microsoft.com/office/drawing/2014/main" id="{C31AD188-E198-4170-948F-27DCCC7A29BB}"/>
              </a:ext>
            </a:extLst>
          </p:cNvPr>
          <p:cNvPicPr>
            <a:picLocks noChangeAspect="1"/>
          </p:cNvPicPr>
          <p:nvPr/>
        </p:nvPicPr>
        <p:blipFill rotWithShape="1">
          <a:blip r:embed="rId2"/>
          <a:srcRect l="3196" t="21882" r="56943" b="16203"/>
          <a:stretch/>
        </p:blipFill>
        <p:spPr>
          <a:xfrm>
            <a:off x="942974" y="871539"/>
            <a:ext cx="3423507" cy="1921610"/>
          </a:xfrm>
          <a:prstGeom prst="rect">
            <a:avLst/>
          </a:prstGeom>
        </p:spPr>
      </p:pic>
      <p:pic>
        <p:nvPicPr>
          <p:cNvPr id="8" name="Picture 7">
            <a:extLst>
              <a:ext uri="{FF2B5EF4-FFF2-40B4-BE49-F238E27FC236}">
                <a16:creationId xmlns:a16="http://schemas.microsoft.com/office/drawing/2014/main" id="{E9D81897-4EC7-4417-B7E0-43B5E5D5AC89}"/>
              </a:ext>
            </a:extLst>
          </p:cNvPr>
          <p:cNvPicPr>
            <a:picLocks noChangeAspect="1"/>
          </p:cNvPicPr>
          <p:nvPr/>
        </p:nvPicPr>
        <p:blipFill rotWithShape="1">
          <a:blip r:embed="rId2"/>
          <a:srcRect l="61305" t="33566" r="7833" b="21817"/>
          <a:stretch/>
        </p:blipFill>
        <p:spPr>
          <a:xfrm>
            <a:off x="6815137" y="1177900"/>
            <a:ext cx="4143375" cy="1347556"/>
          </a:xfrm>
          <a:prstGeom prst="rect">
            <a:avLst/>
          </a:prstGeom>
        </p:spPr>
      </p:pic>
      <p:sp>
        <p:nvSpPr>
          <p:cNvPr id="9" name="TextBox 8">
            <a:extLst>
              <a:ext uri="{FF2B5EF4-FFF2-40B4-BE49-F238E27FC236}">
                <a16:creationId xmlns:a16="http://schemas.microsoft.com/office/drawing/2014/main" id="{BCC19445-B69A-455A-89C5-7D49A075C7EF}"/>
              </a:ext>
            </a:extLst>
          </p:cNvPr>
          <p:cNvSpPr txBox="1"/>
          <p:nvPr/>
        </p:nvSpPr>
        <p:spPr>
          <a:xfrm>
            <a:off x="6562726" y="2793148"/>
            <a:ext cx="5005386" cy="4093428"/>
          </a:xfrm>
          <a:prstGeom prst="rect">
            <a:avLst/>
          </a:prstGeom>
          <a:noFill/>
        </p:spPr>
        <p:txBody>
          <a:bodyPr wrap="square" rtlCol="0">
            <a:spAutoFit/>
          </a:bodyPr>
          <a:lstStyle/>
          <a:p>
            <a:r>
              <a:rPr lang="en-US" sz="2600" dirty="0"/>
              <a:t>A typical artificial neuron with n input dendrites can be represented by the formula that follows. The w weights allow each of the n inputs (denoted by xi) to contribute a greater or lesser amount to the sum of input signals. The net total is used by the activation function f(x), and the resulting signal, y(x), is the output axon</a:t>
            </a:r>
          </a:p>
        </p:txBody>
      </p:sp>
    </p:spTree>
    <p:extLst>
      <p:ext uri="{BB962C8B-B14F-4D97-AF65-F5344CB8AC3E}">
        <p14:creationId xmlns:p14="http://schemas.microsoft.com/office/powerpoint/2010/main" val="198053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65B5-F5AC-4DCC-A727-D9369BC9263A}"/>
              </a:ext>
            </a:extLst>
          </p:cNvPr>
          <p:cNvSpPr>
            <a:spLocks noGrp="1"/>
          </p:cNvSpPr>
          <p:nvPr>
            <p:ph type="title"/>
          </p:nvPr>
        </p:nvSpPr>
        <p:spPr>
          <a:xfrm>
            <a:off x="838200" y="179388"/>
            <a:ext cx="10515600" cy="849313"/>
          </a:xfrm>
        </p:spPr>
        <p:txBody>
          <a:bodyPr/>
          <a:lstStyle/>
          <a:p>
            <a:r>
              <a:rPr lang="en-US" dirty="0">
                <a:solidFill>
                  <a:schemeClr val="accent1">
                    <a:lumMod val="75000"/>
                  </a:schemeClr>
                </a:solidFill>
              </a:rPr>
              <a:t>Biological to Artificial Neurons</a:t>
            </a:r>
          </a:p>
        </p:txBody>
      </p:sp>
      <p:sp>
        <p:nvSpPr>
          <p:cNvPr id="3" name="Content Placeholder 2">
            <a:extLst>
              <a:ext uri="{FF2B5EF4-FFF2-40B4-BE49-F238E27FC236}">
                <a16:creationId xmlns:a16="http://schemas.microsoft.com/office/drawing/2014/main" id="{6559E857-969E-4D60-B65A-A5A418906707}"/>
              </a:ext>
            </a:extLst>
          </p:cNvPr>
          <p:cNvSpPr>
            <a:spLocks noGrp="1"/>
          </p:cNvSpPr>
          <p:nvPr>
            <p:ph idx="1"/>
          </p:nvPr>
        </p:nvSpPr>
        <p:spPr>
          <a:xfrm>
            <a:off x="838200" y="1028701"/>
            <a:ext cx="10515600" cy="3106736"/>
          </a:xfrm>
        </p:spPr>
        <p:txBody>
          <a:bodyPr>
            <a:normAutofit fontScale="92500" lnSpcReduction="20000"/>
          </a:bodyPr>
          <a:lstStyle/>
          <a:p>
            <a:r>
              <a:rPr lang="en-US" dirty="0"/>
              <a:t>In biological sense, the activation function could be imagined as a process that involves summing the total input signal and determining whether it meets the firing threshold. If so, the neuron passes on the signal; otherwise, it does nothing. In ANN terms, this is known as a threshold activation function, as it results in an output signal only once a specified input threshold has been attained</a:t>
            </a:r>
          </a:p>
          <a:p>
            <a:r>
              <a:rPr lang="en-US" dirty="0"/>
              <a:t>The following figure depicts a typical threshold function; in this case, the neuron fires when the sum of input signals is at least zero. Because its shape resembles a stair, it is sometimes called a unit step activation function</a:t>
            </a:r>
          </a:p>
          <a:p>
            <a:endParaRPr lang="en-US" dirty="0"/>
          </a:p>
        </p:txBody>
      </p:sp>
      <p:pic>
        <p:nvPicPr>
          <p:cNvPr id="4" name="Picture 3">
            <a:extLst>
              <a:ext uri="{FF2B5EF4-FFF2-40B4-BE49-F238E27FC236}">
                <a16:creationId xmlns:a16="http://schemas.microsoft.com/office/drawing/2014/main" id="{1F3F6F11-DEC4-4B7B-A6A2-9AC186FE9B10}"/>
              </a:ext>
            </a:extLst>
          </p:cNvPr>
          <p:cNvPicPr>
            <a:picLocks noChangeAspect="1"/>
          </p:cNvPicPr>
          <p:nvPr/>
        </p:nvPicPr>
        <p:blipFill rotWithShape="1">
          <a:blip r:embed="rId2"/>
          <a:srcRect l="5388" t="10031" r="3174" b="8811"/>
          <a:stretch/>
        </p:blipFill>
        <p:spPr>
          <a:xfrm>
            <a:off x="1554824" y="4032250"/>
            <a:ext cx="9082352" cy="2806699"/>
          </a:xfrm>
          <a:prstGeom prst="rect">
            <a:avLst/>
          </a:prstGeom>
        </p:spPr>
      </p:pic>
    </p:spTree>
    <p:extLst>
      <p:ext uri="{BB962C8B-B14F-4D97-AF65-F5344CB8AC3E}">
        <p14:creationId xmlns:p14="http://schemas.microsoft.com/office/powerpoint/2010/main" val="32619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84B2-FC88-4D01-B933-8EE49BF0FEB3}"/>
              </a:ext>
            </a:extLst>
          </p:cNvPr>
          <p:cNvSpPr>
            <a:spLocks noGrp="1"/>
          </p:cNvSpPr>
          <p:nvPr>
            <p:ph type="title"/>
          </p:nvPr>
        </p:nvSpPr>
        <p:spPr>
          <a:xfrm>
            <a:off x="838200" y="291305"/>
            <a:ext cx="10515600" cy="779463"/>
          </a:xfrm>
        </p:spPr>
        <p:txBody>
          <a:bodyPr/>
          <a:lstStyle/>
          <a:p>
            <a:r>
              <a:rPr lang="en-US" dirty="0">
                <a:solidFill>
                  <a:schemeClr val="accent1">
                    <a:lumMod val="75000"/>
                  </a:schemeClr>
                </a:solidFill>
              </a:rPr>
              <a:t>Network Topology</a:t>
            </a:r>
          </a:p>
        </p:txBody>
      </p:sp>
      <p:sp>
        <p:nvSpPr>
          <p:cNvPr id="3" name="Content Placeholder 2">
            <a:extLst>
              <a:ext uri="{FF2B5EF4-FFF2-40B4-BE49-F238E27FC236}">
                <a16:creationId xmlns:a16="http://schemas.microsoft.com/office/drawing/2014/main" id="{5431B2C8-4372-487E-84E5-051021CAEDFD}"/>
              </a:ext>
            </a:extLst>
          </p:cNvPr>
          <p:cNvSpPr>
            <a:spLocks noGrp="1"/>
          </p:cNvSpPr>
          <p:nvPr>
            <p:ph idx="1"/>
          </p:nvPr>
        </p:nvSpPr>
        <p:spPr>
          <a:xfrm>
            <a:off x="838200" y="1285875"/>
            <a:ext cx="10515600" cy="4891088"/>
          </a:xfrm>
        </p:spPr>
        <p:txBody>
          <a:bodyPr/>
          <a:lstStyle/>
          <a:p>
            <a:pPr marL="0" indent="0">
              <a:buNone/>
            </a:pPr>
            <a:r>
              <a:rPr lang="en-IN" dirty="0"/>
              <a:t>The ability of a neural network to learn is rooted in its topology, or the patterns and structures of interconnected neurons</a:t>
            </a:r>
            <a:endParaRPr lang="en-US" dirty="0"/>
          </a:p>
          <a:p>
            <a:pPr marL="0" indent="0">
              <a:buNone/>
            </a:pPr>
            <a:r>
              <a:rPr lang="en-IN" b="1" u="sng" dirty="0"/>
              <a:t>Key characteristics</a:t>
            </a:r>
            <a:r>
              <a:rPr lang="en-IN" dirty="0"/>
              <a:t>:</a:t>
            </a:r>
          </a:p>
          <a:p>
            <a:pPr>
              <a:buFont typeface="Wingdings" panose="05000000000000000000" pitchFamily="2" charset="2"/>
              <a:buChar char="q"/>
            </a:pPr>
            <a:r>
              <a:rPr lang="en-IN" dirty="0"/>
              <a:t>The number of layers </a:t>
            </a:r>
          </a:p>
          <a:p>
            <a:pPr>
              <a:buFont typeface="Wingdings" panose="05000000000000000000" pitchFamily="2" charset="2"/>
              <a:buChar char="q"/>
            </a:pPr>
            <a:r>
              <a:rPr lang="en-IN" dirty="0"/>
              <a:t>Whether information in the network is allowed to travel backward </a:t>
            </a:r>
          </a:p>
          <a:p>
            <a:pPr>
              <a:buFont typeface="Wingdings" panose="05000000000000000000" pitchFamily="2" charset="2"/>
              <a:buChar char="q"/>
            </a:pPr>
            <a:r>
              <a:rPr lang="en-IN" dirty="0"/>
              <a:t>The number of nodes within each layer of the network</a:t>
            </a:r>
            <a:endParaRPr lang="en-US" dirty="0"/>
          </a:p>
          <a:p>
            <a:pPr marL="0" indent="0">
              <a:buNone/>
            </a:pPr>
            <a:endParaRPr lang="en-US" dirty="0"/>
          </a:p>
        </p:txBody>
      </p:sp>
      <p:pic>
        <p:nvPicPr>
          <p:cNvPr id="4" name="Picture 3">
            <a:extLst>
              <a:ext uri="{FF2B5EF4-FFF2-40B4-BE49-F238E27FC236}">
                <a16:creationId xmlns:a16="http://schemas.microsoft.com/office/drawing/2014/main" id="{55DBF72E-CF53-4736-9EB0-2C062C1E0E91}"/>
              </a:ext>
            </a:extLst>
          </p:cNvPr>
          <p:cNvPicPr>
            <a:picLocks noChangeAspect="1"/>
          </p:cNvPicPr>
          <p:nvPr/>
        </p:nvPicPr>
        <p:blipFill rotWithShape="1">
          <a:blip r:embed="rId2"/>
          <a:srcRect l="5553" t="22674" r="66259" b="19664"/>
          <a:stretch/>
        </p:blipFill>
        <p:spPr>
          <a:xfrm>
            <a:off x="1523998" y="4271963"/>
            <a:ext cx="3274021" cy="2294732"/>
          </a:xfrm>
          <a:prstGeom prst="rect">
            <a:avLst/>
          </a:prstGeom>
        </p:spPr>
      </p:pic>
      <p:pic>
        <p:nvPicPr>
          <p:cNvPr id="5" name="Picture 4">
            <a:extLst>
              <a:ext uri="{FF2B5EF4-FFF2-40B4-BE49-F238E27FC236}">
                <a16:creationId xmlns:a16="http://schemas.microsoft.com/office/drawing/2014/main" id="{AF6D7C4B-19C4-40B0-8F83-F8DE29858121}"/>
              </a:ext>
            </a:extLst>
          </p:cNvPr>
          <p:cNvPicPr>
            <a:picLocks noChangeAspect="1"/>
          </p:cNvPicPr>
          <p:nvPr/>
        </p:nvPicPr>
        <p:blipFill rotWithShape="1">
          <a:blip r:embed="rId2"/>
          <a:srcRect l="51058" t="28695" r="7526" b="15727"/>
          <a:stretch/>
        </p:blipFill>
        <p:spPr>
          <a:xfrm>
            <a:off x="6429378" y="4479927"/>
            <a:ext cx="4649145" cy="2086768"/>
          </a:xfrm>
          <a:prstGeom prst="rect">
            <a:avLst/>
          </a:prstGeom>
        </p:spPr>
      </p:pic>
    </p:spTree>
    <p:extLst>
      <p:ext uri="{BB962C8B-B14F-4D97-AF65-F5344CB8AC3E}">
        <p14:creationId xmlns:p14="http://schemas.microsoft.com/office/powerpoint/2010/main" val="252341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335-7D03-43FA-9301-544DFAA88D8C}"/>
              </a:ext>
            </a:extLst>
          </p:cNvPr>
          <p:cNvSpPr>
            <a:spLocks noGrp="1"/>
          </p:cNvSpPr>
          <p:nvPr>
            <p:ph type="title"/>
          </p:nvPr>
        </p:nvSpPr>
        <p:spPr>
          <a:xfrm>
            <a:off x="838200" y="100014"/>
            <a:ext cx="10515600" cy="842962"/>
          </a:xfrm>
        </p:spPr>
        <p:txBody>
          <a:bodyPr/>
          <a:lstStyle/>
          <a:p>
            <a:r>
              <a:rPr lang="en-US" dirty="0">
                <a:solidFill>
                  <a:schemeClr val="accent1">
                    <a:lumMod val="75000"/>
                  </a:schemeClr>
                </a:solidFill>
              </a:rPr>
              <a:t>Backpropagation Algorithm</a:t>
            </a:r>
          </a:p>
        </p:txBody>
      </p:sp>
      <p:pic>
        <p:nvPicPr>
          <p:cNvPr id="4" name="Content Placeholder 3">
            <a:extLst>
              <a:ext uri="{FF2B5EF4-FFF2-40B4-BE49-F238E27FC236}">
                <a16:creationId xmlns:a16="http://schemas.microsoft.com/office/drawing/2014/main" id="{D59548CC-E298-448D-999E-130754742C68}"/>
              </a:ext>
            </a:extLst>
          </p:cNvPr>
          <p:cNvPicPr>
            <a:picLocks noGrp="1" noChangeAspect="1"/>
          </p:cNvPicPr>
          <p:nvPr>
            <p:ph idx="1"/>
          </p:nvPr>
        </p:nvPicPr>
        <p:blipFill>
          <a:blip r:embed="rId2"/>
          <a:stretch>
            <a:fillRect/>
          </a:stretch>
        </p:blipFill>
        <p:spPr>
          <a:xfrm>
            <a:off x="581025" y="942976"/>
            <a:ext cx="5962650" cy="3225947"/>
          </a:xfrm>
          <a:prstGeom prst="rect">
            <a:avLst/>
          </a:prstGeom>
        </p:spPr>
      </p:pic>
      <p:pic>
        <p:nvPicPr>
          <p:cNvPr id="5" name="Picture 4">
            <a:extLst>
              <a:ext uri="{FF2B5EF4-FFF2-40B4-BE49-F238E27FC236}">
                <a16:creationId xmlns:a16="http://schemas.microsoft.com/office/drawing/2014/main" id="{73609395-E226-456F-A46D-E532B4B20C8C}"/>
              </a:ext>
            </a:extLst>
          </p:cNvPr>
          <p:cNvPicPr>
            <a:picLocks noChangeAspect="1"/>
          </p:cNvPicPr>
          <p:nvPr/>
        </p:nvPicPr>
        <p:blipFill>
          <a:blip r:embed="rId3"/>
          <a:stretch>
            <a:fillRect/>
          </a:stretch>
        </p:blipFill>
        <p:spPr>
          <a:xfrm>
            <a:off x="6717804" y="1028701"/>
            <a:ext cx="5474196" cy="2709863"/>
          </a:xfrm>
          <a:prstGeom prst="rect">
            <a:avLst/>
          </a:prstGeom>
        </p:spPr>
      </p:pic>
      <p:pic>
        <p:nvPicPr>
          <p:cNvPr id="6" name="Picture 5">
            <a:extLst>
              <a:ext uri="{FF2B5EF4-FFF2-40B4-BE49-F238E27FC236}">
                <a16:creationId xmlns:a16="http://schemas.microsoft.com/office/drawing/2014/main" id="{166C1466-DDEC-4742-95CB-44F27B647897}"/>
              </a:ext>
            </a:extLst>
          </p:cNvPr>
          <p:cNvPicPr>
            <a:picLocks noChangeAspect="1"/>
          </p:cNvPicPr>
          <p:nvPr/>
        </p:nvPicPr>
        <p:blipFill rotWithShape="1">
          <a:blip r:embed="rId4"/>
          <a:srcRect l="4333" t="7621" r="2759" b="10018"/>
          <a:stretch/>
        </p:blipFill>
        <p:spPr>
          <a:xfrm>
            <a:off x="3957637" y="4081464"/>
            <a:ext cx="4748726" cy="2676522"/>
          </a:xfrm>
          <a:prstGeom prst="rect">
            <a:avLst/>
          </a:prstGeom>
        </p:spPr>
      </p:pic>
    </p:spTree>
    <p:extLst>
      <p:ext uri="{BB962C8B-B14F-4D97-AF65-F5344CB8AC3E}">
        <p14:creationId xmlns:p14="http://schemas.microsoft.com/office/powerpoint/2010/main" val="500826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569B-56DD-4292-AB3F-3F1692CD168B}"/>
              </a:ext>
            </a:extLst>
          </p:cNvPr>
          <p:cNvSpPr>
            <a:spLocks noGrp="1"/>
          </p:cNvSpPr>
          <p:nvPr>
            <p:ph type="title"/>
          </p:nvPr>
        </p:nvSpPr>
        <p:spPr>
          <a:xfrm>
            <a:off x="838200" y="365125"/>
            <a:ext cx="10515600" cy="849313"/>
          </a:xfrm>
        </p:spPr>
        <p:txBody>
          <a:bodyPr/>
          <a:lstStyle/>
          <a:p>
            <a:r>
              <a:rPr lang="en-US" dirty="0">
                <a:solidFill>
                  <a:schemeClr val="accent1">
                    <a:lumMod val="75000"/>
                  </a:schemeClr>
                </a:solidFill>
              </a:rPr>
              <a:t>Number of layers </a:t>
            </a:r>
          </a:p>
        </p:txBody>
      </p:sp>
      <p:sp>
        <p:nvSpPr>
          <p:cNvPr id="3" name="Content Placeholder 2">
            <a:extLst>
              <a:ext uri="{FF2B5EF4-FFF2-40B4-BE49-F238E27FC236}">
                <a16:creationId xmlns:a16="http://schemas.microsoft.com/office/drawing/2014/main" id="{B1FDF1B5-190D-4425-9B4E-F2EB16E3A966}"/>
              </a:ext>
            </a:extLst>
          </p:cNvPr>
          <p:cNvSpPr>
            <a:spLocks noGrp="1"/>
          </p:cNvSpPr>
          <p:nvPr>
            <p:ph idx="1"/>
          </p:nvPr>
        </p:nvSpPr>
        <p:spPr>
          <a:xfrm>
            <a:off x="838200" y="1357313"/>
            <a:ext cx="10515600" cy="4819650"/>
          </a:xfrm>
        </p:spPr>
        <p:txBody>
          <a:bodyPr/>
          <a:lstStyle/>
          <a:p>
            <a:r>
              <a:rPr lang="en-IN" dirty="0"/>
              <a:t>The input and output nodes are arranged in groups known as </a:t>
            </a:r>
            <a:r>
              <a:rPr lang="en-IN" b="1" dirty="0"/>
              <a:t>layers.</a:t>
            </a:r>
            <a:endParaRPr lang="en-US" b="1" dirty="0"/>
          </a:p>
          <a:p>
            <a:r>
              <a:rPr lang="en-IN" dirty="0"/>
              <a:t>Input nodes process the incoming data exactly as it is received, the network has only one set of connection weights (labelled here as w1, w2, and w3). It is therefore termed a </a:t>
            </a:r>
            <a:r>
              <a:rPr lang="en-IN" b="1" dirty="0"/>
              <a:t>single-layer network.</a:t>
            </a:r>
            <a:endParaRPr lang="en-US" b="1" dirty="0"/>
          </a:p>
          <a:p>
            <a:pPr marL="0" indent="0">
              <a:buNone/>
            </a:pPr>
            <a:endParaRPr lang="en-US" dirty="0"/>
          </a:p>
        </p:txBody>
      </p:sp>
      <p:pic>
        <p:nvPicPr>
          <p:cNvPr id="4" name="Picture 3">
            <a:extLst>
              <a:ext uri="{FF2B5EF4-FFF2-40B4-BE49-F238E27FC236}">
                <a16:creationId xmlns:a16="http://schemas.microsoft.com/office/drawing/2014/main" id="{79107BE7-D1A8-42D8-AFF6-535DF7DB9818}"/>
              </a:ext>
            </a:extLst>
          </p:cNvPr>
          <p:cNvPicPr>
            <a:picLocks noChangeAspect="1"/>
          </p:cNvPicPr>
          <p:nvPr/>
        </p:nvPicPr>
        <p:blipFill rotWithShape="1">
          <a:blip r:embed="rId2"/>
          <a:srcRect l="5355" t="15651" r="5000" b="30869"/>
          <a:stretch/>
        </p:blipFill>
        <p:spPr>
          <a:xfrm>
            <a:off x="300038" y="3700463"/>
            <a:ext cx="11472862" cy="2792412"/>
          </a:xfrm>
          <a:prstGeom prst="rect">
            <a:avLst/>
          </a:prstGeom>
        </p:spPr>
      </p:pic>
    </p:spTree>
    <p:extLst>
      <p:ext uri="{BB962C8B-B14F-4D97-AF65-F5344CB8AC3E}">
        <p14:creationId xmlns:p14="http://schemas.microsoft.com/office/powerpoint/2010/main" val="202928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596531-7A67-4131-81F7-92629836107A}"/>
              </a:ext>
            </a:extLst>
          </p:cNvPr>
          <p:cNvPicPr>
            <a:picLocks noChangeAspect="1"/>
          </p:cNvPicPr>
          <p:nvPr/>
        </p:nvPicPr>
        <p:blipFill rotWithShape="1">
          <a:blip r:embed="rId3">
            <a:extLst>
              <a:ext uri="{28A0092B-C50C-407E-A947-70E740481C1C}">
                <a14:useLocalDpi xmlns:a14="http://schemas.microsoft.com/office/drawing/2010/main" val="0"/>
              </a:ext>
            </a:extLst>
          </a:blip>
          <a:srcRect l="9962" t="4990" r="1102" b="9978"/>
          <a:stretch/>
        </p:blipFill>
        <p:spPr>
          <a:xfrm>
            <a:off x="-114300" y="1"/>
            <a:ext cx="12306300" cy="6857999"/>
          </a:xfrm>
          <a:prstGeom prst="rect">
            <a:avLst/>
          </a:prstGeom>
          <a:blipFill dpi="0" rotWithShape="1">
            <a:blip r:embed="rId4">
              <a:alphaModFix amt="52000"/>
            </a:blip>
            <a:srcRect/>
            <a:tile tx="0" ty="0" sx="100000" sy="100000" flip="none" algn="tl"/>
          </a:blipFill>
        </p:spPr>
      </p:pic>
      <p:sp>
        <p:nvSpPr>
          <p:cNvPr id="2" name="Title 1">
            <a:extLst>
              <a:ext uri="{FF2B5EF4-FFF2-40B4-BE49-F238E27FC236}">
                <a16:creationId xmlns:a16="http://schemas.microsoft.com/office/drawing/2014/main" id="{29E54E9D-9AC2-45CA-91E0-143FE0405052}"/>
              </a:ext>
            </a:extLst>
          </p:cNvPr>
          <p:cNvSpPr>
            <a:spLocks noGrp="1"/>
          </p:cNvSpPr>
          <p:nvPr>
            <p:ph type="ctrTitle"/>
          </p:nvPr>
        </p:nvSpPr>
        <p:spPr>
          <a:xfrm>
            <a:off x="2881773" y="2521743"/>
            <a:ext cx="6027174" cy="1814513"/>
          </a:xfrm>
          <a:solidFill>
            <a:schemeClr val="bg1"/>
          </a:solidFill>
          <a:ln>
            <a:solidFill>
              <a:schemeClr val="bg1"/>
            </a:solidFill>
          </a:ln>
        </p:spPr>
        <p:txBody>
          <a:bodyPr>
            <a:normAutofit/>
          </a:bodyPr>
          <a:lstStyle/>
          <a:p>
            <a:r>
              <a:rPr lang="en-IN" dirty="0">
                <a:solidFill>
                  <a:schemeClr val="accent1">
                    <a:lumMod val="50000"/>
                  </a:schemeClr>
                </a:solidFill>
              </a:rPr>
              <a:t>SUPPORT VECTOR MACHINE</a:t>
            </a:r>
          </a:p>
        </p:txBody>
      </p:sp>
    </p:spTree>
    <p:extLst>
      <p:ext uri="{BB962C8B-B14F-4D97-AF65-F5344CB8AC3E}">
        <p14:creationId xmlns:p14="http://schemas.microsoft.com/office/powerpoint/2010/main" val="1347414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1534</TotalTime>
  <Words>908</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NEURAL NETWORKS</vt:lpstr>
      <vt:lpstr>Understanding neural networks</vt:lpstr>
      <vt:lpstr>Biological to Artificial Neurons</vt:lpstr>
      <vt:lpstr>Biological to Artificial Neurons</vt:lpstr>
      <vt:lpstr>Biological to Artificial Neurons</vt:lpstr>
      <vt:lpstr>Network Topology</vt:lpstr>
      <vt:lpstr>Backpropagation Algorithm</vt:lpstr>
      <vt:lpstr>Number of layers </vt:lpstr>
      <vt:lpstr>SUPPORT VECTOR MACHINE</vt:lpstr>
      <vt:lpstr>Support Vector Machines</vt:lpstr>
      <vt:lpstr>Classification with hyper planes</vt:lpstr>
      <vt:lpstr>Which is the “best” Fit?</vt:lpstr>
      <vt:lpstr>Using kernels for non-linear spaces </vt:lpstr>
      <vt:lpstr>NEXT TOPIC&gt; FORECASTING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Shreya Singireddy</dc:creator>
  <cp:lastModifiedBy>Shreya Singireddy</cp:lastModifiedBy>
  <cp:revision>17</cp:revision>
  <dcterms:created xsi:type="dcterms:W3CDTF">2019-10-24T07:39:57Z</dcterms:created>
  <dcterms:modified xsi:type="dcterms:W3CDTF">2019-10-25T09:14:27Z</dcterms:modified>
</cp:coreProperties>
</file>