
<file path=[Content_Types].xml><?xml version="1.0" encoding="utf-8"?>
<Types xmlns="http://schemas.openxmlformats.org/package/2006/content-types">
  <Default Extension="glb" ContentType="model/gltf.binary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1" r:id="rId15"/>
    <p:sldId id="302" r:id="rId16"/>
    <p:sldId id="303" r:id="rId17"/>
    <p:sldId id="304" r:id="rId18"/>
    <p:sldId id="269" r:id="rId19"/>
    <p:sldId id="270" r:id="rId20"/>
    <p:sldId id="271" r:id="rId21"/>
    <p:sldId id="272" r:id="rId22"/>
    <p:sldId id="306" r:id="rId23"/>
    <p:sldId id="273" r:id="rId24"/>
    <p:sldId id="274" r:id="rId25"/>
    <p:sldId id="278" r:id="rId26"/>
    <p:sldId id="277" r:id="rId27"/>
    <p:sldId id="279" r:id="rId28"/>
    <p:sldId id="340" r:id="rId29"/>
    <p:sldId id="341" r:id="rId30"/>
    <p:sldId id="284" r:id="rId31"/>
    <p:sldId id="285" r:id="rId32"/>
    <p:sldId id="305" r:id="rId33"/>
    <p:sldId id="308" r:id="rId34"/>
    <p:sldId id="309" r:id="rId35"/>
    <p:sldId id="310" r:id="rId36"/>
    <p:sldId id="311" r:id="rId37"/>
    <p:sldId id="312" r:id="rId38"/>
    <p:sldId id="307" r:id="rId39"/>
    <p:sldId id="313" r:id="rId40"/>
    <p:sldId id="320" r:id="rId41"/>
    <p:sldId id="314" r:id="rId42"/>
    <p:sldId id="315" r:id="rId43"/>
    <p:sldId id="316" r:id="rId44"/>
    <p:sldId id="317" r:id="rId45"/>
    <p:sldId id="318" r:id="rId46"/>
    <p:sldId id="319" r:id="rId47"/>
    <p:sldId id="321" r:id="rId48"/>
    <p:sldId id="322" r:id="rId49"/>
    <p:sldId id="323" r:id="rId50"/>
    <p:sldId id="324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 Singireddy" initials="SS" lastIdx="1" clrIdx="0">
    <p:extLst>
      <p:ext uri="{19B8F6BF-5375-455C-9EA6-DF929625EA0E}">
        <p15:presenceInfo xmlns:p15="http://schemas.microsoft.com/office/powerpoint/2012/main" userId="6d1b1b1107711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8455627555633147"/>
          <c:w val="0.93163521161417318"/>
          <c:h val="0.75988098179866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Probability(X=x)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0.5</c:v>
                </c:pt>
                <c:pt idx="2">
                  <c:v>0.25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A0-4C9B-8025-D1B21D0AA4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CEA0-4C9B-8025-D1B21D0AA4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CEA0-4C9B-8025-D1B21D0AA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95067712"/>
        <c:axId val="395068040"/>
      </c:barChart>
      <c:catAx>
        <c:axId val="39506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068040"/>
        <c:crosses val="autoZero"/>
        <c:auto val="1"/>
        <c:lblAlgn val="ctr"/>
        <c:lblOffset val="100"/>
        <c:noMultiLvlLbl val="0"/>
      </c:catAx>
      <c:valAx>
        <c:axId val="395068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06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BD509-C740-4D04-A0F7-6CCB2B51B1F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1058A5E-7AE7-413F-A2B2-F94970F22340}">
      <dgm:prSet phldrT="[Text]"/>
      <dgm:spPr/>
      <dgm:t>
        <a:bodyPr/>
        <a:lstStyle/>
        <a:p>
          <a:r>
            <a:rPr lang="en-IN" dirty="0"/>
            <a:t>Basic Statistics &amp; Hypothesis Testing</a:t>
          </a:r>
        </a:p>
      </dgm:t>
    </dgm:pt>
    <dgm:pt modelId="{73D4AACF-A480-4824-A992-107B5B137BE8}" type="parTrans" cxnId="{C1E48E6B-FE5B-4F72-91AF-BE7146454873}">
      <dgm:prSet/>
      <dgm:spPr/>
      <dgm:t>
        <a:bodyPr/>
        <a:lstStyle/>
        <a:p>
          <a:endParaRPr lang="en-IN"/>
        </a:p>
      </dgm:t>
    </dgm:pt>
    <dgm:pt modelId="{EF2F215B-80E3-4CCA-BFF8-EB5284EB2637}" type="sibTrans" cxnId="{C1E48E6B-FE5B-4F72-91AF-BE7146454873}">
      <dgm:prSet/>
      <dgm:spPr/>
      <dgm:t>
        <a:bodyPr/>
        <a:lstStyle/>
        <a:p>
          <a:endParaRPr lang="en-IN"/>
        </a:p>
      </dgm:t>
    </dgm:pt>
    <dgm:pt modelId="{8C40A73A-271A-4222-9C77-B7A5693404C0}">
      <dgm:prSet phldrT="[Text]"/>
      <dgm:spPr/>
      <dgm:t>
        <a:bodyPr/>
        <a:lstStyle/>
        <a:p>
          <a:r>
            <a:rPr lang="en-IN" dirty="0"/>
            <a:t>Data Mining- Supervised &amp; Unsupervised</a:t>
          </a:r>
        </a:p>
      </dgm:t>
    </dgm:pt>
    <dgm:pt modelId="{49EAE071-1399-4C1D-8691-03D735BDAF57}" type="parTrans" cxnId="{D0956E69-C643-44A0-92DA-93D00A33C17B}">
      <dgm:prSet/>
      <dgm:spPr/>
      <dgm:t>
        <a:bodyPr/>
        <a:lstStyle/>
        <a:p>
          <a:endParaRPr lang="en-IN"/>
        </a:p>
      </dgm:t>
    </dgm:pt>
    <dgm:pt modelId="{0DCE7D0A-27FD-452D-9A4F-70764890AF6D}" type="sibTrans" cxnId="{D0956E69-C643-44A0-92DA-93D00A33C17B}">
      <dgm:prSet/>
      <dgm:spPr/>
      <dgm:t>
        <a:bodyPr/>
        <a:lstStyle/>
        <a:p>
          <a:endParaRPr lang="en-IN"/>
        </a:p>
      </dgm:t>
    </dgm:pt>
    <dgm:pt modelId="{35B088EF-9B82-4D14-93B3-68A9E3E5BAAE}">
      <dgm:prSet phldrT="[Text]"/>
      <dgm:spPr/>
      <dgm:t>
        <a:bodyPr/>
        <a:lstStyle/>
        <a:p>
          <a:r>
            <a:rPr lang="en-IN" dirty="0"/>
            <a:t>Text Mining/ NLP</a:t>
          </a:r>
        </a:p>
      </dgm:t>
    </dgm:pt>
    <dgm:pt modelId="{6B65E284-5587-46CD-A923-920D9D155827}" type="parTrans" cxnId="{C5A1628C-CBAA-45B6-AE1E-6B8AB1F59656}">
      <dgm:prSet/>
      <dgm:spPr/>
      <dgm:t>
        <a:bodyPr/>
        <a:lstStyle/>
        <a:p>
          <a:endParaRPr lang="en-IN"/>
        </a:p>
      </dgm:t>
    </dgm:pt>
    <dgm:pt modelId="{1F4EC6FB-6BD1-428D-8CF2-1A0E4B534D8A}" type="sibTrans" cxnId="{C5A1628C-CBAA-45B6-AE1E-6B8AB1F59656}">
      <dgm:prSet/>
      <dgm:spPr/>
      <dgm:t>
        <a:bodyPr/>
        <a:lstStyle/>
        <a:p>
          <a:endParaRPr lang="en-IN"/>
        </a:p>
      </dgm:t>
    </dgm:pt>
    <dgm:pt modelId="{858B4E29-5E94-4F7E-AC24-1DA38672AB05}">
      <dgm:prSet phldrT="[Text]"/>
      <dgm:spPr/>
      <dgm:t>
        <a:bodyPr/>
        <a:lstStyle/>
        <a:p>
          <a:r>
            <a:rPr lang="en-IN" dirty="0"/>
            <a:t>Data Visualization using Tableau</a:t>
          </a:r>
        </a:p>
      </dgm:t>
    </dgm:pt>
    <dgm:pt modelId="{C73AE35E-FA3C-4753-94C5-CD7BE2753F80}" type="parTrans" cxnId="{48AB52B5-CBC4-461D-923E-6C8FF1304FFD}">
      <dgm:prSet/>
      <dgm:spPr/>
      <dgm:t>
        <a:bodyPr/>
        <a:lstStyle/>
        <a:p>
          <a:endParaRPr lang="en-IN"/>
        </a:p>
      </dgm:t>
    </dgm:pt>
    <dgm:pt modelId="{EE1765F8-FCC6-4BC6-968E-4BC2ADEF3DAD}" type="sibTrans" cxnId="{48AB52B5-CBC4-461D-923E-6C8FF1304FFD}">
      <dgm:prSet/>
      <dgm:spPr/>
      <dgm:t>
        <a:bodyPr/>
        <a:lstStyle/>
        <a:p>
          <a:endParaRPr lang="en-IN"/>
        </a:p>
      </dgm:t>
    </dgm:pt>
    <dgm:pt modelId="{FE8178AE-EC8B-42F8-9FC4-C43CD7857C66}">
      <dgm:prSet phldrT="[Text]"/>
      <dgm:spPr/>
      <dgm:t>
        <a:bodyPr/>
        <a:lstStyle/>
        <a:p>
          <a:r>
            <a:rPr lang="en-IN" dirty="0"/>
            <a:t>Forecasting</a:t>
          </a:r>
        </a:p>
      </dgm:t>
    </dgm:pt>
    <dgm:pt modelId="{43FE1D11-CD4C-48F8-B1D7-A95B9BD06A6B}" type="parTrans" cxnId="{68A98966-8E88-4FCD-BD2B-1C7C2AD29C8C}">
      <dgm:prSet/>
      <dgm:spPr/>
      <dgm:t>
        <a:bodyPr/>
        <a:lstStyle/>
        <a:p>
          <a:endParaRPr lang="en-IN"/>
        </a:p>
      </dgm:t>
    </dgm:pt>
    <dgm:pt modelId="{9C0098CF-379F-418D-A7B0-BD81EBEDE5C0}" type="sibTrans" cxnId="{68A98966-8E88-4FCD-BD2B-1C7C2AD29C8C}">
      <dgm:prSet/>
      <dgm:spPr/>
      <dgm:t>
        <a:bodyPr/>
        <a:lstStyle/>
        <a:p>
          <a:endParaRPr lang="en-IN"/>
        </a:p>
      </dgm:t>
    </dgm:pt>
    <dgm:pt modelId="{E8241B02-AA17-4084-955D-5141001D8FBE}" type="pres">
      <dgm:prSet presAssocID="{7B4BD509-C740-4D04-A0F7-6CCB2B51B1F1}" presName="arrowDiagram" presStyleCnt="0">
        <dgm:presLayoutVars>
          <dgm:chMax val="5"/>
          <dgm:dir/>
          <dgm:resizeHandles val="exact"/>
        </dgm:presLayoutVars>
      </dgm:prSet>
      <dgm:spPr/>
    </dgm:pt>
    <dgm:pt modelId="{519D7AD2-C782-4BBB-BDC0-62FAAAF63F25}" type="pres">
      <dgm:prSet presAssocID="{7B4BD509-C740-4D04-A0F7-6CCB2B51B1F1}" presName="arrow" presStyleLbl="bgShp" presStyleIdx="0" presStyleCnt="1" custScaleX="146349"/>
      <dgm:spPr/>
    </dgm:pt>
    <dgm:pt modelId="{0F9B293E-381F-4042-9524-D77D2061420C}" type="pres">
      <dgm:prSet presAssocID="{7B4BD509-C740-4D04-A0F7-6CCB2B51B1F1}" presName="arrowDiagram5" presStyleCnt="0"/>
      <dgm:spPr/>
    </dgm:pt>
    <dgm:pt modelId="{AC818E11-5C8D-49E5-92FC-718C779D46B0}" type="pres">
      <dgm:prSet presAssocID="{31058A5E-7AE7-413F-A2B2-F94970F22340}" presName="bullet5a" presStyleLbl="node1" presStyleIdx="0" presStyleCnt="5"/>
      <dgm:spPr/>
    </dgm:pt>
    <dgm:pt modelId="{C2D21B1F-543A-4264-8AD0-8220AC09010C}" type="pres">
      <dgm:prSet presAssocID="{31058A5E-7AE7-413F-A2B2-F94970F22340}" presName="textBox5a" presStyleLbl="revTx" presStyleIdx="0" presStyleCnt="5">
        <dgm:presLayoutVars>
          <dgm:bulletEnabled val="1"/>
        </dgm:presLayoutVars>
      </dgm:prSet>
      <dgm:spPr/>
    </dgm:pt>
    <dgm:pt modelId="{00516F7C-F22A-4BB8-BB7D-F1AA471BA413}" type="pres">
      <dgm:prSet presAssocID="{8C40A73A-271A-4222-9C77-B7A5693404C0}" presName="bullet5b" presStyleLbl="node1" presStyleIdx="1" presStyleCnt="5"/>
      <dgm:spPr/>
    </dgm:pt>
    <dgm:pt modelId="{3F8500E1-49DD-4735-BE76-AFB899C5D80E}" type="pres">
      <dgm:prSet presAssocID="{8C40A73A-271A-4222-9C77-B7A5693404C0}" presName="textBox5b" presStyleLbl="revTx" presStyleIdx="1" presStyleCnt="5">
        <dgm:presLayoutVars>
          <dgm:bulletEnabled val="1"/>
        </dgm:presLayoutVars>
      </dgm:prSet>
      <dgm:spPr/>
    </dgm:pt>
    <dgm:pt modelId="{CDDA8574-AE88-4A15-83AB-184CA4F1276E}" type="pres">
      <dgm:prSet presAssocID="{35B088EF-9B82-4D14-93B3-68A9E3E5BAAE}" presName="bullet5c" presStyleLbl="node1" presStyleIdx="2" presStyleCnt="5"/>
      <dgm:spPr/>
    </dgm:pt>
    <dgm:pt modelId="{7BFBDEA1-49BD-456F-998A-1DB54C2A61A0}" type="pres">
      <dgm:prSet presAssocID="{35B088EF-9B82-4D14-93B3-68A9E3E5BAAE}" presName="textBox5c" presStyleLbl="revTx" presStyleIdx="2" presStyleCnt="5">
        <dgm:presLayoutVars>
          <dgm:bulletEnabled val="1"/>
        </dgm:presLayoutVars>
      </dgm:prSet>
      <dgm:spPr/>
    </dgm:pt>
    <dgm:pt modelId="{E1F30B3A-E62A-42CD-9303-2414B074CD4C}" type="pres">
      <dgm:prSet presAssocID="{858B4E29-5E94-4F7E-AC24-1DA38672AB05}" presName="bullet5d" presStyleLbl="node1" presStyleIdx="3" presStyleCnt="5"/>
      <dgm:spPr/>
    </dgm:pt>
    <dgm:pt modelId="{B674A52D-7138-4270-B15B-2CFFAEE6AA63}" type="pres">
      <dgm:prSet presAssocID="{858B4E29-5E94-4F7E-AC24-1DA38672AB05}" presName="textBox5d" presStyleLbl="revTx" presStyleIdx="3" presStyleCnt="5">
        <dgm:presLayoutVars>
          <dgm:bulletEnabled val="1"/>
        </dgm:presLayoutVars>
      </dgm:prSet>
      <dgm:spPr/>
    </dgm:pt>
    <dgm:pt modelId="{1637C783-25E5-4DE5-8958-CBA96C020823}" type="pres">
      <dgm:prSet presAssocID="{FE8178AE-EC8B-42F8-9FC4-C43CD7857C66}" presName="bullet5e" presStyleLbl="node1" presStyleIdx="4" presStyleCnt="5"/>
      <dgm:spPr/>
    </dgm:pt>
    <dgm:pt modelId="{B5C33DF6-1538-4496-AFFC-34D80306F581}" type="pres">
      <dgm:prSet presAssocID="{FE8178AE-EC8B-42F8-9FC4-C43CD7857C66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CFF1A929-AC1E-4DA2-BB57-813B72C35312}" type="presOf" srcId="{7B4BD509-C740-4D04-A0F7-6CCB2B51B1F1}" destId="{E8241B02-AA17-4084-955D-5141001D8FBE}" srcOrd="0" destOrd="0" presId="urn:microsoft.com/office/officeart/2005/8/layout/arrow2"/>
    <dgm:cxn modelId="{A8E34634-715A-4E04-942B-F7584BF3F354}" type="presOf" srcId="{8C40A73A-271A-4222-9C77-B7A5693404C0}" destId="{3F8500E1-49DD-4735-BE76-AFB899C5D80E}" srcOrd="0" destOrd="0" presId="urn:microsoft.com/office/officeart/2005/8/layout/arrow2"/>
    <dgm:cxn modelId="{68A98966-8E88-4FCD-BD2B-1C7C2AD29C8C}" srcId="{7B4BD509-C740-4D04-A0F7-6CCB2B51B1F1}" destId="{FE8178AE-EC8B-42F8-9FC4-C43CD7857C66}" srcOrd="4" destOrd="0" parTransId="{43FE1D11-CD4C-48F8-B1D7-A95B9BD06A6B}" sibTransId="{9C0098CF-379F-418D-A7B0-BD81EBEDE5C0}"/>
    <dgm:cxn modelId="{D0956E69-C643-44A0-92DA-93D00A33C17B}" srcId="{7B4BD509-C740-4D04-A0F7-6CCB2B51B1F1}" destId="{8C40A73A-271A-4222-9C77-B7A5693404C0}" srcOrd="1" destOrd="0" parTransId="{49EAE071-1399-4C1D-8691-03D735BDAF57}" sibTransId="{0DCE7D0A-27FD-452D-9A4F-70764890AF6D}"/>
    <dgm:cxn modelId="{C1E48E6B-FE5B-4F72-91AF-BE7146454873}" srcId="{7B4BD509-C740-4D04-A0F7-6CCB2B51B1F1}" destId="{31058A5E-7AE7-413F-A2B2-F94970F22340}" srcOrd="0" destOrd="0" parTransId="{73D4AACF-A480-4824-A992-107B5B137BE8}" sibTransId="{EF2F215B-80E3-4CCA-BFF8-EB5284EB2637}"/>
    <dgm:cxn modelId="{F9BE2259-6904-408C-B990-DBCBDCBFCC09}" type="presOf" srcId="{858B4E29-5E94-4F7E-AC24-1DA38672AB05}" destId="{B674A52D-7138-4270-B15B-2CFFAEE6AA63}" srcOrd="0" destOrd="0" presId="urn:microsoft.com/office/officeart/2005/8/layout/arrow2"/>
    <dgm:cxn modelId="{C5A1628C-CBAA-45B6-AE1E-6B8AB1F59656}" srcId="{7B4BD509-C740-4D04-A0F7-6CCB2B51B1F1}" destId="{35B088EF-9B82-4D14-93B3-68A9E3E5BAAE}" srcOrd="2" destOrd="0" parTransId="{6B65E284-5587-46CD-A923-920D9D155827}" sibTransId="{1F4EC6FB-6BD1-428D-8CF2-1A0E4B534D8A}"/>
    <dgm:cxn modelId="{3B7D46A8-B929-444F-8A68-63FE70DBA855}" type="presOf" srcId="{31058A5E-7AE7-413F-A2B2-F94970F22340}" destId="{C2D21B1F-543A-4264-8AD0-8220AC09010C}" srcOrd="0" destOrd="0" presId="urn:microsoft.com/office/officeart/2005/8/layout/arrow2"/>
    <dgm:cxn modelId="{F7DED3AE-F1F8-472E-B8BF-8E03E5187390}" type="presOf" srcId="{FE8178AE-EC8B-42F8-9FC4-C43CD7857C66}" destId="{B5C33DF6-1538-4496-AFFC-34D80306F581}" srcOrd="0" destOrd="0" presId="urn:microsoft.com/office/officeart/2005/8/layout/arrow2"/>
    <dgm:cxn modelId="{48AB52B5-CBC4-461D-923E-6C8FF1304FFD}" srcId="{7B4BD509-C740-4D04-A0F7-6CCB2B51B1F1}" destId="{858B4E29-5E94-4F7E-AC24-1DA38672AB05}" srcOrd="3" destOrd="0" parTransId="{C73AE35E-FA3C-4753-94C5-CD7BE2753F80}" sibTransId="{EE1765F8-FCC6-4BC6-968E-4BC2ADEF3DAD}"/>
    <dgm:cxn modelId="{D747CEE0-D270-4299-A5FB-056BFDE9BACA}" type="presOf" srcId="{35B088EF-9B82-4D14-93B3-68A9E3E5BAAE}" destId="{7BFBDEA1-49BD-456F-998A-1DB54C2A61A0}" srcOrd="0" destOrd="0" presId="urn:microsoft.com/office/officeart/2005/8/layout/arrow2"/>
    <dgm:cxn modelId="{E3713BD9-17D8-4A83-B773-2C99F4935287}" type="presParOf" srcId="{E8241B02-AA17-4084-955D-5141001D8FBE}" destId="{519D7AD2-C782-4BBB-BDC0-62FAAAF63F25}" srcOrd="0" destOrd="0" presId="urn:microsoft.com/office/officeart/2005/8/layout/arrow2"/>
    <dgm:cxn modelId="{9C4B256C-5A58-4BF6-AD5A-80899998BFC2}" type="presParOf" srcId="{E8241B02-AA17-4084-955D-5141001D8FBE}" destId="{0F9B293E-381F-4042-9524-D77D2061420C}" srcOrd="1" destOrd="0" presId="urn:microsoft.com/office/officeart/2005/8/layout/arrow2"/>
    <dgm:cxn modelId="{CDACBAA3-395C-4BB0-A185-3FC3ADDC59DA}" type="presParOf" srcId="{0F9B293E-381F-4042-9524-D77D2061420C}" destId="{AC818E11-5C8D-49E5-92FC-718C779D46B0}" srcOrd="0" destOrd="0" presId="urn:microsoft.com/office/officeart/2005/8/layout/arrow2"/>
    <dgm:cxn modelId="{E914AD20-9628-4389-B1B9-A346B9A99E0B}" type="presParOf" srcId="{0F9B293E-381F-4042-9524-D77D2061420C}" destId="{C2D21B1F-543A-4264-8AD0-8220AC09010C}" srcOrd="1" destOrd="0" presId="urn:microsoft.com/office/officeart/2005/8/layout/arrow2"/>
    <dgm:cxn modelId="{C2D4E88B-C833-41BB-94FE-F1A2709A1741}" type="presParOf" srcId="{0F9B293E-381F-4042-9524-D77D2061420C}" destId="{00516F7C-F22A-4BB8-BB7D-F1AA471BA413}" srcOrd="2" destOrd="0" presId="urn:microsoft.com/office/officeart/2005/8/layout/arrow2"/>
    <dgm:cxn modelId="{FBA3EB61-BFD4-45D6-9501-A685B67F3A69}" type="presParOf" srcId="{0F9B293E-381F-4042-9524-D77D2061420C}" destId="{3F8500E1-49DD-4735-BE76-AFB899C5D80E}" srcOrd="3" destOrd="0" presId="urn:microsoft.com/office/officeart/2005/8/layout/arrow2"/>
    <dgm:cxn modelId="{1CEE0475-F60E-4314-8804-CB29D650A8DA}" type="presParOf" srcId="{0F9B293E-381F-4042-9524-D77D2061420C}" destId="{CDDA8574-AE88-4A15-83AB-184CA4F1276E}" srcOrd="4" destOrd="0" presId="urn:microsoft.com/office/officeart/2005/8/layout/arrow2"/>
    <dgm:cxn modelId="{8436A8DD-E295-4DCB-A0AB-3905B25DAFA2}" type="presParOf" srcId="{0F9B293E-381F-4042-9524-D77D2061420C}" destId="{7BFBDEA1-49BD-456F-998A-1DB54C2A61A0}" srcOrd="5" destOrd="0" presId="urn:microsoft.com/office/officeart/2005/8/layout/arrow2"/>
    <dgm:cxn modelId="{405CE219-CB85-4B96-B81A-652C88A08D64}" type="presParOf" srcId="{0F9B293E-381F-4042-9524-D77D2061420C}" destId="{E1F30B3A-E62A-42CD-9303-2414B074CD4C}" srcOrd="6" destOrd="0" presId="urn:microsoft.com/office/officeart/2005/8/layout/arrow2"/>
    <dgm:cxn modelId="{072A3838-E62F-4414-B571-BEF076322093}" type="presParOf" srcId="{0F9B293E-381F-4042-9524-D77D2061420C}" destId="{B674A52D-7138-4270-B15B-2CFFAEE6AA63}" srcOrd="7" destOrd="0" presId="urn:microsoft.com/office/officeart/2005/8/layout/arrow2"/>
    <dgm:cxn modelId="{431F6D06-BAF8-4B35-A1CC-3FAB189CFB14}" type="presParOf" srcId="{0F9B293E-381F-4042-9524-D77D2061420C}" destId="{1637C783-25E5-4DE5-8958-CBA96C020823}" srcOrd="8" destOrd="0" presId="urn:microsoft.com/office/officeart/2005/8/layout/arrow2"/>
    <dgm:cxn modelId="{22222433-E2C8-44DF-AC0D-EDE828753622}" type="presParOf" srcId="{0F9B293E-381F-4042-9524-D77D2061420C}" destId="{B5C33DF6-1538-4496-AFFC-34D80306F581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04E8D-A48E-4561-AA93-EC8ABB2C257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9F7800-6A9E-45BC-9BDF-FAFAEB62E964}">
      <dgm:prSet phldrT="[Text]"/>
      <dgm:spPr/>
      <dgm:t>
        <a:bodyPr/>
        <a:lstStyle/>
        <a:p>
          <a:r>
            <a:rPr lang="en-IN" dirty="0"/>
            <a:t>Probability Distribution</a:t>
          </a:r>
        </a:p>
      </dgm:t>
    </dgm:pt>
    <dgm:pt modelId="{CE2FBF67-6EAE-4711-9EC2-B4413F1142F7}" type="parTrans" cxnId="{8C2A1218-71FF-47A3-B037-C60E87BA317C}">
      <dgm:prSet/>
      <dgm:spPr/>
      <dgm:t>
        <a:bodyPr/>
        <a:lstStyle/>
        <a:p>
          <a:endParaRPr lang="en-IN"/>
        </a:p>
      </dgm:t>
    </dgm:pt>
    <dgm:pt modelId="{158623F2-3866-4261-A590-409FF4429E11}" type="sibTrans" cxnId="{8C2A1218-71FF-47A3-B037-C60E87BA317C}">
      <dgm:prSet/>
      <dgm:spPr/>
      <dgm:t>
        <a:bodyPr/>
        <a:lstStyle/>
        <a:p>
          <a:endParaRPr lang="en-IN"/>
        </a:p>
      </dgm:t>
    </dgm:pt>
    <dgm:pt modelId="{B61A3683-AFD0-4B04-A79E-252F1C06B20F}">
      <dgm:prSet phldrT="[Text]"/>
      <dgm:spPr/>
      <dgm:t>
        <a:bodyPr/>
        <a:lstStyle/>
        <a:p>
          <a:r>
            <a:rPr lang="en-IN" dirty="0"/>
            <a:t>Continuous</a:t>
          </a:r>
        </a:p>
      </dgm:t>
    </dgm:pt>
    <dgm:pt modelId="{CC29907E-1573-4A3D-B3FB-1B22C19D113C}" type="parTrans" cxnId="{C579551A-FFAE-42C3-A98B-3A1B217006B9}">
      <dgm:prSet/>
      <dgm:spPr/>
      <dgm:t>
        <a:bodyPr/>
        <a:lstStyle/>
        <a:p>
          <a:endParaRPr lang="en-IN"/>
        </a:p>
      </dgm:t>
    </dgm:pt>
    <dgm:pt modelId="{8483E2E2-1EA1-4F7F-A297-7F8C4B51849A}" type="sibTrans" cxnId="{C579551A-FFAE-42C3-A98B-3A1B217006B9}">
      <dgm:prSet/>
      <dgm:spPr/>
      <dgm:t>
        <a:bodyPr/>
        <a:lstStyle/>
        <a:p>
          <a:endParaRPr lang="en-IN"/>
        </a:p>
      </dgm:t>
    </dgm:pt>
    <dgm:pt modelId="{58D9E748-4B0B-4C47-89F6-B0E81A99C0F7}">
      <dgm:prSet phldrT="[Text]"/>
      <dgm:spPr/>
      <dgm:t>
        <a:bodyPr/>
        <a:lstStyle/>
        <a:p>
          <a:r>
            <a:rPr lang="en-IN" dirty="0"/>
            <a:t>Discrete</a:t>
          </a:r>
        </a:p>
      </dgm:t>
    </dgm:pt>
    <dgm:pt modelId="{CA91A28C-91A6-404C-9C14-E18B8EE66262}" type="parTrans" cxnId="{42C13DD0-AD12-4A19-8B33-8DD741EF8076}">
      <dgm:prSet/>
      <dgm:spPr/>
      <dgm:t>
        <a:bodyPr/>
        <a:lstStyle/>
        <a:p>
          <a:endParaRPr lang="en-IN"/>
        </a:p>
      </dgm:t>
    </dgm:pt>
    <dgm:pt modelId="{B8F0F843-DF0B-435C-84E7-B68A23FD88A9}" type="sibTrans" cxnId="{42C13DD0-AD12-4A19-8B33-8DD741EF8076}">
      <dgm:prSet/>
      <dgm:spPr/>
      <dgm:t>
        <a:bodyPr/>
        <a:lstStyle/>
        <a:p>
          <a:endParaRPr lang="en-IN"/>
        </a:p>
      </dgm:t>
    </dgm:pt>
    <dgm:pt modelId="{BD041FED-21AC-437E-9C27-0252CEFFF576}" type="pres">
      <dgm:prSet presAssocID="{9EB04E8D-A48E-4561-AA93-EC8ABB2C257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7A77B5B-0B1F-4BA0-83B7-F2681765DD21}" type="pres">
      <dgm:prSet presAssocID="{B69F7800-6A9E-45BC-9BDF-FAFAEB62E964}" presName="root1" presStyleCnt="0"/>
      <dgm:spPr/>
    </dgm:pt>
    <dgm:pt modelId="{8878B032-5567-4C0B-88D4-3271631E2F2E}" type="pres">
      <dgm:prSet presAssocID="{B69F7800-6A9E-45BC-9BDF-FAFAEB62E964}" presName="LevelOneTextNode" presStyleLbl="node0" presStyleIdx="0" presStyleCnt="1" custScaleX="150257" custScaleY="150883">
        <dgm:presLayoutVars>
          <dgm:chPref val="3"/>
        </dgm:presLayoutVars>
      </dgm:prSet>
      <dgm:spPr/>
    </dgm:pt>
    <dgm:pt modelId="{5F16ED4C-C2DB-4309-A6D7-73FB9898BFC1}" type="pres">
      <dgm:prSet presAssocID="{B69F7800-6A9E-45BC-9BDF-FAFAEB62E964}" presName="level2hierChild" presStyleCnt="0"/>
      <dgm:spPr/>
    </dgm:pt>
    <dgm:pt modelId="{6EB08318-6805-4667-8866-ABFB07B7F455}" type="pres">
      <dgm:prSet presAssocID="{CC29907E-1573-4A3D-B3FB-1B22C19D113C}" presName="conn2-1" presStyleLbl="parChTrans1D2" presStyleIdx="0" presStyleCnt="2"/>
      <dgm:spPr/>
    </dgm:pt>
    <dgm:pt modelId="{071FBB36-0B3F-4C0E-9E01-6A6AD3BDA176}" type="pres">
      <dgm:prSet presAssocID="{CC29907E-1573-4A3D-B3FB-1B22C19D113C}" presName="connTx" presStyleLbl="parChTrans1D2" presStyleIdx="0" presStyleCnt="2"/>
      <dgm:spPr/>
    </dgm:pt>
    <dgm:pt modelId="{1E69D668-F0E1-4A6D-A8C6-6FD4EA42D8EC}" type="pres">
      <dgm:prSet presAssocID="{B61A3683-AFD0-4B04-A79E-252F1C06B20F}" presName="root2" presStyleCnt="0"/>
      <dgm:spPr/>
    </dgm:pt>
    <dgm:pt modelId="{DAA4DA55-CCF6-4D17-8F84-5BB96A8E164C}" type="pres">
      <dgm:prSet presAssocID="{B61A3683-AFD0-4B04-A79E-252F1C06B20F}" presName="LevelTwoTextNode" presStyleLbl="node2" presStyleIdx="0" presStyleCnt="2" custScaleX="110614" custScaleY="116742">
        <dgm:presLayoutVars>
          <dgm:chPref val="3"/>
        </dgm:presLayoutVars>
      </dgm:prSet>
      <dgm:spPr/>
    </dgm:pt>
    <dgm:pt modelId="{FF417E5F-83C2-4228-92E9-5B520E6D07BB}" type="pres">
      <dgm:prSet presAssocID="{B61A3683-AFD0-4B04-A79E-252F1C06B20F}" presName="level3hierChild" presStyleCnt="0"/>
      <dgm:spPr/>
    </dgm:pt>
    <dgm:pt modelId="{0592580D-2DC3-45A5-8E63-EDDDA41DCF39}" type="pres">
      <dgm:prSet presAssocID="{CA91A28C-91A6-404C-9C14-E18B8EE66262}" presName="conn2-1" presStyleLbl="parChTrans1D2" presStyleIdx="1" presStyleCnt="2"/>
      <dgm:spPr/>
    </dgm:pt>
    <dgm:pt modelId="{BAE5793A-19F1-4E97-B947-F6FE0301F53A}" type="pres">
      <dgm:prSet presAssocID="{CA91A28C-91A6-404C-9C14-E18B8EE66262}" presName="connTx" presStyleLbl="parChTrans1D2" presStyleIdx="1" presStyleCnt="2"/>
      <dgm:spPr/>
    </dgm:pt>
    <dgm:pt modelId="{33CCA54A-E1DB-47EE-B410-9ABCA38A4BC0}" type="pres">
      <dgm:prSet presAssocID="{58D9E748-4B0B-4C47-89F6-B0E81A99C0F7}" presName="root2" presStyleCnt="0"/>
      <dgm:spPr/>
    </dgm:pt>
    <dgm:pt modelId="{4F6F30B9-D153-4D97-991A-09B7A729656A}" type="pres">
      <dgm:prSet presAssocID="{58D9E748-4B0B-4C47-89F6-B0E81A99C0F7}" presName="LevelTwoTextNode" presStyleLbl="node2" presStyleIdx="1" presStyleCnt="2" custScaleX="112856" custScaleY="109990">
        <dgm:presLayoutVars>
          <dgm:chPref val="3"/>
        </dgm:presLayoutVars>
      </dgm:prSet>
      <dgm:spPr/>
    </dgm:pt>
    <dgm:pt modelId="{7BA152D4-9CC2-46F4-BB9F-F6F6A445B766}" type="pres">
      <dgm:prSet presAssocID="{58D9E748-4B0B-4C47-89F6-B0E81A99C0F7}" presName="level3hierChild" presStyleCnt="0"/>
      <dgm:spPr/>
    </dgm:pt>
  </dgm:ptLst>
  <dgm:cxnLst>
    <dgm:cxn modelId="{968C7E0B-FDF0-4430-9364-101FACB7A2C1}" type="presOf" srcId="{CA91A28C-91A6-404C-9C14-E18B8EE66262}" destId="{0592580D-2DC3-45A5-8E63-EDDDA41DCF39}" srcOrd="0" destOrd="0" presId="urn:microsoft.com/office/officeart/2005/8/layout/hierarchy2"/>
    <dgm:cxn modelId="{8C2A1218-71FF-47A3-B037-C60E87BA317C}" srcId="{9EB04E8D-A48E-4561-AA93-EC8ABB2C257B}" destId="{B69F7800-6A9E-45BC-9BDF-FAFAEB62E964}" srcOrd="0" destOrd="0" parTransId="{CE2FBF67-6EAE-4711-9EC2-B4413F1142F7}" sibTransId="{158623F2-3866-4261-A590-409FF4429E11}"/>
    <dgm:cxn modelId="{C579551A-FFAE-42C3-A98B-3A1B217006B9}" srcId="{B69F7800-6A9E-45BC-9BDF-FAFAEB62E964}" destId="{B61A3683-AFD0-4B04-A79E-252F1C06B20F}" srcOrd="0" destOrd="0" parTransId="{CC29907E-1573-4A3D-B3FB-1B22C19D113C}" sibTransId="{8483E2E2-1EA1-4F7F-A297-7F8C4B51849A}"/>
    <dgm:cxn modelId="{A3CE9928-221E-4443-B9B6-71953743C597}" type="presOf" srcId="{9EB04E8D-A48E-4561-AA93-EC8ABB2C257B}" destId="{BD041FED-21AC-437E-9C27-0252CEFFF576}" srcOrd="0" destOrd="0" presId="urn:microsoft.com/office/officeart/2005/8/layout/hierarchy2"/>
    <dgm:cxn modelId="{DE56C82E-2218-492B-B160-971BB97446B6}" type="presOf" srcId="{CA91A28C-91A6-404C-9C14-E18B8EE66262}" destId="{BAE5793A-19F1-4E97-B947-F6FE0301F53A}" srcOrd="1" destOrd="0" presId="urn:microsoft.com/office/officeart/2005/8/layout/hierarchy2"/>
    <dgm:cxn modelId="{9363437D-6C3F-4B27-BE1E-CC858237750A}" type="presOf" srcId="{58D9E748-4B0B-4C47-89F6-B0E81A99C0F7}" destId="{4F6F30B9-D153-4D97-991A-09B7A729656A}" srcOrd="0" destOrd="0" presId="urn:microsoft.com/office/officeart/2005/8/layout/hierarchy2"/>
    <dgm:cxn modelId="{42C13DD0-AD12-4A19-8B33-8DD741EF8076}" srcId="{B69F7800-6A9E-45BC-9BDF-FAFAEB62E964}" destId="{58D9E748-4B0B-4C47-89F6-B0E81A99C0F7}" srcOrd="1" destOrd="0" parTransId="{CA91A28C-91A6-404C-9C14-E18B8EE66262}" sibTransId="{B8F0F843-DF0B-435C-84E7-B68A23FD88A9}"/>
    <dgm:cxn modelId="{54F36BD5-8FA1-4185-8A25-49165C6E878D}" type="presOf" srcId="{CC29907E-1573-4A3D-B3FB-1B22C19D113C}" destId="{071FBB36-0B3F-4C0E-9E01-6A6AD3BDA176}" srcOrd="1" destOrd="0" presId="urn:microsoft.com/office/officeart/2005/8/layout/hierarchy2"/>
    <dgm:cxn modelId="{6FBE62DA-0EBA-48C1-91A5-B3A21F8E9AD5}" type="presOf" srcId="{B61A3683-AFD0-4B04-A79E-252F1C06B20F}" destId="{DAA4DA55-CCF6-4D17-8F84-5BB96A8E164C}" srcOrd="0" destOrd="0" presId="urn:microsoft.com/office/officeart/2005/8/layout/hierarchy2"/>
    <dgm:cxn modelId="{A5E121E9-1AFF-4C70-9058-2D84D1E289D9}" type="presOf" srcId="{B69F7800-6A9E-45BC-9BDF-FAFAEB62E964}" destId="{8878B032-5567-4C0B-88D4-3271631E2F2E}" srcOrd="0" destOrd="0" presId="urn:microsoft.com/office/officeart/2005/8/layout/hierarchy2"/>
    <dgm:cxn modelId="{F18B55F5-4218-4896-8422-6283D5A50266}" type="presOf" srcId="{CC29907E-1573-4A3D-B3FB-1B22C19D113C}" destId="{6EB08318-6805-4667-8866-ABFB07B7F455}" srcOrd="0" destOrd="0" presId="urn:microsoft.com/office/officeart/2005/8/layout/hierarchy2"/>
    <dgm:cxn modelId="{A39DD8B6-09CE-486E-8D0F-68A1401CADF3}" type="presParOf" srcId="{BD041FED-21AC-437E-9C27-0252CEFFF576}" destId="{47A77B5B-0B1F-4BA0-83B7-F2681765DD21}" srcOrd="0" destOrd="0" presId="urn:microsoft.com/office/officeart/2005/8/layout/hierarchy2"/>
    <dgm:cxn modelId="{F40A870A-AB3C-42BA-B265-CDE0E11A14F3}" type="presParOf" srcId="{47A77B5B-0B1F-4BA0-83B7-F2681765DD21}" destId="{8878B032-5567-4C0B-88D4-3271631E2F2E}" srcOrd="0" destOrd="0" presId="urn:microsoft.com/office/officeart/2005/8/layout/hierarchy2"/>
    <dgm:cxn modelId="{AE900B99-7794-486D-9071-E2D3B8E81E34}" type="presParOf" srcId="{47A77B5B-0B1F-4BA0-83B7-F2681765DD21}" destId="{5F16ED4C-C2DB-4309-A6D7-73FB9898BFC1}" srcOrd="1" destOrd="0" presId="urn:microsoft.com/office/officeart/2005/8/layout/hierarchy2"/>
    <dgm:cxn modelId="{A9AB4967-07B5-44EA-965C-46064320C249}" type="presParOf" srcId="{5F16ED4C-C2DB-4309-A6D7-73FB9898BFC1}" destId="{6EB08318-6805-4667-8866-ABFB07B7F455}" srcOrd="0" destOrd="0" presId="urn:microsoft.com/office/officeart/2005/8/layout/hierarchy2"/>
    <dgm:cxn modelId="{802B25CD-632F-4CB0-9F99-AEDEEA02E369}" type="presParOf" srcId="{6EB08318-6805-4667-8866-ABFB07B7F455}" destId="{071FBB36-0B3F-4C0E-9E01-6A6AD3BDA176}" srcOrd="0" destOrd="0" presId="urn:microsoft.com/office/officeart/2005/8/layout/hierarchy2"/>
    <dgm:cxn modelId="{A131284C-62B0-4C93-A86B-28CFA05DE271}" type="presParOf" srcId="{5F16ED4C-C2DB-4309-A6D7-73FB9898BFC1}" destId="{1E69D668-F0E1-4A6D-A8C6-6FD4EA42D8EC}" srcOrd="1" destOrd="0" presId="urn:microsoft.com/office/officeart/2005/8/layout/hierarchy2"/>
    <dgm:cxn modelId="{A710A929-1BB6-405B-943C-E6A1E4A1FE9B}" type="presParOf" srcId="{1E69D668-F0E1-4A6D-A8C6-6FD4EA42D8EC}" destId="{DAA4DA55-CCF6-4D17-8F84-5BB96A8E164C}" srcOrd="0" destOrd="0" presId="urn:microsoft.com/office/officeart/2005/8/layout/hierarchy2"/>
    <dgm:cxn modelId="{3BBE077B-DDBD-4E53-BF05-1202FCB4636B}" type="presParOf" srcId="{1E69D668-F0E1-4A6D-A8C6-6FD4EA42D8EC}" destId="{FF417E5F-83C2-4228-92E9-5B520E6D07BB}" srcOrd="1" destOrd="0" presId="urn:microsoft.com/office/officeart/2005/8/layout/hierarchy2"/>
    <dgm:cxn modelId="{C623DE6A-0C07-4ADC-98B5-17F7D54D7B24}" type="presParOf" srcId="{5F16ED4C-C2DB-4309-A6D7-73FB9898BFC1}" destId="{0592580D-2DC3-45A5-8E63-EDDDA41DCF39}" srcOrd="2" destOrd="0" presId="urn:microsoft.com/office/officeart/2005/8/layout/hierarchy2"/>
    <dgm:cxn modelId="{CF3F06A3-3049-4DD2-ADE2-2977421D2EF7}" type="presParOf" srcId="{0592580D-2DC3-45A5-8E63-EDDDA41DCF39}" destId="{BAE5793A-19F1-4E97-B947-F6FE0301F53A}" srcOrd="0" destOrd="0" presId="urn:microsoft.com/office/officeart/2005/8/layout/hierarchy2"/>
    <dgm:cxn modelId="{0445AE57-1021-4DB2-AB8F-B0292ED7CD39}" type="presParOf" srcId="{5F16ED4C-C2DB-4309-A6D7-73FB9898BFC1}" destId="{33CCA54A-E1DB-47EE-B410-9ABCA38A4BC0}" srcOrd="3" destOrd="0" presId="urn:microsoft.com/office/officeart/2005/8/layout/hierarchy2"/>
    <dgm:cxn modelId="{A721A8F1-57B3-4252-9EBF-8FCA97FD3FAC}" type="presParOf" srcId="{33CCA54A-E1DB-47EE-B410-9ABCA38A4BC0}" destId="{4F6F30B9-D153-4D97-991A-09B7A729656A}" srcOrd="0" destOrd="0" presId="urn:microsoft.com/office/officeart/2005/8/layout/hierarchy2"/>
    <dgm:cxn modelId="{4071C138-A605-4106-9E5C-4F5DF96B594A}" type="presParOf" srcId="{33CCA54A-E1DB-47EE-B410-9ABCA38A4BC0}" destId="{7BA152D4-9CC2-46F4-BB9F-F6F6A445B7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C77107-F4A6-4CBF-A5AC-CA1C3A75771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F930618E-9E3B-400B-8CCB-12581509A191}">
      <dgm:prSet phldrT="[Text]"/>
      <dgm:spPr/>
      <dgm:t>
        <a:bodyPr/>
        <a:lstStyle/>
        <a:p>
          <a:r>
            <a:rPr lang="en-IN" dirty="0"/>
            <a:t>Collect the data and the domain knowledge</a:t>
          </a:r>
        </a:p>
      </dgm:t>
    </dgm:pt>
    <dgm:pt modelId="{9880E2F8-5CE0-4EA9-9627-124D0E78CC0D}" type="parTrans" cxnId="{21F4202C-F261-4AFB-8D97-B2757539F8D1}">
      <dgm:prSet/>
      <dgm:spPr/>
      <dgm:t>
        <a:bodyPr/>
        <a:lstStyle/>
        <a:p>
          <a:endParaRPr lang="en-IN"/>
        </a:p>
      </dgm:t>
    </dgm:pt>
    <dgm:pt modelId="{323B24DE-76DF-4B7D-A20E-A3F998DFDB18}" type="sibTrans" cxnId="{21F4202C-F261-4AFB-8D97-B2757539F8D1}">
      <dgm:prSet/>
      <dgm:spPr/>
      <dgm:t>
        <a:bodyPr/>
        <a:lstStyle/>
        <a:p>
          <a:endParaRPr lang="en-IN" dirty="0"/>
        </a:p>
      </dgm:t>
    </dgm:pt>
    <dgm:pt modelId="{BC380790-216B-4101-AD7C-3BDFF49F7984}">
      <dgm:prSet phldrT="[Text]"/>
      <dgm:spPr/>
      <dgm:t>
        <a:bodyPr/>
        <a:lstStyle/>
        <a:p>
          <a:r>
            <a:rPr lang="en-IN" dirty="0"/>
            <a:t>Confirm datatypes and probabilities</a:t>
          </a:r>
        </a:p>
      </dgm:t>
    </dgm:pt>
    <dgm:pt modelId="{88850F39-FE8D-415C-9A40-4CB5E166447B}" type="parTrans" cxnId="{3017D473-FE36-425F-BE5B-021609E25C94}">
      <dgm:prSet/>
      <dgm:spPr/>
      <dgm:t>
        <a:bodyPr/>
        <a:lstStyle/>
        <a:p>
          <a:endParaRPr lang="en-IN"/>
        </a:p>
      </dgm:t>
    </dgm:pt>
    <dgm:pt modelId="{01699D77-93A1-4505-A949-950ADEFA17A8}" type="sibTrans" cxnId="{3017D473-FE36-425F-BE5B-021609E25C94}">
      <dgm:prSet/>
      <dgm:spPr/>
      <dgm:t>
        <a:bodyPr/>
        <a:lstStyle/>
        <a:p>
          <a:endParaRPr lang="en-IN" dirty="0"/>
        </a:p>
      </dgm:t>
    </dgm:pt>
    <dgm:pt modelId="{79FEFF5B-08B6-47FF-8D74-D5960418363C}">
      <dgm:prSet phldrT="[Text]"/>
      <dgm:spPr/>
      <dgm:t>
        <a:bodyPr/>
        <a:lstStyle/>
        <a:p>
          <a:r>
            <a:rPr lang="en-IN" dirty="0"/>
            <a:t>Measures of Central tendency</a:t>
          </a:r>
        </a:p>
      </dgm:t>
    </dgm:pt>
    <dgm:pt modelId="{4C4E0722-E029-4246-8FDC-62FDC3347CEC}" type="parTrans" cxnId="{5AFBE620-1141-406D-8EA9-578CD54B6D5F}">
      <dgm:prSet/>
      <dgm:spPr/>
      <dgm:t>
        <a:bodyPr/>
        <a:lstStyle/>
        <a:p>
          <a:endParaRPr lang="en-IN"/>
        </a:p>
      </dgm:t>
    </dgm:pt>
    <dgm:pt modelId="{35A2CF2D-CFDE-4140-A58E-AEA6AD7C7F90}" type="sibTrans" cxnId="{5AFBE620-1141-406D-8EA9-578CD54B6D5F}">
      <dgm:prSet/>
      <dgm:spPr/>
      <dgm:t>
        <a:bodyPr/>
        <a:lstStyle/>
        <a:p>
          <a:endParaRPr lang="en-IN" dirty="0"/>
        </a:p>
      </dgm:t>
    </dgm:pt>
    <dgm:pt modelId="{546F5625-8D96-486F-8BFC-3E925E6484F0}">
      <dgm:prSet/>
      <dgm:spPr/>
      <dgm:t>
        <a:bodyPr/>
        <a:lstStyle/>
        <a:p>
          <a:r>
            <a:rPr lang="en-IN" dirty="0"/>
            <a:t>Measures of Dispersion</a:t>
          </a:r>
        </a:p>
      </dgm:t>
    </dgm:pt>
    <dgm:pt modelId="{87551802-AA06-457F-BA55-D51EA6F825BD}" type="parTrans" cxnId="{A907499A-076D-43E8-88DC-236067146EE2}">
      <dgm:prSet/>
      <dgm:spPr/>
      <dgm:t>
        <a:bodyPr/>
        <a:lstStyle/>
        <a:p>
          <a:endParaRPr lang="en-IN"/>
        </a:p>
      </dgm:t>
    </dgm:pt>
    <dgm:pt modelId="{C47738D8-F62D-46D0-A510-D3BBA378F36C}" type="sibTrans" cxnId="{A907499A-076D-43E8-88DC-236067146EE2}">
      <dgm:prSet/>
      <dgm:spPr/>
      <dgm:t>
        <a:bodyPr/>
        <a:lstStyle/>
        <a:p>
          <a:endParaRPr lang="en-IN" dirty="0"/>
        </a:p>
      </dgm:t>
    </dgm:pt>
    <dgm:pt modelId="{665CD4AC-1BFE-4818-BE3B-59EB6EFBA58C}">
      <dgm:prSet/>
      <dgm:spPr/>
      <dgm:t>
        <a:bodyPr/>
        <a:lstStyle/>
        <a:p>
          <a:r>
            <a:rPr lang="en-IN" dirty="0"/>
            <a:t>Skewness and Kurtosis</a:t>
          </a:r>
        </a:p>
      </dgm:t>
    </dgm:pt>
    <dgm:pt modelId="{F5A4A9AB-EE07-4BBC-A360-6886BA77E758}" type="parTrans" cxnId="{CA7D1346-D03D-40A0-AC90-A9C42BAC7D5F}">
      <dgm:prSet/>
      <dgm:spPr/>
      <dgm:t>
        <a:bodyPr/>
        <a:lstStyle/>
        <a:p>
          <a:endParaRPr lang="en-IN"/>
        </a:p>
      </dgm:t>
    </dgm:pt>
    <dgm:pt modelId="{C42B0F4E-83F8-456D-BF7A-E703508A6176}" type="sibTrans" cxnId="{CA7D1346-D03D-40A0-AC90-A9C42BAC7D5F}">
      <dgm:prSet/>
      <dgm:spPr/>
      <dgm:t>
        <a:bodyPr/>
        <a:lstStyle/>
        <a:p>
          <a:endParaRPr lang="en-IN" dirty="0"/>
        </a:p>
      </dgm:t>
    </dgm:pt>
    <dgm:pt modelId="{94979D96-E92B-4B28-B36C-A9A8FAFAB0C5}">
      <dgm:prSet/>
      <dgm:spPr/>
      <dgm:t>
        <a:bodyPr/>
        <a:lstStyle/>
        <a:p>
          <a:r>
            <a:rPr lang="en-IN" dirty="0"/>
            <a:t>Graphical Representation</a:t>
          </a:r>
        </a:p>
      </dgm:t>
    </dgm:pt>
    <dgm:pt modelId="{01216599-E003-40C8-92F1-DC5A316AB5AA}" type="parTrans" cxnId="{9BB57C5B-AD5A-41C9-AA33-EFF204033346}">
      <dgm:prSet/>
      <dgm:spPr/>
      <dgm:t>
        <a:bodyPr/>
        <a:lstStyle/>
        <a:p>
          <a:endParaRPr lang="en-IN"/>
        </a:p>
      </dgm:t>
    </dgm:pt>
    <dgm:pt modelId="{29569B0A-406A-4F0C-8C3D-F365F1FF6454}" type="sibTrans" cxnId="{9BB57C5B-AD5A-41C9-AA33-EFF204033346}">
      <dgm:prSet/>
      <dgm:spPr/>
      <dgm:t>
        <a:bodyPr/>
        <a:lstStyle/>
        <a:p>
          <a:endParaRPr lang="en-IN"/>
        </a:p>
      </dgm:t>
    </dgm:pt>
    <dgm:pt modelId="{E1E278B9-93C1-48BC-AEB3-7C6B0C6A5EB5}" type="pres">
      <dgm:prSet presAssocID="{91C77107-F4A6-4CBF-A5AC-CA1C3A75771D}" presName="diagram" presStyleCnt="0">
        <dgm:presLayoutVars>
          <dgm:dir/>
          <dgm:resizeHandles val="exact"/>
        </dgm:presLayoutVars>
      </dgm:prSet>
      <dgm:spPr/>
    </dgm:pt>
    <dgm:pt modelId="{35F19123-EF4F-40F0-9916-D91D9021A426}" type="pres">
      <dgm:prSet presAssocID="{F930618E-9E3B-400B-8CCB-12581509A191}" presName="node" presStyleLbl="node1" presStyleIdx="0" presStyleCnt="6">
        <dgm:presLayoutVars>
          <dgm:bulletEnabled val="1"/>
        </dgm:presLayoutVars>
      </dgm:prSet>
      <dgm:spPr/>
    </dgm:pt>
    <dgm:pt modelId="{FFA027E6-F85C-4CB8-81BB-6060907B7B21}" type="pres">
      <dgm:prSet presAssocID="{323B24DE-76DF-4B7D-A20E-A3F998DFDB18}" presName="sibTrans" presStyleLbl="sibTrans2D1" presStyleIdx="0" presStyleCnt="5"/>
      <dgm:spPr/>
    </dgm:pt>
    <dgm:pt modelId="{686AC596-3F8B-42DD-AB90-25BCB9364516}" type="pres">
      <dgm:prSet presAssocID="{323B24DE-76DF-4B7D-A20E-A3F998DFDB18}" presName="connectorText" presStyleLbl="sibTrans2D1" presStyleIdx="0" presStyleCnt="5"/>
      <dgm:spPr/>
    </dgm:pt>
    <dgm:pt modelId="{644372F6-660A-420A-91FE-6A155408F123}" type="pres">
      <dgm:prSet presAssocID="{BC380790-216B-4101-AD7C-3BDFF49F7984}" presName="node" presStyleLbl="node1" presStyleIdx="1" presStyleCnt="6">
        <dgm:presLayoutVars>
          <dgm:bulletEnabled val="1"/>
        </dgm:presLayoutVars>
      </dgm:prSet>
      <dgm:spPr/>
    </dgm:pt>
    <dgm:pt modelId="{7D2AF47D-694A-4BB2-A172-799685CC7191}" type="pres">
      <dgm:prSet presAssocID="{01699D77-93A1-4505-A949-950ADEFA17A8}" presName="sibTrans" presStyleLbl="sibTrans2D1" presStyleIdx="1" presStyleCnt="5"/>
      <dgm:spPr/>
    </dgm:pt>
    <dgm:pt modelId="{9C9687A0-7078-452C-A9BD-3A73C343C3F9}" type="pres">
      <dgm:prSet presAssocID="{01699D77-93A1-4505-A949-950ADEFA17A8}" presName="connectorText" presStyleLbl="sibTrans2D1" presStyleIdx="1" presStyleCnt="5"/>
      <dgm:spPr/>
    </dgm:pt>
    <dgm:pt modelId="{7E28F90B-DF4E-4A75-B289-7D1F48CC9D3C}" type="pres">
      <dgm:prSet presAssocID="{79FEFF5B-08B6-47FF-8D74-D5960418363C}" presName="node" presStyleLbl="node1" presStyleIdx="2" presStyleCnt="6">
        <dgm:presLayoutVars>
          <dgm:bulletEnabled val="1"/>
        </dgm:presLayoutVars>
      </dgm:prSet>
      <dgm:spPr/>
    </dgm:pt>
    <dgm:pt modelId="{E7EBA3FB-0819-49BF-A50D-E2D5560F2669}" type="pres">
      <dgm:prSet presAssocID="{35A2CF2D-CFDE-4140-A58E-AEA6AD7C7F90}" presName="sibTrans" presStyleLbl="sibTrans2D1" presStyleIdx="2" presStyleCnt="5"/>
      <dgm:spPr/>
    </dgm:pt>
    <dgm:pt modelId="{E67EFF78-A923-4600-9997-F5FD455DABD8}" type="pres">
      <dgm:prSet presAssocID="{35A2CF2D-CFDE-4140-A58E-AEA6AD7C7F90}" presName="connectorText" presStyleLbl="sibTrans2D1" presStyleIdx="2" presStyleCnt="5"/>
      <dgm:spPr/>
    </dgm:pt>
    <dgm:pt modelId="{56683EE4-C1B2-421E-BBCD-9A59BE6768CE}" type="pres">
      <dgm:prSet presAssocID="{546F5625-8D96-486F-8BFC-3E925E6484F0}" presName="node" presStyleLbl="node1" presStyleIdx="3" presStyleCnt="6">
        <dgm:presLayoutVars>
          <dgm:bulletEnabled val="1"/>
        </dgm:presLayoutVars>
      </dgm:prSet>
      <dgm:spPr/>
    </dgm:pt>
    <dgm:pt modelId="{E7EFDAAB-E636-4B54-8D55-12CB2BFC8B99}" type="pres">
      <dgm:prSet presAssocID="{C47738D8-F62D-46D0-A510-D3BBA378F36C}" presName="sibTrans" presStyleLbl="sibTrans2D1" presStyleIdx="3" presStyleCnt="5"/>
      <dgm:spPr/>
    </dgm:pt>
    <dgm:pt modelId="{3C3130B1-16FC-46E3-80B1-22DC3F8D68FB}" type="pres">
      <dgm:prSet presAssocID="{C47738D8-F62D-46D0-A510-D3BBA378F36C}" presName="connectorText" presStyleLbl="sibTrans2D1" presStyleIdx="3" presStyleCnt="5"/>
      <dgm:spPr/>
    </dgm:pt>
    <dgm:pt modelId="{2C94AA2E-FC43-4FF0-8284-08793A3A4166}" type="pres">
      <dgm:prSet presAssocID="{665CD4AC-1BFE-4818-BE3B-59EB6EFBA58C}" presName="node" presStyleLbl="node1" presStyleIdx="4" presStyleCnt="6">
        <dgm:presLayoutVars>
          <dgm:bulletEnabled val="1"/>
        </dgm:presLayoutVars>
      </dgm:prSet>
      <dgm:spPr/>
    </dgm:pt>
    <dgm:pt modelId="{D5A44F54-B0F9-4D32-AED3-57011F81E192}" type="pres">
      <dgm:prSet presAssocID="{C42B0F4E-83F8-456D-BF7A-E703508A6176}" presName="sibTrans" presStyleLbl="sibTrans2D1" presStyleIdx="4" presStyleCnt="5"/>
      <dgm:spPr/>
    </dgm:pt>
    <dgm:pt modelId="{FF8ECFA4-71CA-42AB-9636-FC5ADFB6E03F}" type="pres">
      <dgm:prSet presAssocID="{C42B0F4E-83F8-456D-BF7A-E703508A6176}" presName="connectorText" presStyleLbl="sibTrans2D1" presStyleIdx="4" presStyleCnt="5"/>
      <dgm:spPr/>
    </dgm:pt>
    <dgm:pt modelId="{CC1E226D-CD96-4AB0-836A-D8B3918D7F9A}" type="pres">
      <dgm:prSet presAssocID="{94979D96-E92B-4B28-B36C-A9A8FAFAB0C5}" presName="node" presStyleLbl="node1" presStyleIdx="5" presStyleCnt="6">
        <dgm:presLayoutVars>
          <dgm:bulletEnabled val="1"/>
        </dgm:presLayoutVars>
      </dgm:prSet>
      <dgm:spPr/>
    </dgm:pt>
  </dgm:ptLst>
  <dgm:cxnLst>
    <dgm:cxn modelId="{A39C8E13-B68A-4FCD-AF3C-97C54AD0ADE9}" type="presOf" srcId="{323B24DE-76DF-4B7D-A20E-A3F998DFDB18}" destId="{686AC596-3F8B-42DD-AB90-25BCB9364516}" srcOrd="1" destOrd="0" presId="urn:microsoft.com/office/officeart/2005/8/layout/process5"/>
    <dgm:cxn modelId="{5AFBE620-1141-406D-8EA9-578CD54B6D5F}" srcId="{91C77107-F4A6-4CBF-A5AC-CA1C3A75771D}" destId="{79FEFF5B-08B6-47FF-8D74-D5960418363C}" srcOrd="2" destOrd="0" parTransId="{4C4E0722-E029-4246-8FDC-62FDC3347CEC}" sibTransId="{35A2CF2D-CFDE-4140-A58E-AEA6AD7C7F90}"/>
    <dgm:cxn modelId="{BB98372A-5C9D-4655-9125-F7BA86B058DB}" type="presOf" srcId="{94979D96-E92B-4B28-B36C-A9A8FAFAB0C5}" destId="{CC1E226D-CD96-4AB0-836A-D8B3918D7F9A}" srcOrd="0" destOrd="0" presId="urn:microsoft.com/office/officeart/2005/8/layout/process5"/>
    <dgm:cxn modelId="{21F4202C-F261-4AFB-8D97-B2757539F8D1}" srcId="{91C77107-F4A6-4CBF-A5AC-CA1C3A75771D}" destId="{F930618E-9E3B-400B-8CCB-12581509A191}" srcOrd="0" destOrd="0" parTransId="{9880E2F8-5CE0-4EA9-9627-124D0E78CC0D}" sibTransId="{323B24DE-76DF-4B7D-A20E-A3F998DFDB18}"/>
    <dgm:cxn modelId="{015CA535-B1B2-45DE-AFEF-94B464347E84}" type="presOf" srcId="{79FEFF5B-08B6-47FF-8D74-D5960418363C}" destId="{7E28F90B-DF4E-4A75-B289-7D1F48CC9D3C}" srcOrd="0" destOrd="0" presId="urn:microsoft.com/office/officeart/2005/8/layout/process5"/>
    <dgm:cxn modelId="{9BB57C5B-AD5A-41C9-AA33-EFF204033346}" srcId="{91C77107-F4A6-4CBF-A5AC-CA1C3A75771D}" destId="{94979D96-E92B-4B28-B36C-A9A8FAFAB0C5}" srcOrd="5" destOrd="0" parTransId="{01216599-E003-40C8-92F1-DC5A316AB5AA}" sibTransId="{29569B0A-406A-4F0C-8C3D-F365F1FF6454}"/>
    <dgm:cxn modelId="{D330AA5D-DD9C-4E0C-BF93-1B714F80CABB}" type="presOf" srcId="{91C77107-F4A6-4CBF-A5AC-CA1C3A75771D}" destId="{E1E278B9-93C1-48BC-AEB3-7C6B0C6A5EB5}" srcOrd="0" destOrd="0" presId="urn:microsoft.com/office/officeart/2005/8/layout/process5"/>
    <dgm:cxn modelId="{F5A69A41-6E41-475C-A70A-05BAB83C700D}" type="presOf" srcId="{C47738D8-F62D-46D0-A510-D3BBA378F36C}" destId="{E7EFDAAB-E636-4B54-8D55-12CB2BFC8B99}" srcOrd="0" destOrd="0" presId="urn:microsoft.com/office/officeart/2005/8/layout/process5"/>
    <dgm:cxn modelId="{3F110764-9397-4760-922C-7FC0DCEB6E31}" type="presOf" srcId="{35A2CF2D-CFDE-4140-A58E-AEA6AD7C7F90}" destId="{E67EFF78-A923-4600-9997-F5FD455DABD8}" srcOrd="1" destOrd="0" presId="urn:microsoft.com/office/officeart/2005/8/layout/process5"/>
    <dgm:cxn modelId="{CA7D1346-D03D-40A0-AC90-A9C42BAC7D5F}" srcId="{91C77107-F4A6-4CBF-A5AC-CA1C3A75771D}" destId="{665CD4AC-1BFE-4818-BE3B-59EB6EFBA58C}" srcOrd="4" destOrd="0" parTransId="{F5A4A9AB-EE07-4BBC-A360-6886BA77E758}" sibTransId="{C42B0F4E-83F8-456D-BF7A-E703508A6176}"/>
    <dgm:cxn modelId="{3017D473-FE36-425F-BE5B-021609E25C94}" srcId="{91C77107-F4A6-4CBF-A5AC-CA1C3A75771D}" destId="{BC380790-216B-4101-AD7C-3BDFF49F7984}" srcOrd="1" destOrd="0" parTransId="{88850F39-FE8D-415C-9A40-4CB5E166447B}" sibTransId="{01699D77-93A1-4505-A949-950ADEFA17A8}"/>
    <dgm:cxn modelId="{C5974384-1C43-4D19-9E09-5248E645E6B7}" type="presOf" srcId="{C42B0F4E-83F8-456D-BF7A-E703508A6176}" destId="{D5A44F54-B0F9-4D32-AED3-57011F81E192}" srcOrd="0" destOrd="0" presId="urn:microsoft.com/office/officeart/2005/8/layout/process5"/>
    <dgm:cxn modelId="{61E2318E-8F32-41A6-9D3B-36127199E1D4}" type="presOf" srcId="{546F5625-8D96-486F-8BFC-3E925E6484F0}" destId="{56683EE4-C1B2-421E-BBCD-9A59BE6768CE}" srcOrd="0" destOrd="0" presId="urn:microsoft.com/office/officeart/2005/8/layout/process5"/>
    <dgm:cxn modelId="{03F74F8F-33E1-4618-B330-969BB2F63946}" type="presOf" srcId="{C47738D8-F62D-46D0-A510-D3BBA378F36C}" destId="{3C3130B1-16FC-46E3-80B1-22DC3F8D68FB}" srcOrd="1" destOrd="0" presId="urn:microsoft.com/office/officeart/2005/8/layout/process5"/>
    <dgm:cxn modelId="{A907499A-076D-43E8-88DC-236067146EE2}" srcId="{91C77107-F4A6-4CBF-A5AC-CA1C3A75771D}" destId="{546F5625-8D96-486F-8BFC-3E925E6484F0}" srcOrd="3" destOrd="0" parTransId="{87551802-AA06-457F-BA55-D51EA6F825BD}" sibTransId="{C47738D8-F62D-46D0-A510-D3BBA378F36C}"/>
    <dgm:cxn modelId="{F24B5C9C-8813-4A11-A4A5-C1D14F1A1B1D}" type="presOf" srcId="{C42B0F4E-83F8-456D-BF7A-E703508A6176}" destId="{FF8ECFA4-71CA-42AB-9636-FC5ADFB6E03F}" srcOrd="1" destOrd="0" presId="urn:microsoft.com/office/officeart/2005/8/layout/process5"/>
    <dgm:cxn modelId="{FE9EA7BE-6258-4897-967C-95C6F70BF964}" type="presOf" srcId="{665CD4AC-1BFE-4818-BE3B-59EB6EFBA58C}" destId="{2C94AA2E-FC43-4FF0-8284-08793A3A4166}" srcOrd="0" destOrd="0" presId="urn:microsoft.com/office/officeart/2005/8/layout/process5"/>
    <dgm:cxn modelId="{959C68C2-4231-4227-B430-7727C211CEEE}" type="presOf" srcId="{BC380790-216B-4101-AD7C-3BDFF49F7984}" destId="{644372F6-660A-420A-91FE-6A155408F123}" srcOrd="0" destOrd="0" presId="urn:microsoft.com/office/officeart/2005/8/layout/process5"/>
    <dgm:cxn modelId="{C2743DCF-5D1D-4D38-AB40-813AD78FB5E2}" type="presOf" srcId="{01699D77-93A1-4505-A949-950ADEFA17A8}" destId="{7D2AF47D-694A-4BB2-A172-799685CC7191}" srcOrd="0" destOrd="0" presId="urn:microsoft.com/office/officeart/2005/8/layout/process5"/>
    <dgm:cxn modelId="{F70357D6-F409-4EFF-B401-15A2F6582784}" type="presOf" srcId="{F930618E-9E3B-400B-8CCB-12581509A191}" destId="{35F19123-EF4F-40F0-9916-D91D9021A426}" srcOrd="0" destOrd="0" presId="urn:microsoft.com/office/officeart/2005/8/layout/process5"/>
    <dgm:cxn modelId="{6832C2FA-4ED8-402A-AA95-9CDF1CFFB04D}" type="presOf" srcId="{35A2CF2D-CFDE-4140-A58E-AEA6AD7C7F90}" destId="{E7EBA3FB-0819-49BF-A50D-E2D5560F2669}" srcOrd="0" destOrd="0" presId="urn:microsoft.com/office/officeart/2005/8/layout/process5"/>
    <dgm:cxn modelId="{A42985FD-76DD-476F-AA81-D0A3E45CA7EA}" type="presOf" srcId="{323B24DE-76DF-4B7D-A20E-A3F998DFDB18}" destId="{FFA027E6-F85C-4CB8-81BB-6060907B7B21}" srcOrd="0" destOrd="0" presId="urn:microsoft.com/office/officeart/2005/8/layout/process5"/>
    <dgm:cxn modelId="{992B87FF-C66A-4464-B824-4404A84CF4E7}" type="presOf" srcId="{01699D77-93A1-4505-A949-950ADEFA17A8}" destId="{9C9687A0-7078-452C-A9BD-3A73C343C3F9}" srcOrd="1" destOrd="0" presId="urn:microsoft.com/office/officeart/2005/8/layout/process5"/>
    <dgm:cxn modelId="{3ED0B9FE-3E5E-4021-ADFF-7FF99AA42265}" type="presParOf" srcId="{E1E278B9-93C1-48BC-AEB3-7C6B0C6A5EB5}" destId="{35F19123-EF4F-40F0-9916-D91D9021A426}" srcOrd="0" destOrd="0" presId="urn:microsoft.com/office/officeart/2005/8/layout/process5"/>
    <dgm:cxn modelId="{4234E260-BF1E-4C02-B707-3E8742F648D3}" type="presParOf" srcId="{E1E278B9-93C1-48BC-AEB3-7C6B0C6A5EB5}" destId="{FFA027E6-F85C-4CB8-81BB-6060907B7B21}" srcOrd="1" destOrd="0" presId="urn:microsoft.com/office/officeart/2005/8/layout/process5"/>
    <dgm:cxn modelId="{9E648463-3436-4404-984C-75072CE388CD}" type="presParOf" srcId="{FFA027E6-F85C-4CB8-81BB-6060907B7B21}" destId="{686AC596-3F8B-42DD-AB90-25BCB9364516}" srcOrd="0" destOrd="0" presId="urn:microsoft.com/office/officeart/2005/8/layout/process5"/>
    <dgm:cxn modelId="{9E97F06E-0BD4-47AB-95D3-EE1B13A5937E}" type="presParOf" srcId="{E1E278B9-93C1-48BC-AEB3-7C6B0C6A5EB5}" destId="{644372F6-660A-420A-91FE-6A155408F123}" srcOrd="2" destOrd="0" presId="urn:microsoft.com/office/officeart/2005/8/layout/process5"/>
    <dgm:cxn modelId="{40B1CF02-169F-4135-AEA8-C3DB62C71151}" type="presParOf" srcId="{E1E278B9-93C1-48BC-AEB3-7C6B0C6A5EB5}" destId="{7D2AF47D-694A-4BB2-A172-799685CC7191}" srcOrd="3" destOrd="0" presId="urn:microsoft.com/office/officeart/2005/8/layout/process5"/>
    <dgm:cxn modelId="{F74DFA01-99D3-4230-BFCB-BFEA9FD5154B}" type="presParOf" srcId="{7D2AF47D-694A-4BB2-A172-799685CC7191}" destId="{9C9687A0-7078-452C-A9BD-3A73C343C3F9}" srcOrd="0" destOrd="0" presId="urn:microsoft.com/office/officeart/2005/8/layout/process5"/>
    <dgm:cxn modelId="{052EE812-CB3C-4AEB-A879-257ECA8DFDF6}" type="presParOf" srcId="{E1E278B9-93C1-48BC-AEB3-7C6B0C6A5EB5}" destId="{7E28F90B-DF4E-4A75-B289-7D1F48CC9D3C}" srcOrd="4" destOrd="0" presId="urn:microsoft.com/office/officeart/2005/8/layout/process5"/>
    <dgm:cxn modelId="{F4C7E36E-5C6B-4322-A46E-7C6F0801FE9B}" type="presParOf" srcId="{E1E278B9-93C1-48BC-AEB3-7C6B0C6A5EB5}" destId="{E7EBA3FB-0819-49BF-A50D-E2D5560F2669}" srcOrd="5" destOrd="0" presId="urn:microsoft.com/office/officeart/2005/8/layout/process5"/>
    <dgm:cxn modelId="{1946744F-6D4E-45E9-A75E-F233F5C9C4A8}" type="presParOf" srcId="{E7EBA3FB-0819-49BF-A50D-E2D5560F2669}" destId="{E67EFF78-A923-4600-9997-F5FD455DABD8}" srcOrd="0" destOrd="0" presId="urn:microsoft.com/office/officeart/2005/8/layout/process5"/>
    <dgm:cxn modelId="{EEE9233F-FF5B-4851-AB24-756E03AF2A8A}" type="presParOf" srcId="{E1E278B9-93C1-48BC-AEB3-7C6B0C6A5EB5}" destId="{56683EE4-C1B2-421E-BBCD-9A59BE6768CE}" srcOrd="6" destOrd="0" presId="urn:microsoft.com/office/officeart/2005/8/layout/process5"/>
    <dgm:cxn modelId="{6B557677-646A-4563-AB42-77EFD8B54118}" type="presParOf" srcId="{E1E278B9-93C1-48BC-AEB3-7C6B0C6A5EB5}" destId="{E7EFDAAB-E636-4B54-8D55-12CB2BFC8B99}" srcOrd="7" destOrd="0" presId="urn:microsoft.com/office/officeart/2005/8/layout/process5"/>
    <dgm:cxn modelId="{7B66220E-415E-4F89-8294-2A31FA1F2E85}" type="presParOf" srcId="{E7EFDAAB-E636-4B54-8D55-12CB2BFC8B99}" destId="{3C3130B1-16FC-46E3-80B1-22DC3F8D68FB}" srcOrd="0" destOrd="0" presId="urn:microsoft.com/office/officeart/2005/8/layout/process5"/>
    <dgm:cxn modelId="{9A573383-750B-4F74-AEBD-1AB4190F761D}" type="presParOf" srcId="{E1E278B9-93C1-48BC-AEB3-7C6B0C6A5EB5}" destId="{2C94AA2E-FC43-4FF0-8284-08793A3A4166}" srcOrd="8" destOrd="0" presId="urn:microsoft.com/office/officeart/2005/8/layout/process5"/>
    <dgm:cxn modelId="{E8B13592-810E-442C-9805-D49959FBC292}" type="presParOf" srcId="{E1E278B9-93C1-48BC-AEB3-7C6B0C6A5EB5}" destId="{D5A44F54-B0F9-4D32-AED3-57011F81E192}" srcOrd="9" destOrd="0" presId="urn:microsoft.com/office/officeart/2005/8/layout/process5"/>
    <dgm:cxn modelId="{69C1390C-7553-45E4-BCE8-A7D53F1B2CB5}" type="presParOf" srcId="{D5A44F54-B0F9-4D32-AED3-57011F81E192}" destId="{FF8ECFA4-71CA-42AB-9636-FC5ADFB6E03F}" srcOrd="0" destOrd="0" presId="urn:microsoft.com/office/officeart/2005/8/layout/process5"/>
    <dgm:cxn modelId="{3ED4B738-5449-4557-A7E4-7139B749791F}" type="presParOf" srcId="{E1E278B9-93C1-48BC-AEB3-7C6B0C6A5EB5}" destId="{CC1E226D-CD96-4AB0-836A-D8B3918D7F9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D7AD2-C782-4BBB-BDC0-62FAAAF63F25}">
      <dsp:nvSpPr>
        <dsp:cNvPr id="0" name=""/>
        <dsp:cNvSpPr/>
      </dsp:nvSpPr>
      <dsp:spPr>
        <a:xfrm>
          <a:off x="163288" y="0"/>
          <a:ext cx="10189023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18E11-5C8D-49E5-92FC-718C779D46B0}">
      <dsp:nvSpPr>
        <dsp:cNvPr id="0" name=""/>
        <dsp:cNvSpPr/>
      </dsp:nvSpPr>
      <dsp:spPr>
        <a:xfrm>
          <a:off x="2462500" y="3235654"/>
          <a:ext cx="160129" cy="160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21B1F-543A-4264-8AD0-8220AC09010C}">
      <dsp:nvSpPr>
        <dsp:cNvPr id="0" name=""/>
        <dsp:cNvSpPr/>
      </dsp:nvSpPr>
      <dsp:spPr>
        <a:xfrm>
          <a:off x="2542565" y="3315719"/>
          <a:ext cx="912040" cy="103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49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Basic Statistics &amp; Hypothesis Testing</a:t>
          </a:r>
        </a:p>
      </dsp:txBody>
      <dsp:txXfrm>
        <a:off x="2542565" y="3315719"/>
        <a:ext cx="912040" cy="1035618"/>
      </dsp:txXfrm>
    </dsp:sp>
    <dsp:sp modelId="{00516F7C-F22A-4BB8-BB7D-F1AA471BA413}">
      <dsp:nvSpPr>
        <dsp:cNvPr id="0" name=""/>
        <dsp:cNvSpPr/>
      </dsp:nvSpPr>
      <dsp:spPr>
        <a:xfrm>
          <a:off x="3329286" y="2402808"/>
          <a:ext cx="250637" cy="25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500E1-49DD-4735-BE76-AFB899C5D80E}">
      <dsp:nvSpPr>
        <dsp:cNvPr id="0" name=""/>
        <dsp:cNvSpPr/>
      </dsp:nvSpPr>
      <dsp:spPr>
        <a:xfrm>
          <a:off x="3454605" y="2528127"/>
          <a:ext cx="1155715" cy="1823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07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 Mining- Supervised &amp; Unsupervised</a:t>
          </a:r>
        </a:p>
      </dsp:txBody>
      <dsp:txXfrm>
        <a:off x="3454605" y="2528127"/>
        <a:ext cx="1155715" cy="1823210"/>
      </dsp:txXfrm>
    </dsp:sp>
    <dsp:sp modelId="{CDDA8574-AE88-4A15-83AB-184CA4F1276E}">
      <dsp:nvSpPr>
        <dsp:cNvPr id="0" name=""/>
        <dsp:cNvSpPr/>
      </dsp:nvSpPr>
      <dsp:spPr>
        <a:xfrm>
          <a:off x="4443229" y="1738794"/>
          <a:ext cx="334182" cy="3341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BDEA1-49BD-456F-998A-1DB54C2A61A0}">
      <dsp:nvSpPr>
        <dsp:cNvPr id="0" name=""/>
        <dsp:cNvSpPr/>
      </dsp:nvSpPr>
      <dsp:spPr>
        <a:xfrm>
          <a:off x="4610320" y="1905886"/>
          <a:ext cx="1343693" cy="2445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7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Text Mining/ NLP</a:t>
          </a:r>
        </a:p>
      </dsp:txBody>
      <dsp:txXfrm>
        <a:off x="4610320" y="1905886"/>
        <a:ext cx="1343693" cy="2445451"/>
      </dsp:txXfrm>
    </dsp:sp>
    <dsp:sp modelId="{E1F30B3A-E62A-42CD-9303-2414B074CD4C}">
      <dsp:nvSpPr>
        <dsp:cNvPr id="0" name=""/>
        <dsp:cNvSpPr/>
      </dsp:nvSpPr>
      <dsp:spPr>
        <a:xfrm>
          <a:off x="5738187" y="1220115"/>
          <a:ext cx="431652" cy="431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4A52D-7138-4270-B15B-2CFFAEE6AA63}">
      <dsp:nvSpPr>
        <dsp:cNvPr id="0" name=""/>
        <dsp:cNvSpPr/>
      </dsp:nvSpPr>
      <dsp:spPr>
        <a:xfrm>
          <a:off x="5954014" y="1435941"/>
          <a:ext cx="1392428" cy="2915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724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 Visualization using Tableau</a:t>
          </a:r>
        </a:p>
      </dsp:txBody>
      <dsp:txXfrm>
        <a:off x="5954014" y="1435941"/>
        <a:ext cx="1392428" cy="2915396"/>
      </dsp:txXfrm>
    </dsp:sp>
    <dsp:sp modelId="{1637C783-25E5-4DE5-8958-CBA96C020823}">
      <dsp:nvSpPr>
        <dsp:cNvPr id="0" name=""/>
        <dsp:cNvSpPr/>
      </dsp:nvSpPr>
      <dsp:spPr>
        <a:xfrm>
          <a:off x="7071437" y="873748"/>
          <a:ext cx="550009" cy="55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33DF6-1538-4496-AFFC-34D80306F581}">
      <dsp:nvSpPr>
        <dsp:cNvPr id="0" name=""/>
        <dsp:cNvSpPr/>
      </dsp:nvSpPr>
      <dsp:spPr>
        <a:xfrm>
          <a:off x="7346442" y="1148753"/>
          <a:ext cx="1392428" cy="320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438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Forecasting</a:t>
          </a:r>
        </a:p>
      </dsp:txBody>
      <dsp:txXfrm>
        <a:off x="7346442" y="1148753"/>
        <a:ext cx="1392428" cy="3202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8B032-5567-4C0B-88D4-3271631E2F2E}">
      <dsp:nvSpPr>
        <dsp:cNvPr id="0" name=""/>
        <dsp:cNvSpPr/>
      </dsp:nvSpPr>
      <dsp:spPr>
        <a:xfrm>
          <a:off x="2238" y="1675376"/>
          <a:ext cx="4118669" cy="2067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Probability Distribution</a:t>
          </a:r>
        </a:p>
      </dsp:txBody>
      <dsp:txXfrm>
        <a:off x="62805" y="1735943"/>
        <a:ext cx="3997535" cy="1946780"/>
      </dsp:txXfrm>
    </dsp:sp>
    <dsp:sp modelId="{6EB08318-6805-4667-8866-ABFB07B7F455}">
      <dsp:nvSpPr>
        <dsp:cNvPr id="0" name=""/>
        <dsp:cNvSpPr/>
      </dsp:nvSpPr>
      <dsp:spPr>
        <a:xfrm rot="19320209">
          <a:off x="3973460" y="2258309"/>
          <a:ext cx="1391327" cy="45527"/>
        </a:xfrm>
        <a:custGeom>
          <a:avLst/>
          <a:gdLst/>
          <a:ahLst/>
          <a:cxnLst/>
          <a:rect l="0" t="0" r="0" b="0"/>
          <a:pathLst>
            <a:path>
              <a:moveTo>
                <a:pt x="0" y="22763"/>
              </a:moveTo>
              <a:lnTo>
                <a:pt x="1391327" y="22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34341" y="2246290"/>
        <a:ext cx="69566" cy="69566"/>
      </dsp:txXfrm>
    </dsp:sp>
    <dsp:sp modelId="{DAA4DA55-CCF6-4D17-8F84-5BB96A8E164C}">
      <dsp:nvSpPr>
        <dsp:cNvPr id="0" name=""/>
        <dsp:cNvSpPr/>
      </dsp:nvSpPr>
      <dsp:spPr>
        <a:xfrm>
          <a:off x="5217341" y="1052814"/>
          <a:ext cx="3032022" cy="1599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Continuous</a:t>
          </a:r>
        </a:p>
      </dsp:txBody>
      <dsp:txXfrm>
        <a:off x="5264203" y="1099676"/>
        <a:ext cx="2938298" cy="1506273"/>
      </dsp:txXfrm>
    </dsp:sp>
    <dsp:sp modelId="{0592580D-2DC3-45A5-8E63-EDDDA41DCF39}">
      <dsp:nvSpPr>
        <dsp:cNvPr id="0" name=""/>
        <dsp:cNvSpPr/>
      </dsp:nvSpPr>
      <dsp:spPr>
        <a:xfrm rot="2368057">
          <a:off x="3958984" y="3137964"/>
          <a:ext cx="1420279" cy="45527"/>
        </a:xfrm>
        <a:custGeom>
          <a:avLst/>
          <a:gdLst/>
          <a:ahLst/>
          <a:cxnLst/>
          <a:rect l="0" t="0" r="0" b="0"/>
          <a:pathLst>
            <a:path>
              <a:moveTo>
                <a:pt x="0" y="22763"/>
              </a:moveTo>
              <a:lnTo>
                <a:pt x="1420279" y="22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633617" y="3125221"/>
        <a:ext cx="71013" cy="71013"/>
      </dsp:txXfrm>
    </dsp:sp>
    <dsp:sp modelId="{4F6F30B9-D153-4D97-991A-09B7A729656A}">
      <dsp:nvSpPr>
        <dsp:cNvPr id="0" name=""/>
        <dsp:cNvSpPr/>
      </dsp:nvSpPr>
      <dsp:spPr>
        <a:xfrm>
          <a:off x="5217341" y="2858393"/>
          <a:ext cx="3093477" cy="1507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Discrete</a:t>
          </a:r>
        </a:p>
      </dsp:txBody>
      <dsp:txXfrm>
        <a:off x="5261493" y="2902545"/>
        <a:ext cx="3005173" cy="1419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19123-EF4F-40F0-9916-D91D9021A426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Collect the data and the domain knowledge</a:t>
          </a:r>
        </a:p>
      </dsp:txBody>
      <dsp:txXfrm>
        <a:off x="144776" y="50451"/>
        <a:ext cx="2620721" cy="1534246"/>
      </dsp:txXfrm>
    </dsp:sp>
    <dsp:sp modelId="{FFA027E6-F85C-4CB8-81BB-6060907B7B21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>
        <a:off x="3052255" y="615490"/>
        <a:ext cx="403082" cy="404168"/>
      </dsp:txXfrm>
    </dsp:sp>
    <dsp:sp modelId="{644372F6-660A-420A-91FE-6A155408F123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Confirm datatypes and probabilities</a:t>
          </a:r>
        </a:p>
      </dsp:txBody>
      <dsp:txXfrm>
        <a:off x="3947439" y="50451"/>
        <a:ext cx="2620721" cy="1534246"/>
      </dsp:txXfrm>
    </dsp:sp>
    <dsp:sp modelId="{7D2AF47D-694A-4BB2-A172-799685CC7191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>
        <a:off x="6854918" y="615490"/>
        <a:ext cx="403082" cy="404168"/>
      </dsp:txXfrm>
    </dsp:sp>
    <dsp:sp modelId="{7E28F90B-DF4E-4A75-B289-7D1F48CC9D3C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Measures of Central tendency</a:t>
          </a:r>
        </a:p>
      </dsp:txBody>
      <dsp:txXfrm>
        <a:off x="7750101" y="50451"/>
        <a:ext cx="2620721" cy="1534246"/>
      </dsp:txXfrm>
    </dsp:sp>
    <dsp:sp modelId="{E7EBA3FB-0819-49BF-A50D-E2D5560F2669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-5400000">
        <a:off x="8858378" y="1871456"/>
        <a:ext cx="404168" cy="403082"/>
      </dsp:txXfrm>
    </dsp:sp>
    <dsp:sp modelId="{56683EE4-C1B2-421E-BBCD-9A59BE6768CE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Measures of Dispersion</a:t>
          </a:r>
        </a:p>
      </dsp:txBody>
      <dsp:txXfrm>
        <a:off x="7750101" y="2766639"/>
        <a:ext cx="2620721" cy="1534246"/>
      </dsp:txXfrm>
    </dsp:sp>
    <dsp:sp modelId="{E7EFDAAB-E636-4B54-8D55-12CB2BFC8B99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10800000">
        <a:off x="7060261" y="3331678"/>
        <a:ext cx="403082" cy="404168"/>
      </dsp:txXfrm>
    </dsp:sp>
    <dsp:sp modelId="{2C94AA2E-FC43-4FF0-8284-08793A3A4166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Skewness and Kurtosis</a:t>
          </a:r>
        </a:p>
      </dsp:txBody>
      <dsp:txXfrm>
        <a:off x="3947439" y="2766639"/>
        <a:ext cx="2620721" cy="1534246"/>
      </dsp:txXfrm>
    </dsp:sp>
    <dsp:sp modelId="{D5A44F54-B0F9-4D32-AED3-57011F81E192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10800000">
        <a:off x="3257598" y="3331678"/>
        <a:ext cx="403082" cy="404168"/>
      </dsp:txXfrm>
    </dsp:sp>
    <dsp:sp modelId="{CC1E226D-CD96-4AB0-836A-D8B3918D7F9A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Graphical Representation</a:t>
          </a:r>
        </a:p>
      </dsp:txBody>
      <dsp:txXfrm>
        <a:off x="14477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11:51.38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25:11.93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17T17:55:56.5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17T17:56:00.32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17T17:56:03.04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1T03:38:26.720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11:56.011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12:06.787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24:40.90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24:42.90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24:43.73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24:45.22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24:46.85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1T11:25:03.55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CABD-9A67-483F-A609-97B8EDB9D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E91E4-9EEF-4125-B067-AD69B8690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6932F-17F7-4F96-BE6F-8C0B0033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FF7B-C906-4000-8506-E9121833ECB4}" type="datetimeFigureOut">
              <a:rPr lang="en-IN" smtClean="0"/>
              <a:t>26-10-2019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A6E2-898F-4F0A-BFDE-E4C22A47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7853-7141-44CB-88A6-F717B0B8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D8EB-AFF1-4D63-BF4E-18C453FA71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8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8B52-A951-4B5F-B5B8-63571B0F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42BA5-99C3-4FA7-AE4E-5530751C2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4A73-AED6-48C8-BA3F-9540C67B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FF7B-C906-4000-8506-E9121833ECB4}" type="datetimeFigureOut">
              <a:rPr lang="en-IN" smtClean="0"/>
              <a:t>26-10-2019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CA3A-7453-42A6-9C55-D5FC10E6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262C-0D5E-4C20-A66C-58880A62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D8EB-AFF1-4D63-BF4E-18C453FA71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38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DC202-031C-4AF2-91F8-355AD448C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87476-D771-42E7-A728-6D9BC736B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DBB4-53CF-403D-AFFB-F1FABCA9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FF7B-C906-4000-8506-E9121833ECB4}" type="datetimeFigureOut">
              <a:rPr lang="en-IN" smtClean="0"/>
              <a:t>26-10-2019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82F4-ADB6-47BC-9083-F18C1AAD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D7C03-475B-4BA0-A434-A50B6119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D8EB-AFF1-4D63-BF4E-18C453FA71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14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AC22-25B2-4B76-99C8-828B6546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F861-1216-4601-9655-5C08935C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CC282-CCCF-4564-A29F-8AA65E9B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FF7B-C906-4000-8506-E9121833ECB4}" type="datetimeFigureOut">
              <a:rPr lang="en-IN" smtClean="0"/>
              <a:t>26-10-2019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09C41-11BE-4EAA-9693-7E19594D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9500-D7FC-4E9A-8043-5D89E1F6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D8EB-AFF1-4D63-BF4E-18C453FA71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38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883E-0F95-456D-8296-689D27F4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C590-3EC6-4952-BB0B-3D93712CE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DB5D-9ECB-4FD0-9495-ADAA924F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FF7B-C906-4000-8506-E9121833ECB4}" type="datetimeFigureOut">
              <a:rPr lang="en-IN" smtClean="0"/>
              <a:t>26-10-2019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BC3F-5ADD-443F-84A6-1F8F5DB6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DD4C1-DF9E-4F0F-AF11-CB669D80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D8EB-AFF1-4D63-BF4E-18C453FA71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63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AFE1-27BB-4849-89D4-1A3444CB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F4A0-83F2-403C-BFBA-2877B889C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A8D4F-1611-4782-BF8A-223EB601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80284-EB03-4AE9-AC7F-834F529F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FF7B-C906-4000-8506-E9121833ECB4}" type="datetimeFigureOut">
              <a:rPr lang="en-IN" smtClean="0"/>
              <a:t>26-10-2019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0D4F-467F-4D84-90DF-6CE930B2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CC1C3-CD3B-4A44-AD58-B189DEE6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D8EB-AFF1-4D63-BF4E-18C453FA71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67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E7AA-B097-494D-897E-5BF0EACB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837DA-F5E8-40CE-9D00-36E06CFD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CB940-7950-437D-8791-EBA67A6DD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98596-CC11-4538-92FE-8D31D0089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7F086-4C12-4AA8-A0CD-ADFCB5B7A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1E780-348C-4F77-AD9E-0288E3D4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FF7B-C906-4000-8506-E9121833ECB4}" type="datetimeFigureOut">
              <a:rPr lang="en-IN" smtClean="0"/>
              <a:t>26-10-2019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4AD78-C25F-41AE-A899-7FD9C650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18550-6CE1-45A5-A8D3-61D5746B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D8EB-AFF1-4D63-BF4E-18C453FA71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49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BF87-00CD-4B8D-963D-323AA999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2A8D7-85C5-4214-9944-40C41130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FF7B-C906-4000-8506-E9121833ECB4}" type="datetimeFigureOut">
              <a:rPr lang="en-IN" smtClean="0"/>
              <a:t>26-10-2019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B86B5-E22E-424C-BFE4-10F04623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D6C88-A5A5-4DDE-89D9-4D636591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D8EB-AFF1-4D63-BF4E-18C453FA71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B57F6-9610-4DE6-B81C-E5FE2294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FF7B-C906-4000-8506-E9121833ECB4}" type="datetimeFigureOut">
              <a:rPr lang="en-IN" smtClean="0"/>
              <a:t>26-10-2019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19FE7-5DF5-4CEB-9566-6281660B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B8531-E38E-46FE-8CB6-8FC5E31A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D8EB-AFF1-4D63-BF4E-18C453FA71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05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EC02-839F-416E-A917-56431C1E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8240-5D1E-4D5A-99C3-A6F2B7A1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F9C6F-000C-4259-A705-7477617D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71EC0-3857-4D3A-A876-63322605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FF7B-C906-4000-8506-E9121833ECB4}" type="datetimeFigureOut">
              <a:rPr lang="en-IN" smtClean="0"/>
              <a:t>26-10-2019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EFA2-961C-49F6-944E-0AF44689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6AF69-6C14-4C2D-8B89-77A9ABF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D8EB-AFF1-4D63-BF4E-18C453FA71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01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A565-16B4-4ECB-A86F-99C27478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040BA-DD67-4302-BA82-23AC259AB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73415-8141-4B09-B3ED-E48261571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D8384-BA86-477A-9FFD-52DE5E3C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FF7B-C906-4000-8506-E9121833ECB4}" type="datetimeFigureOut">
              <a:rPr lang="en-IN" smtClean="0"/>
              <a:t>26-10-2019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CA9F6-C87A-4B2B-8564-04FD829B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55FA6-D995-41D6-B084-D4C4090F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D8EB-AFF1-4D63-BF4E-18C453FA71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29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201D1-C538-476C-A385-7F6E9E12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DAC4E-7A9A-4385-8885-5690A2518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260C4-C2CA-42F1-9F83-967954E83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FF7B-C906-4000-8506-E9121833ECB4}" type="datetimeFigureOut">
              <a:rPr lang="en-IN" smtClean="0"/>
              <a:t>26-10-2019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6AD54-7EB9-48C7-AD6E-D74E6BA61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A0D6-F823-4BF8-802F-B414B7C02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3D8EB-AFF1-4D63-BF4E-18C453FA71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98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hyperlink" Target="https://www.remix3d.com/details/G009SXKVWJTK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www.remix3d.com/details/G009SX7VFZ9F" TargetMode="External"/><Relationship Id="rId5" Type="http://schemas.openxmlformats.org/officeDocument/2006/relationships/image" Target="../media/image10.png"/><Relationship Id="rId10" Type="http://schemas.microsoft.com/office/2017/06/relationships/model3d" Target="../media/model3d2.glb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image" Target="../media/image20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image" Target="../media/image17.png"/><Relationship Id="rId2" Type="http://schemas.openxmlformats.org/officeDocument/2006/relationships/image" Target="../media/image14.png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23" Type="http://schemas.openxmlformats.org/officeDocument/2006/relationships/customXml" Target="../ink/ink13.xml"/><Relationship Id="rId10" Type="http://schemas.openxmlformats.org/officeDocument/2006/relationships/customXml" Target="../ink/ink7.xml"/><Relationship Id="rId19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customXml" Target="../ink/ink6.xml"/><Relationship Id="rId22" Type="http://schemas.openxmlformats.org/officeDocument/2006/relationships/customXml" Target="../ink/ink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C846-79EE-4381-A71F-6C720300C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/>
              <a:t>BASIC STATISTICS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5C17EAE-9E4A-4C39-AF2D-548505BB6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9" r="18133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28934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8010-0210-4127-914C-BDB0FA1D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50714" cy="883104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948EC8-AF0B-45BD-BC94-D933F1ADC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8230"/>
                <a:ext cx="10515600" cy="492873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𝐼𝑛𝑡𝑒𝑟𝑒𝑠𝑡𝑒𝑑</m:t>
                          </m:r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4000" i="1">
                              <a:latin typeface="Cambria Math" panose="02040503050406030204" pitchFamily="18" charset="0"/>
                            </a:rPr>
                            <m:t>𝐸𝑣𝑒𝑛𝑡𝑠</m:t>
                          </m:r>
                        </m:num>
                        <m:den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𝐸𝑣𝑒𝑛𝑡𝑠</m:t>
                          </m:r>
                        </m:den>
                      </m:f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948EC8-AF0B-45BD-BC94-D933F1ADC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8230"/>
                <a:ext cx="10515600" cy="492873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45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1C3D6-242C-4793-A6A0-2E42487E3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0"/>
            <a:ext cx="11829142" cy="3902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9BD45-3611-4269-856E-D168270C5CA8}"/>
              </a:ext>
            </a:extLst>
          </p:cNvPr>
          <p:cNvSpPr txBox="1"/>
          <p:nvPr/>
        </p:nvSpPr>
        <p:spPr>
          <a:xfrm>
            <a:off x="174172" y="4281714"/>
            <a:ext cx="11829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From the Deck of cards: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What is the probability of drawing a heart?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What is the probability of drawing a three?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What is the probability of drawing a card greater than 10?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What is the probability of drawing a card greater than 3, less than 8?</a:t>
            </a:r>
          </a:p>
        </p:txBody>
      </p:sp>
    </p:spTree>
    <p:extLst>
      <p:ext uri="{BB962C8B-B14F-4D97-AF65-F5344CB8AC3E}">
        <p14:creationId xmlns:p14="http://schemas.microsoft.com/office/powerpoint/2010/main" val="60502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9056-B82D-4939-980F-DF1FB457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41"/>
            <a:ext cx="10515600" cy="7972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D02E-C615-4690-9DE3-6C057C41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297"/>
            <a:ext cx="10515600" cy="5163666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Probability Distribution</a:t>
            </a:r>
            <a:r>
              <a:rPr lang="en-US" dirty="0"/>
              <a:t> is a table or an equation that links each outcome of a statistical experiment with its probability of occurrence.</a:t>
            </a:r>
          </a:p>
          <a:p>
            <a:r>
              <a:rPr lang="en-IN" dirty="0"/>
              <a:t>Consider the table: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81B266-97A4-4405-8531-CA5463E75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80210"/>
              </p:ext>
            </p:extLst>
          </p:nvPr>
        </p:nvGraphicFramePr>
        <p:xfrm>
          <a:off x="1178560" y="2427979"/>
          <a:ext cx="4525554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2777">
                  <a:extLst>
                    <a:ext uri="{9D8B030D-6E8A-4147-A177-3AD203B41FA5}">
                      <a16:colId xmlns:a16="http://schemas.microsoft.com/office/drawing/2014/main" val="909030273"/>
                    </a:ext>
                  </a:extLst>
                </a:gridCol>
                <a:gridCol w="2262777">
                  <a:extLst>
                    <a:ext uri="{9D8B030D-6E8A-4147-A177-3AD203B41FA5}">
                      <a16:colId xmlns:a16="http://schemas.microsoft.com/office/drawing/2014/main" val="3945413208"/>
                    </a:ext>
                  </a:extLst>
                </a:gridCol>
              </a:tblGrid>
              <a:tr h="37074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Number of Phone sales (x)</a:t>
                      </a:r>
                    </a:p>
                  </a:txBody>
                  <a:tcPr marL="110642" marR="11064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Probability(X=x)</a:t>
                      </a:r>
                    </a:p>
                  </a:txBody>
                  <a:tcPr marL="110642" marR="110642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94859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110642" marR="1106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</a:p>
                  </a:txBody>
                  <a:tcPr marL="110642" marR="110642" anchor="ctr"/>
                </a:tc>
                <a:extLst>
                  <a:ext uri="{0D108BD9-81ED-4DB2-BD59-A6C34878D82A}">
                    <a16:rowId xmlns:a16="http://schemas.microsoft.com/office/drawing/2014/main" val="2397307027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10642" marR="1106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0.50</a:t>
                      </a:r>
                    </a:p>
                  </a:txBody>
                  <a:tcPr marL="110642" marR="110642" anchor="ctr"/>
                </a:tc>
                <a:extLst>
                  <a:ext uri="{0D108BD9-81ED-4DB2-BD59-A6C34878D82A}">
                    <a16:rowId xmlns:a16="http://schemas.microsoft.com/office/drawing/2014/main" val="523549496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10642" marR="1106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</a:p>
                  </a:txBody>
                  <a:tcPr marL="110642" marR="110642" anchor="ctr"/>
                </a:tc>
                <a:extLst>
                  <a:ext uri="{0D108BD9-81ED-4DB2-BD59-A6C34878D82A}">
                    <a16:rowId xmlns:a16="http://schemas.microsoft.com/office/drawing/2014/main" val="3181561223"/>
                  </a:ext>
                </a:extLst>
              </a:tr>
              <a:tr h="37074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10642" marR="11064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0.50</a:t>
                      </a:r>
                    </a:p>
                  </a:txBody>
                  <a:tcPr marL="110642" marR="110642" anchor="ctr"/>
                </a:tc>
                <a:extLst>
                  <a:ext uri="{0D108BD9-81ED-4DB2-BD59-A6C34878D82A}">
                    <a16:rowId xmlns:a16="http://schemas.microsoft.com/office/drawing/2014/main" val="17212946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4C5DD3-F453-4943-B603-A3F2980F036B}"/>
              </a:ext>
            </a:extLst>
          </p:cNvPr>
          <p:cNvSpPr txBox="1"/>
          <p:nvPr/>
        </p:nvSpPr>
        <p:spPr>
          <a:xfrm>
            <a:off x="1178560" y="5533963"/>
            <a:ext cx="9834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What is the probability of a sale?</a:t>
            </a:r>
          </a:p>
          <a:p>
            <a:r>
              <a:rPr lang="en-IN" sz="2400" dirty="0"/>
              <a:t>What is the probability of at least two sales?</a:t>
            </a:r>
          </a:p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D7CF8A-CB43-4BA3-B5B9-6491C8CA7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151623"/>
              </p:ext>
            </p:extLst>
          </p:nvPr>
        </p:nvGraphicFramePr>
        <p:xfrm>
          <a:off x="6705601" y="2283173"/>
          <a:ext cx="4775200" cy="2796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26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0D1CB3-93DB-45BF-AC8D-EBE549B973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377448"/>
              </p:ext>
            </p:extLst>
          </p:nvPr>
        </p:nvGraphicFramePr>
        <p:xfrm>
          <a:off x="2166256" y="719666"/>
          <a:ext cx="83130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95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404C-721B-4D0A-826F-749254FB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12" y="365125"/>
            <a:ext cx="3605019" cy="88478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Sampling Funnel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Content Placeholder 8" descr="disc">
                <a:extLst>
                  <a:ext uri="{FF2B5EF4-FFF2-40B4-BE49-F238E27FC236}">
                    <a16:creationId xmlns:a16="http://schemas.microsoft.com/office/drawing/2014/main" id="{340F2A43-8750-489D-9B37-F61027AC3B4E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</p:nvPr>
            </p:nvGraphicFramePr>
            <p:xfrm>
              <a:off x="3866631" y="821501"/>
              <a:ext cx="4034002" cy="139420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034002" cy="13942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am3d:spPr>
                  <am3d:camera>
                    <am3d:pos x="0" y="0" z="6916558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87" d="1000000"/>
                    <am3d:preTrans dx="-569740" dy="-11260416" dz="-26546914"/>
                    <am3d:scale>
                      <am3d:sx n="1000000" d="1000000"/>
                      <am3d:sy n="1000000" d="1000000"/>
                      <am3d:sz n="1000000" d="1000000"/>
                    </am3d:scale>
                    <am3d:rot ax="-1200290" ay="-73260" az="26668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603197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Content Placeholder 8" descr="disc">
                <a:extLst>
                  <a:ext uri="{FF2B5EF4-FFF2-40B4-BE49-F238E27FC236}">
                    <a16:creationId xmlns:a16="http://schemas.microsoft.com/office/drawing/2014/main" id="{340F2A43-8750-489D-9B37-F61027AC3B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6631" y="821501"/>
                <a:ext cx="4034002" cy="1394207"/>
              </a:xfrm>
              <a:prstGeom prst="rect">
                <a:avLst/>
              </a:prstGeom>
              <a:solidFill>
                <a:schemeClr val="bg1"/>
              </a:solidFill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0" name="3D Model 9" descr="disc">
                <a:extLst>
                  <a:ext uri="{FF2B5EF4-FFF2-40B4-BE49-F238E27FC236}">
                    <a16:creationId xmlns:a16="http://schemas.microsoft.com/office/drawing/2014/main" id="{B6C6AECC-94BF-4493-8C9F-475902B079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69476" y="2215708"/>
              <a:ext cx="3628312" cy="135887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28312" cy="13588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am3d:spPr>
                  <am3d:camera>
                    <am3d:pos x="0" y="0" z="6916558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87" d="1000000"/>
                    <am3d:preTrans dx="-569740" dy="-11260416" dz="-26546914"/>
                    <am3d:scale>
                      <am3d:sx n="1000000" d="1000000"/>
                      <am3d:sy n="1000000" d="1000000"/>
                      <am3d:sz n="1000000" d="1000000"/>
                    </am3d:scale>
                    <am3d:rot ax="-1099351" ay="-27476" az="9098"/>
                    <am3d:postTrans dx="0" dy="0" dz="0"/>
                  </am3d:trans>
                  <am3d:attrSrcUrl r:id="rId3"/>
                  <am3d:raster rName="Office3DRenderer" rVer="16.0.8326">
                    <am3d:blip r:embed="rId6"/>
                  </am3d:raster>
                  <am3d:objViewport viewportSz="54186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0" name="3D Model 9" descr="disc">
                <a:extLst>
                  <a:ext uri="{FF2B5EF4-FFF2-40B4-BE49-F238E27FC236}">
                    <a16:creationId xmlns:a16="http://schemas.microsoft.com/office/drawing/2014/main" id="{B6C6AECC-94BF-4493-8C9F-475902B079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69476" y="2215708"/>
                <a:ext cx="3628312" cy="1358877"/>
              </a:xfrm>
              <a:prstGeom prst="rect">
                <a:avLst/>
              </a:prstGeom>
              <a:solidFill>
                <a:schemeClr val="bg1"/>
              </a:solidFill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" name="3D Model 10" descr="disc">
                <a:extLst>
                  <a:ext uri="{FF2B5EF4-FFF2-40B4-BE49-F238E27FC236}">
                    <a16:creationId xmlns:a16="http://schemas.microsoft.com/office/drawing/2014/main" id="{86DCEC07-7E41-44D9-8B49-5A4A7A995F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916" y="3574585"/>
              <a:ext cx="3101432" cy="115803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01432" cy="1158039"/>
                    </a:xfrm>
                    <a:prstGeom prst="rect">
                      <a:avLst/>
                    </a:prstGeom>
                  </am3d:spPr>
                  <am3d:camera>
                    <am3d:pos x="0" y="0" z="6916558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687" d="1000000"/>
                    <am3d:preTrans dx="-569740" dy="-11260416" dz="-26546914"/>
                    <am3d:scale>
                      <am3d:sx n="1000000" d="1000000"/>
                      <am3d:sy n="1000000" d="1000000"/>
                      <am3d:sz n="1000000" d="1000000"/>
                    </am3d:scale>
                    <am3d:rot ax="-1089372" ay="2" az="-4"/>
                    <am3d:postTrans dx="0" dy="0" dz="0"/>
                  </am3d:trans>
                  <am3d:attrSrcUrl r:id="rId3"/>
                  <am3d:raster rName="Office3DRenderer" rVer="16.0.8326">
                    <am3d:blip r:embed="rId8"/>
                  </am3d:raster>
                  <am3d:objViewport viewportSz="460457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" name="3D Model 10" descr="disc">
                <a:extLst>
                  <a:ext uri="{FF2B5EF4-FFF2-40B4-BE49-F238E27FC236}">
                    <a16:creationId xmlns:a16="http://schemas.microsoft.com/office/drawing/2014/main" id="{86DCEC07-7E41-44D9-8B49-5A4A7A995F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2916" y="3574585"/>
                <a:ext cx="3101432" cy="1158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2" name="3D Model 11" descr="Cone">
                <a:extLst>
                  <a:ext uri="{FF2B5EF4-FFF2-40B4-BE49-F238E27FC236}">
                    <a16:creationId xmlns:a16="http://schemas.microsoft.com/office/drawing/2014/main" id="{E5E9CCC0-E2D9-41D6-BDA6-0A2AC826C4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38541" y="4861379"/>
              <a:ext cx="2290181" cy="2331107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2290181" cy="23311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am3d:spPr>
                  <am3d:camera>
                    <am3d:pos x="0" y="0" z="798770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04480" d="1000000"/>
                    <am3d:preTrans dx="2" dy="-16922770" dz="-2"/>
                    <am3d:scale>
                      <am3d:sx n="1000000" d="1000000"/>
                      <am3d:sy n="1000000" d="1000000"/>
                      <am3d:sz n="1000000" d="1000000"/>
                    </am3d:scale>
                    <am3d:rot ax="-2523218" ay="-3212160" az="-8642324"/>
                    <am3d:postTrans dx="0" dy="0" dz="0"/>
                  </am3d:trans>
                  <am3d:attrSrcUrl r:id="rId11"/>
                  <am3d:raster rName="Office3DRenderer" rVer="16.0.8326">
                    <am3d:blip r:embed="rId12"/>
                  </am3d:raster>
                  <am3d:objViewport viewportSz="361049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2" name="3D Model 11" descr="Cone">
                <a:extLst>
                  <a:ext uri="{FF2B5EF4-FFF2-40B4-BE49-F238E27FC236}">
                    <a16:creationId xmlns:a16="http://schemas.microsoft.com/office/drawing/2014/main" id="{E5E9CCC0-E2D9-41D6-BDA6-0A2AC826C4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38541" y="4861379"/>
                <a:ext cx="2290181" cy="2331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F987D46-DFD3-4949-87B3-F096367056EA}"/>
              </a:ext>
            </a:extLst>
          </p:cNvPr>
          <p:cNvSpPr txBox="1"/>
          <p:nvPr/>
        </p:nvSpPr>
        <p:spPr>
          <a:xfrm>
            <a:off x="4738541" y="1249907"/>
            <a:ext cx="243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POPULATION SAMPLE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FE85BF-E831-443F-98F8-441F27FA9296}"/>
              </a:ext>
            </a:extLst>
          </p:cNvPr>
          <p:cNvSpPr txBox="1"/>
          <p:nvPr/>
        </p:nvSpPr>
        <p:spPr>
          <a:xfrm>
            <a:off x="4667873" y="2608784"/>
            <a:ext cx="243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FRAMING SAMPLE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F48E4D-5B13-4644-BB1C-CE23CDD034F6}"/>
              </a:ext>
            </a:extLst>
          </p:cNvPr>
          <p:cNvSpPr txBox="1"/>
          <p:nvPr/>
        </p:nvSpPr>
        <p:spPr>
          <a:xfrm>
            <a:off x="4738541" y="3967661"/>
            <a:ext cx="23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E6A57-5D77-42D4-A43C-B555488AC244}"/>
              </a:ext>
            </a:extLst>
          </p:cNvPr>
          <p:cNvSpPr txBox="1"/>
          <p:nvPr/>
        </p:nvSpPr>
        <p:spPr>
          <a:xfrm>
            <a:off x="5317574" y="4996945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07792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E9D9-A3D0-4978-84D1-DEFE5830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5105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5E5136-2E83-41A6-A135-413BBF78FF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01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C109-DDE6-4309-AE12-20D41B87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Measures of Central Tendency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41A54-FEE1-4239-9CA7-40D39F575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029"/>
                <a:ext cx="10515600" cy="4623934"/>
              </a:xfrm>
            </p:spPr>
            <p:txBody>
              <a:bodyPr/>
              <a:lstStyle/>
              <a:p>
                <a:r>
                  <a:rPr lang="en-IN" b="1" dirty="0"/>
                  <a:t>Mean/Average</a:t>
                </a:r>
                <a:r>
                  <a:rPr lang="en-IN" dirty="0"/>
                  <a:t>: Central values of discrete set of numbers.</a:t>
                </a:r>
              </a:p>
              <a:p>
                <a:pPr marL="0" indent="0" algn="ctr">
                  <a:buNone/>
                </a:pPr>
                <a:r>
                  <a:rPr lang="en-I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Population mean</a:t>
                </a:r>
                <a:r>
                  <a:rPr lang="en-IN" dirty="0"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  Sample mean</a:t>
                </a:r>
                <a:r>
                  <a:rPr lang="en-IN" dirty="0"/>
                  <a:t>: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b="1" dirty="0"/>
                  <a:t>Median</a:t>
                </a:r>
                <a:r>
                  <a:rPr lang="en-IN" dirty="0"/>
                  <a:t>: Middle value of the data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b="1" dirty="0"/>
                  <a:t>Mode</a:t>
                </a:r>
                <a:r>
                  <a:rPr lang="en-IN" dirty="0"/>
                  <a:t>: Most occurring value of the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41A54-FEE1-4239-9CA7-40D39F575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029"/>
                <a:ext cx="10515600" cy="4623934"/>
              </a:xfrm>
              <a:blipFill>
                <a:blip r:embed="rId2"/>
                <a:stretch>
                  <a:fillRect l="-1043" t="-22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168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DD0F-8B2D-43DE-A037-B9E8F167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646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Measures of Dispersion</a:t>
            </a: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3E94C66A-110B-455C-835F-D708A14EC1D1}"/>
              </a:ext>
            </a:extLst>
          </p:cNvPr>
          <p:cNvSpPr/>
          <p:nvPr/>
        </p:nvSpPr>
        <p:spPr>
          <a:xfrm>
            <a:off x="609599" y="1988457"/>
            <a:ext cx="3976914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6AD8E-1DF4-4355-AF62-103F5D8A8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3" y="3429000"/>
            <a:ext cx="2938527" cy="231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F5E48-EDB1-43F2-B81F-A45A0451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3" y="4619451"/>
            <a:ext cx="2938527" cy="231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2B0D38-82B5-4FCA-86B6-08C911501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488" y="2329823"/>
            <a:ext cx="2938527" cy="231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AF9A5-4031-4DD7-8CEE-4C89939F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488" y="3432068"/>
            <a:ext cx="2938527" cy="231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B323F2-F345-4058-9858-2E363623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488" y="4619451"/>
            <a:ext cx="2938527" cy="2316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3245014-5D56-4737-A711-D69D63177F06}"/>
                  </a:ext>
                </a:extLst>
              </p14:cNvPr>
              <p14:cNvContentPartPr/>
              <p14:nvPr/>
            </p14:nvContentPartPr>
            <p14:xfrm>
              <a:off x="2757377" y="452803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3245014-5D56-4737-A711-D69D63177F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4737" y="4465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603E5AE-2212-41C7-B4BC-833518134A01}"/>
                  </a:ext>
                </a:extLst>
              </p14:cNvPr>
              <p14:cNvContentPartPr/>
              <p14:nvPr/>
            </p14:nvContentPartPr>
            <p14:xfrm>
              <a:off x="9244937" y="333787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603E5AE-2212-41C7-B4BC-833518134A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1937" y="3275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AC93325-9430-4726-954A-E29BD30ACA95}"/>
                  </a:ext>
                </a:extLst>
              </p14:cNvPr>
              <p14:cNvContentPartPr/>
              <p14:nvPr/>
            </p14:nvContentPartPr>
            <p14:xfrm>
              <a:off x="8679377" y="37446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AC93325-9430-4726-954A-E29BD30ACA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6377" y="3681674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0FDEFD-600D-4799-B970-8D18ECD22854}"/>
              </a:ext>
            </a:extLst>
          </p:cNvPr>
          <p:cNvCxnSpPr/>
          <p:nvPr/>
        </p:nvCxnSpPr>
        <p:spPr>
          <a:xfrm flipV="1">
            <a:off x="3439886" y="1654629"/>
            <a:ext cx="0" cy="67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D41F55-C0B3-44E3-99AE-E699A5EDADF8}"/>
              </a:ext>
            </a:extLst>
          </p:cNvPr>
          <p:cNvCxnSpPr/>
          <p:nvPr/>
        </p:nvCxnSpPr>
        <p:spPr>
          <a:xfrm flipV="1">
            <a:off x="8084457" y="1654629"/>
            <a:ext cx="0" cy="67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D3D6BF-13F6-46A9-8F82-C5BACA4E807E}"/>
              </a:ext>
            </a:extLst>
          </p:cNvPr>
          <p:cNvCxnSpPr>
            <a:cxnSpLocks/>
          </p:cNvCxnSpPr>
          <p:nvPr/>
        </p:nvCxnSpPr>
        <p:spPr>
          <a:xfrm>
            <a:off x="3439886" y="1654629"/>
            <a:ext cx="4644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B7CA81-D647-4625-8626-9F87FF0DD61F}"/>
              </a:ext>
            </a:extLst>
          </p:cNvPr>
          <p:cNvCxnSpPr/>
          <p:nvPr/>
        </p:nvCxnSpPr>
        <p:spPr>
          <a:xfrm>
            <a:off x="3439886" y="4851119"/>
            <a:ext cx="0" cy="562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FF2E87-1353-48D6-B142-C81C59A69E8E}"/>
              </a:ext>
            </a:extLst>
          </p:cNvPr>
          <p:cNvCxnSpPr>
            <a:cxnSpLocks/>
          </p:cNvCxnSpPr>
          <p:nvPr/>
        </p:nvCxnSpPr>
        <p:spPr>
          <a:xfrm>
            <a:off x="8084457" y="4851119"/>
            <a:ext cx="0" cy="562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74DFE87-451D-4DEA-9585-7EAFF68E8256}"/>
              </a:ext>
            </a:extLst>
          </p:cNvPr>
          <p:cNvCxnSpPr>
            <a:cxnSpLocks/>
          </p:cNvCxnSpPr>
          <p:nvPr/>
        </p:nvCxnSpPr>
        <p:spPr>
          <a:xfrm>
            <a:off x="3439886" y="5413829"/>
            <a:ext cx="4644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993E05A-E480-4079-891D-BD7E3950181F}"/>
              </a:ext>
            </a:extLst>
          </p:cNvPr>
          <p:cNvSpPr txBox="1"/>
          <p:nvPr/>
        </p:nvSpPr>
        <p:spPr>
          <a:xfrm>
            <a:off x="4876812" y="1903466"/>
            <a:ext cx="2031986" cy="374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USL= 229mm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74E792-085C-475A-8E60-DD2F3FB69E54}"/>
              </a:ext>
            </a:extLst>
          </p:cNvPr>
          <p:cNvSpPr txBox="1"/>
          <p:nvPr/>
        </p:nvSpPr>
        <p:spPr>
          <a:xfrm>
            <a:off x="5080000" y="4851119"/>
            <a:ext cx="17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LSL =224mm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BB8EBE8-6705-4007-8DA3-ECC37CDF5981}"/>
                  </a:ext>
                </a:extLst>
              </p14:cNvPr>
              <p14:cNvContentPartPr/>
              <p14:nvPr/>
            </p14:nvContentPartPr>
            <p14:xfrm>
              <a:off x="1842977" y="2699594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BB8EBE8-6705-4007-8DA3-ECC37CDF59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0337" y="26365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0F653FF-15BD-44E5-99AE-81EC56F58C4A}"/>
                  </a:ext>
                </a:extLst>
              </p14:cNvPr>
              <p14:cNvContentPartPr/>
              <p14:nvPr/>
            </p14:nvContentPartPr>
            <p14:xfrm>
              <a:off x="2510777" y="2916674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0F653FF-15BD-44E5-99AE-81EC56F58C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7777" y="2854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41657AD-0734-4A09-B5E2-6ACB35918ED2}"/>
                  </a:ext>
                </a:extLst>
              </p14:cNvPr>
              <p14:cNvContentPartPr/>
              <p14:nvPr/>
            </p14:nvContentPartPr>
            <p14:xfrm>
              <a:off x="3729737" y="2728034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41657AD-0734-4A09-B5E2-6ACB35918E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6737" y="26650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12B669E-2905-43F0-8967-3208A869174D}"/>
                  </a:ext>
                </a:extLst>
              </p14:cNvPr>
              <p14:cNvContentPartPr/>
              <p14:nvPr/>
            </p14:nvContentPartPr>
            <p14:xfrm>
              <a:off x="1813817" y="420871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12B669E-2905-43F0-8967-3208A86917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1177" y="41457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8381F8B-5BBF-4855-9EE0-2BE6AFD5BDA8}"/>
                  </a:ext>
                </a:extLst>
              </p14:cNvPr>
              <p14:cNvContentPartPr/>
              <p14:nvPr/>
            </p14:nvContentPartPr>
            <p14:xfrm>
              <a:off x="3729737" y="4310234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8381F8B-5BBF-4855-9EE0-2BE6AFD5BD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6737" y="4247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A059057-B824-4C8D-8E3A-12FFCBD76061}"/>
                  </a:ext>
                </a:extLst>
              </p14:cNvPr>
              <p14:cNvContentPartPr/>
              <p14:nvPr/>
            </p14:nvContentPartPr>
            <p14:xfrm>
              <a:off x="9854777" y="404887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A059057-B824-4C8D-8E3A-12FFCBD760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2137" y="39862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3652236-2679-4D3A-96BA-C18FB36E2921}"/>
                  </a:ext>
                </a:extLst>
              </p14:cNvPr>
              <p14:cNvContentPartPr/>
              <p14:nvPr/>
            </p14:nvContentPartPr>
            <p14:xfrm>
              <a:off x="13294577" y="94279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3652236-2679-4D3A-96BA-C18FB36E29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258577" y="9071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87787CD-66E2-4AA0-AB85-E82BF54637E9}"/>
                  </a:ext>
                </a:extLst>
              </p:cNvPr>
              <p:cNvSpPr txBox="1"/>
              <p:nvPr/>
            </p:nvSpPr>
            <p:spPr>
              <a:xfrm>
                <a:off x="4194630" y="3337874"/>
                <a:ext cx="389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87787CD-66E2-4AA0-AB85-E82BF5463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630" y="3337874"/>
                <a:ext cx="389364" cy="369332"/>
              </a:xfrm>
              <a:prstGeom prst="rect">
                <a:avLst/>
              </a:prstGeom>
              <a:blipFill>
                <a:blip r:embed="rId18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>
            <a:extLst>
              <a:ext uri="{FF2B5EF4-FFF2-40B4-BE49-F238E27FC236}">
                <a16:creationId xmlns:a16="http://schemas.microsoft.com/office/drawing/2014/main" id="{F7654973-683E-4F1E-B113-4A13D27F0C8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2642" y="3417834"/>
            <a:ext cx="402371" cy="36579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16FA78E-A369-40B5-B029-A753AAE8EB3D}"/>
              </a:ext>
            </a:extLst>
          </p:cNvPr>
          <p:cNvSpPr txBox="1"/>
          <p:nvPr/>
        </p:nvSpPr>
        <p:spPr>
          <a:xfrm>
            <a:off x="1041948" y="1437834"/>
            <a:ext cx="216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MACHINE 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3DC44-470E-431F-8D77-82878C897333}"/>
              </a:ext>
            </a:extLst>
          </p:cNvPr>
          <p:cNvSpPr txBox="1"/>
          <p:nvPr/>
        </p:nvSpPr>
        <p:spPr>
          <a:xfrm>
            <a:off x="7717667" y="1466634"/>
            <a:ext cx="27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MACHINE 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C011F9-1190-4EE6-9AAB-93156A11B7D4}"/>
                  </a:ext>
                </a:extLst>
              </p14:cNvPr>
              <p14:cNvContentPartPr/>
              <p14:nvPr/>
            </p14:nvContentPartPr>
            <p14:xfrm>
              <a:off x="8562817" y="307651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C011F9-1190-4EE6-9AAB-93156A11B7D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00177" y="30135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628B55-F5C3-4277-B2F0-FAE54577E413}"/>
                  </a:ext>
                </a:extLst>
              </p14:cNvPr>
              <p14:cNvContentPartPr/>
              <p14:nvPr/>
            </p14:nvContentPartPr>
            <p14:xfrm>
              <a:off x="9738577" y="320755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628B55-F5C3-4277-B2F0-FAE54577E4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75577" y="31445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C15EBB-8691-4A0F-AEED-F9A18F255F51}"/>
                  </a:ext>
                </a:extLst>
              </p14:cNvPr>
              <p14:cNvContentPartPr/>
              <p14:nvPr/>
            </p14:nvContentPartPr>
            <p14:xfrm>
              <a:off x="9288577" y="401971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C15EBB-8691-4A0F-AEED-F9A18F255F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25937" y="395707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F59DE7D-1DF1-4EC2-BC59-EA87535A455B}"/>
              </a:ext>
            </a:extLst>
          </p:cNvPr>
          <p:cNvSpPr txBox="1"/>
          <p:nvPr/>
        </p:nvSpPr>
        <p:spPr>
          <a:xfrm>
            <a:off x="1842977" y="5950857"/>
            <a:ext cx="9100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Dispersion is defined as the distance between the data point to the average</a:t>
            </a:r>
          </a:p>
        </p:txBody>
      </p:sp>
    </p:spTree>
    <p:extLst>
      <p:ext uri="{BB962C8B-B14F-4D97-AF65-F5344CB8AC3E}">
        <p14:creationId xmlns:p14="http://schemas.microsoft.com/office/powerpoint/2010/main" val="17653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22E7-2C13-4886-A927-6DCA4D0D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1" y="190953"/>
            <a:ext cx="10976429" cy="76698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Measures of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A5EFED-88C0-4F3A-878D-144058893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8686" y="1219200"/>
                <a:ext cx="11829143" cy="53122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b="1" dirty="0"/>
                  <a:t>Variance</a:t>
                </a:r>
                <a:r>
                  <a:rPr lang="en-IN" dirty="0"/>
                  <a:t>: </a:t>
                </a:r>
                <a:r>
                  <a:rPr lang="en-US" dirty="0"/>
                  <a:t>Variance is a measurement of the spread between numbers in a data set.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Population Variance</a:t>
                </a:r>
                <a:r>
                  <a:rPr lang="en-US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Sample Variance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e>
                            </m:nary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b="1" dirty="0"/>
                  <a:t>Standard Deviation</a:t>
                </a:r>
                <a:r>
                  <a:rPr lang="en-IN" dirty="0"/>
                  <a:t>: Standard Deviation is a statistic that measures dispersion of a dataset relative to it’s mean. </a:t>
                </a:r>
              </a:p>
              <a:p>
                <a:pPr marL="0" indent="0" algn="ctr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Population Standard Deviation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Sample Standard Deviation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acc>
                                  </m:e>
                                </m:nary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A5EFED-88C0-4F3A-878D-144058893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686" y="1219200"/>
                <a:ext cx="11829143" cy="5312228"/>
              </a:xfrm>
              <a:blipFill>
                <a:blip r:embed="rId2"/>
                <a:stretch>
                  <a:fillRect l="-928" t="-2526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50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3A03-0AE3-4168-A98D-66D5BB39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4" y="2629353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Revision</a:t>
            </a:r>
          </a:p>
        </p:txBody>
      </p:sp>
    </p:spTree>
    <p:extLst>
      <p:ext uri="{BB962C8B-B14F-4D97-AF65-F5344CB8AC3E}">
        <p14:creationId xmlns:p14="http://schemas.microsoft.com/office/powerpoint/2010/main" val="3779394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0218-AF80-4A1F-B017-0530ABE8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Measures of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B2BD9-D41B-41AA-8431-76E56BF6E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/>
                  <a:t>Range</a:t>
                </a:r>
                <a:r>
                  <a:rPr lang="en-IN" dirty="0"/>
                  <a:t>:  The difference between lowest and highest values.</a:t>
                </a: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𝑀𝑖𝑛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B2BD9-D41B-41AA-8431-76E56BF6E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409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034B-8609-4298-AF69-B04FFC0E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43"/>
            <a:ext cx="10515600" cy="7982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Expected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8005-6906-42E5-AF7A-1B0A54379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38"/>
            <a:ext cx="10515600" cy="4761819"/>
          </a:xfrm>
        </p:spPr>
        <p:txBody>
          <a:bodyPr/>
          <a:lstStyle/>
          <a:p>
            <a:r>
              <a:rPr lang="en-IN" dirty="0"/>
              <a:t>For a probability distribution, the mean of the distribution is known as “Expected Value”.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expected value intuitively refers to what one would find if they repeated the experiment an infinite number of times and took the average of all of the outcomes.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Mathematically, it’s calculated as a </a:t>
            </a:r>
            <a:r>
              <a:rPr lang="en-IN" dirty="0">
                <a:solidFill>
                  <a:srgbClr val="FF0000"/>
                </a:solidFill>
              </a:rPr>
              <a:t>weighted average </a:t>
            </a:r>
            <a:r>
              <a:rPr lang="en-IN" dirty="0"/>
              <a:t>of each possible value. </a:t>
            </a:r>
          </a:p>
        </p:txBody>
      </p:sp>
    </p:spTree>
    <p:extLst>
      <p:ext uri="{BB962C8B-B14F-4D97-AF65-F5344CB8AC3E}">
        <p14:creationId xmlns:p14="http://schemas.microsoft.com/office/powerpoint/2010/main" val="762724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0057-180B-4443-A8F5-C64F1BB7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Expected Value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D427E4-DE36-4855-AE48-F381C8A20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57" y="2541175"/>
            <a:ext cx="9858086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4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9643-1816-47A4-9573-D67DDF88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A01D3-FDC0-42A9-88D3-8F056F6CD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formula for calculating the expected value for a discrete random variable X, denoted by µ is: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The variance of a discrete random variable X,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A01D3-FDC0-42A9-88D3-8F056F6CD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759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C3A0-F289-4501-8AE9-8FA63847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Third Moment Business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94D9BF-DDF6-4EFA-8A44-79A24B4E9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b="1" dirty="0"/>
                  <a:t>SKEWNESS:</a:t>
                </a:r>
                <a:r>
                  <a:rPr lang="en-IN" dirty="0"/>
                  <a:t> A measure of asymmetry in the distribution.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For </a:t>
                </a:r>
                <a:r>
                  <a:rPr lang="en-IN" dirty="0">
                    <a:solidFill>
                      <a:srgbClr val="FF0000"/>
                    </a:solidFill>
                  </a:rPr>
                  <a:t>negative skewness</a:t>
                </a:r>
                <a:r>
                  <a:rPr lang="en-IN" dirty="0"/>
                  <a:t>, the mass of distribution is concentrated on the </a:t>
                </a:r>
                <a:r>
                  <a:rPr lang="en-IN" dirty="0">
                    <a:solidFill>
                      <a:srgbClr val="FF0000"/>
                    </a:solidFill>
                  </a:rPr>
                  <a:t>right</a:t>
                </a:r>
                <a:r>
                  <a:rPr lang="en-IN" dirty="0"/>
                  <a:t>. </a:t>
                </a:r>
              </a:p>
              <a:p>
                <a:endParaRPr lang="en-IN" dirty="0"/>
              </a:p>
              <a:p>
                <a:r>
                  <a:rPr lang="en-IN" dirty="0"/>
                  <a:t>For </a:t>
                </a:r>
                <a:r>
                  <a:rPr lang="en-IN" dirty="0">
                    <a:solidFill>
                      <a:srgbClr val="FF0000"/>
                    </a:solidFill>
                  </a:rPr>
                  <a:t>positive skewness</a:t>
                </a:r>
                <a:r>
                  <a:rPr lang="en-IN" dirty="0"/>
                  <a:t>, the mass of distribution is concentrated on the </a:t>
                </a:r>
                <a:r>
                  <a:rPr lang="en-IN" dirty="0">
                    <a:solidFill>
                      <a:srgbClr val="FF0000"/>
                    </a:solidFill>
                  </a:rPr>
                  <a:t>left</a:t>
                </a:r>
                <a:r>
                  <a:rPr lang="en-IN" dirty="0"/>
                  <a:t>. 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94D9BF-DDF6-4EFA-8A44-79A24B4E9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333" b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072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AD8F-68A6-472F-ABFD-6AD1E8D5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Skewness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DDCD5-ABB5-4375-B76D-9A129E962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" r="13056"/>
          <a:stretch/>
        </p:blipFill>
        <p:spPr>
          <a:xfrm>
            <a:off x="972457" y="1690687"/>
            <a:ext cx="10381343" cy="4802187"/>
          </a:xfrm>
        </p:spPr>
      </p:pic>
    </p:spTree>
    <p:extLst>
      <p:ext uri="{BB962C8B-B14F-4D97-AF65-F5344CB8AC3E}">
        <p14:creationId xmlns:p14="http://schemas.microsoft.com/office/powerpoint/2010/main" val="2419289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F05B-6BD2-48EE-963F-8F277A5A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Fourth Moment Business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742A8-C253-4693-9532-184F3F9D4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/>
                  <a:t>KURTOSIS: </a:t>
                </a:r>
                <a:r>
                  <a:rPr lang="en-IN" dirty="0"/>
                  <a:t>A measure of the peakedness of the distribution (relative to normal)</a:t>
                </a:r>
              </a:p>
              <a:p>
                <a:pPr marL="0" indent="0" algn="ctr">
                  <a:buNone/>
                </a:pPr>
                <a:r>
                  <a:rPr lang="en-IN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Kurt</a:t>
                </a:r>
                <a:r>
                  <a:rPr lang="en-IN" b="0" dirty="0"/>
                  <a:t>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IN" dirty="0"/>
                          <m:t>]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  <a:p>
                <a:r>
                  <a:rPr lang="en-IN" dirty="0"/>
                  <a:t>For symmetric distribution, </a:t>
                </a:r>
                <a:r>
                  <a:rPr lang="en-IN" dirty="0">
                    <a:solidFill>
                      <a:srgbClr val="FF0000"/>
                    </a:solidFill>
                  </a:rPr>
                  <a:t>negative kurtosis </a:t>
                </a:r>
                <a:r>
                  <a:rPr lang="en-IN" dirty="0"/>
                  <a:t>implies </a:t>
                </a:r>
                <a:r>
                  <a:rPr lang="en-IN" dirty="0">
                    <a:solidFill>
                      <a:srgbClr val="FF0000"/>
                    </a:solidFill>
                  </a:rPr>
                  <a:t>wider peak </a:t>
                </a:r>
                <a:r>
                  <a:rPr lang="en-IN" dirty="0"/>
                  <a:t>and </a:t>
                </a:r>
                <a:r>
                  <a:rPr lang="en-IN" dirty="0">
                    <a:solidFill>
                      <a:srgbClr val="FF0000"/>
                    </a:solidFill>
                  </a:rPr>
                  <a:t>thinner tails</a:t>
                </a:r>
                <a:r>
                  <a:rPr lang="en-IN" dirty="0"/>
                  <a:t>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Positive kurtosis implies </a:t>
                </a:r>
                <a:r>
                  <a:rPr lang="en-IN" dirty="0">
                    <a:solidFill>
                      <a:srgbClr val="FF0000"/>
                    </a:solidFill>
                  </a:rPr>
                  <a:t>thinner peak </a:t>
                </a:r>
                <a:r>
                  <a:rPr lang="en-IN" dirty="0"/>
                  <a:t>and </a:t>
                </a:r>
                <a:r>
                  <a:rPr lang="en-IN" dirty="0">
                    <a:solidFill>
                      <a:srgbClr val="FF0000"/>
                    </a:solidFill>
                  </a:rPr>
                  <a:t>wider tails</a:t>
                </a:r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742A8-C253-4693-9532-184F3F9D4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440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D530-C5DA-4898-BEBC-96FD32B8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Kurtosis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1B062-C8AC-4A49-B14D-711082D09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71629" cy="4890001"/>
          </a:xfrm>
        </p:spPr>
      </p:pic>
    </p:spTree>
    <p:extLst>
      <p:ext uri="{BB962C8B-B14F-4D97-AF65-F5344CB8AC3E}">
        <p14:creationId xmlns:p14="http://schemas.microsoft.com/office/powerpoint/2010/main" val="3591368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CF1AAC9-56E0-427C-BA70-1239C465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2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Real-time Examples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151A079-642F-49B9-9B21-2BD778B487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62" y="2119086"/>
            <a:ext cx="10588875" cy="3988475"/>
          </a:xfrm>
        </p:spPr>
      </p:pic>
    </p:spTree>
    <p:extLst>
      <p:ext uri="{BB962C8B-B14F-4D97-AF65-F5344CB8AC3E}">
        <p14:creationId xmlns:p14="http://schemas.microsoft.com/office/powerpoint/2010/main" val="1408976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749287-4A1A-4EA4-9BBF-9F974CA7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9" y="1915326"/>
            <a:ext cx="6236472" cy="3585588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F5C9C1F0-05D0-48A0-91D8-C7E698FCF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653" y="2080644"/>
            <a:ext cx="5776578" cy="325495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81AB106-56B7-4689-88B9-8E8C5F5C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96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Real-time Examples</a:t>
            </a:r>
          </a:p>
        </p:txBody>
      </p:sp>
    </p:spTree>
    <p:extLst>
      <p:ext uri="{BB962C8B-B14F-4D97-AF65-F5344CB8AC3E}">
        <p14:creationId xmlns:p14="http://schemas.microsoft.com/office/powerpoint/2010/main" val="77119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770F47-2B94-4DF6-A419-6436D410D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6440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05188C-EF47-4B35-8054-F64E3B987344}"/>
              </a:ext>
            </a:extLst>
          </p:cNvPr>
          <p:cNvSpPr txBox="1"/>
          <p:nvPr/>
        </p:nvSpPr>
        <p:spPr>
          <a:xfrm>
            <a:off x="838200" y="566057"/>
            <a:ext cx="6259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COURSE AGENDA</a:t>
            </a:r>
          </a:p>
        </p:txBody>
      </p:sp>
    </p:spTree>
    <p:extLst>
      <p:ext uri="{BB962C8B-B14F-4D97-AF65-F5344CB8AC3E}">
        <p14:creationId xmlns:p14="http://schemas.microsoft.com/office/powerpoint/2010/main" val="2484642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4AC97-0BA6-4289-97DA-65D085F3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62CB1D5-CE22-43F4-8F0A-630A9139C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893473"/>
            <a:ext cx="6553545" cy="50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5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9294-0764-499A-8E64-CFD9E222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543"/>
            <a:ext cx="10515600" cy="5718628"/>
          </a:xfrm>
        </p:spPr>
        <p:txBody>
          <a:bodyPr>
            <a:normAutofit/>
          </a:bodyPr>
          <a:lstStyle/>
          <a:p>
            <a:r>
              <a:rPr lang="en-US" dirty="0"/>
              <a:t>Programming language and free software environment for statistical computing and graphics.</a:t>
            </a:r>
          </a:p>
          <a:p>
            <a:endParaRPr lang="en-US" dirty="0"/>
          </a:p>
          <a:p>
            <a:r>
              <a:rPr lang="en-US" dirty="0"/>
              <a:t>Supported by the R Foundation for Statistical Computing.</a:t>
            </a:r>
          </a:p>
          <a:p>
            <a:endParaRPr lang="en-US" dirty="0"/>
          </a:p>
          <a:p>
            <a:r>
              <a:rPr lang="en-US" dirty="0"/>
              <a:t>Interpreted language</a:t>
            </a:r>
          </a:p>
          <a:p>
            <a:endParaRPr lang="en-US" dirty="0"/>
          </a:p>
          <a:p>
            <a:r>
              <a:rPr lang="en-US" dirty="0"/>
              <a:t>Supports matrix arithmetic.</a:t>
            </a:r>
          </a:p>
          <a:p>
            <a:endParaRPr lang="en-US" dirty="0"/>
          </a:p>
          <a:p>
            <a:r>
              <a:rPr lang="en-US" dirty="0"/>
              <a:t>The capabilities of R are extended through user-created </a:t>
            </a:r>
            <a:r>
              <a:rPr lang="en-US" i="1" dirty="0"/>
              <a:t>packages</a:t>
            </a:r>
            <a:r>
              <a:rPr lang="en-US" dirty="0"/>
              <a:t>, which allow specialized statistical techniques, graphical devices, import/export capabilities, reporting tools,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075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9BFB-347E-4311-9DFE-A1CE42FE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GRAPHICAL REPRESENTATIONS</a:t>
            </a:r>
          </a:p>
        </p:txBody>
      </p:sp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8500C8C9-705C-42C0-A055-9A9CEE7DB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CA822D-C0B9-4435-A452-49956AEDF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18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80BA-783E-4784-A98F-29AC5933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C42B-D336-4DEA-8A46-C73B053B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743"/>
            <a:ext cx="10515600" cy="4914220"/>
          </a:xfrm>
        </p:spPr>
        <p:txBody>
          <a:bodyPr/>
          <a:lstStyle/>
          <a:p>
            <a:r>
              <a:rPr lang="en-US" dirty="0"/>
              <a:t>A bar chart presents categorical data with rectangular bars with heights or lengths proportional to the values that they represent.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1286F-0606-4345-99FC-0B9C5F94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42" y="2443163"/>
            <a:ext cx="3864429" cy="38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6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0D7B-913C-48C2-BB84-CC339A01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104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F5BB-5135-4494-8AE9-BBD5F321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/>
          <a:lstStyle/>
          <a:p>
            <a:r>
              <a:rPr lang="en-IN" dirty="0"/>
              <a:t>A histogram represents the frequency distribution i.e., how many observations take the value to a certain level.</a:t>
            </a:r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F2DA59E-A9EF-47FA-AC59-D202ACE0E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9887" y="2516298"/>
            <a:ext cx="4905827" cy="41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2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494-A0AA-4757-BFC2-D08658A2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Histogram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9EDFA3-F961-4AD0-B542-72B965C9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186781"/>
            <a:ext cx="4000500" cy="3629025"/>
          </a:xfrm>
        </p:spPr>
      </p:pic>
    </p:spTree>
    <p:extLst>
      <p:ext uri="{BB962C8B-B14F-4D97-AF65-F5344CB8AC3E}">
        <p14:creationId xmlns:p14="http://schemas.microsoft.com/office/powerpoint/2010/main" val="3662544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A3EA-406B-40CE-8EDE-9E1B4F87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Histogram v/s Bar plot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C20F6175-81A6-41AD-A406-215EF4C31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10858" cy="4610263"/>
          </a:xfrm>
        </p:spPr>
      </p:pic>
    </p:spTree>
    <p:extLst>
      <p:ext uri="{BB962C8B-B14F-4D97-AF65-F5344CB8AC3E}">
        <p14:creationId xmlns:p14="http://schemas.microsoft.com/office/powerpoint/2010/main" val="604277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AAED-A160-4B49-A1BC-64239B68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Histogram v/s Bar plot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B030E3-B8BD-45A4-A33D-D7DC52D36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3030"/>
            <a:ext cx="10134600" cy="4939846"/>
          </a:xfrm>
        </p:spPr>
      </p:pic>
    </p:spTree>
    <p:extLst>
      <p:ext uri="{BB962C8B-B14F-4D97-AF65-F5344CB8AC3E}">
        <p14:creationId xmlns:p14="http://schemas.microsoft.com/office/powerpoint/2010/main" val="1674162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64DC-CBD7-4E1F-A625-C6379975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3675"/>
            <a:ext cx="10845800" cy="835152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Boxplot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9EF91E-80BE-4EC8-AC38-AF8CBDE5E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15" y="902216"/>
            <a:ext cx="6164943" cy="4623707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63445C-0308-4156-8130-4979CFC90C4C}"/>
              </a:ext>
            </a:extLst>
          </p:cNvPr>
          <p:cNvCxnSpPr>
            <a:cxnSpLocks/>
          </p:cNvCxnSpPr>
          <p:nvPr/>
        </p:nvCxnSpPr>
        <p:spPr>
          <a:xfrm>
            <a:off x="4643857" y="1491430"/>
            <a:ext cx="4122772" cy="13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5CFABF-8AF8-4CB3-821E-985ED819587E}"/>
              </a:ext>
            </a:extLst>
          </p:cNvPr>
          <p:cNvSpPr txBox="1"/>
          <p:nvPr/>
        </p:nvSpPr>
        <p:spPr>
          <a:xfrm>
            <a:off x="8955314" y="1363323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Upper Extreme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47B1E7-FE58-4BAE-8AB9-7857452F35F2}"/>
              </a:ext>
            </a:extLst>
          </p:cNvPr>
          <p:cNvCxnSpPr>
            <a:cxnSpLocks/>
          </p:cNvCxnSpPr>
          <p:nvPr/>
        </p:nvCxnSpPr>
        <p:spPr>
          <a:xfrm flipV="1">
            <a:off x="4711701" y="2336800"/>
            <a:ext cx="4054928" cy="48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9D736-D1EB-4CCE-97FC-6C17FBB542AC}"/>
              </a:ext>
            </a:extLst>
          </p:cNvPr>
          <p:cNvSpPr txBox="1"/>
          <p:nvPr/>
        </p:nvSpPr>
        <p:spPr>
          <a:xfrm>
            <a:off x="8955314" y="2110027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Upper Quartile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1EC401-7B08-4EF7-BAC4-3CE195A99332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007429" y="2964090"/>
            <a:ext cx="4147457" cy="38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E7FB7E-5120-4DA3-A5B6-2DCB35E175ED}"/>
              </a:ext>
            </a:extLst>
          </p:cNvPr>
          <p:cNvSpPr txBox="1"/>
          <p:nvPr/>
        </p:nvSpPr>
        <p:spPr>
          <a:xfrm>
            <a:off x="9154886" y="2779424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Median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CB4C4D-FBCD-4651-A41B-E3C43075D190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711701" y="3885808"/>
            <a:ext cx="4243612" cy="24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85E970-8834-4557-B6A4-D17EB5702926}"/>
              </a:ext>
            </a:extLst>
          </p:cNvPr>
          <p:cNvSpPr txBox="1"/>
          <p:nvPr/>
        </p:nvSpPr>
        <p:spPr>
          <a:xfrm>
            <a:off x="8955313" y="3701142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Lower Quartile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ABE52D-9934-4D26-B4C1-610E01937D6D}"/>
              </a:ext>
            </a:extLst>
          </p:cNvPr>
          <p:cNvCxnSpPr>
            <a:cxnSpLocks/>
          </p:cNvCxnSpPr>
          <p:nvPr/>
        </p:nvCxnSpPr>
        <p:spPr>
          <a:xfrm>
            <a:off x="4711701" y="4557486"/>
            <a:ext cx="4049485" cy="5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39477E-A504-42AC-BC1E-C7E03713F161}"/>
              </a:ext>
            </a:extLst>
          </p:cNvPr>
          <p:cNvSpPr txBox="1"/>
          <p:nvPr/>
        </p:nvSpPr>
        <p:spPr>
          <a:xfrm>
            <a:off x="8911771" y="4428424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Whisker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7C00AF-BAD3-4CE0-AFAF-1F90ACA23957}"/>
              </a:ext>
            </a:extLst>
          </p:cNvPr>
          <p:cNvCxnSpPr>
            <a:cxnSpLocks/>
          </p:cNvCxnSpPr>
          <p:nvPr/>
        </p:nvCxnSpPr>
        <p:spPr>
          <a:xfrm>
            <a:off x="4891314" y="4958962"/>
            <a:ext cx="3875315" cy="46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8BF288-2593-483C-92E1-E7A025C9AEDE}"/>
              </a:ext>
            </a:extLst>
          </p:cNvPr>
          <p:cNvSpPr txBox="1"/>
          <p:nvPr/>
        </p:nvSpPr>
        <p:spPr>
          <a:xfrm>
            <a:off x="8955314" y="5268685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Lower Extreme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F1007A-4F73-4932-877E-07ED556CC715}"/>
              </a:ext>
            </a:extLst>
          </p:cNvPr>
          <p:cNvCxnSpPr>
            <a:cxnSpLocks/>
          </p:cNvCxnSpPr>
          <p:nvPr/>
        </p:nvCxnSpPr>
        <p:spPr>
          <a:xfrm flipV="1">
            <a:off x="4717143" y="1088572"/>
            <a:ext cx="4049486" cy="27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7EA3229-2839-4A72-B681-9548D7F05EFB}"/>
              </a:ext>
            </a:extLst>
          </p:cNvPr>
          <p:cNvSpPr txBox="1"/>
          <p:nvPr/>
        </p:nvSpPr>
        <p:spPr>
          <a:xfrm>
            <a:off x="9085943" y="841829"/>
            <a:ext cx="133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Outlier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3E0328-46AA-46FD-9FAD-F0CBA48EE002}"/>
              </a:ext>
            </a:extLst>
          </p:cNvPr>
          <p:cNvCxnSpPr/>
          <p:nvPr/>
        </p:nvCxnSpPr>
        <p:spPr>
          <a:xfrm flipH="1">
            <a:off x="3294743" y="2857848"/>
            <a:ext cx="812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8D61A2E-0C6E-40B0-A5E0-E7306DDBA9F3}"/>
              </a:ext>
            </a:extLst>
          </p:cNvPr>
          <p:cNvCxnSpPr>
            <a:cxnSpLocks/>
          </p:cNvCxnSpPr>
          <p:nvPr/>
        </p:nvCxnSpPr>
        <p:spPr>
          <a:xfrm>
            <a:off x="3294743" y="2857848"/>
            <a:ext cx="0" cy="12682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8C70B0-02AD-4412-990B-62FCE159FCBE}"/>
              </a:ext>
            </a:extLst>
          </p:cNvPr>
          <p:cNvCxnSpPr/>
          <p:nvPr/>
        </p:nvCxnSpPr>
        <p:spPr>
          <a:xfrm>
            <a:off x="3294743" y="4126078"/>
            <a:ext cx="812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9EF6A0-743A-48EC-B95D-A4329AF9BDD8}"/>
              </a:ext>
            </a:extLst>
          </p:cNvPr>
          <p:cNvCxnSpPr>
            <a:cxnSpLocks/>
          </p:cNvCxnSpPr>
          <p:nvPr/>
        </p:nvCxnSpPr>
        <p:spPr>
          <a:xfrm flipH="1">
            <a:off x="1320801" y="3423947"/>
            <a:ext cx="1973941" cy="132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C4A4AAF-4884-4936-86E6-78F28ECF3095}"/>
              </a:ext>
            </a:extLst>
          </p:cNvPr>
          <p:cNvSpPr txBox="1"/>
          <p:nvPr/>
        </p:nvSpPr>
        <p:spPr>
          <a:xfrm>
            <a:off x="508000" y="4771518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IQR</a:t>
            </a:r>
          </a:p>
          <a:p>
            <a:r>
              <a:rPr lang="en-IN" dirty="0"/>
              <a:t>(Interquartile Range)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C30852-69A3-453D-B5AD-C40D397A0F11}"/>
              </a:ext>
            </a:extLst>
          </p:cNvPr>
          <p:cNvSpPr txBox="1"/>
          <p:nvPr/>
        </p:nvSpPr>
        <p:spPr>
          <a:xfrm>
            <a:off x="394606" y="5907284"/>
            <a:ext cx="1140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box plot</a:t>
            </a:r>
            <a:r>
              <a:rPr lang="en-US" sz="2000" dirty="0"/>
              <a:t> or </a:t>
            </a:r>
            <a:r>
              <a:rPr lang="en-US" sz="2000" b="1" dirty="0"/>
              <a:t>box and whisker plot</a:t>
            </a:r>
            <a:r>
              <a:rPr lang="en-US" sz="2000" dirty="0"/>
              <a:t> is a method for graphically depicting groups of numerical data through their quartiles.</a:t>
            </a:r>
            <a:endParaRPr lang="en-IN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380B1D-7608-4022-AFDC-4C8FBD3E181B}"/>
                  </a:ext>
                </a:extLst>
              </p14:cNvPr>
              <p14:cNvContentPartPr/>
              <p14:nvPr/>
            </p14:nvContentPartPr>
            <p14:xfrm>
              <a:off x="4643857" y="134898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380B1D-7608-4022-AFDC-4C8FBD3E18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8217" y="1313349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B904774C-CAAB-4D85-8369-C8F6881C6B44}"/>
              </a:ext>
            </a:extLst>
          </p:cNvPr>
          <p:cNvSpPr/>
          <p:nvPr/>
        </p:nvSpPr>
        <p:spPr>
          <a:xfrm>
            <a:off x="3556000" y="1491430"/>
            <a:ext cx="699600" cy="1234804"/>
          </a:xfrm>
          <a:prstGeom prst="leftBrace">
            <a:avLst>
              <a:gd name="adj1" fmla="val 0"/>
              <a:gd name="adj2" fmla="val 4882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B0FEE-50E3-4A5F-8D9C-1EC37A9D0C93}"/>
              </a:ext>
            </a:extLst>
          </p:cNvPr>
          <p:cNvSpPr txBox="1"/>
          <p:nvPr/>
        </p:nvSpPr>
        <p:spPr>
          <a:xfrm>
            <a:off x="585560" y="1901816"/>
            <a:ext cx="138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Q3+1.5(IQR)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66CBD9-101B-49A8-9EFC-CCD2D960364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968954" y="2094323"/>
            <a:ext cx="1587046" cy="1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B22E1315-2F16-4E1E-916D-CD47BA121DA9}"/>
              </a:ext>
            </a:extLst>
          </p:cNvPr>
          <p:cNvSpPr/>
          <p:nvPr/>
        </p:nvSpPr>
        <p:spPr>
          <a:xfrm>
            <a:off x="3731924" y="4156374"/>
            <a:ext cx="356700" cy="7021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5B07DE-EFBC-45F9-B09B-986C3AEFBB38}"/>
              </a:ext>
            </a:extLst>
          </p:cNvPr>
          <p:cNvCxnSpPr>
            <a:stCxn id="9" idx="1"/>
          </p:cNvCxnSpPr>
          <p:nvPr/>
        </p:nvCxnSpPr>
        <p:spPr>
          <a:xfrm flipH="1">
            <a:off x="2762477" y="4507440"/>
            <a:ext cx="969447" cy="75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6046FD-6F51-45C8-8AD8-30941DA1FBF3}"/>
              </a:ext>
            </a:extLst>
          </p:cNvPr>
          <p:cNvSpPr txBox="1"/>
          <p:nvPr/>
        </p:nvSpPr>
        <p:spPr>
          <a:xfrm>
            <a:off x="2307771" y="5291874"/>
            <a:ext cx="14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Q1-1.5(IQR)</a:t>
            </a:r>
          </a:p>
        </p:txBody>
      </p:sp>
    </p:spTree>
    <p:extLst>
      <p:ext uri="{BB962C8B-B14F-4D97-AF65-F5344CB8AC3E}">
        <p14:creationId xmlns:p14="http://schemas.microsoft.com/office/powerpoint/2010/main" val="1327760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87ED-CFBB-49BF-820E-E878F3CD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229"/>
            <a:ext cx="10515600" cy="108857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7D57-E964-4282-AA92-2F6087F17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/>
          <a:lstStyle/>
          <a:p>
            <a:r>
              <a:rPr lang="en-US" dirty="0"/>
              <a:t>The normal distribution is a probability function that describes how the values of a variable are distributed.</a:t>
            </a:r>
            <a:endParaRPr lang="en-I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5E4EA-F090-4CED-9D2F-10D751EEF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15" y="2882900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2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362E-2CDE-4100-9324-1074862F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43" y="381967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DATATYPES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4B787-2992-41C5-BA03-51CFF62A700C}"/>
              </a:ext>
            </a:extLst>
          </p:cNvPr>
          <p:cNvSpPr txBox="1"/>
          <p:nvPr/>
        </p:nvSpPr>
        <p:spPr>
          <a:xfrm>
            <a:off x="1175657" y="1944914"/>
            <a:ext cx="252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QUANTITATIVE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064DB-B995-4A87-9E95-880802A8A3BE}"/>
              </a:ext>
            </a:extLst>
          </p:cNvPr>
          <p:cNvSpPr txBox="1"/>
          <p:nvPr/>
        </p:nvSpPr>
        <p:spPr>
          <a:xfrm>
            <a:off x="8345714" y="1944914"/>
            <a:ext cx="267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QUALITATIVE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DC226D-7A16-478E-B15C-BED99865DA2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2438400" y="2468134"/>
            <a:ext cx="1625600" cy="159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8B9B26-FEBD-49FA-A67D-4AEFD0FBBF7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1006929" y="2468134"/>
            <a:ext cx="1431471" cy="1595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F4165D-3230-48F4-A880-2615E21CC90B}"/>
              </a:ext>
            </a:extLst>
          </p:cNvPr>
          <p:cNvSpPr txBox="1"/>
          <p:nvPr/>
        </p:nvSpPr>
        <p:spPr>
          <a:xfrm>
            <a:off x="206829" y="406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AD494-9345-435C-B98D-C734359290BA}"/>
              </a:ext>
            </a:extLst>
          </p:cNvPr>
          <p:cNvSpPr txBox="1"/>
          <p:nvPr/>
        </p:nvSpPr>
        <p:spPr>
          <a:xfrm>
            <a:off x="3309257" y="4064000"/>
            <a:ext cx="15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DISCRETE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8198B-E8B0-490F-9900-978C2E0B9CA2}"/>
              </a:ext>
            </a:extLst>
          </p:cNvPr>
          <p:cNvSpPr txBox="1"/>
          <p:nvPr/>
        </p:nvSpPr>
        <p:spPr>
          <a:xfrm>
            <a:off x="7586435" y="2942901"/>
            <a:ext cx="418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“The sky is beautiful today”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“This towel is so soft”</a:t>
            </a:r>
          </a:p>
        </p:txBody>
      </p:sp>
    </p:spTree>
    <p:extLst>
      <p:ext uri="{BB962C8B-B14F-4D97-AF65-F5344CB8AC3E}">
        <p14:creationId xmlns:p14="http://schemas.microsoft.com/office/powerpoint/2010/main" val="2310905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6A5A-9771-4B4D-B643-68B788F1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Normal Distribution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FB9461-9450-4E68-B265-EAEA8E706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normal random variable takes values from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IN" dirty="0"/>
                  <a:t>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dirty="0"/>
                  <a:t>The probability associated with any single value of a random variable is always 0. </a:t>
                </a:r>
              </a:p>
              <a:p>
                <a:r>
                  <a:rPr lang="en-IN" dirty="0"/>
                  <a:t>Area under entire curve is always 1.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FB9461-9450-4E68-B265-EAEA8E706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50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E651-57E9-4774-9181-79C94305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Normal Distribution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B2943A4-94F3-4E5F-88C5-E45B574BF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1494971"/>
            <a:ext cx="10965541" cy="4997904"/>
          </a:xfrm>
        </p:spPr>
      </p:pic>
    </p:spTree>
    <p:extLst>
      <p:ext uri="{BB962C8B-B14F-4D97-AF65-F5344CB8AC3E}">
        <p14:creationId xmlns:p14="http://schemas.microsoft.com/office/powerpoint/2010/main" val="345541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DFB5-E106-43EE-BED0-A3089016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275771"/>
            <a:ext cx="10541001" cy="90192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Normal Distribution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A5F8CE8-534A-4CF4-9B48-DB5346E9A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1177697"/>
            <a:ext cx="7566647" cy="450260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3C1083-F997-450C-B3AF-FF76E47D9B41}"/>
                  </a:ext>
                </a:extLst>
              </p:cNvPr>
              <p:cNvSpPr txBox="1"/>
              <p:nvPr/>
            </p:nvSpPr>
            <p:spPr>
              <a:xfrm>
                <a:off x="7170057" y="1177697"/>
                <a:ext cx="489131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u="sng" dirty="0"/>
                  <a:t>Properties</a:t>
                </a:r>
                <a:r>
                  <a:rPr lang="en-IN" sz="2800" dirty="0"/>
                  <a:t>:</a:t>
                </a:r>
              </a:p>
              <a:p>
                <a:endParaRPr lang="en-I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68.26% of values lie within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sz="2800" dirty="0"/>
                  <a:t>from the mean.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95.46% of values lie within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sz="2800" dirty="0"/>
                  <a:t>from the mean.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800" dirty="0"/>
                  <a:t>99.73% of values lie within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sz="2800" dirty="0"/>
                  <a:t>from the mean.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3C1083-F997-450C-B3AF-FF76E47D9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057" y="1177697"/>
                <a:ext cx="4891315" cy="4401205"/>
              </a:xfrm>
              <a:prstGeom prst="rect">
                <a:avLst/>
              </a:prstGeom>
              <a:blipFill>
                <a:blip r:embed="rId3"/>
                <a:stretch>
                  <a:fillRect l="-2491" t="-1247" b="-30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48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557E-7525-48A3-83FC-F3E2E67C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87" y="159657"/>
            <a:ext cx="11270656" cy="110308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Normal Distribution- Probability Distribution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35B02C-FA71-4F2E-9F93-71DB628D7C44}"/>
                  </a:ext>
                </a:extLst>
              </p:cNvPr>
              <p:cNvSpPr txBox="1"/>
              <p:nvPr/>
            </p:nvSpPr>
            <p:spPr>
              <a:xfrm>
                <a:off x="6948712" y="1299746"/>
                <a:ext cx="4735287" cy="707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Characterized by Mean(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IN" sz="2000" b="1" dirty="0"/>
                  <a:t>) and Standard Deviation(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IN" sz="2000" b="1" dirty="0"/>
                  <a:t>).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35B02C-FA71-4F2E-9F93-71DB628D7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12" y="1299746"/>
                <a:ext cx="4735287" cy="707886"/>
              </a:xfrm>
              <a:prstGeom prst="rect">
                <a:avLst/>
              </a:prstGeom>
              <a:blipFill>
                <a:blip r:embed="rId2"/>
                <a:stretch>
                  <a:fillRect l="-1284" t="-3390" b="-13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E7D893-8BA7-4330-AF44-2DCF796735D8}"/>
                  </a:ext>
                </a:extLst>
              </p:cNvPr>
              <p:cNvSpPr txBox="1"/>
              <p:nvPr/>
            </p:nvSpPr>
            <p:spPr>
              <a:xfrm>
                <a:off x="8432800" y="3570514"/>
                <a:ext cx="30334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E7D893-8BA7-4330-AF44-2DCF79673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800" y="3570514"/>
                <a:ext cx="3033486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9CF159-7B6E-4F90-8D69-4C7F06DAB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6" y="2044634"/>
            <a:ext cx="6959434" cy="4448239"/>
          </a:xfrm>
        </p:spPr>
      </p:pic>
    </p:spTree>
    <p:extLst>
      <p:ext uri="{BB962C8B-B14F-4D97-AF65-F5344CB8AC3E}">
        <p14:creationId xmlns:p14="http://schemas.microsoft.com/office/powerpoint/2010/main" val="2949199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5803-223A-460F-94D1-D01A65C6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Standard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81A04-1282-410D-8118-5D22FC4FEC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6914"/>
                <a:ext cx="10515600" cy="4740049"/>
              </a:xfrm>
            </p:spPr>
            <p:txBody>
              <a:bodyPr/>
              <a:lstStyle/>
              <a:p>
                <a:r>
                  <a:rPr lang="en-US" dirty="0"/>
                  <a:t>Standardization is the process of putting different variables on the same scale. </a:t>
                </a:r>
              </a:p>
              <a:p>
                <a:r>
                  <a:rPr lang="en-US" dirty="0"/>
                  <a:t>This process allows you to compare scores between different types of variables</a:t>
                </a:r>
                <a:endParaRPr lang="en-IN" dirty="0"/>
              </a:p>
              <a:p>
                <a:r>
                  <a:rPr lang="en-IN" dirty="0"/>
                  <a:t>In simpler terms, make data unitless.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81A04-1282-410D-8118-5D22FC4FE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6914"/>
                <a:ext cx="10515600" cy="4740049"/>
              </a:xfrm>
              <a:blipFill>
                <a:blip r:embed="rId2"/>
                <a:stretch>
                  <a:fillRect l="-1043" t="-2188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554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73FF-76D0-43DF-BE95-993B88E2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96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Z-Score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F83C-C205-4532-A70E-D5D47096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103086"/>
            <a:ext cx="10642600" cy="5073877"/>
          </a:xfrm>
        </p:spPr>
        <p:txBody>
          <a:bodyPr/>
          <a:lstStyle/>
          <a:p>
            <a:r>
              <a:rPr lang="en-US" dirty="0"/>
              <a:t> A Z-score is the number of standard deviations from the mean a data point is.</a:t>
            </a:r>
            <a:endParaRPr lang="en-IN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D0B918F-87D4-4CBE-B6C8-6F9C85E5F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42" y="1987324"/>
            <a:ext cx="4978358" cy="4719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37C950-A8F0-4CB2-A3F7-B93DA92DBF53}"/>
                  </a:ext>
                </a:extLst>
              </p:cNvPr>
              <p:cNvSpPr/>
              <p:nvPr/>
            </p:nvSpPr>
            <p:spPr>
              <a:xfrm>
                <a:off x="8055430" y="2792420"/>
                <a:ext cx="2888342" cy="1695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4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4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4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4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4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IN" sz="4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  <a:p>
                <a:pPr algn="ctr"/>
                <a:r>
                  <a:rPr lang="en-IN" dirty="0"/>
                  <a:t>For Every random variable X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37C950-A8F0-4CB2-A3F7-B93DA92DB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30" y="2792420"/>
                <a:ext cx="2888342" cy="1695208"/>
              </a:xfrm>
              <a:prstGeom prst="rect">
                <a:avLst/>
              </a:prstGeom>
              <a:blipFill>
                <a:blip r:embed="rId3"/>
                <a:stretch>
                  <a:fillRect b="-4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405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2648-39E9-4318-94C0-2D590160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47" y="275771"/>
            <a:ext cx="11037453" cy="899887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Calculating Probability from Z-distribution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6182E0-DFB0-4A27-BF94-A568D9F5DB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"/>
          <a:stretch/>
        </p:blipFill>
        <p:spPr>
          <a:xfrm>
            <a:off x="6441373" y="2566420"/>
            <a:ext cx="5649026" cy="279185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71325-21FC-4192-9147-4E1C81350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601" y="3797526"/>
            <a:ext cx="6226628" cy="2893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Calculate Z-score corresponding to 680.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Z= (680-711)/29= -1.06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2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Calculate probabilities using Z-tables.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P(Z-1)=0.14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E7A2B0-E3B3-492E-8121-D793EA80AA03}"/>
                  </a:ext>
                </a:extLst>
              </p:cNvPr>
              <p:cNvSpPr txBox="1"/>
              <p:nvPr/>
            </p:nvSpPr>
            <p:spPr>
              <a:xfrm>
                <a:off x="316347" y="1335314"/>
                <a:ext cx="11483768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Suppose GMAT scores can be reasonably modelled using a normal distribution with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=711 </m:t>
                    </m:r>
                  </m:oMath>
                </a14:m>
                <a:r>
                  <a:rPr lang="en-IN" sz="2800" dirty="0"/>
                  <a:t>and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=29. </m:t>
                    </m:r>
                  </m:oMath>
                </a14:m>
                <a:r>
                  <a:rPr lang="en-IN" sz="2800" dirty="0"/>
                  <a:t>Calculate </a:t>
                </a:r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p(X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≤680)</m:t>
                    </m:r>
                  </m:oMath>
                </a14:m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E7A2B0-E3B3-492E-8121-D793EA80A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47" y="1335314"/>
                <a:ext cx="11483768" cy="1231106"/>
              </a:xfrm>
              <a:prstGeom prst="rect">
                <a:avLst/>
              </a:prstGeom>
              <a:blipFill>
                <a:blip r:embed="rId3"/>
                <a:stretch>
                  <a:fillRect l="-1115" t="-4455" r="-15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798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9C7D-0CC8-49D9-B730-A38EBD7C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88686"/>
            <a:ext cx="10827657" cy="88537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Calculating Probability from Z-distribution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DD522-897D-4EF8-8828-E8AC236D74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2514" y="1175657"/>
                <a:ext cx="11146972" cy="294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What is P(697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≤740) 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Use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 Use (X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Use P(X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P(X</a:t>
                </a:r>
                <a14:m>
                  <m:oMath xmlns:m="http://schemas.openxmlformats.org/officeDocument/2006/math">
                    <m:r>
                      <a:rPr lang="en-I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Calculate P(X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 &amp;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P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IN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as before:-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P(X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740)=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≤1)=0.84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P(X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697)=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≤−0.5)=0.31</m:t>
                    </m:r>
                  </m:oMath>
                </a14:m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Calculate P(697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≤740)=0.84−0.31=−0.53</m:t>
                    </m:r>
                  </m:oMath>
                </a14:m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DD522-897D-4EF8-8828-E8AC236D7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2514" y="1175657"/>
                <a:ext cx="11146972" cy="2946400"/>
              </a:xfrm>
              <a:blipFill>
                <a:blip r:embed="rId2"/>
                <a:stretch>
                  <a:fillRect l="-1149" t="-3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B4DB5E-8E95-41D4-9B39-B13B414863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"/>
          <a:stretch/>
        </p:blipFill>
        <p:spPr>
          <a:xfrm>
            <a:off x="3545945" y="4382995"/>
            <a:ext cx="5100110" cy="2286319"/>
          </a:xfrm>
        </p:spPr>
      </p:pic>
    </p:spTree>
    <p:extLst>
      <p:ext uri="{BB962C8B-B14F-4D97-AF65-F5344CB8AC3E}">
        <p14:creationId xmlns:p14="http://schemas.microsoft.com/office/powerpoint/2010/main" val="3649475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455160-A3B4-4667-BE07-533CD88E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732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Normal Quantile Plot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77AB48-29A1-460B-8A24-2EB661A08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8" y="1524000"/>
            <a:ext cx="10515600" cy="4968873"/>
          </a:xfrm>
        </p:spPr>
      </p:pic>
    </p:spTree>
    <p:extLst>
      <p:ext uri="{BB962C8B-B14F-4D97-AF65-F5344CB8AC3E}">
        <p14:creationId xmlns:p14="http://schemas.microsoft.com/office/powerpoint/2010/main" val="3466239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CD57-622B-45AC-A612-A4FCADE5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84449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Sampling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B91B-2BCE-45E5-AFEF-20901BDF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9"/>
            <a:ext cx="10515600" cy="4928733"/>
          </a:xfrm>
        </p:spPr>
        <p:txBody>
          <a:bodyPr/>
          <a:lstStyle/>
          <a:p>
            <a:r>
              <a:rPr lang="en-IN" dirty="0"/>
              <a:t>Sample mean varies from one sample to another.</a:t>
            </a:r>
          </a:p>
          <a:p>
            <a:r>
              <a:rPr lang="en-IN" dirty="0"/>
              <a:t>Sample mean can &amp; most likely will be different from the population mean.</a:t>
            </a:r>
          </a:p>
          <a:p>
            <a:r>
              <a:rPr lang="en-IN" dirty="0"/>
              <a:t>Sample mean is a random variable.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4A7A6-3534-41FD-BC60-11622A01D5C4}"/>
              </a:ext>
            </a:extLst>
          </p:cNvPr>
          <p:cNvSpPr txBox="1"/>
          <p:nvPr/>
        </p:nvSpPr>
        <p:spPr>
          <a:xfrm>
            <a:off x="1095828" y="3429000"/>
            <a:ext cx="1458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Population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60F09-4607-48E2-A1DF-E1F7F685A333}"/>
              </a:ext>
            </a:extLst>
          </p:cNvPr>
          <p:cNvSpPr txBox="1"/>
          <p:nvPr/>
        </p:nvSpPr>
        <p:spPr>
          <a:xfrm>
            <a:off x="1095828" y="3987800"/>
            <a:ext cx="1458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(26,32,34,40)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7CBC9-DED1-4C5E-835B-59E9EA6702B2}"/>
              </a:ext>
            </a:extLst>
          </p:cNvPr>
          <p:cNvSpPr txBox="1"/>
          <p:nvPr/>
        </p:nvSpPr>
        <p:spPr>
          <a:xfrm>
            <a:off x="4911268" y="3045034"/>
            <a:ext cx="1458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Sample-size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ED50B-2DA4-42DE-A5CA-9801D7D62C8A}"/>
              </a:ext>
            </a:extLst>
          </p:cNvPr>
          <p:cNvSpPr txBox="1"/>
          <p:nvPr/>
        </p:nvSpPr>
        <p:spPr>
          <a:xfrm>
            <a:off x="4983840" y="5981918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(34,40)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5F17B-054A-4034-8B7C-90E9BFEDAD34}"/>
              </a:ext>
            </a:extLst>
          </p:cNvPr>
          <p:cNvSpPr txBox="1"/>
          <p:nvPr/>
        </p:nvSpPr>
        <p:spPr>
          <a:xfrm>
            <a:off x="4983840" y="5429989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(32,40)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55AEE-25BD-4D70-9AB0-D042A9D37B05}"/>
              </a:ext>
            </a:extLst>
          </p:cNvPr>
          <p:cNvSpPr txBox="1"/>
          <p:nvPr/>
        </p:nvSpPr>
        <p:spPr>
          <a:xfrm>
            <a:off x="4983840" y="4945914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(32,34)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1C24D-9051-4062-87DB-873D7E9AB67D}"/>
              </a:ext>
            </a:extLst>
          </p:cNvPr>
          <p:cNvSpPr txBox="1"/>
          <p:nvPr/>
        </p:nvSpPr>
        <p:spPr>
          <a:xfrm>
            <a:off x="4983841" y="4476013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(26,40)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5E89CC-B544-4A06-A417-7976289F76C7}"/>
              </a:ext>
            </a:extLst>
          </p:cNvPr>
          <p:cNvSpPr txBox="1"/>
          <p:nvPr/>
        </p:nvSpPr>
        <p:spPr>
          <a:xfrm>
            <a:off x="4983841" y="3985814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(26,34)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4C627-620E-4D8C-A69D-BD0E44B96ACD}"/>
              </a:ext>
            </a:extLst>
          </p:cNvPr>
          <p:cNvSpPr txBox="1"/>
          <p:nvPr/>
        </p:nvSpPr>
        <p:spPr>
          <a:xfrm>
            <a:off x="4983841" y="3527930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(26,32)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C3C46-7C7F-4904-8159-EAA56EB8C722}"/>
              </a:ext>
            </a:extLst>
          </p:cNvPr>
          <p:cNvSpPr txBox="1"/>
          <p:nvPr/>
        </p:nvSpPr>
        <p:spPr>
          <a:xfrm>
            <a:off x="6979529" y="3051070"/>
            <a:ext cx="1458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Sample mean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D20195-B5FF-40E9-9D09-B8D3A50A2C11}"/>
              </a:ext>
            </a:extLst>
          </p:cNvPr>
          <p:cNvSpPr txBox="1"/>
          <p:nvPr/>
        </p:nvSpPr>
        <p:spPr>
          <a:xfrm>
            <a:off x="7057560" y="6071702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37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D7EED0-C9A7-4F2D-8531-72E9192FAED0}"/>
              </a:ext>
            </a:extLst>
          </p:cNvPr>
          <p:cNvSpPr txBox="1"/>
          <p:nvPr/>
        </p:nvSpPr>
        <p:spPr>
          <a:xfrm>
            <a:off x="7036701" y="5536203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36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2CF303-70C0-4D29-AA96-0CEB485BD9B4}"/>
              </a:ext>
            </a:extLst>
          </p:cNvPr>
          <p:cNvSpPr txBox="1"/>
          <p:nvPr/>
        </p:nvSpPr>
        <p:spPr>
          <a:xfrm>
            <a:off x="7036701" y="5043484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33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A75169-5604-45B1-8651-7DEBB23C00C2}"/>
              </a:ext>
            </a:extLst>
          </p:cNvPr>
          <p:cNvSpPr txBox="1"/>
          <p:nvPr/>
        </p:nvSpPr>
        <p:spPr>
          <a:xfrm>
            <a:off x="7036701" y="4522646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33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37826-81DD-4C54-9EEC-814891390162}"/>
              </a:ext>
            </a:extLst>
          </p:cNvPr>
          <p:cNvSpPr txBox="1"/>
          <p:nvPr/>
        </p:nvSpPr>
        <p:spPr>
          <a:xfrm>
            <a:off x="7036701" y="4022049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D891F7-ADB0-41E5-B39A-145F5AE67251}"/>
              </a:ext>
            </a:extLst>
          </p:cNvPr>
          <p:cNvSpPr txBox="1"/>
          <p:nvPr/>
        </p:nvSpPr>
        <p:spPr>
          <a:xfrm>
            <a:off x="7027631" y="3543789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29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AD68DA-1C6F-4E20-B5CB-C681F5E34A4D}"/>
              </a:ext>
            </a:extLst>
          </p:cNvPr>
          <p:cNvSpPr txBox="1"/>
          <p:nvPr/>
        </p:nvSpPr>
        <p:spPr>
          <a:xfrm>
            <a:off x="8998850" y="3527930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1/6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1E9262-6877-43CA-8C18-31A05AC2BB9C}"/>
              </a:ext>
            </a:extLst>
          </p:cNvPr>
          <p:cNvSpPr txBox="1"/>
          <p:nvPr/>
        </p:nvSpPr>
        <p:spPr>
          <a:xfrm>
            <a:off x="8998847" y="3059668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Probability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215583-2A4E-4D72-BF28-4ABA1BDBC42F}"/>
              </a:ext>
            </a:extLst>
          </p:cNvPr>
          <p:cNvSpPr txBox="1"/>
          <p:nvPr/>
        </p:nvSpPr>
        <p:spPr>
          <a:xfrm>
            <a:off x="8998845" y="4025556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1/6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93F32-5E16-4263-A9D0-B1E81106CCA1}"/>
              </a:ext>
            </a:extLst>
          </p:cNvPr>
          <p:cNvSpPr txBox="1"/>
          <p:nvPr/>
        </p:nvSpPr>
        <p:spPr>
          <a:xfrm>
            <a:off x="8998845" y="4535147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1/6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99377E-7B5B-428D-B88B-485FD98C93A3}"/>
              </a:ext>
            </a:extLst>
          </p:cNvPr>
          <p:cNvSpPr txBox="1"/>
          <p:nvPr/>
        </p:nvSpPr>
        <p:spPr>
          <a:xfrm>
            <a:off x="8998845" y="5057781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1/6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B0D26C-FF41-4989-B3B8-19FF7BEB233C}"/>
              </a:ext>
            </a:extLst>
          </p:cNvPr>
          <p:cNvSpPr txBox="1"/>
          <p:nvPr/>
        </p:nvSpPr>
        <p:spPr>
          <a:xfrm>
            <a:off x="8998845" y="5552028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1/6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C33B90-CDC3-4A1A-86F9-0B00420DC028}"/>
              </a:ext>
            </a:extLst>
          </p:cNvPr>
          <p:cNvSpPr txBox="1"/>
          <p:nvPr/>
        </p:nvSpPr>
        <p:spPr>
          <a:xfrm>
            <a:off x="8998846" y="6086539"/>
            <a:ext cx="1313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1/6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46394C-0735-4851-8A48-BDB391E9E6DC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2554514" y="3712596"/>
            <a:ext cx="2429327" cy="45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F4C3EC-0718-4009-9A4F-3EBAB970CD9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619828" y="4170480"/>
            <a:ext cx="2364013" cy="2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39DFF3-A046-48AF-BF0B-1D432D7F1DB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554514" y="4172466"/>
            <a:ext cx="2429327" cy="48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8CBB6A-7345-4DFF-87E1-D21C699BD04A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554514" y="4172466"/>
            <a:ext cx="2429326" cy="95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5D792EA-761F-46D0-81FF-313BFB58889C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554514" y="4172466"/>
            <a:ext cx="2429326" cy="144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897995-8275-49C4-92DC-EE6CC732942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54514" y="4172466"/>
            <a:ext cx="2429326" cy="199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34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B71D-6931-4437-BF9C-27FA0FC9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14" y="158978"/>
            <a:ext cx="10515600" cy="825046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DATA TYPES- Continuous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6EA53-BE34-4EC4-BA62-21324DB9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4" y="984024"/>
            <a:ext cx="3239634" cy="3239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02E19-2CBE-4F00-BB42-8D0381E9F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4" y="4323839"/>
            <a:ext cx="3920445" cy="2202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EDE24-F8E7-4ACB-8025-45AF19350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171" y="1514860"/>
            <a:ext cx="6502399" cy="45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13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1A5E-6F58-43DA-8C41-59F5B494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37885"/>
            <a:ext cx="11092543" cy="883104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C7926-7560-4928-89EE-703803CDB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7714" y="1132115"/>
                <a:ext cx="11306629" cy="5588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400" dirty="0">
                    <a:solidFill>
                      <a:schemeClr val="accent1">
                        <a:lumMod val="75000"/>
                      </a:schemeClr>
                    </a:solidFill>
                  </a:rPr>
                  <a:t>The distribution of sample mean: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400" dirty="0"/>
                  <a:t>Will be normal when the distribution </a:t>
                </a:r>
                <a:r>
                  <a:rPr lang="en-IN" sz="2400"/>
                  <a:t>of data </a:t>
                </a:r>
                <a:r>
                  <a:rPr lang="en-IN" sz="2400" dirty="0"/>
                  <a:t>in the population is normal.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sz="2400" dirty="0"/>
                  <a:t>Will be approximately normal even if the distribution of data in the population is not normal if the “sample size” is fairly large.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400" dirty="0"/>
                  <a:t>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2400" dirty="0"/>
                  <a:t>) =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2400" dirty="0"/>
                  <a:t>, the same as the population mean the raw data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Standard Error of mean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sz="2400" dirty="0"/>
                  <a:t>, where: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2400" dirty="0"/>
                  <a:t>= the population standard deviation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400" dirty="0"/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= the sample size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400" dirty="0"/>
              </a:p>
              <a:p>
                <a:r>
                  <a:rPr lang="en-IN" sz="2400" dirty="0">
                    <a:solidFill>
                      <a:srgbClr val="FF0000"/>
                    </a:solidFill>
                  </a:rPr>
                  <a:t>Standard deviation </a:t>
                </a:r>
                <a:r>
                  <a:rPr lang="en-IN" sz="2400" dirty="0"/>
                  <a:t>measures the variability within a </a:t>
                </a:r>
                <a:r>
                  <a:rPr lang="en-IN" sz="2400" dirty="0">
                    <a:solidFill>
                      <a:srgbClr val="FF0000"/>
                    </a:solidFill>
                  </a:rPr>
                  <a:t>single sample</a:t>
                </a:r>
                <a:r>
                  <a:rPr lang="en-IN" sz="2400" dirty="0"/>
                  <a:t>. </a:t>
                </a:r>
              </a:p>
              <a:p>
                <a:r>
                  <a:rPr lang="en-IN" sz="2400" dirty="0">
                    <a:solidFill>
                      <a:srgbClr val="FF0000"/>
                    </a:solidFill>
                  </a:rPr>
                  <a:t>Standard error </a:t>
                </a:r>
                <a:r>
                  <a:rPr lang="en-IN" sz="2400" dirty="0"/>
                  <a:t>of the mean estimates the variability between the </a:t>
                </a:r>
                <a:r>
                  <a:rPr lang="en-IN" sz="2400" dirty="0">
                    <a:solidFill>
                      <a:srgbClr val="FF0000"/>
                    </a:solidFill>
                  </a:rPr>
                  <a:t>samples</a:t>
                </a:r>
                <a:r>
                  <a:rPr lang="en-IN" sz="24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C7926-7560-4928-89EE-703803CDB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714" y="1132115"/>
                <a:ext cx="11306629" cy="5588000"/>
              </a:xfrm>
              <a:blipFill>
                <a:blip r:embed="rId2"/>
                <a:stretch>
                  <a:fillRect l="-1133" t="-1528" b="-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992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4095-B071-4CB5-928D-807A8C91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3" y="130629"/>
            <a:ext cx="10903857" cy="89988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Sample Size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F423-654A-4177-BFEA-DF68D21BE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11437257" cy="53993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/>
                  <a:t>A </a:t>
                </a:r>
                <a:r>
                  <a:rPr lang="en-IN" dirty="0">
                    <a:solidFill>
                      <a:srgbClr val="FF0000"/>
                    </a:solidFill>
                  </a:rPr>
                  <a:t>Sample size of 30</a:t>
                </a:r>
                <a:r>
                  <a:rPr lang="en-IN" dirty="0"/>
                  <a:t> is considered large enough, but that may or may not be adequate. </a:t>
                </a:r>
              </a:p>
              <a:p>
                <a:r>
                  <a:rPr lang="en-IN" dirty="0"/>
                  <a:t>For more precise conditions,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&gt;10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b="0" dirty="0">
                    <a:sym typeface="Wingdings" panose="05000000000000000000" pitchFamily="2" charset="2"/>
                  </a:rPr>
                  <a:t>,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b="0" dirty="0">
                    <a:sym typeface="Wingdings" panose="05000000000000000000" pitchFamily="2" charset="2"/>
                  </a:rPr>
                  <a:t> is sa</a:t>
                </a:r>
                <a:r>
                  <a:rPr lang="en-IN" dirty="0">
                    <a:sym typeface="Wingdings" panose="05000000000000000000" pitchFamily="2" charset="2"/>
                  </a:rPr>
                  <a:t>mple skewness 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&gt;10(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is sample kurtosis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Sample skewness=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/>
                  <a:t>; where: </a:t>
                </a:r>
              </a:p>
              <a:p>
                <a:pPr marL="0" indent="0">
                  <a:buNone/>
                </a:pPr>
                <a:r>
                  <a:rPr lang="en-IN" dirty="0"/>
                  <a:t>	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/>
                  <a:t>= Sample mean </a:t>
                </a:r>
              </a:p>
              <a:p>
                <a:pPr marL="0" indent="0">
                  <a:buNone/>
                </a:pPr>
                <a:r>
                  <a:rPr lang="en-IN" dirty="0"/>
                  <a:t>			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= Sample Standard Deviation</a:t>
                </a:r>
              </a:p>
              <a:p>
                <a:pPr marL="0" indent="0">
                  <a:buNone/>
                </a:pPr>
                <a:r>
                  <a:rPr lang="en-IN" dirty="0"/>
                  <a:t>Sample Kurtosis=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F423-654A-4177-BFEA-DF68D21BE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11437257" cy="5399314"/>
              </a:xfrm>
              <a:blipFill>
                <a:blip r:embed="rId2"/>
                <a:stretch>
                  <a:fillRect l="-1066" t="-2483" r="-1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998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F6C92F-E7F4-4AD9-A6AB-3F559C7401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37028" y="224971"/>
                <a:ext cx="10192657" cy="912132"/>
              </a:xfrm>
            </p:spPr>
            <p:txBody>
              <a:bodyPr/>
              <a:lstStyle/>
              <a:p>
                <a:r>
                  <a:rPr lang="en-IN" dirty="0">
                    <a:solidFill>
                      <a:schemeClr val="accent1">
                        <a:lumMod val="75000"/>
                      </a:schemeClr>
                    </a:solidFill>
                  </a:rPr>
                  <a:t>Confidence Interval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I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F6C92F-E7F4-4AD9-A6AB-3F559C740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7028" y="224971"/>
                <a:ext cx="10192657" cy="912132"/>
              </a:xfrm>
              <a:blipFill>
                <a:blip r:embed="rId2"/>
                <a:stretch>
                  <a:fillRect l="-2392" t="-9333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1A33-EF76-47C6-A27A-36142C30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4" y="1306286"/>
            <a:ext cx="11034486" cy="487067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What is the probability of tomorrow’s temperature being 42 degrees?</a:t>
            </a:r>
          </a:p>
          <a:p>
            <a:pPr marL="0" indent="0">
              <a:buNone/>
            </a:pPr>
            <a:r>
              <a:rPr lang="en-IN" dirty="0"/>
              <a:t>A: </a:t>
            </a:r>
            <a:r>
              <a:rPr lang="en-IN" dirty="0">
                <a:solidFill>
                  <a:srgbClr val="FF0000"/>
                </a:solidFill>
              </a:rPr>
              <a:t>The probability is ‘0’</a:t>
            </a:r>
            <a:r>
              <a:rPr lang="en-IN" dirty="0"/>
              <a:t>; as the probability of a point estimate is 0.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range of values known as </a:t>
            </a:r>
            <a:r>
              <a:rPr lang="en-IN" dirty="0">
                <a:solidFill>
                  <a:srgbClr val="FF0000"/>
                </a:solidFill>
              </a:rPr>
              <a:t>Interval Estimate</a:t>
            </a:r>
            <a:r>
              <a:rPr lang="en-IN" dirty="0"/>
              <a:t>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Can’t be between [-50 &amp; 100] degree Celsius? </a:t>
            </a:r>
          </a:p>
          <a:p>
            <a:pPr marL="0" indent="0">
              <a:buNone/>
            </a:pPr>
            <a:endParaRPr lang="en-IN" dirty="0"/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5243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8659-D97C-4526-B429-70F5BCF8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Confidence Interval: Case Study</a:t>
            </a:r>
          </a:p>
        </p:txBody>
      </p:sp>
      <p:cxnSp>
        <p:nvCxnSpPr>
          <p:cNvPr id="17" name="Straight Arrow Connector 1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CAFC52-F1C6-44B9-9261-65D4C8254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1" y="2575034"/>
                <a:ext cx="5120113" cy="3462228"/>
              </a:xfrm>
            </p:spPr>
            <p:txBody>
              <a:bodyPr>
                <a:normAutofit/>
              </a:bodyPr>
              <a:lstStyle/>
              <a:p>
                <a:r>
                  <a:rPr lang="en-IN" sz="1700" dirty="0"/>
                  <a:t>A university with 100,000 alumni is thinking of offering a new affinity credit cards to it’s alumni. </a:t>
                </a:r>
              </a:p>
              <a:p>
                <a:r>
                  <a:rPr lang="en-IN" sz="1700" dirty="0"/>
                  <a:t>Profitability of the card depends on the average balance maintained by the card holders.</a:t>
                </a:r>
              </a:p>
              <a:p>
                <a:r>
                  <a:rPr lang="en-IN" sz="1700" dirty="0"/>
                  <a:t>A market research campaign is launched, in which about 140 alumni accept the card in a pilot launch.</a:t>
                </a:r>
              </a:p>
              <a:p>
                <a:r>
                  <a:rPr lang="en-IN" sz="1700" dirty="0"/>
                  <a:t>Average balance</a:t>
                </a:r>
                <a14:m>
                  <m:oMath xmlns:m="http://schemas.openxmlformats.org/officeDocument/2006/math">
                    <m:r>
                      <a:rPr lang="en-IN" sz="17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700" dirty="0"/>
                  <a:t> maintained by these is $1990 &amp; the standard deviation</a:t>
                </a:r>
                <a14:m>
                  <m:oMath xmlns:m="http://schemas.openxmlformats.org/officeDocument/2006/math">
                    <m:r>
                      <a:rPr lang="en-IN" sz="17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7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700" dirty="0"/>
                  <a:t> is $2533. Assume that the population standard deviation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IN" sz="1700" dirty="0"/>
                  <a:t> is $2500 from previous launches. </a:t>
                </a:r>
              </a:p>
              <a:p>
                <a:r>
                  <a:rPr lang="en-IN" sz="1700" dirty="0"/>
                  <a:t>What can we say about the average balance that will be held after a full-fledged market launch?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CAFC52-F1C6-44B9-9261-65D4C8254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1" y="2575034"/>
                <a:ext cx="5120113" cy="3462228"/>
              </a:xfrm>
              <a:blipFill>
                <a:blip r:embed="rId3"/>
                <a:stretch>
                  <a:fillRect l="-596" t="-1232" b="-5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EF70BF34-28C5-4569-A26B-52E296D82A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5" r="18528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43967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125E-E4E4-4F0C-8850-9661290D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Confidence Interval : Case Study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881E-99FB-40BC-A2CD-1AB9B219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Scenario A:</a:t>
            </a:r>
            <a:r>
              <a:rPr lang="en-IN" sz="2400" dirty="0"/>
              <a:t> Launch credit card to entire population and stop if loss is recorded.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Scenario B:</a:t>
            </a:r>
            <a:r>
              <a:rPr lang="en-IN" sz="2400" dirty="0"/>
              <a:t> Do a pilot launch, stop if loss is recorded, if profitable, launch to the population.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60ABC8F4-6351-470C-AB2E-568F335A0F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5" r="18528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48475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96F2-EA41-4E00-8AED-460D948E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14" y="234496"/>
            <a:ext cx="10729686" cy="91213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Interval Estimates of Sample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CB937-A95B-4C56-9BF0-52237C517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114" y="1407886"/>
                <a:ext cx="10729686" cy="476907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Based on sample data: 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IN" dirty="0">
                    <a:sym typeface="Wingdings" panose="05000000000000000000" pitchFamily="2" charset="2"/>
                  </a:rPr>
                  <a:t>The point estimate for mean balance= $1990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IN" dirty="0">
                    <a:sym typeface="Wingdings" panose="05000000000000000000" pitchFamily="2" charset="2"/>
                  </a:rPr>
                  <a:t>Can we trust this estimate?</a:t>
                </a:r>
              </a:p>
              <a:p>
                <a:pPr marL="0" indent="0">
                  <a:buNone/>
                </a:pPr>
                <a:endParaRPr lang="en-IN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What would happen if we took another random sample of 140 alumni?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IN" dirty="0">
                    <a:sym typeface="Wingdings" panose="05000000000000000000" pitchFamily="2" charset="2"/>
                  </a:rPr>
                  <a:t>Because of this uncertainty, we prefer to provide the estimate as an interval; (range) and associate a level of confidence with it. </a:t>
                </a:r>
              </a:p>
              <a:p>
                <a:pPr marL="0" indent="0">
                  <a:buNone/>
                </a:pPr>
                <a:endParaRPr lang="en-IN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Interval Estimate= Point Estimate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±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Margin of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CB937-A95B-4C56-9BF0-52237C517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114" y="1407886"/>
                <a:ext cx="10729686" cy="4769077"/>
              </a:xfrm>
              <a:blipFill>
                <a:blip r:embed="rId2"/>
                <a:stretch>
                  <a:fillRect l="-1136"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7132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BA95-8EF1-43B6-AA79-6375440B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1" y="365125"/>
            <a:ext cx="10773229" cy="73796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Confidence Interval for the Population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84322-F8A2-4672-BEE8-8C041E4B1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2171" y="1262743"/>
                <a:ext cx="10929257" cy="5230132"/>
              </a:xfrm>
            </p:spPr>
            <p:txBody>
              <a:bodyPr/>
              <a:lstStyle/>
              <a:p>
                <a:r>
                  <a:rPr lang="en-IN" dirty="0"/>
                  <a:t>Start by choosing a confidence level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E.g.: 95%, 99%, 90%</a:t>
                </a:r>
              </a:p>
              <a:p>
                <a:r>
                  <a:rPr lang="en-IN" dirty="0"/>
                  <a:t>Then, the population mean will be within</a:t>
                </a:r>
              </a:p>
              <a:p>
                <a:pPr marL="0" indent="0">
                  <a:buNone/>
                </a:pPr>
                <a:r>
                  <a:rPr lang="en-IN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Interval Estimate= Point Estimate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Margin of Error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Margin of error depends on the underlying uncertainty, confidence level and sample size.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84322-F8A2-4672-BEE8-8C041E4B1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171" y="1262743"/>
                <a:ext cx="10929257" cy="5230132"/>
              </a:xfrm>
              <a:blipFill>
                <a:blip r:embed="rId5"/>
                <a:stretch>
                  <a:fillRect l="-1171" t="-18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8702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1C24-EA4B-4B73-A6C7-A9BEE5EC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Calculate Z-value: 90%, 95% &amp; 99%</a:t>
            </a:r>
          </a:p>
        </p:txBody>
      </p:sp>
      <p:pic>
        <p:nvPicPr>
          <p:cNvPr id="5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5A761648-5E3C-43D9-895F-62F8B8B8D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842295"/>
            <a:ext cx="105251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438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F0B7-F74D-494C-BA04-0E93C5A9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5943"/>
            <a:ext cx="9710057" cy="834572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Confidence Interval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C2286-ABAC-471E-9F01-6FCE1EC5E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799" y="1349828"/>
                <a:ext cx="11640457" cy="50364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Based on the survey &amp; past data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IN" dirty="0">
                    <a:sym typeface="Wingdings" panose="05000000000000000000" pitchFamily="2" charset="2"/>
                  </a:rPr>
                  <a:t>n=140;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</m:oMath>
                </a14:m>
                <a:r>
                  <a:rPr lang="en-IN" dirty="0"/>
                  <a:t>= $2500;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/>
                  <a:t>= $1990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2500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140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=211.29</m:t>
                    </m:r>
                  </m:oMath>
                </a14:m>
                <a:endParaRPr lang="en-IN" dirty="0"/>
              </a:p>
              <a:p>
                <a:r>
                  <a:rPr lang="en-IN" dirty="0"/>
                  <a:t>Construct a 95% confidence interval for the mean card balance &amp; interpret it.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Construct a 90% confidence interval for the mean card balance &amp; interpret 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CC2286-ABAC-471E-9F01-6FCE1EC5E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799" y="1349828"/>
                <a:ext cx="11640457" cy="5036457"/>
              </a:xfrm>
              <a:blipFill>
                <a:blip r:embed="rId3"/>
                <a:stretch>
                  <a:fillRect l="-1047" t="-19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92A78E-A501-4ECA-B383-F487949E4495}"/>
                  </a:ext>
                </a:extLst>
              </p:cNvPr>
              <p:cNvSpPr txBox="1"/>
              <p:nvPr/>
            </p:nvSpPr>
            <p:spPr>
              <a:xfrm>
                <a:off x="7924800" y="1509485"/>
                <a:ext cx="3149600" cy="10245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f>
                        <m:fPr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92A78E-A501-4ECA-B383-F487949E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509485"/>
                <a:ext cx="3149600" cy="1024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752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CE33-BD96-4AD3-9C15-6AC994AA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2" y="365125"/>
            <a:ext cx="8737600" cy="94116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Confidence Interval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6FA3-0084-4656-B352-E35105878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43" y="1524000"/>
            <a:ext cx="11132457" cy="486228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Consider the 95% confidence interval for the mean income: [$1576,$2404].</a:t>
            </a:r>
          </a:p>
          <a:p>
            <a:pPr marL="0" indent="0">
              <a:buNone/>
            </a:pPr>
            <a:r>
              <a:rPr lang="en-IN" dirty="0"/>
              <a:t>Does this mean that: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The mean balance of the population lies in the range?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The mean balance is this range 95% of this time?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95% of the alumni have balance is the range?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Interpretation1:</a:t>
            </a:r>
            <a:r>
              <a:rPr lang="en-IN" dirty="0">
                <a:sym typeface="Wingdings" panose="05000000000000000000" pitchFamily="2" charset="2"/>
              </a:rPr>
              <a:t> Mean of the population has a 95% chance of being in this range for a random sample.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Interpretation2:</a:t>
            </a:r>
            <a:r>
              <a:rPr lang="en-IN" dirty="0"/>
              <a:t> Mean of the population will be this range for 95% of the random samples</a:t>
            </a:r>
          </a:p>
        </p:txBody>
      </p:sp>
    </p:spTree>
    <p:extLst>
      <p:ext uri="{BB962C8B-B14F-4D97-AF65-F5344CB8AC3E}">
        <p14:creationId xmlns:p14="http://schemas.microsoft.com/office/powerpoint/2010/main" val="5951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23A3-9B55-4B56-8EBE-C2E302C9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71" y="365125"/>
            <a:ext cx="10671629" cy="91213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DATA TYPES- Discrete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56F4E-85AE-438D-80B8-BDECF6001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952625"/>
            <a:ext cx="4789715" cy="343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43510-0D3C-40B4-9FD8-DADDF98D1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834" y="1695450"/>
            <a:ext cx="5621867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118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BD7B-54AB-48B8-A5F1-7FFB929C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322"/>
            <a:ext cx="10337800" cy="943429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What if we don’t know Sigma?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D12D8-69CB-46E8-96BB-A49EC5CB4C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2751"/>
                <a:ext cx="10628086" cy="5219020"/>
              </a:xfrm>
            </p:spPr>
            <p:txBody>
              <a:bodyPr/>
              <a:lstStyle/>
              <a:p>
                <a:r>
                  <a:rPr lang="en-IN" dirty="0"/>
                  <a:t>Suppose that the alumni of this university are very different and hence, population standard deviation from previous launches cannot be used. </a:t>
                </a:r>
              </a:p>
              <a:p>
                <a:pPr marL="0" indent="0">
                  <a:buNone/>
                </a:pPr>
                <a:r>
                  <a:rPr lang="en-IN" dirty="0"/>
                  <a:t>We replace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/>
                  <a:t> with our best guess (point estimate) s, which is the standard deviation of the sample: </a:t>
                </a:r>
              </a:p>
              <a:p>
                <a:pPr marL="0" indent="0">
                  <a:buNone/>
                </a:pPr>
                <a:r>
                  <a:rPr lang="en-IN" dirty="0"/>
                  <a:t>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r>
                  <a:rPr lang="en-IN" i="1" dirty="0"/>
                  <a:t>Calculate:  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IN" i="1" dirty="0"/>
              </a:p>
              <a:p>
                <a:pPr marL="0" indent="0">
                  <a:buNone/>
                </a:pPr>
                <a:r>
                  <a:rPr lang="en-IN" dirty="0"/>
                  <a:t>If the underlying population is normally distributed, T is a random variable distributed according to a t-distribution with n-1 degrees of freedom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D12D8-69CB-46E8-96BB-A49EC5CB4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2751"/>
                <a:ext cx="10628086" cy="5219020"/>
              </a:xfrm>
              <a:blipFill>
                <a:blip r:embed="rId3"/>
                <a:stretch>
                  <a:fillRect l="-1205" t="-1869" b="-3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9212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75-3DE1-4D9B-A80E-C0F7ED25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1" y="365125"/>
            <a:ext cx="10773229" cy="104276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Student’s t-distribution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CD717-3330-411E-9545-4017A10B0D9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908800" y="1747474"/>
                <a:ext cx="4898630" cy="4351338"/>
              </a:xfrm>
            </p:spPr>
            <p:txBody>
              <a:bodyPr/>
              <a:lstStyle/>
              <a:p>
                <a:r>
                  <a:rPr lang="en-IN" dirty="0"/>
                  <a:t>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 ∞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IN" dirty="0"/>
                  <a:t> i.e., as the degrees of the freedom increase, the t-distribution approaches the standard normal distribution.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CD717-3330-411E-9545-4017A10B0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908800" y="1747474"/>
                <a:ext cx="4898630" cy="4351338"/>
              </a:xfrm>
              <a:blipFill>
                <a:blip r:embed="rId3"/>
                <a:stretch>
                  <a:fillRect l="-2239" t="-2384" r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2DECC64-5BD1-4950-8DB7-78070E2C79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2" y="1509486"/>
            <a:ext cx="6135388" cy="4781209"/>
          </a:xfrm>
        </p:spPr>
      </p:pic>
    </p:spTree>
    <p:extLst>
      <p:ext uri="{BB962C8B-B14F-4D97-AF65-F5344CB8AC3E}">
        <p14:creationId xmlns:p14="http://schemas.microsoft.com/office/powerpoint/2010/main" val="6982496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5980C5-B01D-4DBF-9AEB-54A5A2DC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57" y="134058"/>
            <a:ext cx="10628086" cy="999218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Confidence Interval for mean with unknown Sigma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DA4CA-591A-4F42-9EF8-AEFC3B842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713" y="1494971"/>
                <a:ext cx="10914743" cy="468199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satisfies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satisfies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1DA4CA-591A-4F42-9EF8-AEFC3B842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713" y="1494971"/>
                <a:ext cx="10914743" cy="4681992"/>
              </a:xfrm>
              <a:blipFill>
                <a:blip r:embed="rId3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9555DABD-F829-4D23-8977-F9E183BD4E7F}"/>
              </a:ext>
            </a:extLst>
          </p:cNvPr>
          <p:cNvSpPr/>
          <p:nvPr/>
        </p:nvSpPr>
        <p:spPr>
          <a:xfrm>
            <a:off x="5544458" y="2218362"/>
            <a:ext cx="1103084" cy="1816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6043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0C5A-1E29-4FEC-AB47-DFD32293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2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Calculating t-value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6399F-0C49-41E4-8E8B-EE74904EE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n=140;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=$2533;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/>
                  <a:t>= $1990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2533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140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dirty="0"/>
                  <a:t>= 214.11</a:t>
                </a:r>
              </a:p>
              <a:p>
                <a:pPr marL="0" indent="0">
                  <a:buNone/>
                </a:pPr>
                <a:r>
                  <a:rPr lang="en-IN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0.95,139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=1.98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Then, the 95% Confidence Interval for balance is [$1566, $2413].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6399F-0C49-41E4-8E8B-EE74904EE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5EF8F0-A86D-4E0E-8331-C879FC534AC3}"/>
                  </a:ext>
                </a:extLst>
              </p:cNvPr>
              <p:cNvSpPr txBox="1"/>
              <p:nvPr/>
            </p:nvSpPr>
            <p:spPr>
              <a:xfrm>
                <a:off x="6894287" y="1825625"/>
                <a:ext cx="3077028" cy="8000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5EF8F0-A86D-4E0E-8331-C879FC534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287" y="1825625"/>
                <a:ext cx="3077028" cy="800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965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C8FA-C523-407F-B6BB-1BD3D9D0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42841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TOPIC&gt;  HYPOTHESIS TESTING &amp;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75036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459F-B19B-458F-9FBB-39907129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115"/>
            <a:ext cx="10515600" cy="84182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Data &amp; Measurement Scales-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39D4-1FC3-4998-A3CA-B6A632F63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171"/>
            <a:ext cx="10515600" cy="538480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Nominal</a:t>
            </a:r>
            <a:r>
              <a:rPr lang="en-IN" dirty="0"/>
              <a:t> – Merely labels. No further information can be gleaned. </a:t>
            </a:r>
          </a:p>
          <a:p>
            <a:pPr marL="0" indent="0">
              <a:buNone/>
            </a:pPr>
            <a:r>
              <a:rPr lang="en-IN" dirty="0"/>
              <a:t>E.g.: Coke and Pepsi; Honda and Toyota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Ordinal</a:t>
            </a:r>
            <a:r>
              <a:rPr lang="en-IN" b="1" dirty="0"/>
              <a:t> </a:t>
            </a:r>
            <a:r>
              <a:rPr lang="en-IN" dirty="0"/>
              <a:t>– Conveys Preference Information alone.</a:t>
            </a:r>
          </a:p>
          <a:p>
            <a:pPr marL="0" indent="0">
              <a:buNone/>
            </a:pPr>
            <a:r>
              <a:rPr lang="en-IN" dirty="0"/>
              <a:t>E.g.: I </a:t>
            </a:r>
            <a:r>
              <a:rPr lang="en-IN" dirty="0">
                <a:solidFill>
                  <a:srgbClr val="FF0000"/>
                </a:solidFill>
              </a:rPr>
              <a:t>prefer</a:t>
            </a:r>
            <a:r>
              <a:rPr lang="en-IN" dirty="0"/>
              <a:t> Honda Activa over TVS Jupiter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Interval</a:t>
            </a:r>
            <a:r>
              <a:rPr lang="en-IN" dirty="0"/>
              <a:t> – Conveys relative magnitude information in addition to preference</a:t>
            </a:r>
          </a:p>
          <a:p>
            <a:pPr marL="0" indent="0">
              <a:buNone/>
            </a:pPr>
            <a:r>
              <a:rPr lang="en-IN" dirty="0"/>
              <a:t>E.g.: Ratings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Ratio</a:t>
            </a:r>
            <a:r>
              <a:rPr lang="en-IN" dirty="0"/>
              <a:t> – Conveys information on an absolute scale. </a:t>
            </a:r>
          </a:p>
          <a:p>
            <a:pPr marL="0" indent="0">
              <a:buNone/>
            </a:pPr>
            <a:r>
              <a:rPr lang="en-IN" dirty="0"/>
              <a:t>E.g.: Money Paid</a:t>
            </a:r>
          </a:p>
        </p:txBody>
      </p:sp>
    </p:spTree>
    <p:extLst>
      <p:ext uri="{BB962C8B-B14F-4D97-AF65-F5344CB8AC3E}">
        <p14:creationId xmlns:p14="http://schemas.microsoft.com/office/powerpoint/2010/main" val="120701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A68B-0BC4-41FA-ACD2-4FD9EDFD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14" y="365125"/>
            <a:ext cx="7997372" cy="6508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Statistical Analysis of Data Types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8952C3-265B-47D2-A9FC-13CAA7A1D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318571"/>
              </p:ext>
            </p:extLst>
          </p:nvPr>
        </p:nvGraphicFramePr>
        <p:xfrm>
          <a:off x="609600" y="1219198"/>
          <a:ext cx="10744204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051">
                  <a:extLst>
                    <a:ext uri="{9D8B030D-6E8A-4147-A177-3AD203B41FA5}">
                      <a16:colId xmlns:a16="http://schemas.microsoft.com/office/drawing/2014/main" val="1694257370"/>
                    </a:ext>
                  </a:extLst>
                </a:gridCol>
                <a:gridCol w="2686051">
                  <a:extLst>
                    <a:ext uri="{9D8B030D-6E8A-4147-A177-3AD203B41FA5}">
                      <a16:colId xmlns:a16="http://schemas.microsoft.com/office/drawing/2014/main" val="760192693"/>
                    </a:ext>
                  </a:extLst>
                </a:gridCol>
                <a:gridCol w="2686051">
                  <a:extLst>
                    <a:ext uri="{9D8B030D-6E8A-4147-A177-3AD203B41FA5}">
                      <a16:colId xmlns:a16="http://schemas.microsoft.com/office/drawing/2014/main" val="3997704105"/>
                    </a:ext>
                  </a:extLst>
                </a:gridCol>
                <a:gridCol w="2686051">
                  <a:extLst>
                    <a:ext uri="{9D8B030D-6E8A-4147-A177-3AD203B41FA5}">
                      <a16:colId xmlns:a16="http://schemas.microsoft.com/office/drawing/2014/main" val="294996429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INTERVAL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6475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IN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119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IN" dirty="0"/>
                        <a:t>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1666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IN" dirty="0"/>
                        <a:t>Percentages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856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Few Statistical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Percentages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Frequencies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279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Some Statistical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Percentages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Percentages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0709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59451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 Deviation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 Deviation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566675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Most Statistical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Ratio of Numbers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146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All Statistical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02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37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9D83-5F44-4EC0-A4B7-98B765F7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63DA-9A56-403B-9337-8C090B9C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29"/>
            <a:ext cx="10515600" cy="5123542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Random Variable </a:t>
            </a:r>
            <a:r>
              <a:rPr lang="en-IN" dirty="0"/>
              <a:t>describes the probabilities from uncertain future numerical outcome of a random process</a:t>
            </a:r>
          </a:p>
          <a:p>
            <a:r>
              <a:rPr lang="en-IN" dirty="0"/>
              <a:t>It’s </a:t>
            </a:r>
            <a:r>
              <a:rPr lang="en-IN" dirty="0">
                <a:solidFill>
                  <a:srgbClr val="FF0000"/>
                </a:solidFill>
              </a:rPr>
              <a:t>variable</a:t>
            </a:r>
            <a:r>
              <a:rPr lang="en-IN" dirty="0"/>
              <a:t> because it can take one of several possible values.</a:t>
            </a:r>
          </a:p>
          <a:p>
            <a:r>
              <a:rPr lang="en-IN" dirty="0"/>
              <a:t>It’s </a:t>
            </a:r>
            <a:r>
              <a:rPr lang="en-IN" dirty="0">
                <a:solidFill>
                  <a:srgbClr val="FF0000"/>
                </a:solidFill>
              </a:rPr>
              <a:t>random</a:t>
            </a:r>
            <a:r>
              <a:rPr lang="en-IN" dirty="0"/>
              <a:t> because there is some chance associated with each possible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EA341-BA08-44A5-A0D6-293EBC0A5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06" y="3595057"/>
            <a:ext cx="3152322" cy="2581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A34C8-7299-4E8B-89D2-CA1909CEC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73" y="3570027"/>
            <a:ext cx="3643086" cy="26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3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2257</Words>
  <Application>Microsoft Office PowerPoint</Application>
  <PresentationFormat>Widescreen</PresentationFormat>
  <Paragraphs>362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Wingdings</vt:lpstr>
      <vt:lpstr>Office Theme</vt:lpstr>
      <vt:lpstr>BASIC STATISTICS</vt:lpstr>
      <vt:lpstr>Revision</vt:lpstr>
      <vt:lpstr>PowerPoint Presentation</vt:lpstr>
      <vt:lpstr>DATATYPES</vt:lpstr>
      <vt:lpstr>DATA TYPES- Continuous</vt:lpstr>
      <vt:lpstr>DATA TYPES- Discrete</vt:lpstr>
      <vt:lpstr>Data &amp; Measurement Scales- Preliminaries</vt:lpstr>
      <vt:lpstr>Statistical Analysis of Data Types</vt:lpstr>
      <vt:lpstr>Random Variable</vt:lpstr>
      <vt:lpstr>Probability </vt:lpstr>
      <vt:lpstr>PowerPoint Presentation</vt:lpstr>
      <vt:lpstr>Probability Distribution</vt:lpstr>
      <vt:lpstr>PowerPoint Presentation</vt:lpstr>
      <vt:lpstr>Sampling Funnel</vt:lpstr>
      <vt:lpstr>EXPLORATORY DATA ANALYSIS</vt:lpstr>
      <vt:lpstr>PowerPoint Presentation</vt:lpstr>
      <vt:lpstr>Measures of Central Tendency</vt:lpstr>
      <vt:lpstr>Measures of Dispersion</vt:lpstr>
      <vt:lpstr>Measures of Dispersion</vt:lpstr>
      <vt:lpstr>Measures of Dispersion</vt:lpstr>
      <vt:lpstr>Expected Value</vt:lpstr>
      <vt:lpstr>Expected Value</vt:lpstr>
      <vt:lpstr>Expected Value</vt:lpstr>
      <vt:lpstr>Third Moment Business Decision</vt:lpstr>
      <vt:lpstr>Skewness</vt:lpstr>
      <vt:lpstr>Fourth Moment Business Decision</vt:lpstr>
      <vt:lpstr>Kurtosis</vt:lpstr>
      <vt:lpstr>Real-time Examples</vt:lpstr>
      <vt:lpstr>Real-time Examples</vt:lpstr>
      <vt:lpstr>Introduction to R</vt:lpstr>
      <vt:lpstr>PowerPoint Presentation</vt:lpstr>
      <vt:lpstr>GRAPHICAL REPRESENTATIONS</vt:lpstr>
      <vt:lpstr>Bar Graph</vt:lpstr>
      <vt:lpstr>Histogram</vt:lpstr>
      <vt:lpstr>Histogram</vt:lpstr>
      <vt:lpstr>Histogram v/s Bar plot</vt:lpstr>
      <vt:lpstr>Histogram v/s Bar plot</vt:lpstr>
      <vt:lpstr>Boxplot</vt:lpstr>
      <vt:lpstr>Normal Distribution</vt:lpstr>
      <vt:lpstr>Normal Distribution Properties</vt:lpstr>
      <vt:lpstr>Normal Distribution</vt:lpstr>
      <vt:lpstr>Normal Distribution</vt:lpstr>
      <vt:lpstr>Normal Distribution- Probability Distribution Function</vt:lpstr>
      <vt:lpstr>Standard Normal Distribution</vt:lpstr>
      <vt:lpstr>Z-Score</vt:lpstr>
      <vt:lpstr>Calculating Probability from Z-distribution</vt:lpstr>
      <vt:lpstr>Calculating Probability from Z-distribution</vt:lpstr>
      <vt:lpstr>Normal Quantile Plot</vt:lpstr>
      <vt:lpstr>Sampling Variation</vt:lpstr>
      <vt:lpstr>Central Limit Theorem</vt:lpstr>
      <vt:lpstr>Sample Size Calculation</vt:lpstr>
      <vt:lpstr>Confidence Interval (1-α)</vt:lpstr>
      <vt:lpstr>Confidence Interval: Case Study</vt:lpstr>
      <vt:lpstr>Confidence Interval : Case Study</vt:lpstr>
      <vt:lpstr>Interval Estimates of Sample data</vt:lpstr>
      <vt:lpstr>Confidence Interval for the Population mean</vt:lpstr>
      <vt:lpstr>Calculate Z-value: 90%, 95% &amp; 99%</vt:lpstr>
      <vt:lpstr>Confidence Interval Calculation</vt:lpstr>
      <vt:lpstr>Confidence Interval Interpretation</vt:lpstr>
      <vt:lpstr>What if we don’t know Sigma?</vt:lpstr>
      <vt:lpstr>Student’s t-distribution</vt:lpstr>
      <vt:lpstr>Confidence Interval for mean with unknown Sigma</vt:lpstr>
      <vt:lpstr>Calculating t-value</vt:lpstr>
      <vt:lpstr>NEXT TOPIC&gt;  HYPOTHESIS TESTING &amp; REGRESSION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</dc:title>
  <dc:creator>Shreya Singireddy</dc:creator>
  <cp:lastModifiedBy>Shreya Singireddy</cp:lastModifiedBy>
  <cp:revision>16</cp:revision>
  <dcterms:created xsi:type="dcterms:W3CDTF">2019-06-10T05:07:36Z</dcterms:created>
  <dcterms:modified xsi:type="dcterms:W3CDTF">2019-10-26T07:09:04Z</dcterms:modified>
</cp:coreProperties>
</file>